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300" r:id="rId2"/>
    <p:sldId id="301" r:id="rId3"/>
    <p:sldId id="331" r:id="rId4"/>
    <p:sldId id="330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5" r:id="rId14"/>
    <p:sldId id="316" r:id="rId15"/>
    <p:sldId id="317" r:id="rId16"/>
    <p:sldId id="333" r:id="rId17"/>
    <p:sldId id="33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4557" autoAdjust="0"/>
  </p:normalViewPr>
  <p:slideViewPr>
    <p:cSldViewPr>
      <p:cViewPr varScale="1">
        <p:scale>
          <a:sx n="53" d="100"/>
          <a:sy n="53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BEFE6-9588-495A-922A-1A0F1904F73D}" type="datetimeFigureOut">
              <a:rPr lang="en-US"/>
              <a:pPr>
                <a:defRPr/>
              </a:pPr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8FC0C3B-70BF-4E8F-8B0C-1C7945A8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6896E-F314-4FAC-87B5-964B35402377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824D36-E280-44BA-B8BC-BC07C9FF359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072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29/08/2016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99394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3805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61199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1641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756859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6FF8E-5506-4643-9CC0-8ABFA10DE92B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9651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2D09-121A-4B20-BEEB-AE3215910B41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68AB9-3333-4E49-9A0C-3F47BE274B3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1406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49B658-FB10-4A56-BCDF-CF32D237DEA6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76DA8-D93E-49D2-9D59-4A0260561E6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236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CBEDC2-A9D7-4391-90B4-E90A64526788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21D7-D591-494A-960C-021276192A08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756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16A0AC-9205-46D1-B801-8B69AA30A68C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EED8-541C-4346-B695-0F35EF9B19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234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E4094C-D7DE-47CC-B720-4BBD3A3C64C4}" type="datetime1">
              <a:rPr lang="id-ID" smtClean="0"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947EC-4F70-4734-A3EF-993824D922A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844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7E5A4E-CD99-48B5-91B7-A366476DA55B}" type="datetime1">
              <a:rPr lang="id-ID" smtClean="0"/>
              <a:t>29/08/2016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98961-C74C-4333-9A67-821FF1FF693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751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581E3-F13F-4F9C-A07A-D76DE00EB292}" type="datetime1">
              <a:rPr lang="id-ID" smtClean="0"/>
              <a:t>29/08/2016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20671-165D-4ABE-8E01-427F8C329CA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634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8F096-27CE-40B3-8E45-22FFDBFB8BCC}" type="datetime1">
              <a:rPr lang="id-ID" smtClean="0"/>
              <a:t>29/08/2016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2A772C-C650-4A82-A652-1E613F01C4E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873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DFFBE4-7075-4D4B-A5DC-B3A5C1F40C3F}" type="datetime1">
              <a:rPr lang="id-ID" smtClean="0"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334166-F32A-4562-83AC-B351CF75626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122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5F6A4-A878-4559-B8D1-133726B8ED2F}" type="datetime1">
              <a:rPr lang="id-ID" smtClean="0"/>
              <a:t>29/08/2016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5C555-D5BE-4BD6-94C4-BFB0B178EC9E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72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C0D6FF8E-5506-4643-9CC0-8ABFA10DE92B}" type="datetime1">
              <a:rPr lang="id-ID" smtClean="0"/>
              <a:t>29/08/2016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6AD24D02-4ACA-4F97-9203-315E644FEE7D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70064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2636912"/>
            <a:ext cx="7715304" cy="122413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Pendekatan Sistem &amp; Organisasi Dalam Proses Bisnis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3969930"/>
            <a:ext cx="39313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Disusun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: </a:t>
            </a:r>
          </a:p>
          <a:p>
            <a:r>
              <a:rPr lang="en-US" b="1" dirty="0" err="1"/>
              <a:t>Hanung</a:t>
            </a:r>
            <a:r>
              <a:rPr lang="en-US" b="1" dirty="0"/>
              <a:t> N. </a:t>
            </a:r>
            <a:r>
              <a:rPr lang="en-US" b="1" dirty="0" err="1"/>
              <a:t>Prasetyo</a:t>
            </a:r>
            <a:r>
              <a:rPr lang="en-US" b="1" dirty="0"/>
              <a:t>, </a:t>
            </a:r>
            <a:r>
              <a:rPr lang="en-US" b="1" dirty="0" err="1"/>
              <a:t>S.Si</a:t>
            </a:r>
            <a:r>
              <a:rPr lang="en-US" b="1" dirty="0"/>
              <a:t>, M.T. </a:t>
            </a:r>
            <a:r>
              <a:rPr lang="en-US" b="1" dirty="0" err="1"/>
              <a:t>dkk</a:t>
            </a:r>
            <a:endParaRPr lang="en-US" b="1" dirty="0"/>
          </a:p>
          <a:p>
            <a:r>
              <a:rPr lang="en-US" b="1" dirty="0"/>
              <a:t>hanungnp@telkomuniversity.ac.id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6309320"/>
            <a:ext cx="86356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/>
              <a:t>Hanya</a:t>
            </a:r>
            <a:r>
              <a:rPr lang="en-US" sz="1600" i="1" dirty="0"/>
              <a:t> </a:t>
            </a:r>
            <a:r>
              <a:rPr lang="en-US" sz="1600" i="1" dirty="0" err="1"/>
              <a:t>dipergunakan</a:t>
            </a:r>
            <a:r>
              <a:rPr lang="en-US" sz="1600" i="1" dirty="0"/>
              <a:t> </a:t>
            </a:r>
            <a:r>
              <a:rPr lang="en-US" sz="1600" i="1" dirty="0" err="1"/>
              <a:t>untuk</a:t>
            </a:r>
            <a:r>
              <a:rPr lang="en-US" sz="1600" i="1" dirty="0"/>
              <a:t> </a:t>
            </a:r>
            <a:r>
              <a:rPr lang="en-US" sz="1600" i="1" dirty="0" err="1"/>
              <a:t>kepentingan</a:t>
            </a:r>
            <a:r>
              <a:rPr lang="en-US" sz="1600" i="1" dirty="0"/>
              <a:t> </a:t>
            </a:r>
            <a:r>
              <a:rPr lang="en-US" sz="1600" i="1" dirty="0" err="1"/>
              <a:t>pengejaran</a:t>
            </a:r>
            <a:r>
              <a:rPr lang="en-US" sz="1600" i="1" dirty="0"/>
              <a:t> di </a:t>
            </a:r>
            <a:r>
              <a:rPr lang="en-US" sz="1600" i="1" dirty="0" err="1"/>
              <a:t>Lingkungan</a:t>
            </a:r>
            <a:r>
              <a:rPr lang="en-US" sz="1600" i="1" dirty="0"/>
              <a:t> Telkom University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6096" y="5277108"/>
            <a:ext cx="3320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id-ID" dirty="0"/>
              <a:t>MH1D3</a:t>
            </a:r>
            <a:r>
              <a:rPr lang="en-US" dirty="0"/>
              <a:t>-</a:t>
            </a:r>
            <a:r>
              <a:rPr lang="id-ID" dirty="0"/>
              <a:t>Proses Bisnis</a:t>
            </a:r>
            <a:endParaRPr lang="en-US" dirty="0"/>
          </a:p>
          <a:p>
            <a:r>
              <a:rPr lang="en-US" dirty="0"/>
              <a:t>Semester </a:t>
            </a:r>
            <a:r>
              <a:rPr lang="en-US" dirty="0" err="1"/>
              <a:t>Ganjil</a:t>
            </a:r>
            <a:r>
              <a:rPr lang="en-US" dirty="0"/>
              <a:t> 201</a:t>
            </a:r>
            <a:r>
              <a:rPr lang="id-ID" dirty="0"/>
              <a:t>6</a:t>
            </a:r>
            <a:r>
              <a:rPr lang="en-US" dirty="0"/>
              <a:t> - 201</a:t>
            </a:r>
            <a:r>
              <a:rPr lang="id-ID" dirty="0"/>
              <a:t>7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96" y="172978"/>
            <a:ext cx="1077595" cy="10775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34057" y="172978"/>
            <a:ext cx="343023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>
                <a:latin typeface="Calibri" pitchFamily="34" charset="0"/>
                <a:cs typeface="Calibri" pitchFamily="34" charset="0"/>
              </a:rPr>
              <a:t>Fakultas Ilmu Terapan</a:t>
            </a:r>
          </a:p>
          <a:p>
            <a:r>
              <a:rPr lang="en-US" sz="2400" b="1" dirty="0" err="1">
                <a:latin typeface="Calibri" pitchFamily="34" charset="0"/>
                <a:cs typeface="Calibri" pitchFamily="34" charset="0"/>
              </a:rPr>
              <a:t>Universitas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Telkom</a:t>
            </a:r>
          </a:p>
          <a:p>
            <a:r>
              <a:rPr lang="en-US" b="1" dirty="0">
                <a:solidFill>
                  <a:srgbClr val="002060"/>
                </a:solidFill>
              </a:rPr>
              <a:t>www.telkomuniversity.ac.id</a:t>
            </a:r>
          </a:p>
        </p:txBody>
      </p:sp>
    </p:spTree>
    <p:extLst>
      <p:ext uri="{BB962C8B-B14F-4D97-AF65-F5344CB8AC3E}">
        <p14:creationId xmlns:p14="http://schemas.microsoft.com/office/powerpoint/2010/main" val="2135754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dirty="0" err="1"/>
              <a:t>Diskusi</a:t>
            </a:r>
            <a:endParaRPr lang="en-US" altLang="id-ID" sz="40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20888"/>
            <a:ext cx="6554867" cy="1880182"/>
          </a:xfrm>
        </p:spPr>
        <p:txBody>
          <a:bodyPr>
            <a:normAutofit lnSpcReduction="10000"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id-ID" altLang="id-ID" sz="3200" b="1" dirty="0">
                <a:solidFill>
                  <a:srgbClr val="FF0000"/>
                </a:solidFill>
              </a:rPr>
              <a:t>A</a:t>
            </a:r>
            <a:r>
              <a:rPr lang="en-US" altLang="id-ID" sz="3200" b="1" dirty="0">
                <a:solidFill>
                  <a:srgbClr val="FF0000"/>
                </a:solidFill>
              </a:rPr>
              <a:t>pa </a:t>
            </a:r>
            <a:r>
              <a:rPr lang="en-US" altLang="id-ID" sz="3200" b="1" dirty="0" err="1">
                <a:solidFill>
                  <a:srgbClr val="FF0000"/>
                </a:solidFill>
              </a:rPr>
              <a:t>permasalahan</a:t>
            </a:r>
            <a:r>
              <a:rPr lang="en-US" altLang="id-ID" sz="3200" b="1" dirty="0">
                <a:solidFill>
                  <a:srgbClr val="FF0000"/>
                </a:solidFill>
              </a:rPr>
              <a:t> yang </a:t>
            </a:r>
            <a:r>
              <a:rPr lang="en-US" altLang="id-ID" sz="3200" b="1" dirty="0" err="1">
                <a:solidFill>
                  <a:srgbClr val="FF0000"/>
                </a:solidFill>
              </a:rPr>
              <a:t>mungkin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timbul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dari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organisasi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berdasarkan</a:t>
            </a:r>
            <a:r>
              <a:rPr lang="en-US" altLang="id-ID" sz="3200" b="1" dirty="0">
                <a:solidFill>
                  <a:srgbClr val="FF0000"/>
                </a:solidFill>
              </a:rPr>
              <a:t> </a:t>
            </a:r>
            <a:r>
              <a:rPr lang="en-US" altLang="id-ID" sz="3200" b="1" dirty="0" err="1">
                <a:solidFill>
                  <a:srgbClr val="FF0000"/>
                </a:solidFill>
              </a:rPr>
              <a:t>departemen</a:t>
            </a:r>
            <a:r>
              <a:rPr lang="id-ID" altLang="id-ID" sz="3200" b="1" dirty="0">
                <a:solidFill>
                  <a:srgbClr val="FF0000"/>
                </a:solidFill>
              </a:rPr>
              <a:t>/unit</a:t>
            </a:r>
            <a:r>
              <a:rPr lang="en-US" altLang="id-ID" sz="3200" b="1" dirty="0">
                <a:solidFill>
                  <a:srgbClr val="FF0000"/>
                </a:solidFill>
              </a:rPr>
              <a:t>…?</a:t>
            </a:r>
          </a:p>
        </p:txBody>
      </p:sp>
      <p:sp>
        <p:nvSpPr>
          <p:cNvPr id="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04248" y="304406"/>
            <a:ext cx="1905000" cy="1371600"/>
          </a:xfrm>
          <a:prstGeom prst="actionButtonHelp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048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d-ID" altLang="id-ID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43056" cy="1887488"/>
          </a:xfrm>
        </p:spPr>
        <p:txBody>
          <a:bodyPr/>
          <a:lstStyle/>
          <a:p>
            <a:pPr algn="just"/>
            <a:r>
              <a:rPr lang="en-US" altLang="id-ID" dirty="0" err="1">
                <a:solidFill>
                  <a:srgbClr val="FF0000"/>
                </a:solidFill>
              </a:rPr>
              <a:t>Begitu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pekerja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ditempatkan</a:t>
            </a:r>
            <a:r>
              <a:rPr lang="en-US" altLang="id-ID" dirty="0">
                <a:solidFill>
                  <a:srgbClr val="FF0000"/>
                </a:solidFill>
              </a:rPr>
              <a:t> di </a:t>
            </a:r>
            <a:r>
              <a:rPr lang="en-US" altLang="id-ID" dirty="0" err="1">
                <a:solidFill>
                  <a:srgbClr val="FF0000"/>
                </a:solidFill>
              </a:rPr>
              <a:t>dalam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b="1" dirty="0">
                <a:solidFill>
                  <a:srgbClr val="FF0000"/>
                </a:solidFill>
              </a:rPr>
              <a:t>“</a:t>
            </a:r>
            <a:r>
              <a:rPr lang="en-US" altLang="id-ID" b="1" dirty="0" err="1">
                <a:solidFill>
                  <a:srgbClr val="FF0000"/>
                </a:solidFill>
              </a:rPr>
              <a:t>kotak</a:t>
            </a:r>
            <a:r>
              <a:rPr lang="en-US" altLang="id-ID" b="1" dirty="0">
                <a:solidFill>
                  <a:srgbClr val="FF0000"/>
                </a:solidFill>
              </a:rPr>
              <a:t>” </a:t>
            </a:r>
            <a:r>
              <a:rPr lang="en-US" altLang="id-ID" dirty="0" err="1">
                <a:solidFill>
                  <a:srgbClr val="FF0000"/>
                </a:solidFill>
              </a:rPr>
              <a:t>struktur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organisasi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seperti</a:t>
            </a:r>
            <a:r>
              <a:rPr lang="en-US" altLang="id-ID" dirty="0">
                <a:solidFill>
                  <a:srgbClr val="FF0000"/>
                </a:solidFill>
              </a:rPr>
              <a:t> yang </a:t>
            </a:r>
            <a:r>
              <a:rPr lang="en-US" altLang="id-ID" dirty="0" err="1">
                <a:solidFill>
                  <a:srgbClr val="FF0000"/>
                </a:solidFill>
              </a:rPr>
              <a:t>ditunjukkan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pada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gambar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id-ID" altLang="id-ID" dirty="0">
                <a:solidFill>
                  <a:srgbClr val="FF0000"/>
                </a:solidFill>
              </a:rPr>
              <a:t>di bawah</a:t>
            </a:r>
            <a:r>
              <a:rPr lang="en-US" altLang="id-ID" dirty="0">
                <a:solidFill>
                  <a:srgbClr val="FF0000"/>
                </a:solidFill>
              </a:rPr>
              <a:t>, </a:t>
            </a:r>
            <a:r>
              <a:rPr lang="en-US" altLang="id-ID" dirty="0" err="1">
                <a:solidFill>
                  <a:srgbClr val="FF0000"/>
                </a:solidFill>
              </a:rPr>
              <a:t>maka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ia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seringkali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menganggap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bahwa</a:t>
            </a:r>
            <a:r>
              <a:rPr lang="en-US" altLang="id-ID" dirty="0">
                <a:solidFill>
                  <a:srgbClr val="FF0000"/>
                </a:solidFill>
              </a:rPr>
              <a:t> “</a:t>
            </a:r>
            <a:r>
              <a:rPr lang="en-US" altLang="id-ID" dirty="0" err="1">
                <a:solidFill>
                  <a:srgbClr val="FF0000"/>
                </a:solidFill>
              </a:rPr>
              <a:t>kotak</a:t>
            </a:r>
            <a:r>
              <a:rPr lang="en-US" altLang="id-ID" dirty="0">
                <a:solidFill>
                  <a:srgbClr val="FF0000"/>
                </a:solidFill>
              </a:rPr>
              <a:t>” </a:t>
            </a:r>
            <a:r>
              <a:rPr lang="en-US" altLang="id-ID" dirty="0" err="1">
                <a:solidFill>
                  <a:srgbClr val="FF0000"/>
                </a:solidFill>
              </a:rPr>
              <a:t>tersebut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merupakan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batasan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dimana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ia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harus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berada</a:t>
            </a:r>
            <a:r>
              <a:rPr lang="en-US" altLang="id-ID" dirty="0">
                <a:solidFill>
                  <a:srgbClr val="FF0000"/>
                </a:solidFill>
              </a:rPr>
              <a:t>!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id-ID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20485" name="Picture 5" descr="MMj0283206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77181"/>
            <a:ext cx="2619375" cy="256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MMj0395722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43" y="1950194"/>
            <a:ext cx="2590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00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6033488"/>
            <a:ext cx="6554867" cy="574576"/>
          </a:xfrm>
        </p:spPr>
        <p:txBody>
          <a:bodyPr>
            <a:normAutofit fontScale="90000"/>
          </a:bodyPr>
          <a:lstStyle/>
          <a:p>
            <a:r>
              <a:rPr lang="en-US" altLang="id-ID" sz="4000" dirty="0" err="1"/>
              <a:t>Masalahnya</a:t>
            </a:r>
            <a:r>
              <a:rPr lang="en-US" altLang="id-ID" sz="4000" dirty="0"/>
              <a:t>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15064" cy="5486400"/>
          </a:xfrm>
        </p:spPr>
        <p:txBody>
          <a:bodyPr/>
          <a:lstStyle/>
          <a:p>
            <a:r>
              <a:rPr lang="en-US" altLang="id-ID" sz="2800" dirty="0" err="1">
                <a:solidFill>
                  <a:schemeClr val="bg1"/>
                </a:solidFill>
              </a:rPr>
              <a:t>Komunikasi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keluar</a:t>
            </a:r>
            <a:r>
              <a:rPr lang="en-US" altLang="id-ID" sz="2800" dirty="0">
                <a:solidFill>
                  <a:schemeClr val="bg1"/>
                </a:solidFill>
              </a:rPr>
              <a:t> “</a:t>
            </a:r>
            <a:r>
              <a:rPr lang="en-US" altLang="id-ID" sz="2800" dirty="0" err="1">
                <a:solidFill>
                  <a:schemeClr val="bg1"/>
                </a:solidFill>
              </a:rPr>
              <a:t>kotak</a:t>
            </a:r>
            <a:r>
              <a:rPr lang="en-US" altLang="id-ID" sz="2800" dirty="0">
                <a:solidFill>
                  <a:schemeClr val="bg1"/>
                </a:solidFill>
              </a:rPr>
              <a:t>” </a:t>
            </a:r>
            <a:r>
              <a:rPr lang="en-US" altLang="id-ID" sz="2800" dirty="0" err="1">
                <a:solidFill>
                  <a:schemeClr val="bg1"/>
                </a:solidFill>
              </a:rPr>
              <a:t>sangat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terbatas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Anggota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</a:t>
            </a:r>
            <a:r>
              <a:rPr lang="id-ID" altLang="id-ID" sz="2800" dirty="0">
                <a:solidFill>
                  <a:schemeClr val="bg1"/>
                </a:solidFill>
              </a:rPr>
              <a:t>/unit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hanya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tugas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tanggung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jawab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departemennya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</a:t>
            </a:r>
            <a:r>
              <a:rPr lang="id-ID" altLang="id-ID" sz="2800" dirty="0">
                <a:solidFill>
                  <a:schemeClr val="bg1"/>
                </a:solidFill>
              </a:rPr>
              <a:t>/unit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berusaha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memaksimalkan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pengaruh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dan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otoritasnya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sementara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pada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saat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bersamaan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mengoptimalkan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b="1" dirty="0" err="1">
                <a:solidFill>
                  <a:schemeClr val="bg1"/>
                </a:solidFill>
              </a:rPr>
              <a:t>kinerjanya</a:t>
            </a:r>
            <a:endParaRPr lang="en-US" altLang="id-ID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id-ID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id-ID" sz="3600" b="1" dirty="0" err="1"/>
              <a:t>Apa</a:t>
            </a:r>
            <a:r>
              <a:rPr lang="en-US" altLang="id-ID" sz="3600" b="1" dirty="0"/>
              <a:t> yang </a:t>
            </a:r>
            <a:r>
              <a:rPr lang="en-US" altLang="id-ID" sz="3600" b="1" dirty="0" err="1"/>
              <a:t>akan</a:t>
            </a:r>
            <a:r>
              <a:rPr lang="en-US" altLang="id-ID" sz="3600" b="1" dirty="0"/>
              <a:t> </a:t>
            </a:r>
            <a:r>
              <a:rPr lang="en-US" altLang="id-ID" sz="3600" b="1" dirty="0" err="1"/>
              <a:t>terjadi</a:t>
            </a:r>
            <a:r>
              <a:rPr lang="en-US" altLang="id-ID" sz="3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6942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692696"/>
            <a:ext cx="8431088" cy="376767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id-ID" sz="32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id-ID" sz="3200" dirty="0">
              <a:solidFill>
                <a:schemeClr val="bg1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id-ID" sz="3200" dirty="0" err="1">
                <a:solidFill>
                  <a:schemeClr val="bg1"/>
                </a:solidFill>
              </a:rPr>
              <a:t>Saat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ini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telah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terjadi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perubahan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dari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memandang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sebuah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perusahaan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sebagai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b="1" dirty="0" err="1">
                <a:solidFill>
                  <a:schemeClr val="bg1"/>
                </a:solidFill>
              </a:rPr>
              <a:t>beberapa</a:t>
            </a:r>
            <a:r>
              <a:rPr lang="en-US" altLang="id-ID" sz="3200" b="1" dirty="0">
                <a:solidFill>
                  <a:schemeClr val="bg1"/>
                </a:solidFill>
              </a:rPr>
              <a:t> </a:t>
            </a:r>
            <a:r>
              <a:rPr lang="en-US" altLang="id-ID" sz="3200" b="1" dirty="0" err="1">
                <a:solidFill>
                  <a:schemeClr val="bg1"/>
                </a:solidFill>
              </a:rPr>
              <a:t>departemen</a:t>
            </a:r>
            <a:r>
              <a:rPr lang="id-ID" altLang="id-ID" sz="3200" b="1" dirty="0">
                <a:solidFill>
                  <a:schemeClr val="bg1"/>
                </a:solidFill>
              </a:rPr>
              <a:t>/unit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menjadi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fokus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pada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b="1" dirty="0">
                <a:solidFill>
                  <a:schemeClr val="bg1"/>
                </a:solidFill>
              </a:rPr>
              <a:t>proses </a:t>
            </a:r>
            <a:r>
              <a:rPr lang="en-US" altLang="id-ID" sz="3200" b="1" dirty="0" err="1">
                <a:solidFill>
                  <a:schemeClr val="bg1"/>
                </a:solidFill>
              </a:rPr>
              <a:t>bisnis</a:t>
            </a:r>
            <a:r>
              <a:rPr lang="en-US" altLang="id-ID" sz="3200" dirty="0">
                <a:solidFill>
                  <a:schemeClr val="bg1"/>
                </a:solidFill>
              </a:rPr>
              <a:t> yang </a:t>
            </a:r>
            <a:r>
              <a:rPr lang="en-US" altLang="id-ID" sz="3200" dirty="0" err="1">
                <a:solidFill>
                  <a:schemeClr val="bg1"/>
                </a:solidFill>
              </a:rPr>
              <a:t>dilakukan</a:t>
            </a:r>
            <a:r>
              <a:rPr lang="en-US" altLang="id-ID" sz="3200" dirty="0">
                <a:solidFill>
                  <a:schemeClr val="bg1"/>
                </a:solidFill>
              </a:rPr>
              <a:t>. </a:t>
            </a:r>
          </a:p>
          <a:p>
            <a:endParaRPr lang="en-US" altLang="id-ID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9063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8266" y="6021288"/>
            <a:ext cx="6554867" cy="574576"/>
          </a:xfrm>
        </p:spPr>
        <p:txBody>
          <a:bodyPr>
            <a:noAutofit/>
          </a:bodyPr>
          <a:lstStyle/>
          <a:p>
            <a:r>
              <a:rPr lang="en-US" altLang="id-ID" sz="2000" dirty="0"/>
              <a:t>Dari </a:t>
            </a:r>
            <a:r>
              <a:rPr lang="id-ID" altLang="id-ID" sz="2000" dirty="0"/>
              <a:t>orientasi </a:t>
            </a:r>
            <a:r>
              <a:rPr lang="en-US" altLang="id-ID" sz="2000" dirty="0" err="1"/>
              <a:t>Departemen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ke</a:t>
            </a:r>
            <a:r>
              <a:rPr lang="en-US" altLang="id-ID" sz="2000" dirty="0"/>
              <a:t> </a:t>
            </a:r>
            <a:r>
              <a:rPr lang="id-ID" altLang="id-ID" sz="2000" dirty="0"/>
              <a:t>orientasi </a:t>
            </a:r>
            <a:r>
              <a:rPr lang="en-US" altLang="id-ID" sz="2000" dirty="0"/>
              <a:t>Proses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470"/>
            <a:ext cx="8579296" cy="2667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id-ID" altLang="id-ID" sz="2000" dirty="0">
                <a:solidFill>
                  <a:schemeClr val="bg1"/>
                </a:solidFill>
              </a:rPr>
              <a:t>Faktor penting </a:t>
            </a:r>
            <a:r>
              <a:rPr lang="en-US" altLang="id-ID" sz="2000" dirty="0">
                <a:solidFill>
                  <a:schemeClr val="bg1"/>
                </a:solidFill>
              </a:rPr>
              <a:t>yang </a:t>
            </a:r>
            <a:r>
              <a:rPr lang="en-US" altLang="id-ID" sz="2000" dirty="0" err="1">
                <a:solidFill>
                  <a:schemeClr val="bg1"/>
                </a:solidFill>
              </a:rPr>
              <a:t>mendukung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hal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ini</a:t>
            </a:r>
            <a:r>
              <a:rPr lang="en-US" altLang="id-ID" sz="2000" dirty="0">
                <a:solidFill>
                  <a:schemeClr val="bg1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id-ID" sz="2000" dirty="0" err="1">
                <a:solidFill>
                  <a:schemeClr val="bg1"/>
                </a:solidFill>
              </a:rPr>
              <a:t>Setiap</a:t>
            </a:r>
            <a:r>
              <a:rPr lang="en-US" altLang="id-ID" sz="2000" dirty="0">
                <a:solidFill>
                  <a:schemeClr val="bg1"/>
                </a:solidFill>
              </a:rPr>
              <a:t> proses </a:t>
            </a:r>
            <a:r>
              <a:rPr lang="en-US" altLang="id-ID" sz="2000" dirty="0" err="1">
                <a:solidFill>
                  <a:schemeClr val="bg1"/>
                </a:solidFill>
              </a:rPr>
              <a:t>memiliki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pelanggan</a:t>
            </a:r>
            <a:r>
              <a:rPr lang="en-US" altLang="id-ID" sz="2000" dirty="0">
                <a:solidFill>
                  <a:schemeClr val="bg1"/>
                </a:solidFill>
              </a:rPr>
              <a:t>, </a:t>
            </a:r>
            <a:r>
              <a:rPr lang="en-US" altLang="id-ID" sz="2000" dirty="0" err="1">
                <a:solidFill>
                  <a:schemeClr val="bg1"/>
                </a:solidFill>
              </a:rPr>
              <a:t>fokus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pada</a:t>
            </a:r>
            <a:r>
              <a:rPr lang="en-US" altLang="id-ID" sz="2000" dirty="0">
                <a:solidFill>
                  <a:schemeClr val="bg1"/>
                </a:solidFill>
              </a:rPr>
              <a:t> proses </a:t>
            </a:r>
            <a:r>
              <a:rPr lang="en-US" altLang="id-ID" sz="2000" dirty="0" err="1">
                <a:solidFill>
                  <a:schemeClr val="bg1"/>
                </a:solidFill>
              </a:rPr>
              <a:t>berarti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lebih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fokus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pada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pelanggan</a:t>
            </a:r>
            <a:r>
              <a:rPr lang="en-US" altLang="id-ID" sz="2000" dirty="0">
                <a:solidFill>
                  <a:schemeClr val="bg1"/>
                </a:solidFill>
              </a:rPr>
              <a:t>!</a:t>
            </a:r>
          </a:p>
          <a:p>
            <a:pPr>
              <a:lnSpc>
                <a:spcPct val="90000"/>
              </a:lnSpc>
            </a:pPr>
            <a:r>
              <a:rPr lang="en-US" altLang="id-ID" sz="2000" dirty="0" err="1">
                <a:solidFill>
                  <a:schemeClr val="bg1"/>
                </a:solidFill>
              </a:rPr>
              <a:t>Pembentukan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nilai</a:t>
            </a:r>
            <a:r>
              <a:rPr lang="en-US" altLang="id-ID" sz="2000" dirty="0">
                <a:solidFill>
                  <a:schemeClr val="bg1"/>
                </a:solidFill>
              </a:rPr>
              <a:t> yang </a:t>
            </a:r>
            <a:r>
              <a:rPr lang="en-US" altLang="id-ID" sz="2000" dirty="0" err="1">
                <a:solidFill>
                  <a:schemeClr val="bg1"/>
                </a:solidFill>
              </a:rPr>
              <a:t>terkait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dengan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produk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akhir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terjadi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pada</a:t>
            </a:r>
            <a:r>
              <a:rPr lang="en-US" altLang="id-ID" sz="2000" dirty="0">
                <a:solidFill>
                  <a:schemeClr val="bg1"/>
                </a:solidFill>
              </a:rPr>
              <a:t> proses </a:t>
            </a:r>
            <a:r>
              <a:rPr lang="en-US" altLang="id-ID" sz="2000" dirty="0" err="1">
                <a:solidFill>
                  <a:schemeClr val="bg1"/>
                </a:solidFill>
              </a:rPr>
              <a:t>horisontal</a:t>
            </a:r>
            <a:endParaRPr lang="en-US" altLang="id-ID" sz="20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id-ID" sz="2000" dirty="0" err="1">
                <a:solidFill>
                  <a:schemeClr val="bg1"/>
                </a:solidFill>
              </a:rPr>
              <a:t>Dengan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menentukan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batasan</a:t>
            </a:r>
            <a:r>
              <a:rPr lang="en-US" altLang="id-ID" sz="2000" dirty="0">
                <a:solidFill>
                  <a:schemeClr val="bg1"/>
                </a:solidFill>
              </a:rPr>
              <a:t> proses, </a:t>
            </a:r>
            <a:r>
              <a:rPr lang="en-US" altLang="id-ID" sz="2000" dirty="0" err="1">
                <a:solidFill>
                  <a:schemeClr val="bg1"/>
                </a:solidFill>
              </a:rPr>
              <a:t>pelanggan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pemasok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dari</a:t>
            </a:r>
            <a:r>
              <a:rPr lang="en-US" altLang="id-ID" sz="2000" dirty="0">
                <a:solidFill>
                  <a:schemeClr val="bg1"/>
                </a:solidFill>
              </a:rPr>
              <a:t> proses (</a:t>
            </a:r>
            <a:r>
              <a:rPr lang="en-US" altLang="id-ID" sz="2000" dirty="0" err="1">
                <a:solidFill>
                  <a:schemeClr val="bg1"/>
                </a:solidFill>
              </a:rPr>
              <a:t>gambar</a:t>
            </a:r>
            <a:r>
              <a:rPr lang="en-US" altLang="id-ID" sz="2000" dirty="0">
                <a:solidFill>
                  <a:schemeClr val="bg1"/>
                </a:solidFill>
              </a:rPr>
              <a:t> 2), </a:t>
            </a:r>
            <a:r>
              <a:rPr lang="en-US" altLang="id-ID" sz="2000" dirty="0" err="1">
                <a:solidFill>
                  <a:schemeClr val="bg1"/>
                </a:solidFill>
              </a:rPr>
              <a:t>maka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kebutuhan</a:t>
            </a:r>
            <a:r>
              <a:rPr lang="en-US" altLang="id-ID" sz="2000" dirty="0">
                <a:solidFill>
                  <a:schemeClr val="bg1"/>
                </a:solidFill>
              </a:rPr>
              <a:t> yang </a:t>
            </a:r>
            <a:r>
              <a:rPr lang="en-US" altLang="id-ID" sz="2000" dirty="0" err="1">
                <a:solidFill>
                  <a:schemeClr val="bg1"/>
                </a:solidFill>
              </a:rPr>
              <a:t>dan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komunikasi</a:t>
            </a:r>
            <a:r>
              <a:rPr lang="en-US" altLang="id-ID" sz="2000" dirty="0">
                <a:solidFill>
                  <a:schemeClr val="bg1"/>
                </a:solidFill>
              </a:rPr>
              <a:t> yang </a:t>
            </a:r>
            <a:r>
              <a:rPr lang="en-US" altLang="id-ID" sz="2000" dirty="0" err="1">
                <a:solidFill>
                  <a:schemeClr val="bg1"/>
                </a:solidFill>
              </a:rPr>
              <a:t>lebih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jelas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dapat</a:t>
            </a:r>
            <a:r>
              <a:rPr lang="en-US" altLang="id-ID" sz="2000" dirty="0">
                <a:solidFill>
                  <a:schemeClr val="bg1"/>
                </a:solidFill>
              </a:rPr>
              <a:t> </a:t>
            </a:r>
            <a:r>
              <a:rPr lang="en-US" altLang="id-ID" sz="2000" dirty="0" err="1">
                <a:solidFill>
                  <a:schemeClr val="bg1"/>
                </a:solidFill>
              </a:rPr>
              <a:t>tercapai</a:t>
            </a:r>
            <a:endParaRPr lang="en-US" altLang="id-ID" sz="2000" dirty="0">
              <a:solidFill>
                <a:schemeClr val="bg1"/>
              </a:solidFill>
            </a:endParaRP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418266" y="3017738"/>
            <a:ext cx="8077200" cy="3003550"/>
            <a:chOff x="432" y="1440"/>
            <a:chExt cx="5088" cy="1892"/>
          </a:xfrm>
        </p:grpSpPr>
        <p:sp>
          <p:nvSpPr>
            <p:cNvPr id="24581" name="AutoShape 5"/>
            <p:cNvSpPr>
              <a:spLocks noChangeArrowheads="1"/>
            </p:cNvSpPr>
            <p:nvPr/>
          </p:nvSpPr>
          <p:spPr bwMode="auto">
            <a:xfrm>
              <a:off x="432" y="1584"/>
              <a:ext cx="1488" cy="1008"/>
            </a:xfrm>
            <a:prstGeom prst="triangle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 sz="2000" b="1"/>
                <a:t>Supplier</a:t>
              </a:r>
            </a:p>
          </p:txBody>
        </p:sp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4032" y="1584"/>
              <a:ext cx="1488" cy="1008"/>
            </a:xfrm>
            <a:prstGeom prst="triangle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 sz="2000" b="1"/>
                <a:t>Customer</a:t>
              </a:r>
            </a:p>
          </p:txBody>
        </p:sp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1968" y="1440"/>
              <a:ext cx="2016" cy="1296"/>
            </a:xfrm>
            <a:prstGeom prst="triangle">
              <a:avLst>
                <a:gd name="adj" fmla="val 50000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 sz="2000" b="1"/>
                <a:t>Process</a:t>
              </a:r>
            </a:p>
          </p:txBody>
        </p:sp>
        <p:cxnSp>
          <p:nvCxnSpPr>
            <p:cNvPr id="24584" name="AutoShape 8"/>
            <p:cNvCxnSpPr>
              <a:cxnSpLocks noChangeShapeType="1"/>
              <a:stCxn id="24581" idx="5"/>
              <a:endCxn id="24583" idx="1"/>
            </p:cNvCxnSpPr>
            <p:nvPr/>
          </p:nvCxnSpPr>
          <p:spPr bwMode="auto">
            <a:xfrm>
              <a:off x="1548" y="2088"/>
              <a:ext cx="92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5" name="AutoShape 9"/>
            <p:cNvCxnSpPr>
              <a:cxnSpLocks noChangeShapeType="1"/>
              <a:stCxn id="24583" idx="5"/>
              <a:endCxn id="24582" idx="1"/>
            </p:cNvCxnSpPr>
            <p:nvPr/>
          </p:nvCxnSpPr>
          <p:spPr bwMode="auto">
            <a:xfrm>
              <a:off x="3480" y="2088"/>
              <a:ext cx="92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1680" y="1776"/>
              <a:ext cx="6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Input</a:t>
              </a: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552" y="1785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Output</a:t>
              </a:r>
            </a:p>
          </p:txBody>
        </p:sp>
        <p:cxnSp>
          <p:nvCxnSpPr>
            <p:cNvPr id="24588" name="AutoShape 12"/>
            <p:cNvCxnSpPr>
              <a:cxnSpLocks noChangeShapeType="1"/>
              <a:stCxn id="24583" idx="2"/>
              <a:endCxn id="24581" idx="3"/>
            </p:cNvCxnSpPr>
            <p:nvPr/>
          </p:nvCxnSpPr>
          <p:spPr bwMode="auto">
            <a:xfrm rot="16200000" flipV="1">
              <a:off x="1500" y="2268"/>
              <a:ext cx="144" cy="792"/>
            </a:xfrm>
            <a:prstGeom prst="bentConnector3">
              <a:avLst>
                <a:gd name="adj1" fmla="val -1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89" name="AutoShape 13"/>
            <p:cNvCxnSpPr>
              <a:cxnSpLocks noChangeShapeType="1"/>
              <a:stCxn id="24582" idx="3"/>
              <a:endCxn id="24583" idx="3"/>
            </p:cNvCxnSpPr>
            <p:nvPr/>
          </p:nvCxnSpPr>
          <p:spPr bwMode="auto">
            <a:xfrm rot="5400000">
              <a:off x="3804" y="1764"/>
              <a:ext cx="144" cy="1800"/>
            </a:xfrm>
            <a:prstGeom prst="bentConnector3">
              <a:avLst>
                <a:gd name="adj1" fmla="val 2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720" y="2928"/>
              <a:ext cx="15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Requirements and feedback</a:t>
              </a:r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3072" y="2908"/>
              <a:ext cx="158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CC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id-ID" b="1"/>
                <a:t>Requirements and feedback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183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0"/>
            <a:ext cx="8215064" cy="1524000"/>
          </a:xfrm>
        </p:spPr>
        <p:txBody>
          <a:bodyPr>
            <a:normAutofit/>
          </a:bodyPr>
          <a:lstStyle/>
          <a:p>
            <a:r>
              <a:rPr lang="en-US" altLang="id-ID" sz="2400" dirty="0" err="1"/>
              <a:t>Isu</a:t>
            </a:r>
            <a:r>
              <a:rPr lang="en-US" altLang="id-ID" sz="2400" dirty="0"/>
              <a:t> lain yang </a:t>
            </a:r>
            <a:r>
              <a:rPr lang="en-US" altLang="id-ID" sz="2400" dirty="0" err="1"/>
              <a:t>mendorong</a:t>
            </a:r>
            <a:r>
              <a:rPr lang="en-US" altLang="id-ID" sz="2400" dirty="0"/>
              <a:t> </a:t>
            </a:r>
            <a:r>
              <a:rPr lang="en-US" altLang="id-ID" sz="2400" dirty="0" err="1"/>
              <a:t>orientasi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pada</a:t>
            </a:r>
            <a:r>
              <a:rPr lang="en-US" altLang="id-ID" sz="2400" dirty="0"/>
              <a:t> proses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15064" cy="5343872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keseluruhan</a:t>
            </a:r>
            <a:r>
              <a:rPr lang="en-US" altLang="id-ID" sz="2400" dirty="0">
                <a:solidFill>
                  <a:schemeClr val="bg1"/>
                </a:solidFill>
              </a:rPr>
              <a:t> proses yang </a:t>
            </a:r>
            <a:r>
              <a:rPr lang="en-US" altLang="id-ID" sz="2400" dirty="0" err="1">
                <a:solidFill>
                  <a:schemeClr val="bg1"/>
                </a:solidFill>
              </a:rPr>
              <a:t>melalui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banyak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departemen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maka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resiko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dari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optimasi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tidak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maksimal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akan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lebih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rendah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dibandingkan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masing-masing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departemen</a:t>
            </a:r>
            <a:endParaRPr lang="en-US" altLang="id-ID" sz="24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menunjuk</a:t>
            </a:r>
            <a:r>
              <a:rPr lang="en-US" altLang="id-ID" sz="2400" dirty="0">
                <a:solidFill>
                  <a:schemeClr val="bg1"/>
                </a:solidFill>
              </a:rPr>
              <a:t>, </a:t>
            </a:r>
            <a:r>
              <a:rPr lang="en-US" altLang="id-ID" sz="2400" i="1" dirty="0">
                <a:solidFill>
                  <a:schemeClr val="bg1"/>
                </a:solidFill>
              </a:rPr>
              <a:t>process owners</a:t>
            </a:r>
            <a:r>
              <a:rPr lang="en-US" altLang="id-ID" sz="2400" dirty="0">
                <a:solidFill>
                  <a:schemeClr val="bg1"/>
                </a:solidFill>
              </a:rPr>
              <a:t>, yang </a:t>
            </a:r>
            <a:r>
              <a:rPr lang="en-US" altLang="id-ID" sz="2400" dirty="0" err="1">
                <a:solidFill>
                  <a:schemeClr val="bg1"/>
                </a:solidFill>
              </a:rPr>
              <a:t>bertanggung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jawab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proses, </a:t>
            </a:r>
            <a:r>
              <a:rPr lang="en-US" altLang="id-ID" sz="2400" dirty="0" err="1">
                <a:solidFill>
                  <a:schemeClr val="bg1"/>
                </a:solidFill>
              </a:rPr>
              <a:t>fragmentasi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tanggung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jawab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umum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ditemui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dalam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organisasi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fungsional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dapat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dihindari</a:t>
            </a:r>
            <a:endParaRPr lang="en-US" altLang="id-ID" sz="24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proses </a:t>
            </a:r>
            <a:r>
              <a:rPr lang="en-US" altLang="id-ID" sz="2400" dirty="0" err="1">
                <a:solidFill>
                  <a:schemeClr val="bg1"/>
                </a:solidFill>
              </a:rPr>
              <a:t>memberikan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pondasi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lebih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baik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mengelola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waktu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sumber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daya</a:t>
            </a:r>
            <a:endParaRPr lang="en-US" altLang="id-ID" sz="2400" dirty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endParaRPr lang="en-US" altLang="id-ID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57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6000" b="1" dirty="0"/>
              <a:t>QUIS TRIVIA 01</a:t>
            </a:r>
          </a:p>
        </p:txBody>
      </p:sp>
    </p:spTree>
    <p:extLst>
      <p:ext uri="{BB962C8B-B14F-4D97-AF65-F5344CB8AC3E}">
        <p14:creationId xmlns:p14="http://schemas.microsoft.com/office/powerpoint/2010/main" val="812458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Quis TrIVIA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87072" cy="376767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b="1" dirty="0"/>
              <a:t>Apa yang anda ketahui tentang sistem? (20)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b="1" dirty="0"/>
              <a:t>Apa yang anda ketahui tentang proses dalam suatu organisasi/perusahaan? (40)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b="1" dirty="0"/>
              <a:t>Jelaskan perbedaan antara organisasi/perusahaan berorientasi proses dan organisasi/perusahaan berorientasi unit/departemen! (40)</a:t>
            </a:r>
          </a:p>
        </p:txBody>
      </p:sp>
    </p:spTree>
    <p:extLst>
      <p:ext uri="{BB962C8B-B14F-4D97-AF65-F5344CB8AC3E}">
        <p14:creationId xmlns:p14="http://schemas.microsoft.com/office/powerpoint/2010/main" val="237763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175848" cy="5775920"/>
          </a:xfrm>
        </p:spPr>
        <p:txBody>
          <a:bodyPr>
            <a:normAutofit/>
          </a:bodyPr>
          <a:lstStyle/>
          <a:p>
            <a:endParaRPr lang="en-US" altLang="id-ID" sz="4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id-ID" b="1" dirty="0">
              <a:solidFill>
                <a:schemeClr val="bg1"/>
              </a:solidFill>
            </a:endParaRPr>
          </a:p>
          <a:p>
            <a:endParaRPr lang="en-US" altLang="id-ID" dirty="0">
              <a:solidFill>
                <a:schemeClr val="bg1"/>
              </a:solidFill>
            </a:endParaRPr>
          </a:p>
          <a:p>
            <a:r>
              <a:rPr lang="en-US" altLang="id-ID" sz="3200" dirty="0" err="1">
                <a:solidFill>
                  <a:schemeClr val="bg1"/>
                </a:solidFill>
              </a:rPr>
              <a:t>Pikirkan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sebuah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produk</a:t>
            </a:r>
            <a:r>
              <a:rPr lang="en-US" altLang="id-ID" sz="3200" dirty="0">
                <a:solidFill>
                  <a:schemeClr val="bg1"/>
                </a:solidFill>
              </a:rPr>
              <a:t>/</a:t>
            </a:r>
            <a:r>
              <a:rPr lang="en-US" altLang="id-ID" sz="3200" dirty="0" err="1">
                <a:solidFill>
                  <a:schemeClr val="bg1"/>
                </a:solidFill>
              </a:rPr>
              <a:t>servis</a:t>
            </a:r>
            <a:r>
              <a:rPr lang="en-US" altLang="id-ID" sz="3200" dirty="0">
                <a:solidFill>
                  <a:schemeClr val="bg1"/>
                </a:solidFill>
              </a:rPr>
              <a:t> yang </a:t>
            </a:r>
            <a:r>
              <a:rPr lang="en-US" altLang="id-ID" sz="3200" dirty="0" err="1">
                <a:solidFill>
                  <a:schemeClr val="bg1"/>
                </a:solidFill>
              </a:rPr>
              <a:t>anda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gunakan</a:t>
            </a:r>
            <a:r>
              <a:rPr lang="en-US" altLang="id-ID" sz="3200" dirty="0">
                <a:solidFill>
                  <a:schemeClr val="bg1"/>
                </a:solidFill>
              </a:rPr>
              <a:t>!</a:t>
            </a:r>
          </a:p>
          <a:p>
            <a:r>
              <a:rPr lang="en-US" altLang="id-ID" sz="3200" dirty="0">
                <a:solidFill>
                  <a:schemeClr val="bg1"/>
                </a:solidFill>
              </a:rPr>
              <a:t>Proses </a:t>
            </a:r>
            <a:r>
              <a:rPr lang="en-US" altLang="id-ID" sz="3200" dirty="0" err="1">
                <a:solidFill>
                  <a:schemeClr val="bg1"/>
                </a:solidFill>
              </a:rPr>
              <a:t>apa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saja</a:t>
            </a:r>
            <a:r>
              <a:rPr lang="en-US" altLang="id-ID" sz="3200" dirty="0">
                <a:solidFill>
                  <a:schemeClr val="bg1"/>
                </a:solidFill>
              </a:rPr>
              <a:t> yang </a:t>
            </a:r>
            <a:r>
              <a:rPr lang="en-US" altLang="id-ID" sz="3200" dirty="0" err="1">
                <a:solidFill>
                  <a:schemeClr val="bg1"/>
                </a:solidFill>
              </a:rPr>
              <a:t>terlibat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dalam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menghantarkan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produk</a:t>
            </a:r>
            <a:r>
              <a:rPr lang="en-US" altLang="id-ID" sz="3200" dirty="0">
                <a:solidFill>
                  <a:schemeClr val="bg1"/>
                </a:solidFill>
              </a:rPr>
              <a:t>/</a:t>
            </a:r>
            <a:r>
              <a:rPr lang="en-US" altLang="id-ID" sz="3200" dirty="0" err="1">
                <a:solidFill>
                  <a:schemeClr val="bg1"/>
                </a:solidFill>
              </a:rPr>
              <a:t>servis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tersebut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pada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anda</a:t>
            </a:r>
            <a:r>
              <a:rPr lang="en-US" altLang="id-ID" sz="3200" dirty="0">
                <a:solidFill>
                  <a:schemeClr val="bg1"/>
                </a:solidFill>
              </a:rPr>
              <a:t>?</a:t>
            </a:r>
          </a:p>
          <a:p>
            <a:r>
              <a:rPr lang="en-US" altLang="id-ID" sz="3200" dirty="0" err="1">
                <a:solidFill>
                  <a:schemeClr val="bg1"/>
                </a:solidFill>
              </a:rPr>
              <a:t>Puaskah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anda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akan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produk</a:t>
            </a:r>
            <a:r>
              <a:rPr lang="en-US" altLang="id-ID" sz="3200" dirty="0">
                <a:solidFill>
                  <a:schemeClr val="bg1"/>
                </a:solidFill>
              </a:rPr>
              <a:t>/</a:t>
            </a:r>
            <a:r>
              <a:rPr lang="en-US" altLang="id-ID" sz="3200" dirty="0" err="1">
                <a:solidFill>
                  <a:schemeClr val="bg1"/>
                </a:solidFill>
              </a:rPr>
              <a:t>servis</a:t>
            </a:r>
            <a:r>
              <a:rPr lang="en-US" altLang="id-ID" sz="3200" dirty="0">
                <a:solidFill>
                  <a:schemeClr val="bg1"/>
                </a:solidFill>
              </a:rPr>
              <a:t> </a:t>
            </a:r>
            <a:r>
              <a:rPr lang="en-US" altLang="id-ID" sz="3200" dirty="0" err="1">
                <a:solidFill>
                  <a:schemeClr val="bg1"/>
                </a:solidFill>
              </a:rPr>
              <a:t>tersebut</a:t>
            </a:r>
            <a:r>
              <a:rPr lang="en-US" altLang="id-ID" sz="32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604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04248" y="304406"/>
            <a:ext cx="1905000" cy="1371600"/>
          </a:xfrm>
          <a:prstGeom prst="actionButtonHelp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8891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359080" cy="3767670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rgbClr val="FF0000"/>
                </a:solidFill>
              </a:rPr>
              <a:t>Setelah membayangkan bagaimana produk itu sampai ke tangan anda</a:t>
            </a:r>
            <a:r>
              <a:rPr lang="id-ID" sz="2800" dirty="0">
                <a:solidFill>
                  <a:schemeClr val="bg1"/>
                </a:solidFill>
              </a:rPr>
              <a:t> </a:t>
            </a:r>
          </a:p>
          <a:p>
            <a:endParaRPr lang="id-ID" sz="2800" dirty="0">
              <a:solidFill>
                <a:schemeClr val="bg1"/>
              </a:solidFill>
            </a:endParaRPr>
          </a:p>
          <a:p>
            <a:r>
              <a:rPr lang="id-ID" sz="2800" dirty="0">
                <a:solidFill>
                  <a:schemeClr val="bg1"/>
                </a:solidFill>
              </a:rPr>
              <a:t>bisakah anda membayangkan proses yang terjadi dari mulai barang itu tidak ada sampai barang tersebut ada?</a:t>
            </a:r>
          </a:p>
          <a:p>
            <a:endParaRPr lang="id-ID" sz="2800" dirty="0">
              <a:solidFill>
                <a:schemeClr val="bg1"/>
              </a:solidFill>
            </a:endParaRPr>
          </a:p>
          <a:p>
            <a:endParaRPr lang="id-ID" sz="2800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428999"/>
            <a:ext cx="4608512" cy="321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691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877272"/>
            <a:ext cx="8287072" cy="6465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533400"/>
            <a:ext cx="8287072" cy="5343872"/>
          </a:xfrm>
        </p:spPr>
        <p:txBody>
          <a:bodyPr>
            <a:normAutofit/>
          </a:bodyPr>
          <a:lstStyle/>
          <a:p>
            <a:pPr algn="just" eaLnBrk="1" hangingPunct="1">
              <a:buFontTx/>
              <a:buNone/>
            </a:pPr>
            <a:r>
              <a:rPr lang="id-ID" altLang="id-ID" sz="2800" dirty="0">
                <a:solidFill>
                  <a:schemeClr val="bg1"/>
                </a:solidFill>
              </a:rPr>
              <a:t>Untuk menghasilkan barang atau jasanya setiap organisasi atau perusahaan memiliki 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tujuan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id-ID" altLang="id-ID" sz="2800" dirty="0">
                <a:solidFill>
                  <a:schemeClr val="bg1"/>
                </a:solidFill>
              </a:rPr>
              <a:t>yang berbeda-beda</a:t>
            </a:r>
            <a:r>
              <a:rPr lang="en-US" altLang="id-ID" sz="2800" dirty="0">
                <a:solidFill>
                  <a:schemeClr val="bg1"/>
                </a:solidFill>
              </a:rPr>
              <a:t>,</a:t>
            </a:r>
            <a:r>
              <a:rPr lang="id-ID" altLang="id-ID" sz="2800" dirty="0">
                <a:solidFill>
                  <a:schemeClr val="bg1"/>
                </a:solidFill>
              </a:rPr>
              <a:t> yang tentunya akan menentukan </a:t>
            </a:r>
            <a:r>
              <a:rPr lang="en-US" altLang="id-ID" sz="2800" dirty="0" err="1">
                <a:solidFill>
                  <a:schemeClr val="bg1"/>
                </a:solidFill>
              </a:rPr>
              <a:t>kegiatan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bisnisnya</a:t>
            </a:r>
            <a:r>
              <a:rPr lang="en-US" altLang="id-ID" sz="2800" dirty="0">
                <a:solidFill>
                  <a:schemeClr val="bg1"/>
                </a:solidFill>
              </a:rPr>
              <a:t>. </a:t>
            </a:r>
          </a:p>
          <a:p>
            <a:pPr algn="just" eaLnBrk="1" hangingPunct="1">
              <a:buFontTx/>
              <a:buNone/>
            </a:pPr>
            <a:r>
              <a:rPr lang="en-US" altLang="id-ID" sz="2800" dirty="0" err="1">
                <a:solidFill>
                  <a:schemeClr val="bg1"/>
                </a:solidFill>
              </a:rPr>
              <a:t>Kegiatan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bisnis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dilakukan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berbeda-beda</a:t>
            </a:r>
            <a:r>
              <a:rPr lang="en-US" altLang="id-ID" sz="2800" dirty="0">
                <a:solidFill>
                  <a:schemeClr val="bg1"/>
                </a:solidFill>
              </a:rPr>
              <a:t>, </a:t>
            </a:r>
            <a:r>
              <a:rPr lang="en-US" altLang="id-ID" sz="2800" dirty="0" err="1">
                <a:solidFill>
                  <a:schemeClr val="bg1"/>
                </a:solidFill>
              </a:rPr>
              <a:t>oleh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karena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itu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kebutuhan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akan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informasi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masing-masing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juga </a:t>
            </a:r>
            <a:r>
              <a:rPr lang="en-US" altLang="id-ID" sz="2800" dirty="0" err="1">
                <a:solidFill>
                  <a:schemeClr val="bg1"/>
                </a:solidFill>
              </a:rPr>
              <a:t>berbeda-beda</a:t>
            </a:r>
            <a:r>
              <a:rPr lang="en-US" altLang="id-ID" sz="2800" dirty="0">
                <a:solidFill>
                  <a:schemeClr val="bg1"/>
                </a:solidFill>
              </a:rPr>
              <a:t> pula. </a:t>
            </a:r>
          </a:p>
          <a:p>
            <a:pPr algn="just" eaLnBrk="1" hangingPunct="1">
              <a:buFontTx/>
              <a:buNone/>
            </a:pPr>
            <a:r>
              <a:rPr lang="en-US" altLang="id-ID" sz="2800" dirty="0" err="1">
                <a:solidFill>
                  <a:schemeClr val="bg1"/>
                </a:solidFill>
              </a:rPr>
              <a:t>Karena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informasi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dibutuhkan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oleh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berbeda</a:t>
            </a:r>
            <a:r>
              <a:rPr lang="en-US" altLang="id-ID" sz="2800" dirty="0">
                <a:solidFill>
                  <a:schemeClr val="bg1"/>
                </a:solidFill>
              </a:rPr>
              <a:t>, </a:t>
            </a:r>
            <a:r>
              <a:rPr lang="en-US" altLang="id-ID" sz="2800" dirty="0" err="1">
                <a:solidFill>
                  <a:schemeClr val="bg1"/>
                </a:solidFill>
              </a:rPr>
              <a:t>maka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b="1" dirty="0">
                <a:solidFill>
                  <a:schemeClr val="bg1"/>
                </a:solidFill>
              </a:rPr>
              <a:t>des</a:t>
            </a:r>
            <a:r>
              <a:rPr lang="id-ID" altLang="id-ID" sz="2800" b="1" dirty="0">
                <a:solidFill>
                  <a:schemeClr val="bg1"/>
                </a:solidFill>
              </a:rPr>
              <a:t>ain prosesnya</a:t>
            </a:r>
            <a:r>
              <a:rPr lang="en-US" altLang="id-ID" sz="2800" b="1" dirty="0">
                <a:solidFill>
                  <a:schemeClr val="bg1"/>
                </a:solidFill>
              </a:rPr>
              <a:t> </a:t>
            </a:r>
            <a:r>
              <a:rPr lang="en-US" altLang="id-ID" sz="2800" dirty="0">
                <a:solidFill>
                  <a:schemeClr val="bg1"/>
                </a:solidFill>
              </a:rPr>
              <a:t>juga </a:t>
            </a:r>
            <a:r>
              <a:rPr lang="en-US" altLang="id-ID" sz="2800" dirty="0" err="1">
                <a:solidFill>
                  <a:schemeClr val="bg1"/>
                </a:solidFill>
              </a:rPr>
              <a:t>berbeda-beda</a:t>
            </a:r>
            <a:r>
              <a:rPr lang="en-US" altLang="id-ID" sz="2800" dirty="0">
                <a:solidFill>
                  <a:schemeClr val="bg1"/>
                </a:solidFill>
              </a:rPr>
              <a:t>. </a:t>
            </a:r>
            <a:endParaRPr lang="en-GB" alt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4000" dirty="0" err="1"/>
              <a:t>Pendahuluan</a:t>
            </a:r>
            <a:endParaRPr lang="en-US" altLang="id-ID" sz="40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id-ID" sz="4000" dirty="0" err="1">
                <a:solidFill>
                  <a:schemeClr val="bg1"/>
                </a:solidFill>
              </a:rPr>
              <a:t>Apakah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sebuah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perusahaan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terdiri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dari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b="1" dirty="0" err="1">
                <a:solidFill>
                  <a:schemeClr val="bg1"/>
                </a:solidFill>
              </a:rPr>
              <a:t>departemen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dirty="0" err="1">
                <a:solidFill>
                  <a:schemeClr val="bg1"/>
                </a:solidFill>
              </a:rPr>
              <a:t>atau</a:t>
            </a:r>
            <a:r>
              <a:rPr lang="en-US" altLang="id-ID" sz="4000" dirty="0">
                <a:solidFill>
                  <a:schemeClr val="bg1"/>
                </a:solidFill>
              </a:rPr>
              <a:t> </a:t>
            </a:r>
            <a:r>
              <a:rPr lang="en-US" altLang="id-ID" sz="4000" b="1" dirty="0">
                <a:solidFill>
                  <a:schemeClr val="bg1"/>
                </a:solidFill>
              </a:rPr>
              <a:t>proses</a:t>
            </a:r>
            <a:r>
              <a:rPr lang="en-US" altLang="id-ID" sz="4000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08950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5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sz="3600"/>
              <a:t>Berawal dari Proses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87072" cy="4623792"/>
          </a:xfrm>
        </p:spPr>
        <p:txBody>
          <a:bodyPr>
            <a:normAutofit lnSpcReduction="10000"/>
          </a:bodyPr>
          <a:lstStyle/>
          <a:p>
            <a:r>
              <a:rPr lang="en-US" altLang="id-ID" sz="2400" dirty="0" err="1">
                <a:solidFill>
                  <a:schemeClr val="bg1"/>
                </a:solidFill>
              </a:rPr>
              <a:t>Manusia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mulai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mengkoordinasikan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tindakannya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dapat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melakukan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tugas-tugas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kompleks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tidak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dapat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dikerjakan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sendiri</a:t>
            </a:r>
            <a:endParaRPr lang="en-US" altLang="id-ID" sz="2400" dirty="0">
              <a:solidFill>
                <a:schemeClr val="bg1"/>
              </a:solidFill>
            </a:endParaRPr>
          </a:p>
          <a:p>
            <a:r>
              <a:rPr lang="en-US" altLang="id-ID" sz="2400" dirty="0" err="1">
                <a:solidFill>
                  <a:schemeClr val="bg1"/>
                </a:solidFill>
              </a:rPr>
              <a:t>Koordinasi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ini</a:t>
            </a:r>
            <a:r>
              <a:rPr lang="en-US" altLang="id-ID" sz="2400" dirty="0">
                <a:solidFill>
                  <a:schemeClr val="bg1"/>
                </a:solidFill>
              </a:rPr>
              <a:t>, yang </a:t>
            </a:r>
            <a:r>
              <a:rPr lang="en-US" altLang="id-ID" sz="2400" dirty="0" err="1">
                <a:solidFill>
                  <a:schemeClr val="bg1"/>
                </a:solidFill>
              </a:rPr>
              <a:t>bisa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disebut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b="1" dirty="0" err="1">
                <a:solidFill>
                  <a:schemeClr val="bg1"/>
                </a:solidFill>
              </a:rPr>
              <a:t>perusahaan</a:t>
            </a:r>
            <a:r>
              <a:rPr lang="en-US" altLang="id-ID" sz="2400" dirty="0">
                <a:solidFill>
                  <a:schemeClr val="bg1"/>
                </a:solidFill>
              </a:rPr>
              <a:t>, </a:t>
            </a:r>
            <a:r>
              <a:rPr lang="en-US" altLang="id-ID" sz="2400" dirty="0" err="1">
                <a:solidFill>
                  <a:schemeClr val="bg1"/>
                </a:solidFill>
              </a:rPr>
              <a:t>diawali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oleh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sebuah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permintaan</a:t>
            </a:r>
            <a:endParaRPr lang="en-US" altLang="id-ID" sz="2400" dirty="0">
              <a:solidFill>
                <a:schemeClr val="bg1"/>
              </a:solidFill>
            </a:endParaRPr>
          </a:p>
          <a:p>
            <a:r>
              <a:rPr lang="en-US" altLang="id-ID" sz="2400" dirty="0" err="1">
                <a:solidFill>
                  <a:schemeClr val="bg1"/>
                </a:solidFill>
              </a:rPr>
              <a:t>Fokusnya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adalah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memenuhi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permintaan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melakukan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tugas-tugas</a:t>
            </a:r>
            <a:r>
              <a:rPr lang="en-US" altLang="id-ID" sz="2400" dirty="0">
                <a:solidFill>
                  <a:schemeClr val="bg1"/>
                </a:solidFill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</a:rPr>
              <a:t>harus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dikerjakan</a:t>
            </a:r>
            <a:endParaRPr lang="en-US" altLang="id-ID" sz="2400" dirty="0">
              <a:solidFill>
                <a:schemeClr val="bg1"/>
              </a:solidFill>
            </a:endParaRPr>
          </a:p>
          <a:p>
            <a:r>
              <a:rPr lang="en-US" altLang="id-ID" sz="2400" dirty="0" err="1">
                <a:solidFill>
                  <a:schemeClr val="bg1"/>
                </a:solidFill>
              </a:rPr>
              <a:t>Dengan</a:t>
            </a:r>
            <a:r>
              <a:rPr lang="en-US" altLang="id-ID" sz="2400" dirty="0">
                <a:solidFill>
                  <a:schemeClr val="bg1"/>
                </a:solidFill>
              </a:rPr>
              <a:t> kata lain, </a:t>
            </a:r>
            <a:r>
              <a:rPr lang="en-US" altLang="id-ID" sz="2400" dirty="0" err="1">
                <a:solidFill>
                  <a:schemeClr val="bg1"/>
                </a:solidFill>
              </a:rPr>
              <a:t>fokus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dari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tindakan</a:t>
            </a:r>
            <a:r>
              <a:rPr lang="en-US" altLang="id-ID" sz="2400" dirty="0">
                <a:solidFill>
                  <a:schemeClr val="bg1"/>
                </a:solidFill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</a:rPr>
              <a:t>adalah</a:t>
            </a:r>
            <a:r>
              <a:rPr lang="en-US" altLang="id-ID" sz="2400" dirty="0">
                <a:solidFill>
                  <a:schemeClr val="bg1"/>
                </a:solidFill>
              </a:rPr>
              <a:t> proses 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tenaga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kerja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tidak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dibagi-bagi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tetapi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disewa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untuk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melaksanakan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tugas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yang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perlu</a:t>
            </a:r>
            <a:r>
              <a:rPr lang="en-US" altLang="id-ID" sz="2400" dirty="0">
                <a:solidFill>
                  <a:schemeClr val="bg1"/>
                </a:solidFill>
                <a:sym typeface="Wingdings" panose="05000000000000000000" pitchFamily="2" charset="2"/>
              </a:rPr>
              <a:t> </a:t>
            </a:r>
            <a:r>
              <a:rPr lang="en-US" altLang="id-ID" sz="2400" dirty="0" err="1">
                <a:solidFill>
                  <a:schemeClr val="bg1"/>
                </a:solidFill>
                <a:sym typeface="Wingdings" panose="05000000000000000000" pitchFamily="2" charset="2"/>
              </a:rPr>
              <a:t>dilakukan</a:t>
            </a:r>
            <a:endParaRPr lang="en-US" altLang="id-ID" sz="2400" dirty="0">
              <a:solidFill>
                <a:schemeClr val="bg1"/>
              </a:solidFill>
            </a:endParaRPr>
          </a:p>
          <a:p>
            <a:endParaRPr lang="en-US" altLang="id-ID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42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225168"/>
            <a:ext cx="8287072" cy="661392"/>
          </a:xfrm>
        </p:spPr>
        <p:txBody>
          <a:bodyPr/>
          <a:lstStyle/>
          <a:p>
            <a:pPr>
              <a:lnSpc>
                <a:spcPct val="50000"/>
              </a:lnSpc>
            </a:pPr>
            <a:r>
              <a:rPr lang="en-US" altLang="id-ID" sz="3600" dirty="0" err="1"/>
              <a:t>Munculnya</a:t>
            </a:r>
            <a:r>
              <a:rPr lang="en-US" altLang="id-ID" sz="3600" dirty="0"/>
              <a:t> </a:t>
            </a:r>
            <a:r>
              <a:rPr lang="en-US" altLang="id-ID" sz="3600" dirty="0" err="1"/>
              <a:t>Departemen</a:t>
            </a:r>
            <a:r>
              <a:rPr lang="id-ID" altLang="id-ID" sz="3600" dirty="0"/>
              <a:t>/unit</a:t>
            </a:r>
            <a:endParaRPr lang="en-US" altLang="id-ID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287072" cy="5271864"/>
          </a:xfrm>
        </p:spPr>
        <p:txBody>
          <a:bodyPr>
            <a:normAutofit/>
          </a:bodyPr>
          <a:lstStyle/>
          <a:p>
            <a:r>
              <a:rPr lang="en-US" altLang="id-ID" sz="2800" dirty="0" err="1">
                <a:solidFill>
                  <a:schemeClr val="bg1"/>
                </a:solidFill>
              </a:rPr>
              <a:t>Selanjutnya</a:t>
            </a:r>
            <a:r>
              <a:rPr lang="en-US" altLang="id-ID" sz="2800" dirty="0">
                <a:solidFill>
                  <a:schemeClr val="bg1"/>
                </a:solidFill>
              </a:rPr>
              <a:t>..</a:t>
            </a:r>
            <a:r>
              <a:rPr lang="en-US" altLang="id-ID" sz="2800" dirty="0" err="1">
                <a:solidFill>
                  <a:schemeClr val="bg1"/>
                </a:solidFill>
              </a:rPr>
              <a:t>kompleksitas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berkembang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jumlah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bertambah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Dalam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sebuah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perusahaan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tidak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mungkin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lagi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orang </a:t>
            </a:r>
            <a:r>
              <a:rPr lang="en-US" altLang="id-ID" sz="2800" dirty="0" err="1">
                <a:solidFill>
                  <a:schemeClr val="bg1"/>
                </a:solidFill>
              </a:rPr>
              <a:t>melakukan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terlalu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kompleks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sehingga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harus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memiliki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spesialisasi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Langkah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logisnya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adalah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membentuk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departemen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terdiri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individu-individu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dengan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keahlian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serupa</a:t>
            </a:r>
            <a:endParaRPr lang="en-US" altLang="id-ID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8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5949280"/>
            <a:ext cx="8359080" cy="646584"/>
          </a:xfrm>
        </p:spPr>
        <p:txBody>
          <a:bodyPr>
            <a:normAutofit/>
          </a:bodyPr>
          <a:lstStyle/>
          <a:p>
            <a:r>
              <a:rPr lang="en-US" altLang="id-ID" sz="2400" dirty="0" err="1"/>
              <a:t>Kelebihan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pengaturan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berdasarkan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departemen</a:t>
            </a:r>
            <a:endParaRPr lang="en-US" altLang="id-ID" sz="24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8077200" cy="5415880"/>
          </a:xfrm>
        </p:spPr>
        <p:txBody>
          <a:bodyPr>
            <a:normAutofit/>
          </a:bodyPr>
          <a:lstStyle/>
          <a:p>
            <a:r>
              <a:rPr lang="en-US" altLang="id-ID" sz="2800" dirty="0">
                <a:solidFill>
                  <a:schemeClr val="bg1"/>
                </a:solidFill>
              </a:rPr>
              <a:t>Tenaga </a:t>
            </a:r>
            <a:r>
              <a:rPr lang="en-US" altLang="id-ID" sz="2800" dirty="0" err="1">
                <a:solidFill>
                  <a:schemeClr val="bg1"/>
                </a:solidFill>
              </a:rPr>
              <a:t>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diberi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kesempatan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untuk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sangat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spesialis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dalam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bidangnya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Biaya-biaya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untuk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sentralisasi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berbagai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fungsi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menurun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Tempat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menjadi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lebih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aman</a:t>
            </a:r>
            <a:r>
              <a:rPr lang="en-US" altLang="id-ID" sz="2800" dirty="0">
                <a:solidFill>
                  <a:schemeClr val="bg1"/>
                </a:solidFill>
              </a:rPr>
              <a:t>, </a:t>
            </a:r>
            <a:r>
              <a:rPr lang="en-US" altLang="id-ID" sz="2800" dirty="0" err="1">
                <a:solidFill>
                  <a:schemeClr val="bg1"/>
                </a:solidFill>
              </a:rPr>
              <a:t>setiap</a:t>
            </a:r>
            <a:r>
              <a:rPr lang="en-US" altLang="id-ID" sz="2800" dirty="0">
                <a:solidFill>
                  <a:schemeClr val="bg1"/>
                </a:solidFill>
              </a:rPr>
              <a:t> orang </a:t>
            </a:r>
            <a:r>
              <a:rPr lang="en-US" altLang="id-ID" sz="2800" dirty="0" err="1">
                <a:solidFill>
                  <a:schemeClr val="bg1"/>
                </a:solidFill>
              </a:rPr>
              <a:t>tahu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dimana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mereka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harus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bekerja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pekerjaan</a:t>
            </a:r>
            <a:r>
              <a:rPr lang="en-US" altLang="id-ID" sz="2800" dirty="0">
                <a:solidFill>
                  <a:schemeClr val="bg1"/>
                </a:solidFill>
              </a:rPr>
              <a:t> yang </a:t>
            </a:r>
            <a:r>
              <a:rPr lang="en-US" altLang="id-ID" sz="2800" dirty="0" err="1">
                <a:solidFill>
                  <a:schemeClr val="bg1"/>
                </a:solidFill>
              </a:rPr>
              <a:t>harus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dilakukan</a:t>
            </a:r>
            <a:endParaRPr lang="en-US" altLang="id-ID" sz="2800" dirty="0">
              <a:solidFill>
                <a:schemeClr val="bg1"/>
              </a:solidFill>
            </a:endParaRPr>
          </a:p>
          <a:p>
            <a:r>
              <a:rPr lang="en-US" altLang="id-ID" sz="2800" dirty="0" err="1">
                <a:solidFill>
                  <a:schemeClr val="bg1"/>
                </a:solidFill>
              </a:rPr>
              <a:t>Struktur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organisasi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terdefinisi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dengan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lebih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jelas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dapat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dengan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mudah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digambarkan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  <a:r>
              <a:rPr lang="en-US" altLang="id-ID" sz="2800" dirty="0" err="1">
                <a:solidFill>
                  <a:schemeClr val="bg1"/>
                </a:solidFill>
              </a:rPr>
              <a:t>ditampilkan</a:t>
            </a:r>
            <a:r>
              <a:rPr lang="en-US" altLang="id-ID" sz="28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8352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96" y="6165304"/>
            <a:ext cx="8177944" cy="337014"/>
          </a:xfrm>
        </p:spPr>
        <p:txBody>
          <a:bodyPr>
            <a:normAutofit fontScale="90000"/>
          </a:bodyPr>
          <a:lstStyle/>
          <a:p>
            <a:r>
              <a:rPr lang="en-US" altLang="id-ID" sz="2800" dirty="0" err="1"/>
              <a:t>Departemen</a:t>
            </a:r>
            <a:r>
              <a:rPr lang="id-ID" altLang="id-ID" sz="2800" dirty="0"/>
              <a:t>/unit</a:t>
            </a:r>
            <a:r>
              <a:rPr lang="en-US" altLang="id-ID" sz="2800" dirty="0"/>
              <a:t> </a:t>
            </a:r>
            <a:r>
              <a:rPr lang="en-US" altLang="id-ID" sz="2800" dirty="0" err="1"/>
              <a:t>berdasarkan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fungsi</a:t>
            </a:r>
            <a:endParaRPr lang="en-US" altLang="id-ID" sz="2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256" y="257044"/>
            <a:ext cx="8431088" cy="2312230"/>
          </a:xfrm>
        </p:spPr>
        <p:txBody>
          <a:bodyPr/>
          <a:lstStyle/>
          <a:p>
            <a:pPr algn="just"/>
            <a:r>
              <a:rPr lang="en-US" altLang="id-ID" sz="1800" b="1" dirty="0">
                <a:solidFill>
                  <a:schemeClr val="bg1"/>
                </a:solidFill>
              </a:rPr>
              <a:t>Perusahaan modern </a:t>
            </a:r>
            <a:r>
              <a:rPr lang="en-US" altLang="id-ID" sz="1800" b="1" dirty="0" err="1">
                <a:solidFill>
                  <a:schemeClr val="bg1"/>
                </a:solidFill>
              </a:rPr>
              <a:t>terdiri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dari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departemen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berdasarkan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fungsi</a:t>
            </a:r>
            <a:r>
              <a:rPr lang="en-US" altLang="id-ID" sz="1800" b="1" dirty="0">
                <a:solidFill>
                  <a:schemeClr val="bg1"/>
                </a:solidFill>
              </a:rPr>
              <a:t>, </a:t>
            </a:r>
            <a:r>
              <a:rPr lang="en-US" altLang="id-ID" sz="1800" b="1" dirty="0" err="1">
                <a:solidFill>
                  <a:schemeClr val="bg1"/>
                </a:solidFill>
              </a:rPr>
              <a:t>dan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pada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saat</a:t>
            </a:r>
            <a:r>
              <a:rPr lang="en-US" altLang="id-ID" sz="1800" b="1" dirty="0">
                <a:solidFill>
                  <a:schemeClr val="bg1"/>
                </a:solidFill>
              </a:rPr>
              <a:t> yang </a:t>
            </a:r>
            <a:r>
              <a:rPr lang="en-US" altLang="id-ID" sz="1800" b="1" dirty="0" err="1">
                <a:solidFill>
                  <a:schemeClr val="bg1"/>
                </a:solidFill>
              </a:rPr>
              <a:t>sama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melakukan</a:t>
            </a:r>
            <a:r>
              <a:rPr lang="en-US" altLang="id-ID" sz="1800" b="1" dirty="0">
                <a:solidFill>
                  <a:schemeClr val="bg1"/>
                </a:solidFill>
              </a:rPr>
              <a:t> proses</a:t>
            </a:r>
          </a:p>
          <a:p>
            <a:pPr algn="just"/>
            <a:r>
              <a:rPr lang="en-US" altLang="id-ID" sz="1800" b="1" dirty="0" err="1">
                <a:solidFill>
                  <a:schemeClr val="bg1"/>
                </a:solidFill>
              </a:rPr>
              <a:t>Gambar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id-ID" altLang="id-ID" sz="1800" b="1" dirty="0">
                <a:solidFill>
                  <a:schemeClr val="bg1"/>
                </a:solidFill>
              </a:rPr>
              <a:t>di bawah </a:t>
            </a:r>
            <a:r>
              <a:rPr lang="en-US" altLang="id-ID" sz="1800" b="1" dirty="0" err="1">
                <a:solidFill>
                  <a:schemeClr val="bg1"/>
                </a:solidFill>
              </a:rPr>
              <a:t>menunjukkan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perusahaan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dengan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departemen-departemen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vertikal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dan</a:t>
            </a:r>
            <a:r>
              <a:rPr lang="en-US" altLang="id-ID" sz="1800" b="1" dirty="0">
                <a:solidFill>
                  <a:schemeClr val="bg1"/>
                </a:solidFill>
              </a:rPr>
              <a:t> proses-proses </a:t>
            </a:r>
            <a:r>
              <a:rPr lang="en-US" altLang="id-ID" sz="1800" b="1" dirty="0" err="1">
                <a:solidFill>
                  <a:schemeClr val="bg1"/>
                </a:solidFill>
              </a:rPr>
              <a:t>horisontal</a:t>
            </a:r>
            <a:r>
              <a:rPr lang="en-US" altLang="id-ID" sz="1800" b="1" dirty="0">
                <a:solidFill>
                  <a:schemeClr val="bg1"/>
                </a:solidFill>
              </a:rPr>
              <a:t> yang </a:t>
            </a:r>
            <a:r>
              <a:rPr lang="en-US" altLang="id-ID" sz="1800" b="1" dirty="0" err="1">
                <a:solidFill>
                  <a:schemeClr val="bg1"/>
                </a:solidFill>
              </a:rPr>
              <a:t>melalui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departemen-departemen</a:t>
            </a:r>
            <a:r>
              <a:rPr lang="en-US" altLang="id-ID" sz="1800" b="1" dirty="0">
                <a:solidFill>
                  <a:schemeClr val="bg1"/>
                </a:solidFill>
              </a:rPr>
              <a:t> </a:t>
            </a:r>
            <a:r>
              <a:rPr lang="en-US" altLang="id-ID" sz="1800" b="1" dirty="0" err="1">
                <a:solidFill>
                  <a:schemeClr val="bg1"/>
                </a:solidFill>
              </a:rPr>
              <a:t>ini</a:t>
            </a:r>
            <a:r>
              <a:rPr lang="en-US" altLang="id-ID" sz="1800" b="1" dirty="0">
                <a:solidFill>
                  <a:schemeClr val="bg1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endParaRPr lang="en-US" altLang="id-ID" b="1" dirty="0">
              <a:solidFill>
                <a:schemeClr val="bg1"/>
              </a:solidFill>
            </a:endParaRPr>
          </a:p>
        </p:txBody>
      </p:sp>
      <p:grpSp>
        <p:nvGrpSpPr>
          <p:cNvPr id="18449" name="Group 17"/>
          <p:cNvGrpSpPr>
            <a:grpSpLocks/>
          </p:cNvGrpSpPr>
          <p:nvPr/>
        </p:nvGrpSpPr>
        <p:grpSpPr bwMode="auto">
          <a:xfrm>
            <a:off x="323528" y="2465040"/>
            <a:ext cx="7391400" cy="3124200"/>
            <a:chOff x="432" y="1776"/>
            <a:chExt cx="4656" cy="1968"/>
          </a:xfrm>
        </p:grpSpPr>
        <p:sp>
          <p:nvSpPr>
            <p:cNvPr id="18436" name="Rectangle 4"/>
            <p:cNvSpPr>
              <a:spLocks noChangeArrowheads="1"/>
            </p:cNvSpPr>
            <p:nvPr/>
          </p:nvSpPr>
          <p:spPr bwMode="auto">
            <a:xfrm>
              <a:off x="864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872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39" name="Rectangle 7"/>
            <p:cNvSpPr>
              <a:spLocks noChangeArrowheads="1"/>
            </p:cNvSpPr>
            <p:nvPr/>
          </p:nvSpPr>
          <p:spPr bwMode="auto">
            <a:xfrm>
              <a:off x="2832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0" name="Rectangle 8"/>
            <p:cNvSpPr>
              <a:spLocks noChangeArrowheads="1"/>
            </p:cNvSpPr>
            <p:nvPr/>
          </p:nvSpPr>
          <p:spPr bwMode="auto">
            <a:xfrm>
              <a:off x="3792" y="2112"/>
              <a:ext cx="672" cy="1632"/>
            </a:xfrm>
            <a:prstGeom prst="rect">
              <a:avLst/>
            </a:prstGeom>
            <a:gradFill rotWithShape="1">
              <a:gsLst>
                <a:gs pos="0">
                  <a:srgbClr val="FF99CC"/>
                </a:gs>
                <a:gs pos="50000">
                  <a:schemeClr val="bg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816" y="177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Purchasing Department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1728" y="1776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Manufacturing Department</a:t>
              </a:r>
            </a:p>
          </p:txBody>
        </p:sp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2787" y="1776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Engineering Department</a:t>
              </a:r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3747" y="1776"/>
              <a:ext cx="81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sz="1200" b="1"/>
                <a:t>Finance Department</a:t>
              </a:r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 rot="-5400000">
              <a:off x="164" y="2764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id-ID" b="1"/>
                <a:t>Process</a:t>
              </a:r>
            </a:p>
          </p:txBody>
        </p:sp>
        <p:sp>
          <p:nvSpPr>
            <p:cNvPr id="18446" name="AutoShape 14"/>
            <p:cNvSpPr>
              <a:spLocks noChangeArrowheads="1"/>
            </p:cNvSpPr>
            <p:nvPr/>
          </p:nvSpPr>
          <p:spPr bwMode="auto">
            <a:xfrm>
              <a:off x="768" y="2208"/>
              <a:ext cx="4320" cy="384"/>
            </a:xfrm>
            <a:prstGeom prst="rightArrow">
              <a:avLst>
                <a:gd name="adj1" fmla="val 69269"/>
                <a:gd name="adj2" fmla="val 116406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/>
                <a:t>Inbound Logistics</a:t>
              </a:r>
            </a:p>
          </p:txBody>
        </p:sp>
        <p:sp>
          <p:nvSpPr>
            <p:cNvPr id="18447" name="AutoShape 15"/>
            <p:cNvSpPr>
              <a:spLocks noChangeArrowheads="1"/>
            </p:cNvSpPr>
            <p:nvPr/>
          </p:nvSpPr>
          <p:spPr bwMode="auto">
            <a:xfrm>
              <a:off x="768" y="2640"/>
              <a:ext cx="4320" cy="384"/>
            </a:xfrm>
            <a:prstGeom prst="rightArrow">
              <a:avLst>
                <a:gd name="adj1" fmla="val 69269"/>
                <a:gd name="adj2" fmla="val 116406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/>
                <a:t>Order Handling</a:t>
              </a:r>
            </a:p>
          </p:txBody>
        </p:sp>
        <p:sp>
          <p:nvSpPr>
            <p:cNvPr id="18448" name="AutoShape 16"/>
            <p:cNvSpPr>
              <a:spLocks noChangeArrowheads="1"/>
            </p:cNvSpPr>
            <p:nvPr/>
          </p:nvSpPr>
          <p:spPr bwMode="auto">
            <a:xfrm>
              <a:off x="768" y="3072"/>
              <a:ext cx="4320" cy="384"/>
            </a:xfrm>
            <a:prstGeom prst="rightArrow">
              <a:avLst>
                <a:gd name="adj1" fmla="val 69269"/>
                <a:gd name="adj2" fmla="val 116406"/>
              </a:avLst>
            </a:prstGeom>
            <a:solidFill>
              <a:srgbClr val="CC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id-ID"/>
                <a:t>Product Development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356446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809</TotalTime>
  <Words>673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Black</vt:lpstr>
      <vt:lpstr>Calibri</vt:lpstr>
      <vt:lpstr>Century Gothic</vt:lpstr>
      <vt:lpstr>Wingdings</vt:lpstr>
      <vt:lpstr>Wingdings 3</vt:lpstr>
      <vt:lpstr>Slice</vt:lpstr>
      <vt:lpstr>Pendekatan Sistem &amp; Organisasi Dalam Proses Bisnis</vt:lpstr>
      <vt:lpstr>PowerPoint Presentation</vt:lpstr>
      <vt:lpstr>PowerPoint Presentation</vt:lpstr>
      <vt:lpstr>Kegiatan Bisnis dan Kebutuhan Informasi </vt:lpstr>
      <vt:lpstr>Pendahuluan</vt:lpstr>
      <vt:lpstr>Berawal dari Proses</vt:lpstr>
      <vt:lpstr>Munculnya Departemen/unit</vt:lpstr>
      <vt:lpstr>Kelebihan pengaturan berdasarkan departemen</vt:lpstr>
      <vt:lpstr>Departemen/unit berdasarkan fungsi</vt:lpstr>
      <vt:lpstr>Diskusi</vt:lpstr>
      <vt:lpstr>PowerPoint Presentation</vt:lpstr>
      <vt:lpstr>Masalahnya…</vt:lpstr>
      <vt:lpstr>PowerPoint Presentation</vt:lpstr>
      <vt:lpstr>Dari orientasi Departemen ke orientasi Proses </vt:lpstr>
      <vt:lpstr>Isu lain yang mendorong orientasi pada proses</vt:lpstr>
      <vt:lpstr>QUIS TRIVIA 01</vt:lpstr>
      <vt:lpstr>Quis TrIVIA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Faculty_Poltek</dc:creator>
  <cp:lastModifiedBy>Hanung Prasetyo</cp:lastModifiedBy>
  <cp:revision>100</cp:revision>
  <dcterms:created xsi:type="dcterms:W3CDTF">2009-03-04T06:32:49Z</dcterms:created>
  <dcterms:modified xsi:type="dcterms:W3CDTF">2016-08-29T06:35:01Z</dcterms:modified>
</cp:coreProperties>
</file>