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4"/>
  </p:notesMasterIdLst>
  <p:sldIdLst>
    <p:sldId id="300" r:id="rId2"/>
    <p:sldId id="301" r:id="rId3"/>
    <p:sldId id="302" r:id="rId4"/>
    <p:sldId id="316" r:id="rId5"/>
    <p:sldId id="303" r:id="rId6"/>
    <p:sldId id="304" r:id="rId7"/>
    <p:sldId id="317" r:id="rId8"/>
    <p:sldId id="318" r:id="rId9"/>
    <p:sldId id="319" r:id="rId10"/>
    <p:sldId id="305" r:id="rId11"/>
    <p:sldId id="321" r:id="rId12"/>
    <p:sldId id="320" r:id="rId13"/>
    <p:sldId id="306" r:id="rId14"/>
    <p:sldId id="307" r:id="rId15"/>
    <p:sldId id="308" r:id="rId16"/>
    <p:sldId id="309" r:id="rId17"/>
    <p:sldId id="310" r:id="rId18"/>
    <p:sldId id="311" r:id="rId19"/>
    <p:sldId id="312" r:id="rId20"/>
    <p:sldId id="313" r:id="rId21"/>
    <p:sldId id="314" r:id="rId22"/>
    <p:sldId id="315"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4557" autoAdjust="0"/>
  </p:normalViewPr>
  <p:slideViewPr>
    <p:cSldViewPr>
      <p:cViewPr varScale="1">
        <p:scale>
          <a:sx n="53" d="100"/>
          <a:sy n="53" d="100"/>
        </p:scale>
        <p:origin x="159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327621-14D8-6148-A3B9-87BFA91157D2}" type="doc">
      <dgm:prSet loTypeId="urn:microsoft.com/office/officeart/2005/8/layout/chevron1" loCatId="" qsTypeId="urn:microsoft.com/office/officeart/2005/8/quickstyle/simple4" qsCatId="simple" csTypeId="urn:microsoft.com/office/officeart/2005/8/colors/colorful1" csCatId="colorful" phldr="1"/>
      <dgm:spPr/>
    </dgm:pt>
    <dgm:pt modelId="{5485DA6A-7C16-8B46-B93B-437DFAF5FC63}">
      <dgm:prSet phldrT="[Text]"/>
      <dgm:spPr/>
      <dgm:t>
        <a:bodyPr/>
        <a:lstStyle/>
        <a:p>
          <a:r>
            <a:rPr lang="en-US" dirty="0"/>
            <a:t>Proses 1</a:t>
          </a:r>
        </a:p>
      </dgm:t>
    </dgm:pt>
    <dgm:pt modelId="{EF8ACF30-096E-3846-9382-C1C54BCB5DCB}" type="parTrans" cxnId="{B68D80EF-776A-1049-AD96-F9AA24E57E9A}">
      <dgm:prSet/>
      <dgm:spPr/>
      <dgm:t>
        <a:bodyPr/>
        <a:lstStyle/>
        <a:p>
          <a:endParaRPr lang="en-US"/>
        </a:p>
      </dgm:t>
    </dgm:pt>
    <dgm:pt modelId="{E5EC2A3B-108C-8A4B-9295-279BD84113ED}" type="sibTrans" cxnId="{B68D80EF-776A-1049-AD96-F9AA24E57E9A}">
      <dgm:prSet/>
      <dgm:spPr/>
      <dgm:t>
        <a:bodyPr/>
        <a:lstStyle/>
        <a:p>
          <a:endParaRPr lang="en-US"/>
        </a:p>
      </dgm:t>
    </dgm:pt>
    <dgm:pt modelId="{C6C839E2-271E-C44C-804A-CB30817A1D40}">
      <dgm:prSet phldrT="[Text]"/>
      <dgm:spPr/>
      <dgm:t>
        <a:bodyPr/>
        <a:lstStyle/>
        <a:p>
          <a:r>
            <a:rPr lang="en-US" dirty="0"/>
            <a:t>Proses 2</a:t>
          </a:r>
        </a:p>
      </dgm:t>
    </dgm:pt>
    <dgm:pt modelId="{9F57404F-7398-5B40-A1FC-B4EA02C42B98}" type="parTrans" cxnId="{71AB1348-9CFD-5741-A38B-E1B68FF7E331}">
      <dgm:prSet/>
      <dgm:spPr/>
      <dgm:t>
        <a:bodyPr/>
        <a:lstStyle/>
        <a:p>
          <a:endParaRPr lang="en-US"/>
        </a:p>
      </dgm:t>
    </dgm:pt>
    <dgm:pt modelId="{041D0DD6-34F2-C345-9A33-DFCCF0720EAA}" type="sibTrans" cxnId="{71AB1348-9CFD-5741-A38B-E1B68FF7E331}">
      <dgm:prSet/>
      <dgm:spPr/>
      <dgm:t>
        <a:bodyPr/>
        <a:lstStyle/>
        <a:p>
          <a:endParaRPr lang="en-US"/>
        </a:p>
      </dgm:t>
    </dgm:pt>
    <dgm:pt modelId="{AC9A8CD1-9882-4640-815D-B5CBF3D248D2}">
      <dgm:prSet phldrT="[Text]"/>
      <dgm:spPr/>
      <dgm:t>
        <a:bodyPr/>
        <a:lstStyle/>
        <a:p>
          <a:r>
            <a:rPr lang="en-US" dirty="0"/>
            <a:t>Proses 3</a:t>
          </a:r>
        </a:p>
      </dgm:t>
    </dgm:pt>
    <dgm:pt modelId="{F98B6937-AF72-7F4A-B18B-CE67CD9CB3DF}" type="parTrans" cxnId="{57B1343E-D48C-594D-8A48-A0C10CFA3536}">
      <dgm:prSet/>
      <dgm:spPr/>
      <dgm:t>
        <a:bodyPr/>
        <a:lstStyle/>
        <a:p>
          <a:endParaRPr lang="en-US"/>
        </a:p>
      </dgm:t>
    </dgm:pt>
    <dgm:pt modelId="{6373304C-104B-E14F-ABF8-E76C688F5D40}" type="sibTrans" cxnId="{57B1343E-D48C-594D-8A48-A0C10CFA3536}">
      <dgm:prSet/>
      <dgm:spPr/>
      <dgm:t>
        <a:bodyPr/>
        <a:lstStyle/>
        <a:p>
          <a:endParaRPr lang="en-US"/>
        </a:p>
      </dgm:t>
    </dgm:pt>
    <dgm:pt modelId="{008890BB-F709-E449-9250-7DC70265498C}">
      <dgm:prSet phldrT="[Text]"/>
      <dgm:spPr/>
      <dgm:t>
        <a:bodyPr/>
        <a:lstStyle/>
        <a:p>
          <a:r>
            <a:rPr lang="en-US" dirty="0"/>
            <a:t>Proses 5</a:t>
          </a:r>
        </a:p>
      </dgm:t>
    </dgm:pt>
    <dgm:pt modelId="{0C0310B7-FE34-1D47-8D15-AA7F4A6CC498}" type="parTrans" cxnId="{A657B4B4-D1C1-A642-B1F3-5AAE16202177}">
      <dgm:prSet/>
      <dgm:spPr/>
      <dgm:t>
        <a:bodyPr/>
        <a:lstStyle/>
        <a:p>
          <a:endParaRPr lang="en-US"/>
        </a:p>
      </dgm:t>
    </dgm:pt>
    <dgm:pt modelId="{0CF46CD6-22AB-B145-9B15-A0E1230EA980}" type="sibTrans" cxnId="{A657B4B4-D1C1-A642-B1F3-5AAE16202177}">
      <dgm:prSet/>
      <dgm:spPr/>
      <dgm:t>
        <a:bodyPr/>
        <a:lstStyle/>
        <a:p>
          <a:endParaRPr lang="en-US"/>
        </a:p>
      </dgm:t>
    </dgm:pt>
    <dgm:pt modelId="{02914A63-1EE9-1846-8A5D-15FB13784CE3}">
      <dgm:prSet phldrT="[Text]"/>
      <dgm:spPr/>
      <dgm:t>
        <a:bodyPr/>
        <a:lstStyle/>
        <a:p>
          <a:r>
            <a:rPr lang="en-US" dirty="0"/>
            <a:t>Proses 4</a:t>
          </a:r>
        </a:p>
      </dgm:t>
    </dgm:pt>
    <dgm:pt modelId="{2B88C4C8-D537-4E47-A930-F111282253BF}" type="parTrans" cxnId="{4EBC94AC-4E87-E346-8829-BAFBEAF64E46}">
      <dgm:prSet/>
      <dgm:spPr/>
      <dgm:t>
        <a:bodyPr/>
        <a:lstStyle/>
        <a:p>
          <a:endParaRPr lang="en-US"/>
        </a:p>
      </dgm:t>
    </dgm:pt>
    <dgm:pt modelId="{69900C1C-CC64-3B4C-9648-93284854A1F9}" type="sibTrans" cxnId="{4EBC94AC-4E87-E346-8829-BAFBEAF64E46}">
      <dgm:prSet/>
      <dgm:spPr/>
      <dgm:t>
        <a:bodyPr/>
        <a:lstStyle/>
        <a:p>
          <a:endParaRPr lang="en-US"/>
        </a:p>
      </dgm:t>
    </dgm:pt>
    <dgm:pt modelId="{B946799E-8CEB-2D40-8D18-36F1DBF94C38}" type="pres">
      <dgm:prSet presAssocID="{9C327621-14D8-6148-A3B9-87BFA91157D2}" presName="Name0" presStyleCnt="0">
        <dgm:presLayoutVars>
          <dgm:dir/>
          <dgm:animLvl val="lvl"/>
          <dgm:resizeHandles val="exact"/>
        </dgm:presLayoutVars>
      </dgm:prSet>
      <dgm:spPr/>
    </dgm:pt>
    <dgm:pt modelId="{13141A55-0698-5C4B-9F8D-96F388435CAC}" type="pres">
      <dgm:prSet presAssocID="{5485DA6A-7C16-8B46-B93B-437DFAF5FC63}" presName="parTxOnly" presStyleLbl="node1" presStyleIdx="0" presStyleCnt="5">
        <dgm:presLayoutVars>
          <dgm:chMax val="0"/>
          <dgm:chPref val="0"/>
          <dgm:bulletEnabled val="1"/>
        </dgm:presLayoutVars>
      </dgm:prSet>
      <dgm:spPr/>
    </dgm:pt>
    <dgm:pt modelId="{CC831EFB-1C48-D747-A0E9-06EA42C8A187}" type="pres">
      <dgm:prSet presAssocID="{E5EC2A3B-108C-8A4B-9295-279BD84113ED}" presName="parTxOnlySpace" presStyleCnt="0"/>
      <dgm:spPr/>
    </dgm:pt>
    <dgm:pt modelId="{D3E6627B-1922-8F43-9E2D-6BC2D9463232}" type="pres">
      <dgm:prSet presAssocID="{C6C839E2-271E-C44C-804A-CB30817A1D40}" presName="parTxOnly" presStyleLbl="node1" presStyleIdx="1" presStyleCnt="5">
        <dgm:presLayoutVars>
          <dgm:chMax val="0"/>
          <dgm:chPref val="0"/>
          <dgm:bulletEnabled val="1"/>
        </dgm:presLayoutVars>
      </dgm:prSet>
      <dgm:spPr/>
    </dgm:pt>
    <dgm:pt modelId="{26CF91E7-C10A-B44C-A062-CBD5702BBDAF}" type="pres">
      <dgm:prSet presAssocID="{041D0DD6-34F2-C345-9A33-DFCCF0720EAA}" presName="parTxOnlySpace" presStyleCnt="0"/>
      <dgm:spPr/>
    </dgm:pt>
    <dgm:pt modelId="{343F77FF-58B3-EA43-B79A-C7C7DD20F3CA}" type="pres">
      <dgm:prSet presAssocID="{AC9A8CD1-9882-4640-815D-B5CBF3D248D2}" presName="parTxOnly" presStyleLbl="node1" presStyleIdx="2" presStyleCnt="5">
        <dgm:presLayoutVars>
          <dgm:chMax val="0"/>
          <dgm:chPref val="0"/>
          <dgm:bulletEnabled val="1"/>
        </dgm:presLayoutVars>
      </dgm:prSet>
      <dgm:spPr/>
    </dgm:pt>
    <dgm:pt modelId="{B88413A1-4D8B-2043-BD7B-8CEDE3A2BC45}" type="pres">
      <dgm:prSet presAssocID="{6373304C-104B-E14F-ABF8-E76C688F5D40}" presName="parTxOnlySpace" presStyleCnt="0"/>
      <dgm:spPr/>
    </dgm:pt>
    <dgm:pt modelId="{EEE2F6CF-1BCC-B84F-8690-50D8BB547140}" type="pres">
      <dgm:prSet presAssocID="{02914A63-1EE9-1846-8A5D-15FB13784CE3}" presName="parTxOnly" presStyleLbl="node1" presStyleIdx="3" presStyleCnt="5">
        <dgm:presLayoutVars>
          <dgm:chMax val="0"/>
          <dgm:chPref val="0"/>
          <dgm:bulletEnabled val="1"/>
        </dgm:presLayoutVars>
      </dgm:prSet>
      <dgm:spPr/>
    </dgm:pt>
    <dgm:pt modelId="{D3DA9DEF-EE3F-454C-B712-C22E3CD223BD}" type="pres">
      <dgm:prSet presAssocID="{69900C1C-CC64-3B4C-9648-93284854A1F9}" presName="parTxOnlySpace" presStyleCnt="0"/>
      <dgm:spPr/>
    </dgm:pt>
    <dgm:pt modelId="{1D8EB467-A2F0-1747-A978-943BE95AFBDE}" type="pres">
      <dgm:prSet presAssocID="{008890BB-F709-E449-9250-7DC70265498C}" presName="parTxOnly" presStyleLbl="node1" presStyleIdx="4" presStyleCnt="5">
        <dgm:presLayoutVars>
          <dgm:chMax val="0"/>
          <dgm:chPref val="0"/>
          <dgm:bulletEnabled val="1"/>
        </dgm:presLayoutVars>
      </dgm:prSet>
      <dgm:spPr/>
    </dgm:pt>
  </dgm:ptLst>
  <dgm:cxnLst>
    <dgm:cxn modelId="{93474EC7-FDC8-EA49-93F7-9EA7285CF20D}" type="presOf" srcId="{C6C839E2-271E-C44C-804A-CB30817A1D40}" destId="{D3E6627B-1922-8F43-9E2D-6BC2D9463232}" srcOrd="0" destOrd="0" presId="urn:microsoft.com/office/officeart/2005/8/layout/chevron1"/>
    <dgm:cxn modelId="{7080229C-F7F8-EF4D-A2D4-F1685DC0299F}" type="presOf" srcId="{008890BB-F709-E449-9250-7DC70265498C}" destId="{1D8EB467-A2F0-1747-A978-943BE95AFBDE}" srcOrd="0" destOrd="0" presId="urn:microsoft.com/office/officeart/2005/8/layout/chevron1"/>
    <dgm:cxn modelId="{B68D80EF-776A-1049-AD96-F9AA24E57E9A}" srcId="{9C327621-14D8-6148-A3B9-87BFA91157D2}" destId="{5485DA6A-7C16-8B46-B93B-437DFAF5FC63}" srcOrd="0" destOrd="0" parTransId="{EF8ACF30-096E-3846-9382-C1C54BCB5DCB}" sibTransId="{E5EC2A3B-108C-8A4B-9295-279BD84113ED}"/>
    <dgm:cxn modelId="{4EBC94AC-4E87-E346-8829-BAFBEAF64E46}" srcId="{9C327621-14D8-6148-A3B9-87BFA91157D2}" destId="{02914A63-1EE9-1846-8A5D-15FB13784CE3}" srcOrd="3" destOrd="0" parTransId="{2B88C4C8-D537-4E47-A930-F111282253BF}" sibTransId="{69900C1C-CC64-3B4C-9648-93284854A1F9}"/>
    <dgm:cxn modelId="{99A29412-9FA6-F047-A23D-3A6E1BDB4F73}" type="presOf" srcId="{9C327621-14D8-6148-A3B9-87BFA91157D2}" destId="{B946799E-8CEB-2D40-8D18-36F1DBF94C38}" srcOrd="0" destOrd="0" presId="urn:microsoft.com/office/officeart/2005/8/layout/chevron1"/>
    <dgm:cxn modelId="{2ECF56CF-B995-9B49-8F76-5401C2E13221}" type="presOf" srcId="{AC9A8CD1-9882-4640-815D-B5CBF3D248D2}" destId="{343F77FF-58B3-EA43-B79A-C7C7DD20F3CA}" srcOrd="0" destOrd="0" presId="urn:microsoft.com/office/officeart/2005/8/layout/chevron1"/>
    <dgm:cxn modelId="{71AB1348-9CFD-5741-A38B-E1B68FF7E331}" srcId="{9C327621-14D8-6148-A3B9-87BFA91157D2}" destId="{C6C839E2-271E-C44C-804A-CB30817A1D40}" srcOrd="1" destOrd="0" parTransId="{9F57404F-7398-5B40-A1FC-B4EA02C42B98}" sibTransId="{041D0DD6-34F2-C345-9A33-DFCCF0720EAA}"/>
    <dgm:cxn modelId="{A657B4B4-D1C1-A642-B1F3-5AAE16202177}" srcId="{9C327621-14D8-6148-A3B9-87BFA91157D2}" destId="{008890BB-F709-E449-9250-7DC70265498C}" srcOrd="4" destOrd="0" parTransId="{0C0310B7-FE34-1D47-8D15-AA7F4A6CC498}" sibTransId="{0CF46CD6-22AB-B145-9B15-A0E1230EA980}"/>
    <dgm:cxn modelId="{57B1343E-D48C-594D-8A48-A0C10CFA3536}" srcId="{9C327621-14D8-6148-A3B9-87BFA91157D2}" destId="{AC9A8CD1-9882-4640-815D-B5CBF3D248D2}" srcOrd="2" destOrd="0" parTransId="{F98B6937-AF72-7F4A-B18B-CE67CD9CB3DF}" sibTransId="{6373304C-104B-E14F-ABF8-E76C688F5D40}"/>
    <dgm:cxn modelId="{675B2E07-8292-5342-9136-7537E3329ACC}" type="presOf" srcId="{02914A63-1EE9-1846-8A5D-15FB13784CE3}" destId="{EEE2F6CF-1BCC-B84F-8690-50D8BB547140}" srcOrd="0" destOrd="0" presId="urn:microsoft.com/office/officeart/2005/8/layout/chevron1"/>
    <dgm:cxn modelId="{B5BAAA91-CFE7-E443-A4E6-68F6E875761D}" type="presOf" srcId="{5485DA6A-7C16-8B46-B93B-437DFAF5FC63}" destId="{13141A55-0698-5C4B-9F8D-96F388435CAC}" srcOrd="0" destOrd="0" presId="urn:microsoft.com/office/officeart/2005/8/layout/chevron1"/>
    <dgm:cxn modelId="{154555AF-18FE-104B-A81F-480D7851C1E8}" type="presParOf" srcId="{B946799E-8CEB-2D40-8D18-36F1DBF94C38}" destId="{13141A55-0698-5C4B-9F8D-96F388435CAC}" srcOrd="0" destOrd="0" presId="urn:microsoft.com/office/officeart/2005/8/layout/chevron1"/>
    <dgm:cxn modelId="{F6037B97-4974-FD48-BEFF-09169B92B28B}" type="presParOf" srcId="{B946799E-8CEB-2D40-8D18-36F1DBF94C38}" destId="{CC831EFB-1C48-D747-A0E9-06EA42C8A187}" srcOrd="1" destOrd="0" presId="urn:microsoft.com/office/officeart/2005/8/layout/chevron1"/>
    <dgm:cxn modelId="{9F806628-CF4D-3F44-94B7-865BD8288606}" type="presParOf" srcId="{B946799E-8CEB-2D40-8D18-36F1DBF94C38}" destId="{D3E6627B-1922-8F43-9E2D-6BC2D9463232}" srcOrd="2" destOrd="0" presId="urn:microsoft.com/office/officeart/2005/8/layout/chevron1"/>
    <dgm:cxn modelId="{2A448F30-2C1E-2F47-BC58-594419A58E57}" type="presParOf" srcId="{B946799E-8CEB-2D40-8D18-36F1DBF94C38}" destId="{26CF91E7-C10A-B44C-A062-CBD5702BBDAF}" srcOrd="3" destOrd="0" presId="urn:microsoft.com/office/officeart/2005/8/layout/chevron1"/>
    <dgm:cxn modelId="{F3068041-FC0A-204A-B5BB-AD60EEE225AD}" type="presParOf" srcId="{B946799E-8CEB-2D40-8D18-36F1DBF94C38}" destId="{343F77FF-58B3-EA43-B79A-C7C7DD20F3CA}" srcOrd="4" destOrd="0" presId="urn:microsoft.com/office/officeart/2005/8/layout/chevron1"/>
    <dgm:cxn modelId="{2F2412D6-A4D7-5743-A7AA-0388C10AE587}" type="presParOf" srcId="{B946799E-8CEB-2D40-8D18-36F1DBF94C38}" destId="{B88413A1-4D8B-2043-BD7B-8CEDE3A2BC45}" srcOrd="5" destOrd="0" presId="urn:microsoft.com/office/officeart/2005/8/layout/chevron1"/>
    <dgm:cxn modelId="{C3DC556A-3562-F24E-8C4E-F993F6A22ECD}" type="presParOf" srcId="{B946799E-8CEB-2D40-8D18-36F1DBF94C38}" destId="{EEE2F6CF-1BCC-B84F-8690-50D8BB547140}" srcOrd="6" destOrd="0" presId="urn:microsoft.com/office/officeart/2005/8/layout/chevron1"/>
    <dgm:cxn modelId="{F06469F9-38BD-714D-B1F7-AE237D29E8AA}" type="presParOf" srcId="{B946799E-8CEB-2D40-8D18-36F1DBF94C38}" destId="{D3DA9DEF-EE3F-454C-B712-C22E3CD223BD}" srcOrd="7" destOrd="0" presId="urn:microsoft.com/office/officeart/2005/8/layout/chevron1"/>
    <dgm:cxn modelId="{6C403E2B-B25E-284D-A078-8F3099235CA0}" type="presParOf" srcId="{B946799E-8CEB-2D40-8D18-36F1DBF94C38}" destId="{1D8EB467-A2F0-1747-A978-943BE95AFBDE}" srcOrd="8"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141A55-0698-5C4B-9F8D-96F388435CAC}">
      <dsp:nvSpPr>
        <dsp:cNvPr id="0" name=""/>
        <dsp:cNvSpPr/>
      </dsp:nvSpPr>
      <dsp:spPr>
        <a:xfrm>
          <a:off x="720" y="855810"/>
          <a:ext cx="641497" cy="256598"/>
        </a:xfrm>
        <a:prstGeom prst="chevron">
          <a:avLst/>
        </a:prstGeom>
        <a:gradFill rotWithShape="0">
          <a:gsLst>
            <a:gs pos="0">
              <a:schemeClr val="accent2">
                <a:hueOff val="0"/>
                <a:satOff val="0"/>
                <a:lumOff val="0"/>
                <a:alphaOff val="0"/>
                <a:tint val="98000"/>
                <a:hueMod val="94000"/>
                <a:satMod val="130000"/>
                <a:lumMod val="138000"/>
              </a:schemeClr>
            </a:gs>
            <a:gs pos="100000">
              <a:schemeClr val="accent2">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US" sz="800" kern="1200" dirty="0"/>
            <a:t>Proses 1</a:t>
          </a:r>
        </a:p>
      </dsp:txBody>
      <dsp:txXfrm>
        <a:off x="129019" y="855810"/>
        <a:ext cx="384899" cy="256598"/>
      </dsp:txXfrm>
    </dsp:sp>
    <dsp:sp modelId="{D3E6627B-1922-8F43-9E2D-6BC2D9463232}">
      <dsp:nvSpPr>
        <dsp:cNvPr id="0" name=""/>
        <dsp:cNvSpPr/>
      </dsp:nvSpPr>
      <dsp:spPr>
        <a:xfrm>
          <a:off x="578068" y="855810"/>
          <a:ext cx="641497" cy="256598"/>
        </a:xfrm>
        <a:prstGeom prst="chevron">
          <a:avLst/>
        </a:prstGeom>
        <a:gradFill rotWithShape="0">
          <a:gsLst>
            <a:gs pos="0">
              <a:schemeClr val="accent3">
                <a:hueOff val="0"/>
                <a:satOff val="0"/>
                <a:lumOff val="0"/>
                <a:alphaOff val="0"/>
                <a:tint val="98000"/>
                <a:hueMod val="94000"/>
                <a:satMod val="130000"/>
                <a:lumMod val="138000"/>
              </a:schemeClr>
            </a:gs>
            <a:gs pos="100000">
              <a:schemeClr val="accent3">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US" sz="800" kern="1200" dirty="0"/>
            <a:t>Proses 2</a:t>
          </a:r>
        </a:p>
      </dsp:txBody>
      <dsp:txXfrm>
        <a:off x="706367" y="855810"/>
        <a:ext cx="384899" cy="256598"/>
      </dsp:txXfrm>
    </dsp:sp>
    <dsp:sp modelId="{343F77FF-58B3-EA43-B79A-C7C7DD20F3CA}">
      <dsp:nvSpPr>
        <dsp:cNvPr id="0" name=""/>
        <dsp:cNvSpPr/>
      </dsp:nvSpPr>
      <dsp:spPr>
        <a:xfrm>
          <a:off x="1155415" y="855810"/>
          <a:ext cx="641497" cy="256598"/>
        </a:xfrm>
        <a:prstGeom prst="chevron">
          <a:avLst/>
        </a:prstGeom>
        <a:gradFill rotWithShape="0">
          <a:gsLst>
            <a:gs pos="0">
              <a:schemeClr val="accent4">
                <a:hueOff val="0"/>
                <a:satOff val="0"/>
                <a:lumOff val="0"/>
                <a:alphaOff val="0"/>
                <a:tint val="98000"/>
                <a:hueMod val="94000"/>
                <a:satMod val="130000"/>
                <a:lumMod val="138000"/>
              </a:schemeClr>
            </a:gs>
            <a:gs pos="100000">
              <a:schemeClr val="accent4">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US" sz="800" kern="1200" dirty="0"/>
            <a:t>Proses 3</a:t>
          </a:r>
        </a:p>
      </dsp:txBody>
      <dsp:txXfrm>
        <a:off x="1283714" y="855810"/>
        <a:ext cx="384899" cy="256598"/>
      </dsp:txXfrm>
    </dsp:sp>
    <dsp:sp modelId="{EEE2F6CF-1BCC-B84F-8690-50D8BB547140}">
      <dsp:nvSpPr>
        <dsp:cNvPr id="0" name=""/>
        <dsp:cNvSpPr/>
      </dsp:nvSpPr>
      <dsp:spPr>
        <a:xfrm>
          <a:off x="1732762" y="855810"/>
          <a:ext cx="641497" cy="256598"/>
        </a:xfrm>
        <a:prstGeom prst="chevron">
          <a:avLst/>
        </a:prstGeom>
        <a:gradFill rotWithShape="0">
          <a:gsLst>
            <a:gs pos="0">
              <a:schemeClr val="accent5">
                <a:hueOff val="0"/>
                <a:satOff val="0"/>
                <a:lumOff val="0"/>
                <a:alphaOff val="0"/>
                <a:tint val="98000"/>
                <a:hueMod val="94000"/>
                <a:satMod val="130000"/>
                <a:lumMod val="138000"/>
              </a:schemeClr>
            </a:gs>
            <a:gs pos="100000">
              <a:schemeClr val="accent5">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US" sz="800" kern="1200" dirty="0"/>
            <a:t>Proses 4</a:t>
          </a:r>
        </a:p>
      </dsp:txBody>
      <dsp:txXfrm>
        <a:off x="1861061" y="855810"/>
        <a:ext cx="384899" cy="256598"/>
      </dsp:txXfrm>
    </dsp:sp>
    <dsp:sp modelId="{1D8EB467-A2F0-1747-A978-943BE95AFBDE}">
      <dsp:nvSpPr>
        <dsp:cNvPr id="0" name=""/>
        <dsp:cNvSpPr/>
      </dsp:nvSpPr>
      <dsp:spPr>
        <a:xfrm>
          <a:off x="2310110" y="855810"/>
          <a:ext cx="641497" cy="256598"/>
        </a:xfrm>
        <a:prstGeom prst="chevron">
          <a:avLst/>
        </a:prstGeom>
        <a:gradFill rotWithShape="0">
          <a:gsLst>
            <a:gs pos="0">
              <a:schemeClr val="accent6">
                <a:hueOff val="0"/>
                <a:satOff val="0"/>
                <a:lumOff val="0"/>
                <a:alphaOff val="0"/>
                <a:tint val="98000"/>
                <a:hueMod val="94000"/>
                <a:satMod val="130000"/>
                <a:lumMod val="138000"/>
              </a:schemeClr>
            </a:gs>
            <a:gs pos="100000">
              <a:schemeClr val="accent6">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US" sz="800" kern="1200" dirty="0"/>
            <a:t>Proses 5</a:t>
          </a:r>
        </a:p>
      </dsp:txBody>
      <dsp:txXfrm>
        <a:off x="2438409" y="855810"/>
        <a:ext cx="384899" cy="25659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21BEFE6-9588-495A-922A-1A0F1904F73D}" type="datetimeFigureOut">
              <a:rPr lang="en-US"/>
              <a:pPr>
                <a:defRPr/>
              </a:pPr>
              <a:t>9/5/2016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8FC0C3B-70BF-4E8F-8B0C-1C7945A8CCF5}" type="slidenum">
              <a:rPr lang="en-US"/>
              <a:pPr>
                <a:defRPr/>
              </a:pPr>
              <a:t>‹#›</a:t>
            </a:fld>
            <a:endParaRPr lang="en-US"/>
          </a:p>
        </p:txBody>
      </p:sp>
    </p:spTree>
    <p:extLst>
      <p:ext uri="{BB962C8B-B14F-4D97-AF65-F5344CB8AC3E}">
        <p14:creationId xmlns:p14="http://schemas.microsoft.com/office/powerpoint/2010/main" val="3126760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E45238F7-168B-4AF5-9B65-63674254D147}" type="slidenum">
              <a:rPr lang="id-ID" altLang="id-ID" sz="1200"/>
              <a:pPr eaLnBrk="1" hangingPunct="1"/>
              <a:t>6</a:t>
            </a:fld>
            <a:endParaRPr lang="id-ID" altLang="id-ID" sz="1200"/>
          </a:p>
        </p:txBody>
      </p:sp>
    </p:spTree>
    <p:extLst>
      <p:ext uri="{BB962C8B-B14F-4D97-AF65-F5344CB8AC3E}">
        <p14:creationId xmlns:p14="http://schemas.microsoft.com/office/powerpoint/2010/main" val="3703213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6E0A8E04-BFA2-4981-9552-015337751145}" type="slidenum">
              <a:rPr lang="id-ID" altLang="id-ID" sz="1200"/>
              <a:pPr eaLnBrk="1" hangingPunct="1"/>
              <a:t>10</a:t>
            </a:fld>
            <a:endParaRPr lang="id-ID" altLang="id-ID" sz="1200"/>
          </a:p>
        </p:txBody>
      </p:sp>
    </p:spTree>
    <p:extLst>
      <p:ext uri="{BB962C8B-B14F-4D97-AF65-F5344CB8AC3E}">
        <p14:creationId xmlns:p14="http://schemas.microsoft.com/office/powerpoint/2010/main" val="3200093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0AB2114D-F28D-4B3F-9049-F9BF6980AE53}" type="slidenum">
              <a:rPr lang="id-ID" altLang="id-ID" sz="1200"/>
              <a:pPr eaLnBrk="1" hangingPunct="1"/>
              <a:t>16</a:t>
            </a:fld>
            <a:endParaRPr lang="id-ID" altLang="id-ID" sz="1200"/>
          </a:p>
        </p:txBody>
      </p:sp>
    </p:spTree>
    <p:extLst>
      <p:ext uri="{BB962C8B-B14F-4D97-AF65-F5344CB8AC3E}">
        <p14:creationId xmlns:p14="http://schemas.microsoft.com/office/powerpoint/2010/main" val="2917737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F5D6DD16-DC85-4D33-A682-2760BEDC1A8D}" type="slidenum">
              <a:rPr lang="id-ID" altLang="id-ID" sz="1200"/>
              <a:pPr eaLnBrk="1" hangingPunct="1"/>
              <a:t>17</a:t>
            </a:fld>
            <a:endParaRPr lang="id-ID" altLang="id-ID" sz="1200"/>
          </a:p>
        </p:txBody>
      </p:sp>
    </p:spTree>
    <p:extLst>
      <p:ext uri="{BB962C8B-B14F-4D97-AF65-F5344CB8AC3E}">
        <p14:creationId xmlns:p14="http://schemas.microsoft.com/office/powerpoint/2010/main" val="3762884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5BBD8544-6E71-44C7-A9D2-A14CDE5591EF}" type="slidenum">
              <a:rPr lang="id-ID" altLang="id-ID" sz="1200"/>
              <a:pPr eaLnBrk="1" hangingPunct="1"/>
              <a:t>19</a:t>
            </a:fld>
            <a:endParaRPr lang="id-ID" altLang="id-ID" sz="1200"/>
          </a:p>
        </p:txBody>
      </p:sp>
    </p:spTree>
    <p:extLst>
      <p:ext uri="{BB962C8B-B14F-4D97-AF65-F5344CB8AC3E}">
        <p14:creationId xmlns:p14="http://schemas.microsoft.com/office/powerpoint/2010/main" val="600262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242B1369-00C9-45AB-93F8-C0CEFF80B08D}" type="slidenum">
              <a:rPr lang="id-ID" altLang="id-ID" sz="1200"/>
              <a:pPr eaLnBrk="1" hangingPunct="1"/>
              <a:t>20</a:t>
            </a:fld>
            <a:endParaRPr lang="id-ID" altLang="id-ID" sz="1200"/>
          </a:p>
        </p:txBody>
      </p:sp>
    </p:spTree>
    <p:extLst>
      <p:ext uri="{BB962C8B-B14F-4D97-AF65-F5344CB8AC3E}">
        <p14:creationId xmlns:p14="http://schemas.microsoft.com/office/powerpoint/2010/main" val="3197487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6495278C-607C-469F-A595-690FC927A37B}" type="slidenum">
              <a:rPr lang="id-ID" altLang="id-ID" sz="1200"/>
              <a:pPr eaLnBrk="1" hangingPunct="1"/>
              <a:t>21</a:t>
            </a:fld>
            <a:endParaRPr lang="id-ID" altLang="id-ID" sz="1200"/>
          </a:p>
        </p:txBody>
      </p:sp>
    </p:spTree>
    <p:extLst>
      <p:ext uri="{BB962C8B-B14F-4D97-AF65-F5344CB8AC3E}">
        <p14:creationId xmlns:p14="http://schemas.microsoft.com/office/powerpoint/2010/main" val="3593248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FCE15EF1-44AD-4CB2-8D64-C17EB94D44F8}" type="slidenum">
              <a:rPr lang="id-ID" altLang="id-ID" sz="1200"/>
              <a:pPr eaLnBrk="1" hangingPunct="1"/>
              <a:t>22</a:t>
            </a:fld>
            <a:endParaRPr lang="id-ID" altLang="id-ID" sz="1200"/>
          </a:p>
        </p:txBody>
      </p:sp>
    </p:spTree>
    <p:extLst>
      <p:ext uri="{BB962C8B-B14F-4D97-AF65-F5344CB8AC3E}">
        <p14:creationId xmlns:p14="http://schemas.microsoft.com/office/powerpoint/2010/main" val="855922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8E6896E-F314-4FAC-87B5-964B35402377}" type="datetime1">
              <a:rPr lang="id-ID" smtClean="0"/>
              <a:t>05/09/2016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4E824D36-E280-44BA-B8BC-BC07C9FF3596}" type="slidenum">
              <a:rPr lang="id-ID" smtClean="0"/>
              <a:pPr>
                <a:defRPr/>
              </a:pPr>
              <a:t>‹#›</a:t>
            </a:fld>
            <a:endParaRPr lang="id-ID"/>
          </a:p>
        </p:txBody>
      </p:sp>
    </p:spTree>
    <p:extLst>
      <p:ext uri="{BB962C8B-B14F-4D97-AF65-F5344CB8AC3E}">
        <p14:creationId xmlns:p14="http://schemas.microsoft.com/office/powerpoint/2010/main" val="3881469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pPr>
              <a:defRPr/>
            </a:pPr>
            <a:fld id="{C0D6FF8E-5506-4643-9CC0-8ABFA10DE92B}" type="datetime1">
              <a:rPr lang="id-ID" smtClean="0"/>
              <a:t>05/09/2016</a:t>
            </a:fld>
            <a:endParaRPr lang="id-ID"/>
          </a:p>
        </p:txBody>
      </p:sp>
      <p:sp>
        <p:nvSpPr>
          <p:cNvPr id="4" name="Footer Placeholder 3"/>
          <p:cNvSpPr>
            <a:spLocks noGrp="1"/>
          </p:cNvSpPr>
          <p:nvPr>
            <p:ph type="ftr" sz="quarter" idx="11"/>
          </p:nvPr>
        </p:nvSpPr>
        <p:spPr/>
        <p:txBody>
          <a:bodyPr/>
          <a:lstStyle/>
          <a:p>
            <a:pPr>
              <a:defRPr/>
            </a:pPr>
            <a:endParaRPr lang="id-ID"/>
          </a:p>
        </p:txBody>
      </p:sp>
      <p:sp>
        <p:nvSpPr>
          <p:cNvPr id="5" name="Slide Number Placeholder 4"/>
          <p:cNvSpPr>
            <a:spLocks noGrp="1"/>
          </p:cNvSpPr>
          <p:nvPr>
            <p:ph type="sldNum" sz="quarter" idx="12"/>
          </p:nvPr>
        </p:nvSpPr>
        <p:spPr/>
        <p:txBody>
          <a:bodyPr/>
          <a:lstStyle/>
          <a:p>
            <a:pPr>
              <a:defRPr/>
            </a:pPr>
            <a:fld id="{6AD24D02-4ACA-4F97-9203-315E644FEE7D}" type="slidenum">
              <a:rPr lang="id-ID" smtClean="0"/>
              <a:pPr>
                <a:defRPr/>
              </a:pPr>
              <a:t>‹#›</a:t>
            </a:fld>
            <a:endParaRPr lang="id-ID"/>
          </a:p>
        </p:txBody>
      </p:sp>
    </p:spTree>
    <p:extLst>
      <p:ext uri="{BB962C8B-B14F-4D97-AF65-F5344CB8AC3E}">
        <p14:creationId xmlns:p14="http://schemas.microsoft.com/office/powerpoint/2010/main" val="355332816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0D6FF8E-5506-4643-9CC0-8ABFA10DE92B}" type="datetime1">
              <a:rPr lang="id-ID" smtClean="0"/>
              <a:t>05/09/2016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6AD24D02-4ACA-4F97-9203-315E644FEE7D}" type="slidenum">
              <a:rPr lang="id-ID" smtClean="0"/>
              <a:pPr>
                <a:defRPr/>
              </a:pPr>
              <a:t>‹#›</a:t>
            </a:fld>
            <a:endParaRPr lang="id-ID"/>
          </a:p>
        </p:txBody>
      </p:sp>
    </p:spTree>
    <p:extLst>
      <p:ext uri="{BB962C8B-B14F-4D97-AF65-F5344CB8AC3E}">
        <p14:creationId xmlns:p14="http://schemas.microsoft.com/office/powerpoint/2010/main" val="268202523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0D6FF8E-5506-4643-9CC0-8ABFA10DE92B}" type="datetime1">
              <a:rPr lang="id-ID" smtClean="0"/>
              <a:t>05/09/2016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6AD24D02-4ACA-4F97-9203-315E644FEE7D}" type="slidenum">
              <a:rPr lang="id-ID" smtClean="0"/>
              <a:pPr>
                <a:defRPr/>
              </a:pPr>
              <a:t>‹#›</a:t>
            </a:fld>
            <a:endParaRPr lang="id-ID"/>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4884699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0D6FF8E-5506-4643-9CC0-8ABFA10DE92B}" type="datetime1">
              <a:rPr lang="id-ID" smtClean="0"/>
              <a:t>05/09/2016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6AD24D02-4ACA-4F97-9203-315E644FEE7D}" type="slidenum">
              <a:rPr lang="id-ID" smtClean="0"/>
              <a:pPr>
                <a:defRPr/>
              </a:pPr>
              <a:t>‹#›</a:t>
            </a:fld>
            <a:endParaRPr lang="id-ID"/>
          </a:p>
        </p:txBody>
      </p:sp>
    </p:spTree>
    <p:extLst>
      <p:ext uri="{BB962C8B-B14F-4D97-AF65-F5344CB8AC3E}">
        <p14:creationId xmlns:p14="http://schemas.microsoft.com/office/powerpoint/2010/main" val="27405063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0D6FF8E-5506-4643-9CC0-8ABFA10DE92B}" type="datetime1">
              <a:rPr lang="id-ID" smtClean="0"/>
              <a:t>05/09/2016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6AD24D02-4ACA-4F97-9203-315E644FEE7D}" type="slidenum">
              <a:rPr lang="id-ID" smtClean="0"/>
              <a:pPr>
                <a:defRPr/>
              </a:pPr>
              <a:t>‹#›</a:t>
            </a:fld>
            <a:endParaRPr lang="id-ID"/>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77987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0D6FF8E-5506-4643-9CC0-8ABFA10DE92B}" type="datetime1">
              <a:rPr lang="id-ID" smtClean="0"/>
              <a:t>05/09/2016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6AD24D02-4ACA-4F97-9203-315E644FEE7D}" type="slidenum">
              <a:rPr lang="id-ID" smtClean="0"/>
              <a:pPr>
                <a:defRPr/>
              </a:pPr>
              <a:t>‹#›</a:t>
            </a:fld>
            <a:endParaRPr lang="id-ID"/>
          </a:p>
        </p:txBody>
      </p:sp>
    </p:spTree>
    <p:extLst>
      <p:ext uri="{BB962C8B-B14F-4D97-AF65-F5344CB8AC3E}">
        <p14:creationId xmlns:p14="http://schemas.microsoft.com/office/powerpoint/2010/main" val="336633646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7122D09-121A-4B20-BEEB-AE3215910B41}" type="datetime1">
              <a:rPr lang="id-ID" smtClean="0"/>
              <a:t>05/09/2016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46E68AB9-3333-4E49-9A0C-3F47BE274B3E}" type="slidenum">
              <a:rPr lang="id-ID" smtClean="0"/>
              <a:pPr>
                <a:defRPr/>
              </a:pPr>
              <a:t>‹#›</a:t>
            </a:fld>
            <a:endParaRPr lang="id-ID"/>
          </a:p>
        </p:txBody>
      </p:sp>
    </p:spTree>
    <p:extLst>
      <p:ext uri="{BB962C8B-B14F-4D97-AF65-F5344CB8AC3E}">
        <p14:creationId xmlns:p14="http://schemas.microsoft.com/office/powerpoint/2010/main" val="1125563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849B658-FB10-4A56-BCDF-CF32D237DEA6}" type="datetime1">
              <a:rPr lang="id-ID" smtClean="0"/>
              <a:t>05/09/2016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ECF76DA8-D93E-49D2-9D59-4A0260561E6B}" type="slidenum">
              <a:rPr lang="id-ID" smtClean="0"/>
              <a:pPr>
                <a:defRPr/>
              </a:pPr>
              <a:t>‹#›</a:t>
            </a:fld>
            <a:endParaRPr lang="id-ID"/>
          </a:p>
        </p:txBody>
      </p:sp>
    </p:spTree>
    <p:extLst>
      <p:ext uri="{BB962C8B-B14F-4D97-AF65-F5344CB8AC3E}">
        <p14:creationId xmlns:p14="http://schemas.microsoft.com/office/powerpoint/2010/main" val="1775375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CCBEDC2-A9D7-4391-90B4-E90A64526788}" type="datetime1">
              <a:rPr lang="id-ID" smtClean="0"/>
              <a:t>05/09/2016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A1A821D7-D591-494A-960C-021276192A08}" type="slidenum">
              <a:rPr lang="id-ID" smtClean="0"/>
              <a:pPr>
                <a:defRPr/>
              </a:pPr>
              <a:t>‹#›</a:t>
            </a:fld>
            <a:endParaRPr lang="id-ID"/>
          </a:p>
        </p:txBody>
      </p:sp>
    </p:spTree>
    <p:extLst>
      <p:ext uri="{BB962C8B-B14F-4D97-AF65-F5344CB8AC3E}">
        <p14:creationId xmlns:p14="http://schemas.microsoft.com/office/powerpoint/2010/main" val="3222226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116A0AC-9205-46D1-B801-8B69AA30A68C}" type="datetime1">
              <a:rPr lang="id-ID" smtClean="0"/>
              <a:t>05/09/2016</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CA69EED8-541C-4346-B695-0F35EF9B19AB}" type="slidenum">
              <a:rPr lang="id-ID" smtClean="0"/>
              <a:pPr>
                <a:defRPr/>
              </a:pPr>
              <a:t>‹#›</a:t>
            </a:fld>
            <a:endParaRPr lang="id-ID"/>
          </a:p>
        </p:txBody>
      </p:sp>
    </p:spTree>
    <p:extLst>
      <p:ext uri="{BB962C8B-B14F-4D97-AF65-F5344CB8AC3E}">
        <p14:creationId xmlns:p14="http://schemas.microsoft.com/office/powerpoint/2010/main" val="3540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5DE4094C-D7DE-47CC-B720-4BBD3A3C64C4}" type="datetime1">
              <a:rPr lang="id-ID" smtClean="0"/>
              <a:t>05/09/2016</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55A947EC-4F70-4734-A3EF-993824D922A6}" type="slidenum">
              <a:rPr lang="id-ID" smtClean="0"/>
              <a:pPr>
                <a:defRPr/>
              </a:pPr>
              <a:t>‹#›</a:t>
            </a:fld>
            <a:endParaRPr lang="id-ID"/>
          </a:p>
        </p:txBody>
      </p:sp>
    </p:spTree>
    <p:extLst>
      <p:ext uri="{BB962C8B-B14F-4D97-AF65-F5344CB8AC3E}">
        <p14:creationId xmlns:p14="http://schemas.microsoft.com/office/powerpoint/2010/main" val="2646864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4A7E5A4E-CD99-48B5-91B7-A366476DA55B}" type="datetime1">
              <a:rPr lang="id-ID" smtClean="0"/>
              <a:t>05/09/2016</a:t>
            </a:fld>
            <a:endParaRPr lang="id-ID"/>
          </a:p>
        </p:txBody>
      </p:sp>
      <p:sp>
        <p:nvSpPr>
          <p:cNvPr id="8" name="Footer Placeholder 7"/>
          <p:cNvSpPr>
            <a:spLocks noGrp="1"/>
          </p:cNvSpPr>
          <p:nvPr>
            <p:ph type="ftr" sz="quarter" idx="11"/>
          </p:nvPr>
        </p:nvSpPr>
        <p:spPr/>
        <p:txBody>
          <a:bodyPr/>
          <a:lstStyle/>
          <a:p>
            <a:pPr>
              <a:defRPr/>
            </a:pPr>
            <a:endParaRPr lang="id-ID"/>
          </a:p>
        </p:txBody>
      </p:sp>
      <p:sp>
        <p:nvSpPr>
          <p:cNvPr id="9" name="Slide Number Placeholder 8"/>
          <p:cNvSpPr>
            <a:spLocks noGrp="1"/>
          </p:cNvSpPr>
          <p:nvPr>
            <p:ph type="sldNum" sz="quarter" idx="12"/>
          </p:nvPr>
        </p:nvSpPr>
        <p:spPr/>
        <p:txBody>
          <a:bodyPr/>
          <a:lstStyle/>
          <a:p>
            <a:pPr>
              <a:defRPr/>
            </a:pPr>
            <a:fld id="{AE098961-C74C-4333-9A67-821FF1FF693F}" type="slidenum">
              <a:rPr lang="id-ID" smtClean="0"/>
              <a:pPr>
                <a:defRPr/>
              </a:pPr>
              <a:t>‹#›</a:t>
            </a:fld>
            <a:endParaRPr lang="id-ID"/>
          </a:p>
        </p:txBody>
      </p:sp>
    </p:spTree>
    <p:extLst>
      <p:ext uri="{BB962C8B-B14F-4D97-AF65-F5344CB8AC3E}">
        <p14:creationId xmlns:p14="http://schemas.microsoft.com/office/powerpoint/2010/main" val="1997085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5E7581E3-F13F-4F9C-A07A-D76DE00EB292}" type="datetime1">
              <a:rPr lang="id-ID" smtClean="0"/>
              <a:t>05/09/2016</a:t>
            </a:fld>
            <a:endParaRPr lang="id-ID"/>
          </a:p>
        </p:txBody>
      </p:sp>
      <p:sp>
        <p:nvSpPr>
          <p:cNvPr id="4" name="Footer Placeholder 3"/>
          <p:cNvSpPr>
            <a:spLocks noGrp="1"/>
          </p:cNvSpPr>
          <p:nvPr>
            <p:ph type="ftr" sz="quarter" idx="11"/>
          </p:nvPr>
        </p:nvSpPr>
        <p:spPr/>
        <p:txBody>
          <a:bodyPr/>
          <a:lstStyle/>
          <a:p>
            <a:pPr>
              <a:defRPr/>
            </a:pPr>
            <a:endParaRPr lang="id-ID"/>
          </a:p>
        </p:txBody>
      </p:sp>
      <p:sp>
        <p:nvSpPr>
          <p:cNvPr id="5" name="Slide Number Placeholder 4"/>
          <p:cNvSpPr>
            <a:spLocks noGrp="1"/>
          </p:cNvSpPr>
          <p:nvPr>
            <p:ph type="sldNum" sz="quarter" idx="12"/>
          </p:nvPr>
        </p:nvSpPr>
        <p:spPr/>
        <p:txBody>
          <a:bodyPr/>
          <a:lstStyle/>
          <a:p>
            <a:pPr>
              <a:defRPr/>
            </a:pPr>
            <a:fld id="{79620671-165D-4ABE-8E01-427F8C329CA7}" type="slidenum">
              <a:rPr lang="id-ID" smtClean="0"/>
              <a:pPr>
                <a:defRPr/>
              </a:pPr>
              <a:t>‹#›</a:t>
            </a:fld>
            <a:endParaRPr lang="id-ID"/>
          </a:p>
        </p:txBody>
      </p:sp>
    </p:spTree>
    <p:extLst>
      <p:ext uri="{BB962C8B-B14F-4D97-AF65-F5344CB8AC3E}">
        <p14:creationId xmlns:p14="http://schemas.microsoft.com/office/powerpoint/2010/main" val="2998249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738F096-27CE-40B3-8E45-22FFDBFB8BCC}" type="datetime1">
              <a:rPr lang="id-ID" smtClean="0"/>
              <a:t>05/09/2016</a:t>
            </a:fld>
            <a:endParaRPr lang="id-ID"/>
          </a:p>
        </p:txBody>
      </p:sp>
      <p:sp>
        <p:nvSpPr>
          <p:cNvPr id="3" name="Footer Placeholder 2"/>
          <p:cNvSpPr>
            <a:spLocks noGrp="1"/>
          </p:cNvSpPr>
          <p:nvPr>
            <p:ph type="ftr" sz="quarter" idx="11"/>
          </p:nvPr>
        </p:nvSpPr>
        <p:spPr/>
        <p:txBody>
          <a:bodyPr/>
          <a:lstStyle/>
          <a:p>
            <a:pPr>
              <a:defRPr/>
            </a:pPr>
            <a:endParaRPr lang="id-ID"/>
          </a:p>
        </p:txBody>
      </p:sp>
      <p:sp>
        <p:nvSpPr>
          <p:cNvPr id="4" name="Slide Number Placeholder 3"/>
          <p:cNvSpPr>
            <a:spLocks noGrp="1"/>
          </p:cNvSpPr>
          <p:nvPr>
            <p:ph type="sldNum" sz="quarter" idx="12"/>
          </p:nvPr>
        </p:nvSpPr>
        <p:spPr/>
        <p:txBody>
          <a:bodyPr/>
          <a:lstStyle/>
          <a:p>
            <a:pPr>
              <a:defRPr/>
            </a:pPr>
            <a:fld id="{462A772C-C650-4A82-A652-1E613F01C4EE}" type="slidenum">
              <a:rPr lang="id-ID" smtClean="0"/>
              <a:pPr>
                <a:defRPr/>
              </a:pPr>
              <a:t>‹#›</a:t>
            </a:fld>
            <a:endParaRPr lang="id-ID"/>
          </a:p>
        </p:txBody>
      </p:sp>
    </p:spTree>
    <p:extLst>
      <p:ext uri="{BB962C8B-B14F-4D97-AF65-F5344CB8AC3E}">
        <p14:creationId xmlns:p14="http://schemas.microsoft.com/office/powerpoint/2010/main" val="3425051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F9DFFBE4-7075-4D4B-A5DC-B3A5C1F40C3F}" type="datetime1">
              <a:rPr lang="id-ID" smtClean="0"/>
              <a:t>05/09/2016</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81334166-F32A-4562-83AC-B351CF75626C}" type="slidenum">
              <a:rPr lang="id-ID" smtClean="0"/>
              <a:pPr>
                <a:defRPr/>
              </a:pPr>
              <a:t>‹#›</a:t>
            </a:fld>
            <a:endParaRPr lang="id-ID"/>
          </a:p>
        </p:txBody>
      </p:sp>
    </p:spTree>
    <p:extLst>
      <p:ext uri="{BB962C8B-B14F-4D97-AF65-F5344CB8AC3E}">
        <p14:creationId xmlns:p14="http://schemas.microsoft.com/office/powerpoint/2010/main" val="1922808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C065F6A4-A878-4559-B8D1-133726B8ED2F}" type="datetime1">
              <a:rPr lang="id-ID" smtClean="0"/>
              <a:t>05/09/2016</a:t>
            </a:fld>
            <a:endParaRPr lang="id-ID"/>
          </a:p>
        </p:txBody>
      </p:sp>
      <p:sp>
        <p:nvSpPr>
          <p:cNvPr id="6" name="Footer Placeholder 5"/>
          <p:cNvSpPr>
            <a:spLocks noGrp="1"/>
          </p:cNvSpPr>
          <p:nvPr>
            <p:ph type="ftr" sz="quarter" idx="11"/>
          </p:nvPr>
        </p:nvSpPr>
        <p:spPr>
          <a:xfrm>
            <a:off x="533400" y="6172200"/>
            <a:ext cx="5811724" cy="365125"/>
          </a:xfrm>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1C95C555-D5BE-4BD6-94C4-BFB0B178EC9E}" type="slidenum">
              <a:rPr lang="id-ID" smtClean="0"/>
              <a:pPr>
                <a:defRPr/>
              </a:pPr>
              <a:t>‹#›</a:t>
            </a:fld>
            <a:endParaRPr lang="id-ID"/>
          </a:p>
        </p:txBody>
      </p:sp>
    </p:spTree>
    <p:extLst>
      <p:ext uri="{BB962C8B-B14F-4D97-AF65-F5344CB8AC3E}">
        <p14:creationId xmlns:p14="http://schemas.microsoft.com/office/powerpoint/2010/main" val="2105207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fld id="{C0D6FF8E-5506-4643-9CC0-8ABFA10DE92B}" type="datetime1">
              <a:rPr lang="id-ID" smtClean="0"/>
              <a:t>05/09/2016</a:t>
            </a:fld>
            <a:endParaRPr lang="id-ID"/>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id-ID"/>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defRPr/>
            </a:pPr>
            <a:fld id="{6AD24D02-4ACA-4F97-9203-315E644FEE7D}" type="slidenum">
              <a:rPr lang="id-ID" smtClean="0"/>
              <a:pPr>
                <a:defRPr/>
              </a:pPr>
              <a:t>‹#›</a:t>
            </a:fld>
            <a:endParaRPr lang="id-ID"/>
          </a:p>
        </p:txBody>
      </p:sp>
    </p:spTree>
    <p:extLst>
      <p:ext uri="{BB962C8B-B14F-4D97-AF65-F5344CB8AC3E}">
        <p14:creationId xmlns:p14="http://schemas.microsoft.com/office/powerpoint/2010/main" val="1984633190"/>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ipiew.files.wordpress.com/2007/11/pro_01.gi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36912"/>
            <a:ext cx="7715304" cy="1224136"/>
          </a:xfrm>
        </p:spPr>
        <p:txBody>
          <a:bodyPr rtlCol="0">
            <a:normAutofit/>
          </a:bodyPr>
          <a:lstStyle/>
          <a:p>
            <a:pPr eaLnBrk="1" fontAlgn="auto" hangingPunct="1">
              <a:spcAft>
                <a:spcPts val="0"/>
              </a:spcAft>
              <a:defRPr/>
            </a:pPr>
            <a:r>
              <a:rPr lang="id-ID"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Konsep dasar</a:t>
            </a:r>
            <a:br>
              <a:rPr lang="id-ID"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br>
            <a:r>
              <a:rPr lang="id-ID"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PROSES BISNIS</a:t>
            </a:r>
          </a:p>
        </p:txBody>
      </p:sp>
      <p:sp>
        <p:nvSpPr>
          <p:cNvPr id="3" name="TextBox 2"/>
          <p:cNvSpPr txBox="1"/>
          <p:nvPr/>
        </p:nvSpPr>
        <p:spPr>
          <a:xfrm>
            <a:off x="467544" y="3969930"/>
            <a:ext cx="3931397" cy="923330"/>
          </a:xfrm>
          <a:prstGeom prst="rect">
            <a:avLst/>
          </a:prstGeom>
          <a:noFill/>
        </p:spPr>
        <p:txBody>
          <a:bodyPr wrap="none" rtlCol="0">
            <a:spAutoFit/>
          </a:bodyPr>
          <a:lstStyle/>
          <a:p>
            <a:r>
              <a:rPr lang="en-US" b="1" dirty="0" err="1"/>
              <a:t>Disusun</a:t>
            </a:r>
            <a:r>
              <a:rPr lang="en-US" b="1" dirty="0"/>
              <a:t> </a:t>
            </a:r>
            <a:r>
              <a:rPr lang="en-US" b="1" dirty="0" err="1"/>
              <a:t>Oleh</a:t>
            </a:r>
            <a:r>
              <a:rPr lang="en-US" b="1" dirty="0"/>
              <a:t> : </a:t>
            </a:r>
          </a:p>
          <a:p>
            <a:r>
              <a:rPr lang="en-US" b="1" dirty="0" err="1"/>
              <a:t>Hanung</a:t>
            </a:r>
            <a:r>
              <a:rPr lang="en-US" b="1" dirty="0"/>
              <a:t> N. </a:t>
            </a:r>
            <a:r>
              <a:rPr lang="en-US" b="1" dirty="0" err="1"/>
              <a:t>Prasetyo</a:t>
            </a:r>
            <a:r>
              <a:rPr lang="en-US" b="1" dirty="0"/>
              <a:t>, </a:t>
            </a:r>
            <a:r>
              <a:rPr lang="en-US" b="1" dirty="0" err="1"/>
              <a:t>S.Si</a:t>
            </a:r>
            <a:r>
              <a:rPr lang="en-US" b="1" dirty="0"/>
              <a:t>, M.T. </a:t>
            </a:r>
            <a:r>
              <a:rPr lang="en-US" b="1" dirty="0" err="1"/>
              <a:t>dkk</a:t>
            </a:r>
            <a:endParaRPr lang="en-US" b="1" dirty="0"/>
          </a:p>
          <a:p>
            <a:r>
              <a:rPr lang="en-US" b="1" dirty="0"/>
              <a:t>hanungnp@telkomuniversity.ac.id</a:t>
            </a:r>
          </a:p>
        </p:txBody>
      </p:sp>
      <p:sp>
        <p:nvSpPr>
          <p:cNvPr id="4" name="TextBox 3"/>
          <p:cNvSpPr txBox="1"/>
          <p:nvPr/>
        </p:nvSpPr>
        <p:spPr>
          <a:xfrm>
            <a:off x="107504" y="6309320"/>
            <a:ext cx="8635697" cy="338554"/>
          </a:xfrm>
          <a:prstGeom prst="rect">
            <a:avLst/>
          </a:prstGeom>
          <a:noFill/>
        </p:spPr>
        <p:txBody>
          <a:bodyPr wrap="none" rtlCol="0">
            <a:spAutoFit/>
          </a:bodyPr>
          <a:lstStyle/>
          <a:p>
            <a:r>
              <a:rPr lang="en-US" sz="1600" i="1" dirty="0" err="1"/>
              <a:t>Hanya</a:t>
            </a:r>
            <a:r>
              <a:rPr lang="en-US" sz="1600" i="1" dirty="0"/>
              <a:t> </a:t>
            </a:r>
            <a:r>
              <a:rPr lang="en-US" sz="1600" i="1" dirty="0" err="1"/>
              <a:t>dipergunakan</a:t>
            </a:r>
            <a:r>
              <a:rPr lang="en-US" sz="1600" i="1" dirty="0"/>
              <a:t> </a:t>
            </a:r>
            <a:r>
              <a:rPr lang="en-US" sz="1600" i="1" dirty="0" err="1"/>
              <a:t>untuk</a:t>
            </a:r>
            <a:r>
              <a:rPr lang="en-US" sz="1600" i="1" dirty="0"/>
              <a:t> </a:t>
            </a:r>
            <a:r>
              <a:rPr lang="en-US" sz="1600" i="1" dirty="0" err="1"/>
              <a:t>kepentingan</a:t>
            </a:r>
            <a:r>
              <a:rPr lang="en-US" sz="1600" i="1" dirty="0"/>
              <a:t> </a:t>
            </a:r>
            <a:r>
              <a:rPr lang="en-US" sz="1600" i="1" dirty="0" err="1"/>
              <a:t>pengejaran</a:t>
            </a:r>
            <a:r>
              <a:rPr lang="en-US" sz="1600" i="1" dirty="0"/>
              <a:t> di </a:t>
            </a:r>
            <a:r>
              <a:rPr lang="en-US" sz="1600" i="1" dirty="0" err="1"/>
              <a:t>Lingkungan</a:t>
            </a:r>
            <a:r>
              <a:rPr lang="en-US" sz="1600" i="1" dirty="0"/>
              <a:t> Telkom University</a:t>
            </a:r>
          </a:p>
        </p:txBody>
      </p:sp>
      <p:sp>
        <p:nvSpPr>
          <p:cNvPr id="5" name="TextBox 4"/>
          <p:cNvSpPr txBox="1"/>
          <p:nvPr/>
        </p:nvSpPr>
        <p:spPr>
          <a:xfrm>
            <a:off x="5436096" y="5277108"/>
            <a:ext cx="3320140" cy="646331"/>
          </a:xfrm>
          <a:prstGeom prst="rect">
            <a:avLst/>
          </a:prstGeom>
          <a:noFill/>
        </p:spPr>
        <p:txBody>
          <a:bodyPr wrap="none" rtlCol="0">
            <a:spAutoFit/>
          </a:bodyPr>
          <a:lstStyle/>
          <a:p>
            <a:r>
              <a:rPr lang="en-US" dirty="0"/>
              <a:t>D</a:t>
            </a:r>
            <a:r>
              <a:rPr lang="id-ID" dirty="0"/>
              <a:t>MH1D3</a:t>
            </a:r>
            <a:r>
              <a:rPr lang="en-US" dirty="0"/>
              <a:t>-</a:t>
            </a:r>
            <a:r>
              <a:rPr lang="id-ID" dirty="0"/>
              <a:t>Proses Bisnis</a:t>
            </a:r>
            <a:endParaRPr lang="en-US" dirty="0"/>
          </a:p>
          <a:p>
            <a:r>
              <a:rPr lang="en-US" dirty="0"/>
              <a:t>Semester </a:t>
            </a:r>
            <a:r>
              <a:rPr lang="en-US" dirty="0" err="1"/>
              <a:t>Ganjil</a:t>
            </a:r>
            <a:r>
              <a:rPr lang="en-US" dirty="0"/>
              <a:t> 201</a:t>
            </a:r>
            <a:r>
              <a:rPr lang="id-ID" dirty="0"/>
              <a:t>6</a:t>
            </a:r>
            <a:r>
              <a:rPr lang="en-US" dirty="0"/>
              <a:t> - 201</a:t>
            </a:r>
            <a:r>
              <a:rPr lang="id-ID" dirty="0"/>
              <a:t>7</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796" y="172978"/>
            <a:ext cx="1077595" cy="1077595"/>
          </a:xfrm>
          <a:prstGeom prst="rect">
            <a:avLst/>
          </a:prstGeom>
        </p:spPr>
      </p:pic>
      <p:sp>
        <p:nvSpPr>
          <p:cNvPr id="10" name="TextBox 9"/>
          <p:cNvSpPr txBox="1"/>
          <p:nvPr/>
        </p:nvSpPr>
        <p:spPr>
          <a:xfrm>
            <a:off x="1334057" y="172978"/>
            <a:ext cx="3430234" cy="1169551"/>
          </a:xfrm>
          <a:prstGeom prst="rect">
            <a:avLst/>
          </a:prstGeom>
          <a:noFill/>
        </p:spPr>
        <p:txBody>
          <a:bodyPr wrap="none" rtlCol="0">
            <a:spAutoFit/>
          </a:bodyPr>
          <a:lstStyle/>
          <a:p>
            <a:r>
              <a:rPr lang="id-ID" sz="2800" b="1" dirty="0">
                <a:latin typeface="Calibri" pitchFamily="34" charset="0"/>
                <a:cs typeface="Calibri" pitchFamily="34" charset="0"/>
              </a:rPr>
              <a:t>Fakultas Ilmu Terapan</a:t>
            </a:r>
          </a:p>
          <a:p>
            <a:r>
              <a:rPr lang="en-US" sz="2400" b="1" dirty="0" err="1">
                <a:latin typeface="Calibri" pitchFamily="34" charset="0"/>
                <a:cs typeface="Calibri" pitchFamily="34" charset="0"/>
              </a:rPr>
              <a:t>Universitas</a:t>
            </a:r>
            <a:r>
              <a:rPr lang="en-US" sz="2400" b="1" dirty="0">
                <a:latin typeface="Calibri" pitchFamily="34" charset="0"/>
                <a:cs typeface="Calibri" pitchFamily="34" charset="0"/>
              </a:rPr>
              <a:t> Telkom</a:t>
            </a:r>
          </a:p>
          <a:p>
            <a:r>
              <a:rPr lang="en-US" b="1" dirty="0">
                <a:solidFill>
                  <a:srgbClr val="002060"/>
                </a:solidFill>
              </a:rPr>
              <a:t>www.telkomuniversity.ac.id</a:t>
            </a:r>
          </a:p>
        </p:txBody>
      </p:sp>
    </p:spTree>
    <p:extLst>
      <p:ext uri="{BB962C8B-B14F-4D97-AF65-F5344CB8AC3E}">
        <p14:creationId xmlns:p14="http://schemas.microsoft.com/office/powerpoint/2010/main" val="213575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81"/>
          <p:cNvSpPr>
            <a:spLocks noGrp="1" noChangeArrowheads="1"/>
          </p:cNvSpPr>
          <p:nvPr>
            <p:ph type="ctrTitle"/>
          </p:nvPr>
        </p:nvSpPr>
        <p:spPr>
          <a:xfrm>
            <a:off x="2411760" y="274638"/>
            <a:ext cx="5544616" cy="11430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ormAutofit fontScale="90000"/>
          </a:bodyPr>
          <a:lstStyle/>
          <a:p>
            <a:pPr algn="l" eaLnBrk="1" hangingPunct="1">
              <a:defRPr/>
            </a:pPr>
            <a:r>
              <a:rPr lang="en-US" altLang="zh-CN" sz="4800" b="1" dirty="0">
                <a:ln w="31550" cmpd="sng">
                  <a:solidFill>
                    <a:schemeClr val="tx1"/>
                  </a:solidFill>
                  <a:prstDash val="solid"/>
                </a:ln>
                <a:effectLst>
                  <a:outerShdw blurRad="41275" dist="12700" dir="12000000" algn="tl" rotWithShape="0">
                    <a:srgbClr val="000000">
                      <a:alpha val="40000"/>
                    </a:srgbClr>
                  </a:outerShdw>
                </a:effectLst>
                <a:ea typeface="ＭＳ Ｐゴシック" charset="0"/>
              </a:rPr>
              <a:t>KOMPONEN PROSES</a:t>
            </a:r>
          </a:p>
        </p:txBody>
      </p:sp>
      <p:sp>
        <p:nvSpPr>
          <p:cNvPr id="45" name="Slide Number Placeholder 2"/>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097FD29B-DD9F-4D12-B955-ADA9F3E33E9D}" type="slidenum">
              <a:rPr lang="id-ID" altLang="id-ID" sz="1200"/>
              <a:pPr eaLnBrk="1" hangingPunct="1"/>
              <a:t>10</a:t>
            </a:fld>
            <a:endParaRPr lang="id-ID" altLang="id-ID" sz="1200"/>
          </a:p>
        </p:txBody>
      </p:sp>
      <p:pic>
        <p:nvPicPr>
          <p:cNvPr id="21507" name="Picture 5" descr="flat_seo2-36-51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988" y="188913"/>
            <a:ext cx="1512887"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AutoShape 3"/>
          <p:cNvSpPr>
            <a:spLocks noChangeArrowheads="1"/>
          </p:cNvSpPr>
          <p:nvPr/>
        </p:nvSpPr>
        <p:spPr bwMode="gray">
          <a:xfrm>
            <a:off x="973138" y="1992313"/>
            <a:ext cx="3152775" cy="1119187"/>
          </a:xfrm>
          <a:prstGeom prst="roundRect">
            <a:avLst>
              <a:gd name="adj" fmla="val 9481"/>
            </a:avLst>
          </a:prstGeom>
          <a:noFill/>
          <a:ln w="19050">
            <a:solidFill>
              <a:schemeClr val="tx1"/>
            </a:solidFill>
            <a:round/>
            <a:headEnd/>
            <a:tailEnd/>
          </a:ln>
          <a:effectLst/>
          <a:extLst>
            <a:ext uri="{909E8E84-426E-40dd-AFC4-6F175D3DCCD1}">
              <a14:hiddenFill xmlns="" xmlns:a14="http://schemas.microsoft.com/office/drawing/2010/main">
                <a:gradFill rotWithShape="1">
                  <a:gsLst>
                    <a:gs pos="0">
                      <a:schemeClr val="bg1"/>
                    </a:gs>
                    <a:gs pos="50000">
                      <a:srgbClr val="EAEAEA"/>
                    </a:gs>
                    <a:gs pos="100000">
                      <a:schemeClr val="bg1"/>
                    </a:gs>
                  </a:gsLst>
                  <a:lin ang="2700000" scaled="1"/>
                </a:gradFill>
              </a14:hiddenFill>
            </a:ext>
            <a:ext uri="{AF507438-7753-43e0-B8FC-AC1667EBCBE1}">
              <a14:hiddenEffects xmlns="" xmlns:a14="http://schemas.microsoft.com/office/drawing/2010/main">
                <a:effectLst>
                  <a:outerShdw blurRad="63500" dist="17961" dir="2700000" algn="ctr" rotWithShape="0">
                    <a:schemeClr val="bg2">
                      <a:alpha val="74998"/>
                    </a:schemeClr>
                  </a:outerShdw>
                </a:effectLst>
              </a14:hiddenEffects>
            </a:ext>
          </a:extLst>
        </p:spPr>
        <p:txBody>
          <a:bodyPr wrap="none" anchor="ctr"/>
          <a:lstStyle/>
          <a:p>
            <a:pPr>
              <a:defRPr/>
            </a:pPr>
            <a:endParaRPr lang="en-US">
              <a:latin typeface="Calibri" charset="0"/>
              <a:ea typeface="ＭＳ Ｐゴシック" charset="0"/>
              <a:cs typeface="ＭＳ Ｐゴシック" charset="0"/>
            </a:endParaRPr>
          </a:p>
        </p:txBody>
      </p:sp>
      <p:grpSp>
        <p:nvGrpSpPr>
          <p:cNvPr id="21509" name="Group 4"/>
          <p:cNvGrpSpPr>
            <a:grpSpLocks/>
          </p:cNvGrpSpPr>
          <p:nvPr/>
        </p:nvGrpSpPr>
        <p:grpSpPr bwMode="auto">
          <a:xfrm>
            <a:off x="1189038" y="1804988"/>
            <a:ext cx="2713037" cy="417512"/>
            <a:chOff x="624" y="672"/>
            <a:chExt cx="1773" cy="240"/>
          </a:xfrm>
        </p:grpSpPr>
        <p:sp>
          <p:nvSpPr>
            <p:cNvPr id="22" name="AutoShape 5"/>
            <p:cNvSpPr>
              <a:spLocks noChangeArrowheads="1"/>
            </p:cNvSpPr>
            <p:nvPr/>
          </p:nvSpPr>
          <p:spPr bwMode="gray">
            <a:xfrm>
              <a:off x="624" y="672"/>
              <a:ext cx="1773" cy="240"/>
            </a:xfrm>
            <a:prstGeom prst="roundRect">
              <a:avLst>
                <a:gd name="adj" fmla="val 27917"/>
              </a:avLst>
            </a:prstGeom>
            <a:solidFill>
              <a:srgbClr val="7BB11B"/>
            </a:solidFill>
            <a:ln>
              <a:noFill/>
            </a:ln>
            <a:effectLst>
              <a:outerShdw blurRad="63500" dist="26940" dir="5400000" algn="ctr" rotWithShape="0">
                <a:srgbClr val="1C1C1C">
                  <a:alpha val="50000"/>
                </a:srgbClr>
              </a:outerShdw>
            </a:effectLst>
            <a:extLst>
              <a:ext uri="{91240B29-F687-4f45-9708-019B960494DF}">
                <a14:hiddenLine xmlns="" xmlns:a14="http://schemas.microsoft.com/office/drawing/2010/main" w="9525">
                  <a:solidFill>
                    <a:schemeClr val="tx1"/>
                  </a:solidFill>
                  <a:round/>
                  <a:headEnd/>
                  <a:tailEnd/>
                </a14:hiddenLine>
              </a:ext>
            </a:extLst>
          </p:spPr>
          <p:txBody>
            <a:bodyPr wrap="none" anchor="ctr"/>
            <a:lstStyle/>
            <a:p>
              <a:pPr>
                <a:defRPr/>
              </a:pPr>
              <a:endParaRPr lang="en-US">
                <a:latin typeface="Calibri" charset="0"/>
                <a:ea typeface="ＭＳ Ｐゴシック" charset="0"/>
                <a:cs typeface="ＭＳ Ｐゴシック" charset="0"/>
              </a:endParaRPr>
            </a:p>
          </p:txBody>
        </p:sp>
        <p:sp>
          <p:nvSpPr>
            <p:cNvPr id="23" name="AutoShape 6"/>
            <p:cNvSpPr>
              <a:spLocks noChangeArrowheads="1"/>
            </p:cNvSpPr>
            <p:nvPr/>
          </p:nvSpPr>
          <p:spPr bwMode="gray">
            <a:xfrm>
              <a:off x="636" y="674"/>
              <a:ext cx="1747" cy="110"/>
            </a:xfrm>
            <a:prstGeom prst="roundRect">
              <a:avLst>
                <a:gd name="adj" fmla="val 50000"/>
              </a:avLst>
            </a:prstGeom>
            <a:gradFill rotWithShape="1">
              <a:gsLst>
                <a:gs pos="0">
                  <a:srgbClr val="7BB11B">
                    <a:gamma/>
                    <a:tint val="0"/>
                    <a:invGamma/>
                    <a:alpha val="30000"/>
                  </a:srgbClr>
                </a:gs>
                <a:gs pos="100000">
                  <a:srgbClr val="7BB11B">
                    <a:alpha val="30000"/>
                  </a:srgbClr>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50000"/>
                      </a:schemeClr>
                    </a:outerShdw>
                  </a:effectLst>
                </a14:hiddenEffects>
              </a:ext>
            </a:extLst>
          </p:spPr>
          <p:txBody>
            <a:bodyPr wrap="none" anchor="ctr"/>
            <a:lstStyle/>
            <a:p>
              <a:pPr>
                <a:defRPr/>
              </a:pPr>
              <a:endParaRPr lang="en-US">
                <a:latin typeface="Calibri" charset="0"/>
                <a:ea typeface="ＭＳ Ｐゴシック" charset="0"/>
                <a:cs typeface="ＭＳ Ｐゴシック" charset="0"/>
              </a:endParaRPr>
            </a:p>
          </p:txBody>
        </p:sp>
      </p:grpSp>
      <p:sp>
        <p:nvSpPr>
          <p:cNvPr id="24" name="Rectangle 28"/>
          <p:cNvSpPr>
            <a:spLocks noChangeArrowheads="1"/>
          </p:cNvSpPr>
          <p:nvPr/>
        </p:nvSpPr>
        <p:spPr bwMode="black">
          <a:xfrm>
            <a:off x="1189038" y="1847850"/>
            <a:ext cx="2735262" cy="369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b="1" i="1" dirty="0">
                <a:latin typeface="Calibri" charset="0"/>
                <a:ea typeface="ＭＳ Ｐゴシック" charset="0"/>
                <a:cs typeface="ＭＳ Ｐゴシック" charset="0"/>
              </a:rPr>
              <a:t>Trigger events</a:t>
            </a:r>
          </a:p>
        </p:txBody>
      </p:sp>
      <p:sp>
        <p:nvSpPr>
          <p:cNvPr id="25" name="Rectangle 30"/>
          <p:cNvSpPr>
            <a:spLocks noChangeArrowheads="1"/>
          </p:cNvSpPr>
          <p:nvPr/>
        </p:nvSpPr>
        <p:spPr bwMode="black">
          <a:xfrm>
            <a:off x="1073150" y="2295525"/>
            <a:ext cx="2936875" cy="739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400" dirty="0" err="1">
                <a:latin typeface="Calibri" charset="0"/>
                <a:ea typeface="ＭＳ Ｐゴシック" charset="0"/>
                <a:cs typeface="Arial" charset="0"/>
              </a:rPr>
              <a:t>Sebuah</a:t>
            </a:r>
            <a:r>
              <a:rPr lang="en-US" sz="1400" dirty="0">
                <a:latin typeface="Calibri" charset="0"/>
                <a:ea typeface="ＭＳ Ｐゴシック" charset="0"/>
                <a:cs typeface="Arial" charset="0"/>
              </a:rPr>
              <a:t> proses </a:t>
            </a:r>
            <a:r>
              <a:rPr lang="en-US" sz="1400" dirty="0" err="1">
                <a:latin typeface="Calibri" charset="0"/>
                <a:ea typeface="ＭＳ Ｐゴシック" charset="0"/>
                <a:cs typeface="Arial" charset="0"/>
              </a:rPr>
              <a:t>diawali</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oleh</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adanya</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inisiasi</a:t>
            </a:r>
            <a:r>
              <a:rPr lang="en-US" sz="1400" dirty="0">
                <a:latin typeface="Calibri" charset="0"/>
                <a:ea typeface="ＭＳ Ｐゴシック" charset="0"/>
                <a:cs typeface="Arial" charset="0"/>
              </a:rPr>
              <a:t> yang </a:t>
            </a:r>
            <a:r>
              <a:rPr lang="en-US" sz="1400" dirty="0" err="1">
                <a:latin typeface="Calibri" charset="0"/>
                <a:ea typeface="ＭＳ Ｐゴシック" charset="0"/>
                <a:cs typeface="Arial" charset="0"/>
              </a:rPr>
              <a:t>memicu</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sebuah</a:t>
            </a:r>
            <a:r>
              <a:rPr lang="en-US" sz="1400" dirty="0">
                <a:latin typeface="Calibri" charset="0"/>
                <a:ea typeface="ＭＳ Ｐゴシック" charset="0"/>
                <a:cs typeface="Arial" charset="0"/>
              </a:rPr>
              <a:t> proses </a:t>
            </a:r>
            <a:r>
              <a:rPr lang="en-US" sz="1400" dirty="0" err="1">
                <a:latin typeface="Calibri" charset="0"/>
                <a:ea typeface="ＭＳ Ｐゴシック" charset="0"/>
                <a:cs typeface="Arial" charset="0"/>
              </a:rPr>
              <a:t>harus</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dilakukan</a:t>
            </a:r>
            <a:r>
              <a:rPr lang="en-US" sz="1400" dirty="0">
                <a:latin typeface="Calibri" charset="0"/>
                <a:ea typeface="ＭＳ Ｐゴシック" charset="0"/>
                <a:cs typeface="Arial" charset="0"/>
              </a:rPr>
              <a:t>. </a:t>
            </a:r>
          </a:p>
        </p:txBody>
      </p:sp>
      <p:sp>
        <p:nvSpPr>
          <p:cNvPr id="26" name="AutoShape 3"/>
          <p:cNvSpPr>
            <a:spLocks noChangeArrowheads="1"/>
          </p:cNvSpPr>
          <p:nvPr/>
        </p:nvSpPr>
        <p:spPr bwMode="gray">
          <a:xfrm>
            <a:off x="971550" y="3505200"/>
            <a:ext cx="3152775" cy="1119188"/>
          </a:xfrm>
          <a:prstGeom prst="roundRect">
            <a:avLst>
              <a:gd name="adj" fmla="val 9481"/>
            </a:avLst>
          </a:prstGeom>
          <a:noFill/>
          <a:ln w="19050">
            <a:solidFill>
              <a:schemeClr val="tx1"/>
            </a:solidFill>
            <a:round/>
            <a:headEnd/>
            <a:tailEnd/>
          </a:ln>
          <a:effectLst/>
          <a:extLst>
            <a:ext uri="{909E8E84-426E-40dd-AFC4-6F175D3DCCD1}">
              <a14:hiddenFill xmlns="" xmlns:a14="http://schemas.microsoft.com/office/drawing/2010/main">
                <a:gradFill rotWithShape="1">
                  <a:gsLst>
                    <a:gs pos="0">
                      <a:schemeClr val="bg1"/>
                    </a:gs>
                    <a:gs pos="50000">
                      <a:srgbClr val="EAEAEA"/>
                    </a:gs>
                    <a:gs pos="100000">
                      <a:schemeClr val="bg1"/>
                    </a:gs>
                  </a:gsLst>
                  <a:lin ang="2700000" scaled="1"/>
                </a:gradFill>
              </a14:hiddenFill>
            </a:ext>
            <a:ext uri="{AF507438-7753-43e0-B8FC-AC1667EBCBE1}">
              <a14:hiddenEffects xmlns="" xmlns:a14="http://schemas.microsoft.com/office/drawing/2010/main">
                <a:effectLst>
                  <a:outerShdw blurRad="63500" dist="17961" dir="2700000" algn="ctr" rotWithShape="0">
                    <a:schemeClr val="bg2">
                      <a:alpha val="74998"/>
                    </a:schemeClr>
                  </a:outerShdw>
                </a:effectLst>
              </a14:hiddenEffects>
            </a:ext>
          </a:extLst>
        </p:spPr>
        <p:txBody>
          <a:bodyPr wrap="none" anchor="ctr"/>
          <a:lstStyle/>
          <a:p>
            <a:pPr>
              <a:defRPr/>
            </a:pPr>
            <a:endParaRPr lang="en-US">
              <a:latin typeface="Calibri" charset="0"/>
              <a:ea typeface="ＭＳ Ｐゴシック" charset="0"/>
              <a:cs typeface="ＭＳ Ｐゴシック" charset="0"/>
            </a:endParaRPr>
          </a:p>
        </p:txBody>
      </p:sp>
      <p:grpSp>
        <p:nvGrpSpPr>
          <p:cNvPr id="27" name="Group 4"/>
          <p:cNvGrpSpPr>
            <a:grpSpLocks/>
          </p:cNvGrpSpPr>
          <p:nvPr/>
        </p:nvGrpSpPr>
        <p:grpSpPr bwMode="auto">
          <a:xfrm>
            <a:off x="1187500" y="3317924"/>
            <a:ext cx="2713037" cy="417513"/>
            <a:chOff x="624" y="672"/>
            <a:chExt cx="1773" cy="240"/>
          </a:xfrm>
          <a:solidFill>
            <a:schemeClr val="accent5">
              <a:lumMod val="75000"/>
            </a:schemeClr>
          </a:solidFill>
        </p:grpSpPr>
        <p:sp>
          <p:nvSpPr>
            <p:cNvPr id="28" name="AutoShape 5"/>
            <p:cNvSpPr>
              <a:spLocks noChangeArrowheads="1"/>
            </p:cNvSpPr>
            <p:nvPr/>
          </p:nvSpPr>
          <p:spPr bwMode="gray">
            <a:xfrm>
              <a:off x="624" y="672"/>
              <a:ext cx="1773" cy="240"/>
            </a:xfrm>
            <a:prstGeom prst="roundRect">
              <a:avLst>
                <a:gd name="adj" fmla="val 27917"/>
              </a:avLst>
            </a:prstGeom>
            <a:grpFill/>
            <a:ln>
              <a:noFill/>
            </a:ln>
            <a:effectLst>
              <a:outerShdw blurRad="63500" dist="26940" dir="5400000" algn="ctr" rotWithShape="0">
                <a:srgbClr val="1C1C1C">
                  <a:alpha val="50000"/>
                </a:srgbClr>
              </a:outerShdw>
            </a:effectLst>
            <a:extLst>
              <a:ext uri="{91240B29-F687-4f45-9708-019B960494DF}">
                <a14:hiddenLine xmlns="" xmlns:a14="http://schemas.microsoft.com/office/drawing/2010/main" w="9525">
                  <a:solidFill>
                    <a:schemeClr val="tx1"/>
                  </a:solidFill>
                  <a:round/>
                  <a:headEnd/>
                  <a:tailEnd/>
                </a14:hiddenLine>
              </a:ext>
            </a:extLst>
          </p:spPr>
          <p:txBody>
            <a:bodyPr wrap="none" anchor="ctr"/>
            <a:lstStyle/>
            <a:p>
              <a:pPr>
                <a:defRPr/>
              </a:pPr>
              <a:endParaRPr lang="en-US" b="1" i="1">
                <a:latin typeface="Calibri" charset="0"/>
                <a:ea typeface="ＭＳ Ｐゴシック" charset="0"/>
                <a:cs typeface="ＭＳ Ｐゴシック" charset="0"/>
              </a:endParaRPr>
            </a:p>
          </p:txBody>
        </p:sp>
        <p:sp>
          <p:nvSpPr>
            <p:cNvPr id="29" name="AutoShape 6"/>
            <p:cNvSpPr>
              <a:spLocks noChangeArrowheads="1"/>
            </p:cNvSpPr>
            <p:nvPr/>
          </p:nvSpPr>
          <p:spPr bwMode="gray">
            <a:xfrm>
              <a:off x="636" y="674"/>
              <a:ext cx="1747" cy="109"/>
            </a:xfrm>
            <a:prstGeom prst="roundRect">
              <a:avLst>
                <a:gd name="adj" fmla="val 50000"/>
              </a:avLst>
            </a:prstGeom>
            <a:grp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50000"/>
                      </a:schemeClr>
                    </a:outerShdw>
                  </a:effectLst>
                </a14:hiddenEffects>
              </a:ext>
            </a:extLst>
          </p:spPr>
          <p:txBody>
            <a:bodyPr wrap="none"/>
            <a:lstStyle/>
            <a:p>
              <a:pPr algn="ctr">
                <a:defRPr/>
              </a:pPr>
              <a:r>
                <a:rPr lang="en-US" b="1" i="1" dirty="0">
                  <a:latin typeface="Calibri" charset="0"/>
                  <a:ea typeface="ＭＳ Ｐゴシック" charset="0"/>
                  <a:cs typeface="ＭＳ Ｐゴシック" charset="0"/>
                </a:rPr>
                <a:t>Input</a:t>
              </a:r>
            </a:p>
          </p:txBody>
        </p:sp>
      </p:grpSp>
      <p:sp>
        <p:nvSpPr>
          <p:cNvPr id="30" name="AutoShape 3"/>
          <p:cNvSpPr>
            <a:spLocks noChangeArrowheads="1"/>
          </p:cNvSpPr>
          <p:nvPr/>
        </p:nvSpPr>
        <p:spPr bwMode="gray">
          <a:xfrm>
            <a:off x="971550" y="5046663"/>
            <a:ext cx="3152775" cy="1119187"/>
          </a:xfrm>
          <a:prstGeom prst="roundRect">
            <a:avLst>
              <a:gd name="adj" fmla="val 9481"/>
            </a:avLst>
          </a:prstGeom>
          <a:noFill/>
          <a:ln w="19050">
            <a:solidFill>
              <a:schemeClr val="tx1"/>
            </a:solidFill>
            <a:round/>
            <a:headEnd/>
            <a:tailEnd/>
          </a:ln>
          <a:effectLst/>
          <a:extLst>
            <a:ext uri="{909E8E84-426E-40dd-AFC4-6F175D3DCCD1}">
              <a14:hiddenFill xmlns="" xmlns:a14="http://schemas.microsoft.com/office/drawing/2010/main">
                <a:gradFill rotWithShape="1">
                  <a:gsLst>
                    <a:gs pos="0">
                      <a:schemeClr val="bg1"/>
                    </a:gs>
                    <a:gs pos="50000">
                      <a:srgbClr val="EAEAEA"/>
                    </a:gs>
                    <a:gs pos="100000">
                      <a:schemeClr val="bg1"/>
                    </a:gs>
                  </a:gsLst>
                  <a:lin ang="2700000" scaled="1"/>
                </a:gradFill>
              </a14:hiddenFill>
            </a:ext>
            <a:ext uri="{AF507438-7753-43e0-B8FC-AC1667EBCBE1}">
              <a14:hiddenEffects xmlns="" xmlns:a14="http://schemas.microsoft.com/office/drawing/2010/main">
                <a:effectLst>
                  <a:outerShdw blurRad="63500" dist="17961" dir="2700000" algn="ctr" rotWithShape="0">
                    <a:schemeClr val="bg2">
                      <a:alpha val="74998"/>
                    </a:schemeClr>
                  </a:outerShdw>
                </a:effectLst>
              </a14:hiddenEffects>
            </a:ext>
          </a:extLst>
        </p:spPr>
        <p:txBody>
          <a:bodyPr wrap="none" anchor="ctr"/>
          <a:lstStyle/>
          <a:p>
            <a:pPr>
              <a:defRPr/>
            </a:pPr>
            <a:endParaRPr lang="en-US">
              <a:latin typeface="Calibri" charset="0"/>
              <a:ea typeface="ＭＳ Ｐゴシック" charset="0"/>
              <a:cs typeface="ＭＳ Ｐゴシック" charset="0"/>
            </a:endParaRPr>
          </a:p>
        </p:txBody>
      </p:sp>
      <p:sp>
        <p:nvSpPr>
          <p:cNvPr id="32" name="AutoShape 5"/>
          <p:cNvSpPr>
            <a:spLocks noChangeArrowheads="1"/>
          </p:cNvSpPr>
          <p:nvPr/>
        </p:nvSpPr>
        <p:spPr bwMode="gray">
          <a:xfrm>
            <a:off x="1187450" y="4859338"/>
            <a:ext cx="2713038" cy="417512"/>
          </a:xfrm>
          <a:prstGeom prst="roundRect">
            <a:avLst>
              <a:gd name="adj" fmla="val 27917"/>
            </a:avLst>
          </a:prstGeom>
          <a:solidFill>
            <a:schemeClr val="accent6">
              <a:lumMod val="75000"/>
            </a:schemeClr>
          </a:solidFill>
          <a:ln>
            <a:noFill/>
          </a:ln>
          <a:effectLst>
            <a:outerShdw blurRad="63500" dist="26940" dir="5400000" algn="ctr" rotWithShape="0">
              <a:srgbClr val="1C1C1C">
                <a:alpha val="50000"/>
              </a:srgbClr>
            </a:outerShdw>
          </a:effectLst>
          <a:extLst>
            <a:ext uri="{91240B29-F687-4f45-9708-019B960494DF}">
              <a14:hiddenLine xmlns="" xmlns:a14="http://schemas.microsoft.com/office/drawing/2010/main" w="9525">
                <a:solidFill>
                  <a:schemeClr val="tx1"/>
                </a:solidFill>
                <a:round/>
                <a:headEnd/>
                <a:tailEnd/>
              </a14:hiddenLine>
            </a:ext>
          </a:extLst>
        </p:spPr>
        <p:txBody>
          <a:bodyPr wrap="none" anchor="ctr"/>
          <a:lstStyle/>
          <a:p>
            <a:pPr algn="ctr">
              <a:defRPr/>
            </a:pPr>
            <a:r>
              <a:rPr lang="en-US" b="1" i="1" dirty="0">
                <a:solidFill>
                  <a:srgbClr val="FFFFFF"/>
                </a:solidFill>
                <a:latin typeface="Calibri" charset="0"/>
                <a:ea typeface="ＭＳ Ｐゴシック" charset="0"/>
                <a:cs typeface="ＭＳ Ｐゴシック" charset="0"/>
              </a:rPr>
              <a:t>Output</a:t>
            </a:r>
          </a:p>
        </p:txBody>
      </p:sp>
      <p:sp>
        <p:nvSpPr>
          <p:cNvPr id="34" name="AutoShape 3"/>
          <p:cNvSpPr>
            <a:spLocks noChangeArrowheads="1"/>
          </p:cNvSpPr>
          <p:nvPr/>
        </p:nvSpPr>
        <p:spPr bwMode="gray">
          <a:xfrm>
            <a:off x="4846638" y="1960563"/>
            <a:ext cx="3152775" cy="1119187"/>
          </a:xfrm>
          <a:prstGeom prst="roundRect">
            <a:avLst>
              <a:gd name="adj" fmla="val 9481"/>
            </a:avLst>
          </a:prstGeom>
          <a:noFill/>
          <a:ln w="19050">
            <a:solidFill>
              <a:schemeClr val="tx1"/>
            </a:solidFill>
            <a:round/>
            <a:headEnd/>
            <a:tailEnd/>
          </a:ln>
          <a:effectLst/>
          <a:extLst>
            <a:ext uri="{909E8E84-426E-40dd-AFC4-6F175D3DCCD1}">
              <a14:hiddenFill xmlns="" xmlns:a14="http://schemas.microsoft.com/office/drawing/2010/main">
                <a:gradFill rotWithShape="1">
                  <a:gsLst>
                    <a:gs pos="0">
                      <a:schemeClr val="bg1"/>
                    </a:gs>
                    <a:gs pos="50000">
                      <a:srgbClr val="EAEAEA"/>
                    </a:gs>
                    <a:gs pos="100000">
                      <a:schemeClr val="bg1"/>
                    </a:gs>
                  </a:gsLst>
                  <a:lin ang="2700000" scaled="1"/>
                </a:gradFill>
              </a14:hiddenFill>
            </a:ext>
            <a:ext uri="{AF507438-7753-43e0-B8FC-AC1667EBCBE1}">
              <a14:hiddenEffects xmlns="" xmlns:a14="http://schemas.microsoft.com/office/drawing/2010/main">
                <a:effectLst>
                  <a:outerShdw blurRad="63500" dist="17961" dir="2700000" algn="ctr" rotWithShape="0">
                    <a:schemeClr val="bg2">
                      <a:alpha val="74998"/>
                    </a:schemeClr>
                  </a:outerShdw>
                </a:effectLst>
              </a14:hiddenEffects>
            </a:ext>
          </a:extLst>
        </p:spPr>
        <p:txBody>
          <a:bodyPr wrap="none" anchor="ctr"/>
          <a:lstStyle/>
          <a:p>
            <a:pPr>
              <a:defRPr/>
            </a:pPr>
            <a:endParaRPr lang="en-US">
              <a:latin typeface="Calibri" charset="0"/>
              <a:ea typeface="ＭＳ Ｐゴシック" charset="0"/>
              <a:cs typeface="ＭＳ Ｐゴシック" charset="0"/>
            </a:endParaRPr>
          </a:p>
        </p:txBody>
      </p:sp>
      <p:grpSp>
        <p:nvGrpSpPr>
          <p:cNvPr id="35" name="Group 4"/>
          <p:cNvGrpSpPr>
            <a:grpSpLocks/>
          </p:cNvGrpSpPr>
          <p:nvPr/>
        </p:nvGrpSpPr>
        <p:grpSpPr bwMode="auto">
          <a:xfrm>
            <a:off x="5062141" y="1772791"/>
            <a:ext cx="2713037" cy="417513"/>
            <a:chOff x="624" y="672"/>
            <a:chExt cx="1773" cy="240"/>
          </a:xfrm>
          <a:solidFill>
            <a:schemeClr val="accent2">
              <a:lumMod val="75000"/>
            </a:schemeClr>
          </a:solidFill>
        </p:grpSpPr>
        <p:sp>
          <p:nvSpPr>
            <p:cNvPr id="36" name="AutoShape 5"/>
            <p:cNvSpPr>
              <a:spLocks noChangeArrowheads="1"/>
            </p:cNvSpPr>
            <p:nvPr/>
          </p:nvSpPr>
          <p:spPr bwMode="gray">
            <a:xfrm>
              <a:off x="624" y="672"/>
              <a:ext cx="1773" cy="240"/>
            </a:xfrm>
            <a:prstGeom prst="roundRect">
              <a:avLst>
                <a:gd name="adj" fmla="val 27917"/>
              </a:avLst>
            </a:prstGeom>
            <a:grpFill/>
            <a:ln>
              <a:noFill/>
            </a:ln>
            <a:effectLst>
              <a:outerShdw blurRad="63500" dist="26940" dir="5400000" algn="ctr" rotWithShape="0">
                <a:srgbClr val="1C1C1C">
                  <a:alpha val="50000"/>
                </a:srgbClr>
              </a:outerShdw>
            </a:effectLst>
            <a:extLst>
              <a:ext uri="{91240B29-F687-4f45-9708-019B960494DF}">
                <a14:hiddenLine xmlns="" xmlns:a14="http://schemas.microsoft.com/office/drawing/2010/main" w="9525">
                  <a:solidFill>
                    <a:schemeClr val="tx1"/>
                  </a:solidFill>
                  <a:round/>
                  <a:headEnd/>
                  <a:tailEnd/>
                </a14:hiddenLine>
              </a:ext>
            </a:extLst>
          </p:spPr>
          <p:txBody>
            <a:bodyPr wrap="none" anchor="ctr"/>
            <a:lstStyle/>
            <a:p>
              <a:pPr>
                <a:defRPr/>
              </a:pPr>
              <a:endParaRPr lang="en-US">
                <a:solidFill>
                  <a:srgbClr val="FFFFFF"/>
                </a:solidFill>
                <a:latin typeface="Calibri" charset="0"/>
                <a:ea typeface="ＭＳ Ｐゴシック" charset="0"/>
                <a:cs typeface="ＭＳ Ｐゴシック" charset="0"/>
              </a:endParaRPr>
            </a:p>
          </p:txBody>
        </p:sp>
        <p:sp>
          <p:nvSpPr>
            <p:cNvPr id="37" name="AutoShape 6"/>
            <p:cNvSpPr>
              <a:spLocks noChangeArrowheads="1"/>
            </p:cNvSpPr>
            <p:nvPr/>
          </p:nvSpPr>
          <p:spPr bwMode="gray">
            <a:xfrm>
              <a:off x="636" y="674"/>
              <a:ext cx="1747" cy="109"/>
            </a:xfrm>
            <a:prstGeom prst="roundRect">
              <a:avLst>
                <a:gd name="adj" fmla="val 50000"/>
              </a:avLst>
            </a:prstGeom>
            <a:grp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50000"/>
                      </a:schemeClr>
                    </a:outerShdw>
                  </a:effectLst>
                </a14:hiddenEffects>
              </a:ext>
            </a:extLst>
          </p:spPr>
          <p:txBody>
            <a:bodyPr wrap="none" anchor="ctr"/>
            <a:lstStyle/>
            <a:p>
              <a:pPr>
                <a:defRPr/>
              </a:pPr>
              <a:endParaRPr lang="en-US">
                <a:solidFill>
                  <a:srgbClr val="FFFFFF"/>
                </a:solidFill>
                <a:latin typeface="Calibri" charset="0"/>
                <a:ea typeface="ＭＳ Ｐゴシック" charset="0"/>
                <a:cs typeface="ＭＳ Ｐゴシック" charset="0"/>
              </a:endParaRPr>
            </a:p>
          </p:txBody>
        </p:sp>
      </p:grpSp>
      <p:sp>
        <p:nvSpPr>
          <p:cNvPr id="38" name="Rectangle 28"/>
          <p:cNvSpPr>
            <a:spLocks noChangeArrowheads="1"/>
          </p:cNvSpPr>
          <p:nvPr/>
        </p:nvSpPr>
        <p:spPr bwMode="black">
          <a:xfrm>
            <a:off x="5062538" y="1816100"/>
            <a:ext cx="2735262" cy="369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b="1" dirty="0" err="1">
                <a:solidFill>
                  <a:srgbClr val="FFFFFF"/>
                </a:solidFill>
                <a:latin typeface="Calibri" charset="0"/>
                <a:ea typeface="ＭＳ Ｐゴシック" charset="0"/>
                <a:cs typeface="ＭＳ Ｐゴシック" charset="0"/>
              </a:rPr>
              <a:t>Waktu</a:t>
            </a:r>
            <a:endParaRPr lang="en-US" b="1" dirty="0">
              <a:solidFill>
                <a:srgbClr val="FFFFFF"/>
              </a:solidFill>
              <a:latin typeface="Calibri" charset="0"/>
              <a:ea typeface="ＭＳ Ｐゴシック" charset="0"/>
              <a:cs typeface="ＭＳ Ｐゴシック" charset="0"/>
            </a:endParaRPr>
          </a:p>
        </p:txBody>
      </p:sp>
      <p:sp>
        <p:nvSpPr>
          <p:cNvPr id="39" name="Rectangle 30"/>
          <p:cNvSpPr>
            <a:spLocks noChangeArrowheads="1"/>
          </p:cNvSpPr>
          <p:nvPr/>
        </p:nvSpPr>
        <p:spPr bwMode="black">
          <a:xfrm>
            <a:off x="4946650" y="2263775"/>
            <a:ext cx="2936875" cy="738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400" dirty="0" err="1">
                <a:latin typeface="Calibri" charset="0"/>
                <a:ea typeface="ＭＳ Ｐゴシック" charset="0"/>
                <a:cs typeface="Arial" charset="0"/>
              </a:rPr>
              <a:t>Setiap</a:t>
            </a:r>
            <a:r>
              <a:rPr lang="en-US" sz="1400" dirty="0">
                <a:latin typeface="Calibri" charset="0"/>
                <a:ea typeface="ＭＳ Ｐゴシック" charset="0"/>
                <a:cs typeface="Arial" charset="0"/>
              </a:rPr>
              <a:t> proses </a:t>
            </a:r>
            <a:r>
              <a:rPr lang="en-US" sz="1400" dirty="0" err="1">
                <a:latin typeface="Calibri" charset="0"/>
                <a:ea typeface="ＭＳ Ｐゴシック" charset="0"/>
                <a:cs typeface="Arial" charset="0"/>
              </a:rPr>
              <a:t>memiliki</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standar</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waktu</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yaitu</a:t>
            </a:r>
            <a:r>
              <a:rPr lang="en-US" sz="1400" dirty="0">
                <a:latin typeface="Calibri" charset="0"/>
                <a:ea typeface="ＭＳ Ｐゴシック" charset="0"/>
                <a:cs typeface="Arial" charset="0"/>
              </a:rPr>
              <a:t> lama </a:t>
            </a:r>
            <a:r>
              <a:rPr lang="en-US" sz="1400" dirty="0" err="1">
                <a:latin typeface="Calibri" charset="0"/>
                <a:ea typeface="ＭＳ Ｐゴシック" charset="0"/>
                <a:cs typeface="Arial" charset="0"/>
              </a:rPr>
              <a:t>waktu</a:t>
            </a:r>
            <a:r>
              <a:rPr lang="en-US" sz="1400" dirty="0">
                <a:latin typeface="Calibri" charset="0"/>
                <a:ea typeface="ＭＳ Ｐゴシック" charset="0"/>
                <a:cs typeface="Arial" charset="0"/>
              </a:rPr>
              <a:t> yang </a:t>
            </a:r>
            <a:r>
              <a:rPr lang="en-US" sz="1400" dirty="0" err="1">
                <a:latin typeface="Calibri" charset="0"/>
                <a:ea typeface="ＭＳ Ｐゴシック" charset="0"/>
                <a:cs typeface="Arial" charset="0"/>
              </a:rPr>
              <a:t>dibutuhkan</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untuk</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menjalankan</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sebuah</a:t>
            </a:r>
            <a:r>
              <a:rPr lang="en-US" sz="1400" dirty="0">
                <a:latin typeface="Calibri" charset="0"/>
                <a:ea typeface="ＭＳ Ｐゴシック" charset="0"/>
                <a:cs typeface="Arial" charset="0"/>
              </a:rPr>
              <a:t> proses. </a:t>
            </a:r>
          </a:p>
        </p:txBody>
      </p:sp>
      <p:sp>
        <p:nvSpPr>
          <p:cNvPr id="40" name="AutoShape 3"/>
          <p:cNvSpPr>
            <a:spLocks noChangeArrowheads="1"/>
          </p:cNvSpPr>
          <p:nvPr/>
        </p:nvSpPr>
        <p:spPr bwMode="gray">
          <a:xfrm>
            <a:off x="4845050" y="3471863"/>
            <a:ext cx="3152775" cy="1119187"/>
          </a:xfrm>
          <a:prstGeom prst="roundRect">
            <a:avLst>
              <a:gd name="adj" fmla="val 9481"/>
            </a:avLst>
          </a:prstGeom>
          <a:noFill/>
          <a:ln w="19050">
            <a:solidFill>
              <a:schemeClr val="tx1"/>
            </a:solidFill>
            <a:round/>
            <a:headEnd/>
            <a:tailEnd/>
          </a:ln>
          <a:effectLst/>
          <a:extLst>
            <a:ext uri="{909E8E84-426E-40dd-AFC4-6F175D3DCCD1}">
              <a14:hiddenFill xmlns="" xmlns:a14="http://schemas.microsoft.com/office/drawing/2010/main">
                <a:gradFill rotWithShape="1">
                  <a:gsLst>
                    <a:gs pos="0">
                      <a:schemeClr val="bg1"/>
                    </a:gs>
                    <a:gs pos="50000">
                      <a:srgbClr val="EAEAEA"/>
                    </a:gs>
                    <a:gs pos="100000">
                      <a:schemeClr val="bg1"/>
                    </a:gs>
                  </a:gsLst>
                  <a:lin ang="2700000" scaled="1"/>
                </a:gradFill>
              </a14:hiddenFill>
            </a:ext>
            <a:ext uri="{AF507438-7753-43e0-B8FC-AC1667EBCBE1}">
              <a14:hiddenEffects xmlns="" xmlns:a14="http://schemas.microsoft.com/office/drawing/2010/main">
                <a:effectLst>
                  <a:outerShdw blurRad="63500" dist="17961" dir="2700000" algn="ctr" rotWithShape="0">
                    <a:schemeClr val="bg2">
                      <a:alpha val="74998"/>
                    </a:schemeClr>
                  </a:outerShdw>
                </a:effectLst>
              </a14:hiddenEffects>
            </a:ext>
          </a:extLst>
        </p:spPr>
        <p:txBody>
          <a:bodyPr wrap="none" anchor="ctr"/>
          <a:lstStyle/>
          <a:p>
            <a:pPr>
              <a:defRPr/>
            </a:pPr>
            <a:endParaRPr lang="en-US">
              <a:latin typeface="Calibri" charset="0"/>
              <a:ea typeface="ＭＳ Ｐゴシック" charset="0"/>
              <a:cs typeface="ＭＳ Ｐゴシック" charset="0"/>
            </a:endParaRPr>
          </a:p>
        </p:txBody>
      </p:sp>
      <p:sp>
        <p:nvSpPr>
          <p:cNvPr id="48" name="AutoShape 5"/>
          <p:cNvSpPr>
            <a:spLocks noChangeArrowheads="1"/>
          </p:cNvSpPr>
          <p:nvPr/>
        </p:nvSpPr>
        <p:spPr bwMode="gray">
          <a:xfrm>
            <a:off x="5060950" y="3284538"/>
            <a:ext cx="2713038" cy="417512"/>
          </a:xfrm>
          <a:prstGeom prst="roundRect">
            <a:avLst>
              <a:gd name="adj" fmla="val 27917"/>
            </a:avLst>
          </a:prstGeom>
          <a:solidFill>
            <a:schemeClr val="accent4">
              <a:lumMod val="75000"/>
            </a:schemeClr>
          </a:solidFill>
          <a:ln>
            <a:noFill/>
          </a:ln>
          <a:effectLst>
            <a:outerShdw blurRad="63500" dist="26940" dir="5400000" algn="ctr" rotWithShape="0">
              <a:srgbClr val="1C1C1C">
                <a:alpha val="50000"/>
              </a:srgbClr>
            </a:outerShdw>
          </a:effectLst>
          <a:extLst>
            <a:ext uri="{91240B29-F687-4f45-9708-019B960494DF}">
              <a14:hiddenLine xmlns="" xmlns:a14="http://schemas.microsoft.com/office/drawing/2010/main" w="9525">
                <a:solidFill>
                  <a:schemeClr val="tx1"/>
                </a:solidFill>
                <a:round/>
                <a:headEnd/>
                <a:tailEnd/>
              </a14:hiddenLine>
            </a:ext>
          </a:extLst>
        </p:spPr>
        <p:txBody>
          <a:bodyPr wrap="none" anchor="ctr"/>
          <a:lstStyle/>
          <a:p>
            <a:pPr algn="ctr">
              <a:defRPr/>
            </a:pPr>
            <a:r>
              <a:rPr lang="en-US" b="1" dirty="0" err="1">
                <a:solidFill>
                  <a:srgbClr val="FFFFFF"/>
                </a:solidFill>
                <a:latin typeface="Calibri" charset="0"/>
                <a:ea typeface="ＭＳ Ｐゴシック" charset="0"/>
                <a:cs typeface="ＭＳ Ｐゴシック" charset="0"/>
              </a:rPr>
              <a:t>Biaya</a:t>
            </a:r>
            <a:endParaRPr lang="en-US" b="1" dirty="0">
              <a:solidFill>
                <a:srgbClr val="FFFFFF"/>
              </a:solidFill>
              <a:latin typeface="Calibri" charset="0"/>
              <a:ea typeface="ＭＳ Ｐゴシック" charset="0"/>
              <a:cs typeface="ＭＳ Ｐゴシック" charset="0"/>
            </a:endParaRPr>
          </a:p>
        </p:txBody>
      </p:sp>
      <p:sp>
        <p:nvSpPr>
          <p:cNvPr id="54" name="AutoShape 3"/>
          <p:cNvSpPr>
            <a:spLocks noChangeArrowheads="1"/>
          </p:cNvSpPr>
          <p:nvPr/>
        </p:nvSpPr>
        <p:spPr bwMode="gray">
          <a:xfrm>
            <a:off x="4845050" y="5013325"/>
            <a:ext cx="3152775" cy="1119188"/>
          </a:xfrm>
          <a:prstGeom prst="roundRect">
            <a:avLst>
              <a:gd name="adj" fmla="val 9481"/>
            </a:avLst>
          </a:prstGeom>
          <a:noFill/>
          <a:ln w="19050">
            <a:solidFill>
              <a:schemeClr val="tx1"/>
            </a:solidFill>
            <a:round/>
            <a:headEnd/>
            <a:tailEnd/>
          </a:ln>
          <a:effectLst/>
          <a:extLst>
            <a:ext uri="{909E8E84-426E-40dd-AFC4-6F175D3DCCD1}">
              <a14:hiddenFill xmlns="" xmlns:a14="http://schemas.microsoft.com/office/drawing/2010/main">
                <a:gradFill rotWithShape="1">
                  <a:gsLst>
                    <a:gs pos="0">
                      <a:schemeClr val="bg1"/>
                    </a:gs>
                    <a:gs pos="50000">
                      <a:srgbClr val="EAEAEA"/>
                    </a:gs>
                    <a:gs pos="100000">
                      <a:schemeClr val="bg1"/>
                    </a:gs>
                  </a:gsLst>
                  <a:lin ang="2700000" scaled="1"/>
                </a:gradFill>
              </a14:hiddenFill>
            </a:ext>
            <a:ext uri="{AF507438-7753-43e0-B8FC-AC1667EBCBE1}">
              <a14:hiddenEffects xmlns="" xmlns:a14="http://schemas.microsoft.com/office/drawing/2010/main">
                <a:effectLst>
                  <a:outerShdw blurRad="63500" dist="17961" dir="2700000" algn="ctr" rotWithShape="0">
                    <a:schemeClr val="bg2">
                      <a:alpha val="74998"/>
                    </a:schemeClr>
                  </a:outerShdw>
                </a:effectLst>
              </a14:hiddenEffects>
            </a:ext>
          </a:extLst>
        </p:spPr>
        <p:txBody>
          <a:bodyPr wrap="none" anchor="ctr"/>
          <a:lstStyle/>
          <a:p>
            <a:pPr>
              <a:defRPr/>
            </a:pPr>
            <a:endParaRPr lang="en-US">
              <a:latin typeface="Calibri" charset="0"/>
              <a:ea typeface="ＭＳ Ｐゴシック" charset="0"/>
              <a:cs typeface="ＭＳ Ｐゴシック" charset="0"/>
            </a:endParaRPr>
          </a:p>
        </p:txBody>
      </p:sp>
      <p:sp>
        <p:nvSpPr>
          <p:cNvPr id="56" name="AutoShape 5"/>
          <p:cNvSpPr>
            <a:spLocks noChangeArrowheads="1"/>
          </p:cNvSpPr>
          <p:nvPr/>
        </p:nvSpPr>
        <p:spPr bwMode="gray">
          <a:xfrm>
            <a:off x="5060950" y="4826000"/>
            <a:ext cx="2713038" cy="417513"/>
          </a:xfrm>
          <a:prstGeom prst="roundRect">
            <a:avLst>
              <a:gd name="adj" fmla="val 27917"/>
            </a:avLst>
          </a:prstGeom>
          <a:solidFill>
            <a:schemeClr val="accent1">
              <a:lumMod val="75000"/>
            </a:schemeClr>
          </a:solidFill>
          <a:ln>
            <a:noFill/>
          </a:ln>
          <a:effectLst>
            <a:outerShdw blurRad="63500" dist="26940" dir="5400000" algn="ctr" rotWithShape="0">
              <a:srgbClr val="1C1C1C">
                <a:alpha val="50000"/>
              </a:srgbClr>
            </a:outerShdw>
          </a:effectLst>
          <a:extLst>
            <a:ext uri="{91240B29-F687-4f45-9708-019B960494DF}">
              <a14:hiddenLine xmlns="" xmlns:a14="http://schemas.microsoft.com/office/drawing/2010/main" w="9525">
                <a:solidFill>
                  <a:schemeClr val="tx1"/>
                </a:solidFill>
                <a:round/>
                <a:headEnd/>
                <a:tailEnd/>
              </a14:hiddenLine>
            </a:ext>
          </a:extLst>
        </p:spPr>
        <p:txBody>
          <a:bodyPr wrap="none" anchor="ctr"/>
          <a:lstStyle/>
          <a:p>
            <a:pPr algn="ctr">
              <a:defRPr/>
            </a:pPr>
            <a:r>
              <a:rPr lang="en-US" b="1" dirty="0" err="1">
                <a:solidFill>
                  <a:srgbClr val="FFFFFF"/>
                </a:solidFill>
                <a:latin typeface="Calibri" charset="0"/>
                <a:ea typeface="ＭＳ Ｐゴシック" charset="0"/>
                <a:cs typeface="ＭＳ Ｐゴシック" charset="0"/>
              </a:rPr>
              <a:t>Sumber</a:t>
            </a:r>
            <a:r>
              <a:rPr lang="en-US" b="1" dirty="0">
                <a:solidFill>
                  <a:srgbClr val="FFFFFF"/>
                </a:solidFill>
                <a:latin typeface="Calibri" charset="0"/>
                <a:ea typeface="ＭＳ Ｐゴシック" charset="0"/>
                <a:cs typeface="ＭＳ Ｐゴシック" charset="0"/>
              </a:rPr>
              <a:t> </a:t>
            </a:r>
            <a:r>
              <a:rPr lang="en-US" b="1" dirty="0" err="1">
                <a:solidFill>
                  <a:srgbClr val="FFFFFF"/>
                </a:solidFill>
                <a:latin typeface="Calibri" charset="0"/>
                <a:ea typeface="ＭＳ Ｐゴシック" charset="0"/>
                <a:cs typeface="ＭＳ Ｐゴシック" charset="0"/>
              </a:rPr>
              <a:t>Daya</a:t>
            </a:r>
            <a:endParaRPr lang="en-US" b="1" dirty="0">
              <a:solidFill>
                <a:srgbClr val="FFFFFF"/>
              </a:solidFill>
              <a:latin typeface="Calibri" charset="0"/>
              <a:ea typeface="ＭＳ Ｐゴシック" charset="0"/>
              <a:cs typeface="ＭＳ Ｐゴシック" charset="0"/>
            </a:endParaRPr>
          </a:p>
        </p:txBody>
      </p:sp>
      <p:sp>
        <p:nvSpPr>
          <p:cNvPr id="58" name="Rectangle 30"/>
          <p:cNvSpPr>
            <a:spLocks noChangeArrowheads="1"/>
          </p:cNvSpPr>
          <p:nvPr/>
        </p:nvSpPr>
        <p:spPr bwMode="black">
          <a:xfrm>
            <a:off x="4932363" y="3770313"/>
            <a:ext cx="2936875" cy="7381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400" dirty="0" err="1">
                <a:latin typeface="Calibri" charset="0"/>
                <a:ea typeface="ＭＳ Ｐゴシック" charset="0"/>
                <a:cs typeface="Arial" charset="0"/>
              </a:rPr>
              <a:t>Setiap</a:t>
            </a:r>
            <a:r>
              <a:rPr lang="en-US" sz="1400" dirty="0">
                <a:latin typeface="Calibri" charset="0"/>
                <a:ea typeface="ＭＳ Ｐゴシック" charset="0"/>
                <a:cs typeface="Arial" charset="0"/>
              </a:rPr>
              <a:t> proses </a:t>
            </a:r>
            <a:r>
              <a:rPr lang="en-US" sz="1400" dirty="0" err="1">
                <a:latin typeface="Calibri" charset="0"/>
                <a:ea typeface="ＭＳ Ｐゴシック" charset="0"/>
                <a:cs typeface="Arial" charset="0"/>
              </a:rPr>
              <a:t>memiliki</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standar</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biaya</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yaitu</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anggaran</a:t>
            </a:r>
            <a:r>
              <a:rPr lang="en-US" sz="1400" dirty="0">
                <a:latin typeface="Calibri" charset="0"/>
                <a:ea typeface="ＭＳ Ｐゴシック" charset="0"/>
                <a:cs typeface="Arial" charset="0"/>
              </a:rPr>
              <a:t> yang </a:t>
            </a:r>
            <a:r>
              <a:rPr lang="en-US" sz="1400" dirty="0" err="1">
                <a:latin typeface="Calibri" charset="0"/>
                <a:ea typeface="ＭＳ Ｐゴシック" charset="0"/>
                <a:cs typeface="Arial" charset="0"/>
              </a:rPr>
              <a:t>dibutuhkan</a:t>
            </a:r>
            <a:r>
              <a:rPr lang="en-US" sz="1400" dirty="0">
                <a:latin typeface="Calibri" charset="0"/>
                <a:ea typeface="ＭＳ Ｐゴシック" charset="0"/>
                <a:cs typeface="Arial" charset="0"/>
              </a:rPr>
              <a:t> agar </a:t>
            </a:r>
            <a:r>
              <a:rPr lang="en-US" sz="1400" dirty="0" err="1">
                <a:latin typeface="Calibri" charset="0"/>
                <a:ea typeface="ＭＳ Ｐゴシック" charset="0"/>
                <a:cs typeface="Arial" charset="0"/>
              </a:rPr>
              <a:t>sebuah</a:t>
            </a:r>
            <a:r>
              <a:rPr lang="en-US" sz="1400" dirty="0">
                <a:latin typeface="Calibri" charset="0"/>
                <a:ea typeface="ＭＳ Ｐゴシック" charset="0"/>
                <a:cs typeface="Arial" charset="0"/>
              </a:rPr>
              <a:t> proses </a:t>
            </a:r>
            <a:r>
              <a:rPr lang="en-US" sz="1400" dirty="0" err="1">
                <a:latin typeface="Calibri" charset="0"/>
                <a:ea typeface="ＭＳ Ｐゴシック" charset="0"/>
                <a:cs typeface="Arial" charset="0"/>
              </a:rPr>
              <a:t>dapat</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dijalankan</a:t>
            </a:r>
            <a:r>
              <a:rPr lang="en-US" sz="1400" dirty="0">
                <a:latin typeface="Calibri" charset="0"/>
                <a:ea typeface="ＭＳ Ｐゴシック" charset="0"/>
                <a:cs typeface="Arial" charset="0"/>
              </a:rPr>
              <a:t>. </a:t>
            </a:r>
          </a:p>
        </p:txBody>
      </p:sp>
      <p:sp>
        <p:nvSpPr>
          <p:cNvPr id="59" name="Rectangle 30"/>
          <p:cNvSpPr>
            <a:spLocks noChangeArrowheads="1"/>
          </p:cNvSpPr>
          <p:nvPr/>
        </p:nvSpPr>
        <p:spPr bwMode="black">
          <a:xfrm>
            <a:off x="4932363" y="5211763"/>
            <a:ext cx="2936875" cy="9540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400" dirty="0" err="1">
                <a:latin typeface="Calibri" charset="0"/>
                <a:ea typeface="ＭＳ Ｐゴシック" charset="0"/>
                <a:cs typeface="Arial" charset="0"/>
              </a:rPr>
              <a:t>Setiap</a:t>
            </a:r>
            <a:r>
              <a:rPr lang="en-US" sz="1400" dirty="0">
                <a:latin typeface="Calibri" charset="0"/>
                <a:ea typeface="ＭＳ Ｐゴシック" charset="0"/>
                <a:cs typeface="Arial" charset="0"/>
              </a:rPr>
              <a:t> proses </a:t>
            </a:r>
            <a:r>
              <a:rPr lang="en-US" sz="1400" dirty="0" err="1">
                <a:latin typeface="Calibri" charset="0"/>
                <a:ea typeface="ＭＳ Ｐゴシック" charset="0"/>
                <a:cs typeface="Arial" charset="0"/>
              </a:rPr>
              <a:t>harus</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memiliki</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sumber</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daya</a:t>
            </a:r>
            <a:r>
              <a:rPr lang="en-US" sz="1400" dirty="0">
                <a:latin typeface="Calibri" charset="0"/>
                <a:ea typeface="ＭＳ Ｐゴシック" charset="0"/>
                <a:cs typeface="Arial" charset="0"/>
              </a:rPr>
              <a:t> yang </a:t>
            </a:r>
            <a:r>
              <a:rPr lang="en-US" sz="1400" dirty="0" err="1">
                <a:latin typeface="Calibri" charset="0"/>
                <a:ea typeface="ＭＳ Ｐゴシック" charset="0"/>
                <a:cs typeface="Arial" charset="0"/>
              </a:rPr>
              <a:t>dapat</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menjalankan</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dan</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bertanggungjawab</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atas</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sebuah</a:t>
            </a:r>
            <a:r>
              <a:rPr lang="en-US" sz="1400" dirty="0">
                <a:latin typeface="Calibri" charset="0"/>
                <a:ea typeface="ＭＳ Ｐゴシック" charset="0"/>
                <a:cs typeface="Arial" charset="0"/>
              </a:rPr>
              <a:t> proses.</a:t>
            </a:r>
          </a:p>
        </p:txBody>
      </p:sp>
      <p:sp>
        <p:nvSpPr>
          <p:cNvPr id="60" name="Rectangle 30"/>
          <p:cNvSpPr>
            <a:spLocks noChangeArrowheads="1"/>
          </p:cNvSpPr>
          <p:nvPr/>
        </p:nvSpPr>
        <p:spPr bwMode="black">
          <a:xfrm>
            <a:off x="1044575" y="5373688"/>
            <a:ext cx="2936875" cy="7381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400" dirty="0" err="1">
                <a:latin typeface="Calibri" charset="0"/>
                <a:ea typeface="ＭＳ Ｐゴシック" charset="0"/>
                <a:cs typeface="Arial" charset="0"/>
              </a:rPr>
              <a:t>Setiap</a:t>
            </a:r>
            <a:r>
              <a:rPr lang="en-US" sz="1400" dirty="0">
                <a:latin typeface="Calibri" charset="0"/>
                <a:ea typeface="ＭＳ Ｐゴシック" charset="0"/>
                <a:cs typeface="Arial" charset="0"/>
              </a:rPr>
              <a:t> proses </a:t>
            </a:r>
            <a:r>
              <a:rPr lang="en-US" sz="1400" dirty="0" err="1">
                <a:latin typeface="Calibri" charset="0"/>
                <a:ea typeface="ＭＳ Ｐゴシック" charset="0"/>
                <a:cs typeface="Arial" charset="0"/>
              </a:rPr>
              <a:t>bertujuan</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untuk</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mengasilkan</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keluaran</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sesuai</a:t>
            </a:r>
            <a:r>
              <a:rPr lang="en-US" sz="1400" dirty="0">
                <a:latin typeface="Calibri" charset="0"/>
                <a:ea typeface="ＭＳ Ｐゴシック" charset="0"/>
                <a:cs typeface="Arial" charset="0"/>
              </a:rPr>
              <a:t> yang </a:t>
            </a:r>
            <a:r>
              <a:rPr lang="en-US" sz="1400" dirty="0" err="1">
                <a:latin typeface="Calibri" charset="0"/>
                <a:ea typeface="ＭＳ Ｐゴシック" charset="0"/>
                <a:cs typeface="Arial" charset="0"/>
              </a:rPr>
              <a:t>telah</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disepakati</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bersama</a:t>
            </a:r>
            <a:r>
              <a:rPr lang="en-US" sz="1400" dirty="0">
                <a:latin typeface="Calibri" charset="0"/>
                <a:ea typeface="ＭＳ Ｐゴシック" charset="0"/>
                <a:cs typeface="Arial" charset="0"/>
              </a:rPr>
              <a:t>.</a:t>
            </a:r>
          </a:p>
        </p:txBody>
      </p:sp>
      <p:sp>
        <p:nvSpPr>
          <p:cNvPr id="61" name="Rectangle 30"/>
          <p:cNvSpPr>
            <a:spLocks noChangeArrowheads="1"/>
          </p:cNvSpPr>
          <p:nvPr/>
        </p:nvSpPr>
        <p:spPr bwMode="black">
          <a:xfrm>
            <a:off x="1101725" y="3789363"/>
            <a:ext cx="2936875" cy="7381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400" dirty="0" err="1">
                <a:latin typeface="Calibri" charset="0"/>
                <a:ea typeface="ＭＳ Ｐゴシック" charset="0"/>
                <a:cs typeface="Arial" charset="0"/>
              </a:rPr>
              <a:t>Setiap</a:t>
            </a:r>
            <a:r>
              <a:rPr lang="en-US" sz="1400" dirty="0">
                <a:latin typeface="Calibri" charset="0"/>
                <a:ea typeface="ＭＳ Ｐゴシック" charset="0"/>
                <a:cs typeface="Arial" charset="0"/>
              </a:rPr>
              <a:t> proses </a:t>
            </a:r>
            <a:r>
              <a:rPr lang="en-US" sz="1400" dirty="0" err="1">
                <a:latin typeface="Calibri" charset="0"/>
                <a:ea typeface="ＭＳ Ｐゴシック" charset="0"/>
                <a:cs typeface="Arial" charset="0"/>
              </a:rPr>
              <a:t>harus</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memiliki</a:t>
            </a:r>
            <a:r>
              <a:rPr lang="en-US" sz="1400" dirty="0">
                <a:latin typeface="Calibri" charset="0"/>
                <a:ea typeface="ＭＳ Ｐゴシック" charset="0"/>
                <a:cs typeface="Arial" charset="0"/>
              </a:rPr>
              <a:t> modal yang </a:t>
            </a:r>
            <a:r>
              <a:rPr lang="en-US" sz="1400" dirty="0" err="1">
                <a:latin typeface="Calibri" charset="0"/>
                <a:ea typeface="ＭＳ Ｐゴシック" charset="0"/>
                <a:cs typeface="Arial" charset="0"/>
              </a:rPr>
              <a:t>dapat</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digunakan</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untuk</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menjalankan</a:t>
            </a:r>
            <a:r>
              <a:rPr lang="en-US" sz="1400" dirty="0">
                <a:latin typeface="Calibri" charset="0"/>
                <a:ea typeface="ＭＳ Ｐゴシック" charset="0"/>
                <a:cs typeface="Arial" charset="0"/>
              </a:rPr>
              <a:t> </a:t>
            </a:r>
            <a:r>
              <a:rPr lang="en-US" sz="1400" dirty="0" err="1">
                <a:latin typeface="Calibri" charset="0"/>
                <a:ea typeface="ＭＳ Ｐゴシック" charset="0"/>
                <a:cs typeface="Arial" charset="0"/>
              </a:rPr>
              <a:t>sebuah</a:t>
            </a:r>
            <a:r>
              <a:rPr lang="en-US" sz="1400" dirty="0">
                <a:latin typeface="Calibri" charset="0"/>
                <a:ea typeface="ＭＳ Ｐゴシック" charset="0"/>
                <a:cs typeface="Arial" charset="0"/>
              </a:rPr>
              <a:t> proses. </a:t>
            </a:r>
          </a:p>
        </p:txBody>
      </p:sp>
    </p:spTree>
    <p:extLst>
      <p:ext uri="{BB962C8B-B14F-4D97-AF65-F5344CB8AC3E}">
        <p14:creationId xmlns:p14="http://schemas.microsoft.com/office/powerpoint/2010/main" val="253838133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517232"/>
            <a:ext cx="6554867" cy="502568"/>
          </a:xfrm>
        </p:spPr>
        <p:txBody>
          <a:bodyPr>
            <a:normAutofit fontScale="90000"/>
          </a:bodyPr>
          <a:lstStyle/>
          <a:p>
            <a:r>
              <a:rPr lang="id-ID" dirty="0"/>
              <a:t>Tipe Proses Bisnis</a:t>
            </a:r>
          </a:p>
        </p:txBody>
      </p:sp>
      <p:sp>
        <p:nvSpPr>
          <p:cNvPr id="3" name="Content Placeholder 2"/>
          <p:cNvSpPr>
            <a:spLocks noGrp="1"/>
          </p:cNvSpPr>
          <p:nvPr>
            <p:ph idx="1"/>
          </p:nvPr>
        </p:nvSpPr>
        <p:spPr>
          <a:xfrm>
            <a:off x="533400" y="533400"/>
            <a:ext cx="8359080" cy="4983832"/>
          </a:xfrm>
        </p:spPr>
        <p:txBody>
          <a:bodyPr>
            <a:normAutofit/>
          </a:bodyPr>
          <a:lstStyle/>
          <a:p>
            <a:pPr marL="0" indent="0" algn="just">
              <a:buNone/>
            </a:pPr>
            <a:r>
              <a:rPr lang="id-ID" sz="2800" b="1" dirty="0"/>
              <a:t>Terdapat tiga jenis proses bisnis:</a:t>
            </a:r>
          </a:p>
          <a:p>
            <a:pPr lvl="0" algn="just"/>
            <a:r>
              <a:rPr lang="id-ID" b="1" dirty="0"/>
              <a:t>Proses manajemen</a:t>
            </a:r>
            <a:r>
              <a:rPr lang="id-ID" dirty="0"/>
              <a:t>, yakni proses yang mengendalikan operasional dari sebuah sistem. Contohnya semisal Manajemen Strategis</a:t>
            </a:r>
          </a:p>
          <a:p>
            <a:pPr lvl="0" algn="just"/>
            <a:r>
              <a:rPr lang="id-ID" b="1" dirty="0"/>
              <a:t>Proses operasional</a:t>
            </a:r>
            <a:r>
              <a:rPr lang="id-ID" dirty="0"/>
              <a:t>, yakni proses yang meliputi bisnis inti dan menciptakan aliran nilai utama. Contohnya semisal proses pembelian, manufaktur, pengiklanan dan pemasaran, dan penjualan.</a:t>
            </a:r>
          </a:p>
          <a:p>
            <a:pPr lvl="0" algn="just"/>
            <a:r>
              <a:rPr lang="id-ID" b="1" dirty="0"/>
              <a:t>Proses pendukung, </a:t>
            </a:r>
            <a:r>
              <a:rPr lang="id-ID" dirty="0"/>
              <a:t>yang mendukung proses inti. Contohnya semisal akunting, rekruitmen, pusat bantuan.</a:t>
            </a:r>
          </a:p>
          <a:p>
            <a:pPr algn="just"/>
            <a:endParaRPr lang="id-ID" dirty="0"/>
          </a:p>
        </p:txBody>
      </p:sp>
    </p:spTree>
    <p:extLst>
      <p:ext uri="{BB962C8B-B14F-4D97-AF65-F5344CB8AC3E}">
        <p14:creationId xmlns:p14="http://schemas.microsoft.com/office/powerpoint/2010/main" val="454614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27376" y="404664"/>
            <a:ext cx="8229600" cy="6000750"/>
          </a:xfrm>
        </p:spPr>
        <p:txBody>
          <a:bodyPr>
            <a:normAutofit lnSpcReduction="10000"/>
          </a:bodyPr>
          <a:lstStyle/>
          <a:p>
            <a:pPr algn="just" eaLnBrk="1" hangingPunct="1"/>
            <a:r>
              <a:rPr lang="id-ID" altLang="id-ID" sz="3000" b="1" dirty="0">
                <a:solidFill>
                  <a:schemeClr val="bg1"/>
                </a:solidFill>
              </a:rPr>
              <a:t>Pentingnya Proses Bisnis : Memperbaiki PROSES </a:t>
            </a:r>
            <a:r>
              <a:rPr lang="id-ID" altLang="id-ID" sz="3000" b="1" u="sng" dirty="0">
                <a:solidFill>
                  <a:schemeClr val="bg1"/>
                </a:solidFill>
              </a:rPr>
              <a:t>BERARTI</a:t>
            </a:r>
            <a:r>
              <a:rPr lang="id-ID" altLang="id-ID" sz="3000" b="1" dirty="0">
                <a:solidFill>
                  <a:schemeClr val="bg1"/>
                </a:solidFill>
              </a:rPr>
              <a:t> Memperbaiki BISNIS</a:t>
            </a:r>
            <a:br>
              <a:rPr lang="id-ID" altLang="id-ID" sz="3000" dirty="0">
                <a:solidFill>
                  <a:schemeClr val="bg1"/>
                </a:solidFill>
              </a:rPr>
            </a:br>
            <a:r>
              <a:rPr lang="id-ID" altLang="id-ID" sz="3000" dirty="0">
                <a:solidFill>
                  <a:schemeClr val="bg1"/>
                </a:solidFill>
              </a:rPr>
              <a:t>Bisnis dapat lebih bersaing dan menghasilkan profit lebih banyak, Kenaikan produktifitas, Menyediakan tingkat pelayanan konsumen yang lebih tinggi, Memperoleh fleksibilitas lebih besar dalam penggunaan sumber daya, termasuk staf, Merespon lebih cepat pada peluang baru, Meningkatkan moral staf melalui lingkungan kerja yang lebih baik, Menjalankan teknologi yang lebih baru tanpa hambatan</a:t>
            </a:r>
          </a:p>
        </p:txBody>
      </p:sp>
    </p:spTree>
    <p:extLst>
      <p:ext uri="{BB962C8B-B14F-4D97-AF65-F5344CB8AC3E}">
        <p14:creationId xmlns:p14="http://schemas.microsoft.com/office/powerpoint/2010/main" val="126605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3"/>
          <p:cNvGrpSpPr>
            <a:grpSpLocks/>
          </p:cNvGrpSpPr>
          <p:nvPr/>
        </p:nvGrpSpPr>
        <p:grpSpPr bwMode="auto">
          <a:xfrm>
            <a:off x="460375" y="1557338"/>
            <a:ext cx="8215313" cy="4164012"/>
            <a:chOff x="460577" y="1808520"/>
            <a:chExt cx="8215879" cy="4164927"/>
          </a:xfrm>
        </p:grpSpPr>
        <p:sp>
          <p:nvSpPr>
            <p:cNvPr id="10" name="Freeform 9"/>
            <p:cNvSpPr/>
            <p:nvPr/>
          </p:nvSpPr>
          <p:spPr>
            <a:xfrm>
              <a:off x="460577" y="1808520"/>
              <a:ext cx="3651502" cy="2726336"/>
            </a:xfrm>
            <a:custGeom>
              <a:avLst/>
              <a:gdLst>
                <a:gd name="connsiteX0" fmla="*/ 218078 w 3651777"/>
                <a:gd name="connsiteY0" fmla="*/ 0 h 2725974"/>
                <a:gd name="connsiteX1" fmla="*/ 3433699 w 3651777"/>
                <a:gd name="connsiteY1" fmla="*/ 0 h 2725974"/>
                <a:gd name="connsiteX2" fmla="*/ 3651777 w 3651777"/>
                <a:gd name="connsiteY2" fmla="*/ 218078 h 2725974"/>
                <a:gd name="connsiteX3" fmla="*/ 3651777 w 3651777"/>
                <a:gd name="connsiteY3" fmla="*/ 2725974 h 2725974"/>
                <a:gd name="connsiteX4" fmla="*/ 3651777 w 3651777"/>
                <a:gd name="connsiteY4" fmla="*/ 2725974 h 2725974"/>
                <a:gd name="connsiteX5" fmla="*/ 0 w 3651777"/>
                <a:gd name="connsiteY5" fmla="*/ 2725974 h 2725974"/>
                <a:gd name="connsiteX6" fmla="*/ 0 w 3651777"/>
                <a:gd name="connsiteY6" fmla="*/ 2725974 h 2725974"/>
                <a:gd name="connsiteX7" fmla="*/ 0 w 3651777"/>
                <a:gd name="connsiteY7" fmla="*/ 218078 h 2725974"/>
                <a:gd name="connsiteX8" fmla="*/ 218078 w 3651777"/>
                <a:gd name="connsiteY8" fmla="*/ 0 h 272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51777" h="2725974">
                  <a:moveTo>
                    <a:pt x="218078" y="0"/>
                  </a:moveTo>
                  <a:lnTo>
                    <a:pt x="3433699" y="0"/>
                  </a:lnTo>
                  <a:cubicBezTo>
                    <a:pt x="3554140" y="0"/>
                    <a:pt x="3651777" y="97637"/>
                    <a:pt x="3651777" y="218078"/>
                  </a:cubicBezTo>
                  <a:lnTo>
                    <a:pt x="3651777" y="2725974"/>
                  </a:lnTo>
                  <a:lnTo>
                    <a:pt x="3651777" y="2725974"/>
                  </a:lnTo>
                  <a:lnTo>
                    <a:pt x="0" y="2725974"/>
                  </a:lnTo>
                  <a:lnTo>
                    <a:pt x="0" y="2725974"/>
                  </a:lnTo>
                  <a:lnTo>
                    <a:pt x="0" y="218078"/>
                  </a:lnTo>
                  <a:cubicBezTo>
                    <a:pt x="0" y="97637"/>
                    <a:pt x="97637" y="0"/>
                    <a:pt x="218078" y="0"/>
                  </a:cubicBezTo>
                  <a:close/>
                </a:path>
              </a:pathLst>
            </a:custGeom>
          </p:spPr>
          <p:style>
            <a:lnRef idx="1">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94353" tIns="155313" rIns="94353" bIns="30480" spcCol="1270" anchor="ctr"/>
            <a:lstStyle/>
            <a:p>
              <a:pPr marL="0" lvl="1" defTabSz="1066800">
                <a:lnSpc>
                  <a:spcPct val="120000"/>
                </a:lnSpc>
                <a:spcAft>
                  <a:spcPct val="15000"/>
                </a:spcAft>
                <a:defRPr/>
              </a:pPr>
              <a:r>
                <a:rPr lang="en-US" sz="2200" dirty="0" err="1"/>
                <a:t>Pembenahan</a:t>
              </a:r>
              <a:r>
                <a:rPr lang="en-US" sz="2200" dirty="0"/>
                <a:t> proses </a:t>
              </a:r>
              <a:r>
                <a:rPr lang="en-US" sz="2200" dirty="0" err="1"/>
                <a:t>bisnis</a:t>
              </a:r>
              <a:r>
                <a:rPr lang="en-US" sz="2200" dirty="0"/>
                <a:t> </a:t>
              </a:r>
              <a:r>
                <a:rPr lang="en-US" sz="2200" dirty="0" err="1"/>
                <a:t>tanpa</a:t>
              </a:r>
              <a:r>
                <a:rPr lang="en-US" sz="2200" dirty="0"/>
                <a:t> </a:t>
              </a:r>
              <a:r>
                <a:rPr lang="en-US" sz="2200" dirty="0" err="1"/>
                <a:t>mengubah</a:t>
              </a:r>
              <a:r>
                <a:rPr lang="en-US" sz="2200" dirty="0"/>
                <a:t> </a:t>
              </a:r>
              <a:r>
                <a:rPr lang="en-US" sz="2200" dirty="0" err="1"/>
                <a:t>urutan</a:t>
              </a:r>
              <a:r>
                <a:rPr lang="en-US" sz="2200" dirty="0"/>
                <a:t> proses </a:t>
              </a:r>
              <a:r>
                <a:rPr lang="en-US" sz="2200" dirty="0" err="1"/>
                <a:t>bisnis</a:t>
              </a:r>
              <a:r>
                <a:rPr lang="en-US" sz="2200" dirty="0"/>
                <a:t> yang </a:t>
              </a:r>
              <a:r>
                <a:rPr lang="en-US" sz="2200" dirty="0" err="1"/>
                <a:t>ada</a:t>
              </a:r>
              <a:r>
                <a:rPr lang="en-US" sz="2200" dirty="0"/>
                <a:t> </a:t>
              </a:r>
              <a:r>
                <a:rPr lang="en-US" sz="2200" dirty="0" err="1"/>
                <a:t>saat</a:t>
              </a:r>
              <a:r>
                <a:rPr lang="en-US" sz="2200" dirty="0"/>
                <a:t> </a:t>
              </a:r>
              <a:r>
                <a:rPr lang="en-US" sz="2200" dirty="0" err="1"/>
                <a:t>ini</a:t>
              </a:r>
              <a:r>
                <a:rPr lang="en-US" sz="2200" dirty="0"/>
                <a:t>.</a:t>
              </a:r>
            </a:p>
          </p:txBody>
        </p:sp>
        <p:sp>
          <p:nvSpPr>
            <p:cNvPr id="11" name="Freeform 10"/>
            <p:cNvSpPr>
              <a:spLocks/>
            </p:cNvSpPr>
            <p:nvPr/>
          </p:nvSpPr>
          <p:spPr bwMode="auto">
            <a:xfrm>
              <a:off x="460577" y="4534856"/>
              <a:ext cx="3651502" cy="1171832"/>
            </a:xfrm>
            <a:custGeom>
              <a:avLst/>
              <a:gdLst>
                <a:gd name="T0" fmla="*/ 0 w 3651777"/>
                <a:gd name="T1" fmla="*/ 0 h 1172169"/>
                <a:gd name="T2" fmla="*/ 3651502 w 3651777"/>
                <a:gd name="T3" fmla="*/ 0 h 1172169"/>
                <a:gd name="T4" fmla="*/ 3651502 w 3651777"/>
                <a:gd name="T5" fmla="*/ 1171832 h 1172169"/>
                <a:gd name="T6" fmla="*/ 0 w 3651777"/>
                <a:gd name="T7" fmla="*/ 1171832 h 1172169"/>
                <a:gd name="T8" fmla="*/ 0 w 3651777"/>
                <a:gd name="T9" fmla="*/ 0 h 1172169"/>
                <a:gd name="T10" fmla="*/ 0 60000 65536"/>
                <a:gd name="T11" fmla="*/ 0 60000 65536"/>
                <a:gd name="T12" fmla="*/ 0 60000 65536"/>
                <a:gd name="T13" fmla="*/ 0 60000 65536"/>
                <a:gd name="T14" fmla="*/ 0 60000 65536"/>
                <a:gd name="T15" fmla="*/ 0 w 3651777"/>
                <a:gd name="T16" fmla="*/ 0 h 1172169"/>
                <a:gd name="T17" fmla="*/ 3651777 w 3651777"/>
                <a:gd name="T18" fmla="*/ 1172169 h 1172169"/>
              </a:gdLst>
              <a:ahLst/>
              <a:cxnLst>
                <a:cxn ang="T10">
                  <a:pos x="T0" y="T1"/>
                </a:cxn>
                <a:cxn ang="T11">
                  <a:pos x="T2" y="T3"/>
                </a:cxn>
                <a:cxn ang="T12">
                  <a:pos x="T4" y="T5"/>
                </a:cxn>
                <a:cxn ang="T13">
                  <a:pos x="T6" y="T7"/>
                </a:cxn>
                <a:cxn ang="T14">
                  <a:pos x="T8" y="T9"/>
                </a:cxn>
              </a:cxnLst>
              <a:rect l="T15" t="T16" r="T17" b="T18"/>
              <a:pathLst>
                <a:path w="3651777" h="1172169">
                  <a:moveTo>
                    <a:pt x="0" y="0"/>
                  </a:moveTo>
                  <a:lnTo>
                    <a:pt x="3651777" y="0"/>
                  </a:lnTo>
                  <a:lnTo>
                    <a:pt x="3651777" y="1172169"/>
                  </a:lnTo>
                  <a:lnTo>
                    <a:pt x="0" y="1172169"/>
                  </a:lnTo>
                  <a:lnTo>
                    <a:pt x="0" y="0"/>
                  </a:lnTo>
                  <a:close/>
                </a:path>
              </a:pathLst>
            </a:custGeom>
            <a:gradFill rotWithShape="1">
              <a:gsLst>
                <a:gs pos="0">
                  <a:srgbClr val="FFE5E5"/>
                </a:gs>
                <a:gs pos="64999">
                  <a:srgbClr val="FFBEBD"/>
                </a:gs>
                <a:gs pos="100000">
                  <a:srgbClr val="FFA2A1"/>
                </a:gs>
              </a:gsLst>
              <a:lin ang="5400000" scaled="1"/>
            </a:gradFill>
            <a:ln w="9525">
              <a:solidFill>
                <a:srgbClr val="BE4B48"/>
              </a:solidFill>
              <a:miter lim="800000"/>
              <a:headEnd/>
              <a:tailEnd/>
            </a:ln>
            <a:effectLst>
              <a:outerShdw blurRad="40000" dist="20000" dir="5400000" rotWithShape="0">
                <a:srgbClr val="808080">
                  <a:alpha val="37999"/>
                </a:srgbClr>
              </a:outerShdw>
            </a:effectLst>
          </p:spPr>
          <p:txBody>
            <a:bodyPr lIns="87630" tIns="0" rIns="1109313" bIns="0" anchor="ctr"/>
            <a:lstStyle/>
            <a:p>
              <a:pPr defTabSz="1022350">
                <a:lnSpc>
                  <a:spcPct val="90000"/>
                </a:lnSpc>
                <a:spcAft>
                  <a:spcPct val="35000"/>
                </a:spcAft>
                <a:defRPr/>
              </a:pPr>
              <a:r>
                <a:rPr lang="en-US" sz="2300" b="1" i="1" dirty="0">
                  <a:solidFill>
                    <a:schemeClr val="dk1"/>
                  </a:solidFill>
                  <a:latin typeface="+mn-lt"/>
                  <a:ea typeface="+mn-ea"/>
                </a:rPr>
                <a:t>Organization/ business process improvements</a:t>
              </a:r>
              <a:r>
                <a:rPr lang="en-US" sz="2300" dirty="0">
                  <a:solidFill>
                    <a:schemeClr val="dk1"/>
                  </a:solidFill>
                  <a:latin typeface="+mn-lt"/>
                  <a:ea typeface="+mn-ea"/>
                </a:rPr>
                <a:t> </a:t>
              </a:r>
              <a:r>
                <a:rPr lang="en-US" sz="2300" b="1" dirty="0">
                  <a:solidFill>
                    <a:schemeClr val="dk1"/>
                  </a:solidFill>
                  <a:latin typeface="+mn-lt"/>
                  <a:ea typeface="+mn-ea"/>
                </a:rPr>
                <a:t>(</a:t>
              </a:r>
              <a:r>
                <a:rPr lang="en-US" sz="2300" b="1">
                  <a:solidFill>
                    <a:schemeClr val="dk1"/>
                  </a:solidFill>
                  <a:latin typeface="+mn-lt"/>
                  <a:ea typeface="+mn-ea"/>
                </a:rPr>
                <a:t>BPI)</a:t>
              </a:r>
              <a:endParaRPr lang="en-US" sz="2300" dirty="0">
                <a:solidFill>
                  <a:schemeClr val="dk1"/>
                </a:solidFill>
                <a:latin typeface="+mn-lt"/>
                <a:ea typeface="+mn-ea"/>
              </a:endParaRPr>
            </a:p>
          </p:txBody>
        </p:sp>
        <p:sp>
          <p:nvSpPr>
            <p:cNvPr id="12" name="Oval 11"/>
            <p:cNvSpPr/>
            <p:nvPr/>
          </p:nvSpPr>
          <p:spPr>
            <a:xfrm>
              <a:off x="3467509" y="5012799"/>
              <a:ext cx="960504" cy="960648"/>
            </a:xfrm>
            <a:prstGeom prst="ellipse">
              <a:avLst/>
            </a:prstGeom>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anchor="ctr"/>
            <a:lstStyle/>
            <a:p>
              <a:pPr algn="ctr">
                <a:defRPr/>
              </a:pPr>
              <a:r>
                <a:rPr lang="en-US" sz="3200" b="1" dirty="0">
                  <a:solidFill>
                    <a:srgbClr val="800000"/>
                  </a:solidFill>
                </a:rPr>
                <a:t>1</a:t>
              </a:r>
            </a:p>
          </p:txBody>
        </p:sp>
        <p:sp>
          <p:nvSpPr>
            <p:cNvPr id="13" name="Freeform 12"/>
            <p:cNvSpPr/>
            <p:nvPr/>
          </p:nvSpPr>
          <p:spPr>
            <a:xfrm>
              <a:off x="4729659" y="1808520"/>
              <a:ext cx="3653089" cy="2726336"/>
            </a:xfrm>
            <a:custGeom>
              <a:avLst/>
              <a:gdLst>
                <a:gd name="connsiteX0" fmla="*/ 218078 w 3651777"/>
                <a:gd name="connsiteY0" fmla="*/ 0 h 2725974"/>
                <a:gd name="connsiteX1" fmla="*/ 3433699 w 3651777"/>
                <a:gd name="connsiteY1" fmla="*/ 0 h 2725974"/>
                <a:gd name="connsiteX2" fmla="*/ 3651777 w 3651777"/>
                <a:gd name="connsiteY2" fmla="*/ 218078 h 2725974"/>
                <a:gd name="connsiteX3" fmla="*/ 3651777 w 3651777"/>
                <a:gd name="connsiteY3" fmla="*/ 2725974 h 2725974"/>
                <a:gd name="connsiteX4" fmla="*/ 3651777 w 3651777"/>
                <a:gd name="connsiteY4" fmla="*/ 2725974 h 2725974"/>
                <a:gd name="connsiteX5" fmla="*/ 0 w 3651777"/>
                <a:gd name="connsiteY5" fmla="*/ 2725974 h 2725974"/>
                <a:gd name="connsiteX6" fmla="*/ 0 w 3651777"/>
                <a:gd name="connsiteY6" fmla="*/ 2725974 h 2725974"/>
                <a:gd name="connsiteX7" fmla="*/ 0 w 3651777"/>
                <a:gd name="connsiteY7" fmla="*/ 218078 h 2725974"/>
                <a:gd name="connsiteX8" fmla="*/ 218078 w 3651777"/>
                <a:gd name="connsiteY8" fmla="*/ 0 h 272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51777" h="2725974">
                  <a:moveTo>
                    <a:pt x="218078" y="0"/>
                  </a:moveTo>
                  <a:lnTo>
                    <a:pt x="3433699" y="0"/>
                  </a:lnTo>
                  <a:cubicBezTo>
                    <a:pt x="3554140" y="0"/>
                    <a:pt x="3651777" y="97637"/>
                    <a:pt x="3651777" y="218078"/>
                  </a:cubicBezTo>
                  <a:lnTo>
                    <a:pt x="3651777" y="2725974"/>
                  </a:lnTo>
                  <a:lnTo>
                    <a:pt x="3651777" y="2725974"/>
                  </a:lnTo>
                  <a:lnTo>
                    <a:pt x="0" y="2725974"/>
                  </a:lnTo>
                  <a:lnTo>
                    <a:pt x="0" y="2725974"/>
                  </a:lnTo>
                  <a:lnTo>
                    <a:pt x="0" y="218078"/>
                  </a:lnTo>
                  <a:cubicBezTo>
                    <a:pt x="0" y="97637"/>
                    <a:pt x="97637" y="0"/>
                    <a:pt x="218078" y="0"/>
                  </a:cubicBezTo>
                  <a:close/>
                </a:path>
              </a:pathLst>
            </a:custGeom>
          </p:spPr>
          <p:style>
            <a:lnRef idx="1">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94353" tIns="155313" rIns="94353" bIns="30480" spcCol="1270" anchor="ctr"/>
            <a:lstStyle/>
            <a:p>
              <a:pPr marL="0" lvl="1" defTabSz="1066800">
                <a:lnSpc>
                  <a:spcPct val="120000"/>
                </a:lnSpc>
                <a:spcAft>
                  <a:spcPct val="15000"/>
                </a:spcAft>
                <a:defRPr/>
              </a:pPr>
              <a:r>
                <a:rPr lang="en-US" sz="2200" dirty="0" err="1"/>
                <a:t>Pembenahan</a:t>
              </a:r>
              <a:r>
                <a:rPr lang="en-US" sz="2200" dirty="0"/>
                <a:t> proses </a:t>
              </a:r>
              <a:r>
                <a:rPr lang="en-US" sz="2200" dirty="0" err="1"/>
                <a:t>bisnis</a:t>
              </a:r>
              <a:r>
                <a:rPr lang="en-US" sz="2200" dirty="0"/>
                <a:t> </a:t>
              </a:r>
              <a:r>
                <a:rPr lang="en-US" sz="2200" dirty="0" err="1"/>
                <a:t>dengan</a:t>
              </a:r>
              <a:r>
                <a:rPr lang="en-US" sz="2200" dirty="0"/>
                <a:t> </a:t>
              </a:r>
              <a:r>
                <a:rPr lang="en-US" sz="2200" dirty="0" err="1"/>
                <a:t>mengubah</a:t>
              </a:r>
              <a:r>
                <a:rPr lang="en-US" sz="2200" dirty="0"/>
                <a:t> </a:t>
              </a:r>
              <a:r>
                <a:rPr lang="en-US" sz="2200" dirty="0" err="1"/>
                <a:t>urutan</a:t>
              </a:r>
              <a:r>
                <a:rPr lang="en-US" sz="2200" dirty="0"/>
                <a:t> proses </a:t>
              </a:r>
              <a:r>
                <a:rPr lang="en-US" sz="2200" dirty="0" err="1"/>
                <a:t>bisnis</a:t>
              </a:r>
              <a:r>
                <a:rPr lang="en-US" sz="2200" dirty="0"/>
                <a:t> yang </a:t>
              </a:r>
              <a:r>
                <a:rPr lang="en-US" sz="2200" dirty="0" err="1"/>
                <a:t>ada</a:t>
              </a:r>
              <a:r>
                <a:rPr lang="en-US" sz="2200" dirty="0"/>
                <a:t> </a:t>
              </a:r>
              <a:r>
                <a:rPr lang="en-US" sz="2200" dirty="0" err="1"/>
                <a:t>saat</a:t>
              </a:r>
              <a:r>
                <a:rPr lang="en-US" sz="2200" dirty="0"/>
                <a:t> </a:t>
              </a:r>
              <a:r>
                <a:rPr lang="en-US" sz="2200" dirty="0" err="1"/>
                <a:t>ini</a:t>
              </a:r>
              <a:r>
                <a:rPr lang="en-US" sz="2200" dirty="0"/>
                <a:t>, </a:t>
              </a:r>
              <a:r>
                <a:rPr lang="en-US" sz="2200" dirty="0" err="1"/>
                <a:t>bahkan</a:t>
              </a:r>
              <a:r>
                <a:rPr lang="en-US" sz="2200" dirty="0"/>
                <a:t> </a:t>
              </a:r>
              <a:r>
                <a:rPr lang="en-US" sz="2200" dirty="0" err="1"/>
                <a:t>jika</a:t>
              </a:r>
              <a:r>
                <a:rPr lang="en-US" sz="2200" dirty="0"/>
                <a:t> </a:t>
              </a:r>
              <a:r>
                <a:rPr lang="en-US" sz="2200" dirty="0" err="1"/>
                <a:t>perlu</a:t>
              </a:r>
              <a:r>
                <a:rPr lang="en-US" sz="2200" dirty="0"/>
                <a:t>, </a:t>
              </a:r>
              <a:r>
                <a:rPr lang="en-US" sz="2200" dirty="0" err="1"/>
                <a:t>mengubah</a:t>
              </a:r>
              <a:r>
                <a:rPr lang="en-US" sz="2200" dirty="0"/>
                <a:t> </a:t>
              </a:r>
              <a:r>
                <a:rPr lang="en-US" sz="2200" dirty="0" err="1"/>
                <a:t>struktur</a:t>
              </a:r>
              <a:r>
                <a:rPr lang="en-US" sz="2200" dirty="0"/>
                <a:t> </a:t>
              </a:r>
              <a:r>
                <a:rPr lang="en-US" sz="2200" dirty="0" err="1"/>
                <a:t>organisasi</a:t>
              </a:r>
              <a:r>
                <a:rPr lang="en-US" sz="2200" dirty="0"/>
                <a:t> yang </a:t>
              </a:r>
              <a:r>
                <a:rPr lang="en-US" sz="2200" dirty="0" err="1"/>
                <a:t>ada</a:t>
              </a:r>
              <a:r>
                <a:rPr lang="en-US" sz="2200" dirty="0"/>
                <a:t> </a:t>
              </a:r>
              <a:r>
                <a:rPr lang="en-US" sz="2200" dirty="0" err="1"/>
                <a:t>saat</a:t>
              </a:r>
              <a:r>
                <a:rPr lang="en-US" sz="2200" dirty="0"/>
                <a:t> </a:t>
              </a:r>
              <a:r>
                <a:rPr lang="en-US" sz="2200" dirty="0" err="1"/>
                <a:t>ini</a:t>
              </a:r>
              <a:r>
                <a:rPr lang="en-US" sz="2200" dirty="0"/>
                <a:t>.</a:t>
              </a:r>
            </a:p>
          </p:txBody>
        </p:sp>
        <p:sp>
          <p:nvSpPr>
            <p:cNvPr id="14" name="Freeform 13"/>
            <p:cNvSpPr>
              <a:spLocks/>
            </p:cNvSpPr>
            <p:nvPr/>
          </p:nvSpPr>
          <p:spPr bwMode="auto">
            <a:xfrm>
              <a:off x="4729659" y="4534856"/>
              <a:ext cx="3653089" cy="1171832"/>
            </a:xfrm>
            <a:custGeom>
              <a:avLst/>
              <a:gdLst>
                <a:gd name="T0" fmla="*/ 0 w 3651777"/>
                <a:gd name="T1" fmla="*/ 0 h 1172169"/>
                <a:gd name="T2" fmla="*/ 3653089 w 3651777"/>
                <a:gd name="T3" fmla="*/ 0 h 1172169"/>
                <a:gd name="T4" fmla="*/ 3653089 w 3651777"/>
                <a:gd name="T5" fmla="*/ 1171832 h 1172169"/>
                <a:gd name="T6" fmla="*/ 0 w 3651777"/>
                <a:gd name="T7" fmla="*/ 1171832 h 1172169"/>
                <a:gd name="T8" fmla="*/ 0 w 3651777"/>
                <a:gd name="T9" fmla="*/ 0 h 1172169"/>
                <a:gd name="T10" fmla="*/ 0 60000 65536"/>
                <a:gd name="T11" fmla="*/ 0 60000 65536"/>
                <a:gd name="T12" fmla="*/ 0 60000 65536"/>
                <a:gd name="T13" fmla="*/ 0 60000 65536"/>
                <a:gd name="T14" fmla="*/ 0 60000 65536"/>
                <a:gd name="T15" fmla="*/ 0 w 3651777"/>
                <a:gd name="T16" fmla="*/ 0 h 1172169"/>
                <a:gd name="T17" fmla="*/ 3651777 w 3651777"/>
                <a:gd name="T18" fmla="*/ 1172169 h 1172169"/>
              </a:gdLst>
              <a:ahLst/>
              <a:cxnLst>
                <a:cxn ang="T10">
                  <a:pos x="T0" y="T1"/>
                </a:cxn>
                <a:cxn ang="T11">
                  <a:pos x="T2" y="T3"/>
                </a:cxn>
                <a:cxn ang="T12">
                  <a:pos x="T4" y="T5"/>
                </a:cxn>
                <a:cxn ang="T13">
                  <a:pos x="T6" y="T7"/>
                </a:cxn>
                <a:cxn ang="T14">
                  <a:pos x="T8" y="T9"/>
                </a:cxn>
              </a:cxnLst>
              <a:rect l="T15" t="T16" r="T17" b="T18"/>
              <a:pathLst>
                <a:path w="3651777" h="1172169">
                  <a:moveTo>
                    <a:pt x="0" y="0"/>
                  </a:moveTo>
                  <a:lnTo>
                    <a:pt x="3651777" y="0"/>
                  </a:lnTo>
                  <a:lnTo>
                    <a:pt x="3651777" y="1172169"/>
                  </a:lnTo>
                  <a:lnTo>
                    <a:pt x="0" y="1172169"/>
                  </a:lnTo>
                  <a:lnTo>
                    <a:pt x="0" y="0"/>
                  </a:lnTo>
                  <a:close/>
                </a:path>
              </a:pathLst>
            </a:custGeom>
            <a:gradFill rotWithShape="1">
              <a:gsLst>
                <a:gs pos="0">
                  <a:srgbClr val="F5FFE6"/>
                </a:gs>
                <a:gs pos="64999">
                  <a:srgbClr val="E4FDC2"/>
                </a:gs>
                <a:gs pos="100000">
                  <a:srgbClr val="DAFDA7"/>
                </a:gs>
              </a:gsLst>
              <a:lin ang="5400000" scaled="1"/>
            </a:gradFill>
            <a:ln w="9525">
              <a:solidFill>
                <a:srgbClr val="98B954"/>
              </a:solidFill>
              <a:miter lim="800000"/>
              <a:headEnd/>
              <a:tailEnd/>
            </a:ln>
            <a:effectLst>
              <a:outerShdw blurRad="40000" dist="20000" dir="5400000" rotWithShape="0">
                <a:srgbClr val="808080">
                  <a:alpha val="37999"/>
                </a:srgbClr>
              </a:outerShdw>
            </a:effectLst>
          </p:spPr>
          <p:txBody>
            <a:bodyPr lIns="87630" tIns="0" rIns="1109313" bIns="0" anchor="ctr"/>
            <a:lstStyle/>
            <a:p>
              <a:pPr defTabSz="1022350">
                <a:lnSpc>
                  <a:spcPct val="90000"/>
                </a:lnSpc>
                <a:spcAft>
                  <a:spcPct val="35000"/>
                </a:spcAft>
                <a:defRPr/>
              </a:pPr>
              <a:r>
                <a:rPr lang="en-US" sz="2300" b="1" i="1">
                  <a:solidFill>
                    <a:schemeClr val="dk1"/>
                  </a:solidFill>
                  <a:latin typeface="+mn-lt"/>
                  <a:ea typeface="+mn-ea"/>
                </a:rPr>
                <a:t>Organization/ </a:t>
              </a:r>
              <a:r>
                <a:rPr lang="en-US" sz="2300" b="1" i="1" dirty="0">
                  <a:solidFill>
                    <a:schemeClr val="dk1"/>
                  </a:solidFill>
                  <a:latin typeface="+mn-lt"/>
                  <a:ea typeface="+mn-ea"/>
                </a:rPr>
                <a:t>business process re-engineering</a:t>
              </a:r>
              <a:r>
                <a:rPr lang="en-US" sz="2300" dirty="0">
                  <a:solidFill>
                    <a:schemeClr val="dk1"/>
                  </a:solidFill>
                  <a:latin typeface="+mn-lt"/>
                  <a:ea typeface="+mn-ea"/>
                </a:rPr>
                <a:t> </a:t>
              </a:r>
              <a:r>
                <a:rPr lang="en-US" sz="2300" b="1" dirty="0">
                  <a:solidFill>
                    <a:schemeClr val="dk1"/>
                  </a:solidFill>
                  <a:latin typeface="+mn-lt"/>
                  <a:ea typeface="+mn-ea"/>
                </a:rPr>
                <a:t>(</a:t>
              </a:r>
              <a:r>
                <a:rPr lang="en-US" sz="2300" b="1">
                  <a:solidFill>
                    <a:schemeClr val="dk1"/>
                  </a:solidFill>
                  <a:latin typeface="+mn-lt"/>
                  <a:ea typeface="+mn-ea"/>
                </a:rPr>
                <a:t>BPR)</a:t>
              </a:r>
              <a:endParaRPr lang="en-US" sz="2300" dirty="0">
                <a:solidFill>
                  <a:schemeClr val="dk1"/>
                </a:solidFill>
                <a:latin typeface="+mn-lt"/>
                <a:ea typeface="+mn-ea"/>
              </a:endParaRPr>
            </a:p>
          </p:txBody>
        </p:sp>
        <p:sp>
          <p:nvSpPr>
            <p:cNvPr id="15" name="Oval 14"/>
            <p:cNvSpPr/>
            <p:nvPr/>
          </p:nvSpPr>
          <p:spPr>
            <a:xfrm>
              <a:off x="7715952" y="4988981"/>
              <a:ext cx="960504" cy="960649"/>
            </a:xfrm>
            <a:prstGeom prst="ellipse">
              <a:avLst/>
            </a:prstGeom>
          </p:spPr>
          <p:style>
            <a:lnRef idx="1">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anchor="ctr"/>
            <a:lstStyle/>
            <a:p>
              <a:pPr algn="ctr">
                <a:defRPr/>
              </a:pPr>
              <a:r>
                <a:rPr lang="en-US" sz="2800" b="1" dirty="0">
                  <a:solidFill>
                    <a:srgbClr val="008000"/>
                  </a:solidFill>
                </a:rPr>
                <a:t>2</a:t>
              </a:r>
            </a:p>
          </p:txBody>
        </p:sp>
      </p:grpSp>
      <p:sp>
        <p:nvSpPr>
          <p:cNvPr id="3" name="Slide Number Placeholder 2"/>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1D0EFF12-E92D-4562-AF24-33FE3A010241}" type="slidenum">
              <a:rPr lang="id-ID" altLang="id-ID" sz="1200"/>
              <a:pPr eaLnBrk="1" hangingPunct="1"/>
              <a:t>13</a:t>
            </a:fld>
            <a:endParaRPr lang="id-ID" altLang="id-ID" sz="1200"/>
          </a:p>
        </p:txBody>
      </p:sp>
      <p:sp>
        <p:nvSpPr>
          <p:cNvPr id="19" name="Rectangle 281"/>
          <p:cNvSpPr txBox="1">
            <a:spLocks noChangeArrowheads="1"/>
          </p:cNvSpPr>
          <p:nvPr/>
        </p:nvSpPr>
        <p:spPr bwMode="auto">
          <a:xfrm>
            <a:off x="0" y="0"/>
            <a:ext cx="9144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eaLnBrk="1" hangingPunct="1">
              <a:defRPr/>
            </a:pPr>
            <a:r>
              <a:rPr lang="en-US" altLang="zh-CN" b="1" dirty="0">
                <a:ln w="31550" cmpd="sng">
                  <a:solidFill>
                    <a:schemeClr val="tx1"/>
                  </a:solidFill>
                  <a:prstDash val="solid"/>
                </a:ln>
                <a:effectLst>
                  <a:outerShdw blurRad="41275" dist="12700" dir="12000000" algn="tl" rotWithShape="0">
                    <a:srgbClr val="000000">
                      <a:alpha val="40000"/>
                    </a:srgbClr>
                  </a:outerShdw>
                </a:effectLst>
              </a:rPr>
              <a:t>PEMBENAHAN PROSES BISNIS</a:t>
            </a:r>
          </a:p>
        </p:txBody>
      </p:sp>
    </p:spTree>
    <p:extLst>
      <p:ext uri="{BB962C8B-B14F-4D97-AF65-F5344CB8AC3E}">
        <p14:creationId xmlns:p14="http://schemas.microsoft.com/office/powerpoint/2010/main" val="1656465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AutoShape 4"/>
          <p:cNvSpPr>
            <a:spLocks noChangeArrowheads="1"/>
          </p:cNvSpPr>
          <p:nvPr/>
        </p:nvSpPr>
        <p:spPr bwMode="auto">
          <a:xfrm>
            <a:off x="684213" y="1989138"/>
            <a:ext cx="1079500" cy="1295400"/>
          </a:xfrm>
          <a:prstGeom prst="homePlate">
            <a:avLst>
              <a:gd name="adj" fmla="val 25000"/>
            </a:avLst>
          </a:prstGeom>
          <a:solidFill>
            <a:srgbClr val="CCECFF"/>
          </a:solidFill>
          <a:ln w="9525">
            <a:solidFill>
              <a:schemeClr val="tx1"/>
            </a:solidFill>
            <a:miter lim="800000"/>
            <a:headEnd/>
            <a:tailEnd/>
          </a:ln>
        </p:spPr>
        <p:txBody>
          <a:bodyPr wrap="none" anchor="ctr"/>
          <a:lstStyle/>
          <a:p>
            <a:pPr algn="ctr">
              <a:defRPr/>
            </a:pPr>
            <a:r>
              <a:rPr lang="en-US" sz="1050" b="1">
                <a:latin typeface="+mn-lt"/>
                <a:ea typeface="ＭＳ Ｐゴシック" charset="0"/>
                <a:cs typeface="ＭＳ Ｐゴシック" charset="0"/>
              </a:rPr>
              <a:t>Pengumpulan </a:t>
            </a:r>
          </a:p>
          <a:p>
            <a:pPr algn="ctr">
              <a:defRPr/>
            </a:pPr>
            <a:r>
              <a:rPr lang="en-US" sz="1050" b="1">
                <a:latin typeface="+mn-lt"/>
                <a:ea typeface="ＭＳ Ｐゴシック" charset="0"/>
                <a:cs typeface="ＭＳ Ｐゴシック" charset="0"/>
              </a:rPr>
              <a:t>bukti </a:t>
            </a:r>
          </a:p>
          <a:p>
            <a:pPr algn="ctr">
              <a:defRPr/>
            </a:pPr>
            <a:r>
              <a:rPr lang="en-US" sz="1050" b="1">
                <a:latin typeface="+mn-lt"/>
                <a:ea typeface="ＭＳ Ｐゴシック" charset="0"/>
                <a:cs typeface="ＭＳ Ｐゴシック" charset="0"/>
              </a:rPr>
              <a:t>transaksi</a:t>
            </a:r>
          </a:p>
          <a:p>
            <a:pPr algn="ctr">
              <a:defRPr/>
            </a:pPr>
            <a:r>
              <a:rPr lang="en-US" sz="1050" b="1">
                <a:latin typeface="+mn-lt"/>
                <a:ea typeface="ＭＳ Ｐゴシック" charset="0"/>
                <a:cs typeface="ＭＳ Ｐゴシック" charset="0"/>
              </a:rPr>
              <a:t>di kantor</a:t>
            </a:r>
          </a:p>
          <a:p>
            <a:pPr algn="ctr">
              <a:defRPr/>
            </a:pPr>
            <a:r>
              <a:rPr lang="en-US" sz="1050" b="1">
                <a:latin typeface="+mn-lt"/>
                <a:ea typeface="ＭＳ Ｐゴシック" charset="0"/>
                <a:cs typeface="ＭＳ Ｐゴシック" charset="0"/>
              </a:rPr>
              <a:t>cabang</a:t>
            </a:r>
          </a:p>
        </p:txBody>
      </p:sp>
      <p:sp>
        <p:nvSpPr>
          <p:cNvPr id="35846" name="AutoShape 6"/>
          <p:cNvSpPr>
            <a:spLocks noChangeArrowheads="1"/>
          </p:cNvSpPr>
          <p:nvPr/>
        </p:nvSpPr>
        <p:spPr bwMode="auto">
          <a:xfrm>
            <a:off x="1547813" y="1989138"/>
            <a:ext cx="1079500" cy="1295400"/>
          </a:xfrm>
          <a:prstGeom prst="chevron">
            <a:avLst>
              <a:gd name="adj" fmla="val 25000"/>
            </a:avLst>
          </a:prstGeom>
          <a:solidFill>
            <a:schemeClr val="accent1"/>
          </a:solidFill>
          <a:ln w="9525">
            <a:solidFill>
              <a:schemeClr val="tx1"/>
            </a:solidFill>
            <a:miter lim="800000"/>
            <a:headEnd/>
            <a:tailEnd/>
          </a:ln>
        </p:spPr>
        <p:txBody>
          <a:bodyPr wrap="none" anchor="ctr"/>
          <a:lstStyle/>
          <a:p>
            <a:pPr algn="ctr">
              <a:defRPr/>
            </a:pPr>
            <a:r>
              <a:rPr lang="en-US" sz="1050" b="1">
                <a:latin typeface="+mn-lt"/>
                <a:ea typeface="ＭＳ Ｐゴシック" charset="0"/>
                <a:cs typeface="ＭＳ Ｐゴシック" charset="0"/>
              </a:rPr>
              <a:t>     Pengiriman </a:t>
            </a:r>
          </a:p>
          <a:p>
            <a:pPr algn="ctr">
              <a:defRPr/>
            </a:pPr>
            <a:r>
              <a:rPr lang="en-US" sz="1050" b="1">
                <a:latin typeface="+mn-lt"/>
                <a:ea typeface="ＭＳ Ｐゴシック" charset="0"/>
                <a:cs typeface="ＭＳ Ｐゴシック" charset="0"/>
              </a:rPr>
              <a:t>bukti </a:t>
            </a:r>
          </a:p>
          <a:p>
            <a:pPr algn="ctr">
              <a:defRPr/>
            </a:pPr>
            <a:r>
              <a:rPr lang="en-US" sz="1050" b="1">
                <a:latin typeface="+mn-lt"/>
                <a:ea typeface="ＭＳ Ｐゴシック" charset="0"/>
                <a:cs typeface="ＭＳ Ｐゴシック" charset="0"/>
              </a:rPr>
              <a:t>       transaksi </a:t>
            </a:r>
          </a:p>
          <a:p>
            <a:pPr algn="ctr">
              <a:defRPr/>
            </a:pPr>
            <a:r>
              <a:rPr lang="en-US" sz="1050" b="1">
                <a:latin typeface="+mn-lt"/>
                <a:ea typeface="ＭＳ Ｐゴシック" charset="0"/>
                <a:cs typeface="ＭＳ Ｐゴシック" charset="0"/>
              </a:rPr>
              <a:t>    ke kantor </a:t>
            </a:r>
          </a:p>
          <a:p>
            <a:pPr algn="ctr">
              <a:defRPr/>
            </a:pPr>
            <a:r>
              <a:rPr lang="en-US" sz="1050" b="1">
                <a:latin typeface="+mn-lt"/>
                <a:ea typeface="ＭＳ Ｐゴシック" charset="0"/>
                <a:cs typeface="ＭＳ Ｐゴシック" charset="0"/>
              </a:rPr>
              <a:t>pusat</a:t>
            </a:r>
          </a:p>
        </p:txBody>
      </p:sp>
      <p:sp>
        <p:nvSpPr>
          <p:cNvPr id="35847" name="AutoShape 7"/>
          <p:cNvSpPr>
            <a:spLocks noChangeArrowheads="1"/>
          </p:cNvSpPr>
          <p:nvPr/>
        </p:nvSpPr>
        <p:spPr bwMode="auto">
          <a:xfrm>
            <a:off x="2413000" y="1989138"/>
            <a:ext cx="1079500" cy="1295400"/>
          </a:xfrm>
          <a:prstGeom prst="chevron">
            <a:avLst>
              <a:gd name="adj" fmla="val 25000"/>
            </a:avLst>
          </a:prstGeom>
          <a:solidFill>
            <a:srgbClr val="CCFF66"/>
          </a:solidFill>
          <a:ln w="9525">
            <a:solidFill>
              <a:schemeClr val="tx1"/>
            </a:solidFill>
            <a:miter lim="800000"/>
            <a:headEnd/>
            <a:tailEnd/>
          </a:ln>
        </p:spPr>
        <p:txBody>
          <a:bodyPr wrap="none" anchor="ctr"/>
          <a:lstStyle/>
          <a:p>
            <a:pPr algn="ctr">
              <a:defRPr/>
            </a:pPr>
            <a:r>
              <a:rPr lang="en-US" sz="1050" b="1">
                <a:latin typeface="+mn-lt"/>
                <a:ea typeface="ＭＳ Ｐゴシック" charset="0"/>
                <a:cs typeface="ＭＳ Ｐゴシック" charset="0"/>
              </a:rPr>
              <a:t>     Penerimaan </a:t>
            </a:r>
          </a:p>
          <a:p>
            <a:pPr algn="ctr">
              <a:defRPr/>
            </a:pPr>
            <a:r>
              <a:rPr lang="en-US" sz="1050" b="1">
                <a:latin typeface="+mn-lt"/>
                <a:ea typeface="ＭＳ Ｐゴシック" charset="0"/>
                <a:cs typeface="ＭＳ Ｐゴシック" charset="0"/>
              </a:rPr>
              <a:t>bukti </a:t>
            </a:r>
          </a:p>
          <a:p>
            <a:pPr algn="ctr">
              <a:defRPr/>
            </a:pPr>
            <a:r>
              <a:rPr lang="en-US" sz="1050" b="1">
                <a:latin typeface="+mn-lt"/>
                <a:ea typeface="ＭＳ Ｐゴシック" charset="0"/>
                <a:cs typeface="ＭＳ Ｐゴシック" charset="0"/>
              </a:rPr>
              <a:t>       transaksi </a:t>
            </a:r>
          </a:p>
          <a:p>
            <a:pPr algn="ctr">
              <a:defRPr/>
            </a:pPr>
            <a:r>
              <a:rPr lang="en-US" sz="1050" b="1">
                <a:latin typeface="+mn-lt"/>
                <a:ea typeface="ＭＳ Ｐゴシック" charset="0"/>
                <a:cs typeface="ＭＳ Ｐゴシック" charset="0"/>
              </a:rPr>
              <a:t>    di kantor </a:t>
            </a:r>
          </a:p>
          <a:p>
            <a:pPr algn="ctr">
              <a:defRPr/>
            </a:pPr>
            <a:r>
              <a:rPr lang="en-US" sz="1050" b="1">
                <a:latin typeface="+mn-lt"/>
                <a:ea typeface="ＭＳ Ｐゴシック" charset="0"/>
                <a:cs typeface="ＭＳ Ｐゴシック" charset="0"/>
              </a:rPr>
              <a:t>pusat</a:t>
            </a:r>
          </a:p>
        </p:txBody>
      </p:sp>
      <p:sp>
        <p:nvSpPr>
          <p:cNvPr id="35848" name="AutoShape 8"/>
          <p:cNvSpPr>
            <a:spLocks noChangeArrowheads="1"/>
          </p:cNvSpPr>
          <p:nvPr/>
        </p:nvSpPr>
        <p:spPr bwMode="auto">
          <a:xfrm>
            <a:off x="3276600" y="1989138"/>
            <a:ext cx="1079500" cy="1295400"/>
          </a:xfrm>
          <a:prstGeom prst="chevron">
            <a:avLst>
              <a:gd name="adj" fmla="val 25000"/>
            </a:avLst>
          </a:prstGeom>
          <a:solidFill>
            <a:srgbClr val="FFCC66"/>
          </a:solidFill>
          <a:ln w="9525">
            <a:solidFill>
              <a:schemeClr val="tx1"/>
            </a:solidFill>
            <a:miter lim="800000"/>
            <a:headEnd/>
            <a:tailEnd/>
          </a:ln>
        </p:spPr>
        <p:txBody>
          <a:bodyPr wrap="none" anchor="ctr"/>
          <a:lstStyle/>
          <a:p>
            <a:pPr algn="ctr">
              <a:defRPr/>
            </a:pPr>
            <a:r>
              <a:rPr lang="en-US" sz="1050" b="1">
                <a:latin typeface="+mn-lt"/>
                <a:ea typeface="ＭＳ Ｐゴシック" charset="0"/>
                <a:cs typeface="ＭＳ Ｐゴシック" charset="0"/>
              </a:rPr>
              <a:t>     Penjurnalan </a:t>
            </a:r>
          </a:p>
          <a:p>
            <a:pPr algn="ctr">
              <a:defRPr/>
            </a:pPr>
            <a:r>
              <a:rPr lang="en-US" sz="1050" b="1">
                <a:latin typeface="+mn-lt"/>
                <a:ea typeface="ＭＳ Ｐゴシック" charset="0"/>
                <a:cs typeface="ＭＳ Ｐゴシック" charset="0"/>
              </a:rPr>
              <a:t>       transaksi </a:t>
            </a:r>
          </a:p>
          <a:p>
            <a:pPr algn="ctr">
              <a:defRPr/>
            </a:pPr>
            <a:r>
              <a:rPr lang="en-US" sz="1050" b="1">
                <a:latin typeface="+mn-lt"/>
                <a:ea typeface="ＭＳ Ｐゴシック" charset="0"/>
                <a:cs typeface="ＭＳ Ｐゴシック" charset="0"/>
              </a:rPr>
              <a:t>     di kantor </a:t>
            </a:r>
          </a:p>
          <a:p>
            <a:pPr algn="ctr">
              <a:defRPr/>
            </a:pPr>
            <a:r>
              <a:rPr lang="en-US" sz="1050" b="1">
                <a:latin typeface="+mn-lt"/>
                <a:ea typeface="ＭＳ Ｐゴシック" charset="0"/>
                <a:cs typeface="ＭＳ Ｐゴシック" charset="0"/>
              </a:rPr>
              <a:t>pusat</a:t>
            </a:r>
          </a:p>
        </p:txBody>
      </p:sp>
      <p:sp>
        <p:nvSpPr>
          <p:cNvPr id="35849" name="AutoShape 9"/>
          <p:cNvSpPr>
            <a:spLocks noChangeArrowheads="1"/>
          </p:cNvSpPr>
          <p:nvPr/>
        </p:nvSpPr>
        <p:spPr bwMode="auto">
          <a:xfrm>
            <a:off x="4140200" y="1989138"/>
            <a:ext cx="1079500" cy="1295400"/>
          </a:xfrm>
          <a:prstGeom prst="chevron">
            <a:avLst>
              <a:gd name="adj" fmla="val 25000"/>
            </a:avLst>
          </a:prstGeom>
          <a:solidFill>
            <a:srgbClr val="66FFCC"/>
          </a:solidFill>
          <a:ln w="9525">
            <a:solidFill>
              <a:schemeClr val="tx1"/>
            </a:solidFill>
            <a:miter lim="800000"/>
            <a:headEnd/>
            <a:tailEnd/>
          </a:ln>
        </p:spPr>
        <p:txBody>
          <a:bodyPr wrap="none" anchor="ctr"/>
          <a:lstStyle/>
          <a:p>
            <a:pPr algn="ctr">
              <a:defRPr/>
            </a:pPr>
            <a:r>
              <a:rPr lang="en-US" sz="1050" b="1">
                <a:latin typeface="+mn-lt"/>
                <a:ea typeface="ＭＳ Ｐゴシック" charset="0"/>
                <a:cs typeface="ＭＳ Ｐゴシック" charset="0"/>
              </a:rPr>
              <a:t>     </a:t>
            </a:r>
            <a:r>
              <a:rPr lang="en-US" sz="1050" b="1" i="1">
                <a:latin typeface="+mn-lt"/>
                <a:ea typeface="ＭＳ Ｐゴシック" charset="0"/>
                <a:cs typeface="ＭＳ Ｐゴシック" charset="0"/>
              </a:rPr>
              <a:t>Entry</a:t>
            </a:r>
            <a:r>
              <a:rPr lang="en-US" sz="1050" b="1">
                <a:latin typeface="+mn-lt"/>
                <a:ea typeface="ＭＳ Ｐゴシック" charset="0"/>
                <a:cs typeface="ＭＳ Ｐゴシック" charset="0"/>
              </a:rPr>
              <a:t> ke </a:t>
            </a:r>
          </a:p>
          <a:p>
            <a:pPr algn="ctr">
              <a:defRPr/>
            </a:pPr>
            <a:r>
              <a:rPr lang="en-US" sz="1050" b="1">
                <a:latin typeface="+mn-lt"/>
                <a:ea typeface="ＭＳ Ｐゴシック" charset="0"/>
                <a:cs typeface="ＭＳ Ｐゴシック" charset="0"/>
              </a:rPr>
              <a:t>      komputer </a:t>
            </a:r>
          </a:p>
          <a:p>
            <a:pPr algn="ctr">
              <a:defRPr/>
            </a:pPr>
            <a:r>
              <a:rPr lang="en-US" sz="1050" b="1">
                <a:latin typeface="+mn-lt"/>
                <a:ea typeface="ＭＳ Ｐゴシック" charset="0"/>
                <a:cs typeface="ＭＳ Ｐゴシック" charset="0"/>
              </a:rPr>
              <a:t>     di kantor </a:t>
            </a:r>
          </a:p>
          <a:p>
            <a:pPr algn="ctr">
              <a:defRPr/>
            </a:pPr>
            <a:r>
              <a:rPr lang="en-US" sz="1050" b="1">
                <a:latin typeface="+mn-lt"/>
                <a:ea typeface="ＭＳ Ｐゴシック" charset="0"/>
                <a:cs typeface="ＭＳ Ｐゴシック" charset="0"/>
              </a:rPr>
              <a:t>pusat</a:t>
            </a:r>
          </a:p>
        </p:txBody>
      </p:sp>
      <p:sp>
        <p:nvSpPr>
          <p:cNvPr id="35850" name="AutoShape 10"/>
          <p:cNvSpPr>
            <a:spLocks noChangeArrowheads="1"/>
          </p:cNvSpPr>
          <p:nvPr/>
        </p:nvSpPr>
        <p:spPr bwMode="auto">
          <a:xfrm>
            <a:off x="5867400" y="1989138"/>
            <a:ext cx="1079500" cy="1295400"/>
          </a:xfrm>
          <a:prstGeom prst="chevron">
            <a:avLst>
              <a:gd name="adj" fmla="val 25000"/>
            </a:avLst>
          </a:prstGeom>
          <a:solidFill>
            <a:srgbClr val="CCECFF"/>
          </a:solidFill>
          <a:ln w="9525">
            <a:solidFill>
              <a:schemeClr val="tx1"/>
            </a:solidFill>
            <a:miter lim="800000"/>
            <a:headEnd/>
            <a:tailEnd/>
          </a:ln>
        </p:spPr>
        <p:txBody>
          <a:bodyPr wrap="none" anchor="ctr"/>
          <a:lstStyle/>
          <a:p>
            <a:pPr algn="ctr">
              <a:defRPr/>
            </a:pPr>
            <a:r>
              <a:rPr lang="en-US" sz="1050" b="1">
                <a:latin typeface="+mn-lt"/>
                <a:ea typeface="ＭＳ Ｐゴシック" charset="0"/>
                <a:cs typeface="ＭＳ Ｐゴシック" charset="0"/>
              </a:rPr>
              <a:t>     Membuat </a:t>
            </a:r>
          </a:p>
          <a:p>
            <a:pPr algn="ctr">
              <a:defRPr/>
            </a:pPr>
            <a:r>
              <a:rPr lang="en-US" sz="1050" b="1">
                <a:latin typeface="+mn-lt"/>
                <a:ea typeface="ＭＳ Ｐゴシック" charset="0"/>
                <a:cs typeface="ＭＳ Ｐゴシック" charset="0"/>
              </a:rPr>
              <a:t>jurnal </a:t>
            </a:r>
          </a:p>
          <a:p>
            <a:pPr algn="ctr">
              <a:defRPr/>
            </a:pPr>
            <a:r>
              <a:rPr lang="en-US" sz="1050" b="1">
                <a:latin typeface="+mn-lt"/>
                <a:ea typeface="ＭＳ Ｐゴシック" charset="0"/>
                <a:cs typeface="ＭＳ Ｐゴシック" charset="0"/>
              </a:rPr>
              <a:t>        penyesuaian </a:t>
            </a:r>
          </a:p>
          <a:p>
            <a:pPr algn="ctr">
              <a:defRPr/>
            </a:pPr>
            <a:r>
              <a:rPr lang="en-US" sz="1050" b="1">
                <a:latin typeface="+mn-lt"/>
                <a:ea typeface="ＭＳ Ｐゴシック" charset="0"/>
                <a:cs typeface="ＭＳ Ｐゴシック" charset="0"/>
              </a:rPr>
              <a:t>      dan koreksi </a:t>
            </a:r>
          </a:p>
          <a:p>
            <a:pPr algn="ctr">
              <a:defRPr/>
            </a:pPr>
            <a:r>
              <a:rPr lang="en-US" sz="1050" b="1">
                <a:latin typeface="+mn-lt"/>
                <a:ea typeface="ＭＳ Ｐゴシック" charset="0"/>
                <a:cs typeface="ＭＳ Ｐゴシック" charset="0"/>
              </a:rPr>
              <a:t>        di kantor </a:t>
            </a:r>
          </a:p>
          <a:p>
            <a:pPr algn="ctr">
              <a:defRPr/>
            </a:pPr>
            <a:r>
              <a:rPr lang="en-US" sz="1050" b="1">
                <a:latin typeface="+mn-lt"/>
                <a:ea typeface="ＭＳ Ｐゴシック" charset="0"/>
                <a:cs typeface="ＭＳ Ｐゴシック" charset="0"/>
              </a:rPr>
              <a:t>pusat</a:t>
            </a:r>
          </a:p>
        </p:txBody>
      </p:sp>
      <p:sp>
        <p:nvSpPr>
          <p:cNvPr id="35851" name="AutoShape 11"/>
          <p:cNvSpPr>
            <a:spLocks noChangeArrowheads="1"/>
          </p:cNvSpPr>
          <p:nvPr/>
        </p:nvSpPr>
        <p:spPr bwMode="auto">
          <a:xfrm>
            <a:off x="6732588" y="1989138"/>
            <a:ext cx="1079500" cy="1295400"/>
          </a:xfrm>
          <a:prstGeom prst="chevron">
            <a:avLst>
              <a:gd name="adj" fmla="val 25000"/>
            </a:avLst>
          </a:prstGeom>
          <a:solidFill>
            <a:srgbClr val="FFCC66"/>
          </a:solidFill>
          <a:ln w="9525">
            <a:solidFill>
              <a:schemeClr val="tx1"/>
            </a:solidFill>
            <a:miter lim="800000"/>
            <a:headEnd/>
            <a:tailEnd/>
          </a:ln>
        </p:spPr>
        <p:txBody>
          <a:bodyPr wrap="none" anchor="ctr"/>
          <a:lstStyle/>
          <a:p>
            <a:pPr algn="ctr">
              <a:defRPr/>
            </a:pPr>
            <a:r>
              <a:rPr lang="en-US" sz="1050" b="1">
                <a:latin typeface="+mn-lt"/>
                <a:ea typeface="ＭＳ Ｐゴシック" charset="0"/>
                <a:cs typeface="ＭＳ Ｐゴシック" charset="0"/>
              </a:rPr>
              <a:t>     Entry ke</a:t>
            </a:r>
          </a:p>
          <a:p>
            <a:pPr algn="ctr">
              <a:defRPr/>
            </a:pPr>
            <a:r>
              <a:rPr lang="en-US" sz="1050" b="1">
                <a:latin typeface="+mn-lt"/>
                <a:ea typeface="ＭＳ Ｐゴシック" charset="0"/>
                <a:cs typeface="ＭＳ Ｐゴシック" charset="0"/>
              </a:rPr>
              <a:t>        komputer </a:t>
            </a:r>
          </a:p>
          <a:p>
            <a:pPr algn="ctr">
              <a:defRPr/>
            </a:pPr>
            <a:r>
              <a:rPr lang="en-US" sz="1050" b="1">
                <a:latin typeface="+mn-lt"/>
                <a:ea typeface="ＭＳ Ｐゴシック" charset="0"/>
                <a:cs typeface="ＭＳ Ｐゴシック" charset="0"/>
              </a:rPr>
              <a:t>        di kantor </a:t>
            </a:r>
          </a:p>
          <a:p>
            <a:pPr algn="ctr">
              <a:defRPr/>
            </a:pPr>
            <a:r>
              <a:rPr lang="en-US" sz="1050" b="1">
                <a:latin typeface="+mn-lt"/>
                <a:ea typeface="ＭＳ Ｐゴシック" charset="0"/>
                <a:cs typeface="ＭＳ Ｐゴシック" charset="0"/>
              </a:rPr>
              <a:t>pusat</a:t>
            </a:r>
          </a:p>
        </p:txBody>
      </p:sp>
      <p:sp>
        <p:nvSpPr>
          <p:cNvPr id="35852" name="AutoShape 12"/>
          <p:cNvSpPr>
            <a:spLocks noChangeArrowheads="1"/>
          </p:cNvSpPr>
          <p:nvPr/>
        </p:nvSpPr>
        <p:spPr bwMode="auto">
          <a:xfrm>
            <a:off x="7596188" y="1989138"/>
            <a:ext cx="1079500" cy="1295400"/>
          </a:xfrm>
          <a:prstGeom prst="chevron">
            <a:avLst>
              <a:gd name="adj" fmla="val 25000"/>
            </a:avLst>
          </a:prstGeom>
          <a:solidFill>
            <a:srgbClr val="FFFF00"/>
          </a:solidFill>
          <a:ln w="9525">
            <a:solidFill>
              <a:schemeClr val="tx1"/>
            </a:solidFill>
            <a:miter lim="800000"/>
            <a:headEnd/>
            <a:tailEnd/>
          </a:ln>
        </p:spPr>
        <p:txBody>
          <a:bodyPr wrap="none" anchor="ctr"/>
          <a:lstStyle/>
          <a:p>
            <a:pPr algn="ctr">
              <a:defRPr/>
            </a:pPr>
            <a:r>
              <a:rPr lang="en-US" sz="1050" b="1">
                <a:latin typeface="+mn-lt"/>
                <a:ea typeface="ＭＳ Ｐゴシック" charset="0"/>
                <a:cs typeface="ＭＳ Ｐゴシック" charset="0"/>
              </a:rPr>
              <a:t>     Membuat </a:t>
            </a:r>
          </a:p>
          <a:p>
            <a:pPr algn="ctr">
              <a:defRPr/>
            </a:pPr>
            <a:r>
              <a:rPr lang="en-US" sz="1050" b="1">
                <a:latin typeface="+mn-lt"/>
                <a:ea typeface="ＭＳ Ｐゴシック" charset="0"/>
                <a:cs typeface="ＭＳ Ｐゴシック" charset="0"/>
              </a:rPr>
              <a:t>        laporan </a:t>
            </a:r>
          </a:p>
          <a:p>
            <a:pPr algn="ctr">
              <a:defRPr/>
            </a:pPr>
            <a:r>
              <a:rPr lang="en-US" sz="1050" b="1">
                <a:latin typeface="+mn-lt"/>
                <a:ea typeface="ＭＳ Ｐゴシック" charset="0"/>
                <a:cs typeface="ＭＳ Ｐゴシック" charset="0"/>
              </a:rPr>
              <a:t>       keuangan </a:t>
            </a:r>
          </a:p>
          <a:p>
            <a:pPr algn="ctr">
              <a:defRPr/>
            </a:pPr>
            <a:r>
              <a:rPr lang="en-US" sz="1050" b="1">
                <a:latin typeface="+mn-lt"/>
                <a:ea typeface="ＭＳ Ｐゴシック" charset="0"/>
                <a:cs typeface="ＭＳ Ｐゴシック" charset="0"/>
              </a:rPr>
              <a:t>   perusahaan</a:t>
            </a:r>
          </a:p>
        </p:txBody>
      </p:sp>
      <p:sp>
        <p:nvSpPr>
          <p:cNvPr id="35853" name="AutoShape 13"/>
          <p:cNvSpPr>
            <a:spLocks noChangeArrowheads="1"/>
          </p:cNvSpPr>
          <p:nvPr/>
        </p:nvSpPr>
        <p:spPr bwMode="auto">
          <a:xfrm>
            <a:off x="5005388" y="1989138"/>
            <a:ext cx="1079500" cy="1295400"/>
          </a:xfrm>
          <a:prstGeom prst="chevron">
            <a:avLst>
              <a:gd name="adj" fmla="val 25000"/>
            </a:avLst>
          </a:prstGeom>
          <a:solidFill>
            <a:srgbClr val="CCFF99"/>
          </a:solidFill>
          <a:ln w="9525">
            <a:solidFill>
              <a:schemeClr val="tx1"/>
            </a:solidFill>
            <a:miter lim="800000"/>
            <a:headEnd/>
            <a:tailEnd/>
          </a:ln>
        </p:spPr>
        <p:txBody>
          <a:bodyPr wrap="none" anchor="ctr"/>
          <a:lstStyle/>
          <a:p>
            <a:pPr algn="ctr">
              <a:defRPr/>
            </a:pPr>
            <a:r>
              <a:rPr lang="en-US" sz="1050" b="1">
                <a:latin typeface="+mn-lt"/>
                <a:ea typeface="ＭＳ Ｐゴシック" charset="0"/>
                <a:cs typeface="ＭＳ Ｐゴシック" charset="0"/>
              </a:rPr>
              <a:t>     Menerima </a:t>
            </a:r>
          </a:p>
          <a:p>
            <a:pPr algn="ctr">
              <a:defRPr/>
            </a:pPr>
            <a:r>
              <a:rPr lang="en-US" sz="1050" b="1">
                <a:latin typeface="+mn-lt"/>
                <a:ea typeface="ＭＳ Ｐゴシック" charset="0"/>
                <a:cs typeface="ＭＳ Ｐゴシック" charset="0"/>
              </a:rPr>
              <a:t>   dokumen </a:t>
            </a:r>
          </a:p>
          <a:p>
            <a:pPr algn="ctr">
              <a:defRPr/>
            </a:pPr>
            <a:r>
              <a:rPr lang="en-US" sz="1050" b="1">
                <a:latin typeface="+mn-lt"/>
                <a:ea typeface="ＭＳ Ｐゴシック" charset="0"/>
                <a:cs typeface="ＭＳ Ｐゴシック" charset="0"/>
              </a:rPr>
              <a:t>        penyesuaian </a:t>
            </a:r>
          </a:p>
          <a:p>
            <a:pPr algn="ctr">
              <a:defRPr/>
            </a:pPr>
            <a:r>
              <a:rPr lang="en-US" sz="1050" b="1">
                <a:latin typeface="+mn-lt"/>
                <a:ea typeface="ＭＳ Ｐゴシック" charset="0"/>
                <a:cs typeface="ＭＳ Ｐゴシック" charset="0"/>
              </a:rPr>
              <a:t>      dan koreksi </a:t>
            </a:r>
          </a:p>
          <a:p>
            <a:pPr algn="ctr">
              <a:defRPr/>
            </a:pPr>
            <a:r>
              <a:rPr lang="en-US" sz="1050" b="1">
                <a:latin typeface="+mn-lt"/>
                <a:ea typeface="ＭＳ Ｐゴシック" charset="0"/>
                <a:cs typeface="ＭＳ Ｐゴシック" charset="0"/>
              </a:rPr>
              <a:t>        di kantor </a:t>
            </a:r>
          </a:p>
          <a:p>
            <a:pPr algn="ctr">
              <a:defRPr/>
            </a:pPr>
            <a:r>
              <a:rPr lang="en-US" sz="1050" b="1">
                <a:latin typeface="+mn-lt"/>
                <a:ea typeface="ＭＳ Ｐゴシック" charset="0"/>
                <a:cs typeface="ＭＳ Ｐゴシック" charset="0"/>
              </a:rPr>
              <a:t>pusat</a:t>
            </a:r>
          </a:p>
        </p:txBody>
      </p:sp>
      <p:sp>
        <p:nvSpPr>
          <p:cNvPr id="35854" name="Text Box 14"/>
          <p:cNvSpPr txBox="1">
            <a:spLocks noChangeArrowheads="1"/>
          </p:cNvSpPr>
          <p:nvPr/>
        </p:nvSpPr>
        <p:spPr bwMode="auto">
          <a:xfrm>
            <a:off x="611188" y="3717925"/>
            <a:ext cx="8156575" cy="2632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2000" dirty="0" err="1">
                <a:latin typeface="+mn-lt"/>
              </a:rPr>
              <a:t>Pembenahan</a:t>
            </a:r>
            <a:r>
              <a:rPr lang="en-US" sz="2000" dirty="0">
                <a:latin typeface="+mn-lt"/>
              </a:rPr>
              <a:t> yang </a:t>
            </a:r>
            <a:r>
              <a:rPr lang="en-US" sz="2000" dirty="0" err="1">
                <a:latin typeface="+mn-lt"/>
              </a:rPr>
              <a:t>dilakukan</a:t>
            </a:r>
            <a:r>
              <a:rPr lang="en-US" sz="2000" dirty="0">
                <a:latin typeface="+mn-lt"/>
              </a:rPr>
              <a:t> : </a:t>
            </a:r>
            <a:r>
              <a:rPr lang="en-US" sz="2000" dirty="0" err="1">
                <a:latin typeface="+mn-lt"/>
              </a:rPr>
              <a:t>mengganti</a:t>
            </a:r>
            <a:r>
              <a:rPr lang="en-US" sz="2000" dirty="0">
                <a:latin typeface="+mn-lt"/>
              </a:rPr>
              <a:t> </a:t>
            </a:r>
            <a:r>
              <a:rPr lang="en-US" sz="2000" i="1" dirty="0">
                <a:latin typeface="+mn-lt"/>
              </a:rPr>
              <a:t>software</a:t>
            </a:r>
            <a:r>
              <a:rPr lang="en-US" sz="2000" dirty="0">
                <a:latin typeface="+mn-lt"/>
              </a:rPr>
              <a:t> </a:t>
            </a:r>
            <a:r>
              <a:rPr lang="en-US" sz="2000" dirty="0" err="1">
                <a:latin typeface="+mn-lt"/>
              </a:rPr>
              <a:t>akuntansi</a:t>
            </a:r>
            <a:r>
              <a:rPr lang="en-US" sz="2000" dirty="0">
                <a:latin typeface="+mn-lt"/>
              </a:rPr>
              <a:t> yang </a:t>
            </a:r>
            <a:r>
              <a:rPr lang="en-US" sz="2000" dirty="0" err="1">
                <a:latin typeface="+mn-lt"/>
              </a:rPr>
              <a:t>ada</a:t>
            </a:r>
            <a:r>
              <a:rPr lang="en-US" sz="2000" dirty="0">
                <a:latin typeface="+mn-lt"/>
              </a:rPr>
              <a:t> </a:t>
            </a:r>
            <a:r>
              <a:rPr lang="en-US" sz="2000" dirty="0" err="1">
                <a:latin typeface="+mn-lt"/>
              </a:rPr>
              <a:t>saat</a:t>
            </a:r>
            <a:r>
              <a:rPr lang="en-US" sz="2000" dirty="0">
                <a:latin typeface="+mn-lt"/>
              </a:rPr>
              <a:t> </a:t>
            </a:r>
            <a:r>
              <a:rPr lang="en-US" sz="2000" dirty="0" err="1">
                <a:latin typeface="+mn-lt"/>
              </a:rPr>
              <a:t>ini</a:t>
            </a:r>
            <a:r>
              <a:rPr lang="en-US" sz="2000" dirty="0">
                <a:latin typeface="+mn-lt"/>
              </a:rPr>
              <a:t> </a:t>
            </a:r>
            <a:r>
              <a:rPr lang="en-US" sz="2000" dirty="0" err="1">
                <a:latin typeface="+mn-lt"/>
              </a:rPr>
              <a:t>dengan</a:t>
            </a:r>
            <a:r>
              <a:rPr lang="en-US" sz="2000" dirty="0">
                <a:latin typeface="+mn-lt"/>
              </a:rPr>
              <a:t> yang </a:t>
            </a:r>
            <a:r>
              <a:rPr lang="en-US" sz="2000" dirty="0" err="1">
                <a:latin typeface="+mn-lt"/>
              </a:rPr>
              <a:t>baru</a:t>
            </a:r>
            <a:r>
              <a:rPr lang="en-US" sz="2000" dirty="0">
                <a:latin typeface="+mn-lt"/>
              </a:rPr>
              <a:t>, </a:t>
            </a:r>
            <a:r>
              <a:rPr lang="en-US" sz="2000" dirty="0" err="1">
                <a:latin typeface="+mn-lt"/>
              </a:rPr>
              <a:t>sehingga</a:t>
            </a:r>
            <a:r>
              <a:rPr lang="en-US" sz="2000" dirty="0">
                <a:latin typeface="+mn-lt"/>
              </a:rPr>
              <a:t> proses </a:t>
            </a:r>
            <a:r>
              <a:rPr lang="en-US" sz="2000" dirty="0" err="1">
                <a:latin typeface="+mn-lt"/>
              </a:rPr>
              <a:t>pengolahan</a:t>
            </a:r>
            <a:r>
              <a:rPr lang="en-US" sz="2000" dirty="0">
                <a:latin typeface="+mn-lt"/>
              </a:rPr>
              <a:t> data </a:t>
            </a:r>
            <a:r>
              <a:rPr lang="en-US" sz="2000" dirty="0" err="1">
                <a:latin typeface="+mn-lt"/>
              </a:rPr>
              <a:t>akuntansi</a:t>
            </a:r>
            <a:r>
              <a:rPr lang="en-US" sz="2000" dirty="0">
                <a:latin typeface="+mn-lt"/>
              </a:rPr>
              <a:t> </a:t>
            </a:r>
            <a:r>
              <a:rPr lang="en-US" sz="2000" dirty="0" err="1">
                <a:latin typeface="+mn-lt"/>
              </a:rPr>
              <a:t>menjadi</a:t>
            </a:r>
            <a:r>
              <a:rPr lang="en-US" sz="2000" dirty="0">
                <a:latin typeface="+mn-lt"/>
              </a:rPr>
              <a:t> </a:t>
            </a:r>
            <a:r>
              <a:rPr lang="en-US" sz="2000" dirty="0" err="1">
                <a:latin typeface="+mn-lt"/>
              </a:rPr>
              <a:t>lebih</a:t>
            </a:r>
            <a:r>
              <a:rPr lang="en-US" sz="2000" dirty="0">
                <a:latin typeface="+mn-lt"/>
              </a:rPr>
              <a:t> </a:t>
            </a:r>
            <a:r>
              <a:rPr lang="en-US" sz="2000" dirty="0" err="1">
                <a:latin typeface="+mn-lt"/>
              </a:rPr>
              <a:t>cepat</a:t>
            </a:r>
            <a:r>
              <a:rPr lang="en-US" sz="2000" dirty="0">
                <a:latin typeface="+mn-lt"/>
              </a:rPr>
              <a:t>.</a:t>
            </a:r>
          </a:p>
          <a:p>
            <a:pPr eaLnBrk="1" hangingPunct="1">
              <a:defRPr/>
            </a:pPr>
            <a:endParaRPr lang="en-US" sz="2000" dirty="0">
              <a:latin typeface="+mn-lt"/>
            </a:endParaRPr>
          </a:p>
          <a:p>
            <a:pPr eaLnBrk="1" hangingPunct="1">
              <a:defRPr/>
            </a:pPr>
            <a:r>
              <a:rPr lang="en-US" sz="2000" dirty="0" err="1">
                <a:latin typeface="+mn-lt"/>
              </a:rPr>
              <a:t>Pembenahan</a:t>
            </a:r>
            <a:r>
              <a:rPr lang="en-US" sz="2000" dirty="0">
                <a:latin typeface="+mn-lt"/>
              </a:rPr>
              <a:t> </a:t>
            </a:r>
            <a:r>
              <a:rPr lang="en-US" sz="2000" dirty="0" err="1">
                <a:latin typeface="+mn-lt"/>
              </a:rPr>
              <a:t>ini</a:t>
            </a:r>
            <a:r>
              <a:rPr lang="en-US" sz="2000" dirty="0">
                <a:latin typeface="+mn-lt"/>
              </a:rPr>
              <a:t> TIDAK MENGUBAH proses </a:t>
            </a:r>
            <a:r>
              <a:rPr lang="en-US" sz="2000" dirty="0" err="1">
                <a:latin typeface="+mn-lt"/>
              </a:rPr>
              <a:t>bisnis</a:t>
            </a:r>
            <a:r>
              <a:rPr lang="en-US" sz="2000" dirty="0">
                <a:latin typeface="+mn-lt"/>
              </a:rPr>
              <a:t> di </a:t>
            </a:r>
            <a:r>
              <a:rPr lang="en-US" sz="2000" dirty="0" err="1">
                <a:latin typeface="+mn-lt"/>
              </a:rPr>
              <a:t>atas</a:t>
            </a:r>
            <a:r>
              <a:rPr lang="en-US" sz="2000" dirty="0">
                <a:latin typeface="+mn-lt"/>
              </a:rPr>
              <a:t>, </a:t>
            </a:r>
            <a:r>
              <a:rPr lang="en-US" sz="2000" dirty="0" err="1">
                <a:latin typeface="+mn-lt"/>
              </a:rPr>
              <a:t>walaupun</a:t>
            </a:r>
            <a:r>
              <a:rPr lang="en-US" sz="2000" dirty="0">
                <a:latin typeface="+mn-lt"/>
              </a:rPr>
              <a:t> </a:t>
            </a:r>
            <a:r>
              <a:rPr lang="en-US" sz="2000" dirty="0" err="1">
                <a:latin typeface="+mn-lt"/>
              </a:rPr>
              <a:t>ada</a:t>
            </a:r>
            <a:r>
              <a:rPr lang="en-US" sz="2000" dirty="0">
                <a:latin typeface="+mn-lt"/>
              </a:rPr>
              <a:t> </a:t>
            </a:r>
            <a:r>
              <a:rPr lang="en-US" sz="2000" dirty="0" err="1">
                <a:latin typeface="+mn-lt"/>
              </a:rPr>
              <a:t>penggantian</a:t>
            </a:r>
            <a:r>
              <a:rPr lang="en-US" sz="2000" dirty="0">
                <a:latin typeface="+mn-lt"/>
              </a:rPr>
              <a:t> </a:t>
            </a:r>
            <a:r>
              <a:rPr lang="en-US" sz="2000" i="1" dirty="0">
                <a:latin typeface="+mn-lt"/>
              </a:rPr>
              <a:t>software</a:t>
            </a:r>
            <a:r>
              <a:rPr lang="en-US" sz="2000" dirty="0">
                <a:latin typeface="+mn-lt"/>
              </a:rPr>
              <a:t> </a:t>
            </a:r>
            <a:r>
              <a:rPr lang="en-US" sz="2000" dirty="0" err="1">
                <a:latin typeface="+mn-lt"/>
              </a:rPr>
              <a:t>baru</a:t>
            </a:r>
            <a:r>
              <a:rPr lang="en-US" sz="2000" dirty="0">
                <a:latin typeface="+mn-lt"/>
              </a:rPr>
              <a:t>  </a:t>
            </a:r>
            <a:r>
              <a:rPr lang="en-US" sz="2000" dirty="0">
                <a:latin typeface="+mn-lt"/>
                <a:sym typeface="Wingdings" charset="0"/>
              </a:rPr>
              <a:t> </a:t>
            </a:r>
            <a:r>
              <a:rPr lang="en-US" sz="2000" i="1" dirty="0">
                <a:latin typeface="+mn-lt"/>
                <a:sym typeface="Wingdings" charset="0"/>
              </a:rPr>
              <a:t>business process improvements</a:t>
            </a:r>
            <a:r>
              <a:rPr lang="en-US" sz="2000" dirty="0">
                <a:latin typeface="+mn-lt"/>
                <a:sym typeface="Wingdings" charset="0"/>
              </a:rPr>
              <a:t>.</a:t>
            </a:r>
            <a:endParaRPr lang="en-US" sz="2000" dirty="0">
              <a:latin typeface="+mn-lt"/>
            </a:endParaRPr>
          </a:p>
          <a:p>
            <a:pPr eaLnBrk="1" hangingPunct="1">
              <a:defRPr/>
            </a:pPr>
            <a:endParaRPr lang="en-US" sz="2000" dirty="0">
              <a:latin typeface="+mn-lt"/>
            </a:endParaRPr>
          </a:p>
          <a:p>
            <a:pPr eaLnBrk="1" hangingPunct="1">
              <a:defRPr/>
            </a:pPr>
            <a:endParaRPr lang="en-US" sz="2000" dirty="0">
              <a:latin typeface="+mn-lt"/>
            </a:endParaRPr>
          </a:p>
        </p:txBody>
      </p:sp>
      <p:sp>
        <p:nvSpPr>
          <p:cNvPr id="3" name="Slide Number Placeholder 2"/>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865F019E-1B39-4232-B397-8CBE88CDD76C}" type="slidenum">
              <a:rPr lang="id-ID" altLang="id-ID" sz="1200"/>
              <a:pPr eaLnBrk="1" hangingPunct="1"/>
              <a:t>14</a:t>
            </a:fld>
            <a:endParaRPr lang="id-ID" altLang="id-ID" sz="1200"/>
          </a:p>
        </p:txBody>
      </p:sp>
      <p:sp>
        <p:nvSpPr>
          <p:cNvPr id="19" name="Rectangle 281"/>
          <p:cNvSpPr txBox="1">
            <a:spLocks noChangeArrowheads="1"/>
          </p:cNvSpPr>
          <p:nvPr/>
        </p:nvSpPr>
        <p:spPr bwMode="auto">
          <a:xfrm>
            <a:off x="0" y="269776"/>
            <a:ext cx="9144000" cy="1143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eaLnBrk="1" hangingPunct="1">
              <a:lnSpc>
                <a:spcPct val="110000"/>
              </a:lnSpc>
              <a:defRPr/>
            </a:pPr>
            <a:r>
              <a:rPr lang="en-US" altLang="zh-CN" sz="2000" dirty="0">
                <a:ln w="31550" cmpd="sng">
                  <a:solidFill>
                    <a:schemeClr val="tx1"/>
                  </a:solidFill>
                  <a:prstDash val="solid"/>
                </a:ln>
                <a:effectLst>
                  <a:outerShdw blurRad="41275" dist="12700" dir="12000000" algn="tl" rotWithShape="0">
                    <a:srgbClr val="000000">
                      <a:alpha val="40000"/>
                    </a:srgbClr>
                  </a:outerShdw>
                </a:effectLst>
              </a:rPr>
              <a:t>CONTOH BPI : </a:t>
            </a:r>
          </a:p>
          <a:p>
            <a:pPr eaLnBrk="1" hangingPunct="1">
              <a:lnSpc>
                <a:spcPct val="110000"/>
              </a:lnSpc>
              <a:defRPr/>
            </a:pPr>
            <a:r>
              <a:rPr lang="en-US" altLang="zh-CN" sz="2000" dirty="0">
                <a:ln w="31550" cmpd="sng">
                  <a:solidFill>
                    <a:schemeClr val="tx1"/>
                  </a:solidFill>
                  <a:prstDash val="solid"/>
                </a:ln>
                <a:effectLst>
                  <a:outerShdw blurRad="41275" dist="12700" dir="12000000" algn="tl" rotWithShape="0">
                    <a:srgbClr val="000000">
                      <a:alpha val="40000"/>
                    </a:srgbClr>
                  </a:outerShdw>
                </a:effectLst>
              </a:rPr>
              <a:t>PROSES MENYUSUN LAPORAN KEUANGAN PADA SEBUAH PERUSAHAAN PENERBANGAN</a:t>
            </a:r>
          </a:p>
        </p:txBody>
      </p:sp>
    </p:spTree>
    <p:extLst>
      <p:ext uri="{BB962C8B-B14F-4D97-AF65-F5344CB8AC3E}">
        <p14:creationId xmlns:p14="http://schemas.microsoft.com/office/powerpoint/2010/main" val="215932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AutoShape 3"/>
          <p:cNvSpPr>
            <a:spLocks noChangeArrowheads="1"/>
          </p:cNvSpPr>
          <p:nvPr/>
        </p:nvSpPr>
        <p:spPr bwMode="auto">
          <a:xfrm>
            <a:off x="684213" y="1557338"/>
            <a:ext cx="1079500" cy="1295400"/>
          </a:xfrm>
          <a:prstGeom prst="homePlate">
            <a:avLst>
              <a:gd name="adj" fmla="val 25000"/>
            </a:avLst>
          </a:prstGeom>
          <a:solidFill>
            <a:srgbClr val="CCECFF"/>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Pengumpulan </a:t>
            </a:r>
          </a:p>
          <a:p>
            <a:pPr algn="ctr">
              <a:defRPr/>
            </a:pPr>
            <a:r>
              <a:rPr lang="en-US" sz="1050" b="1">
                <a:latin typeface="+mj-lt"/>
                <a:ea typeface="ＭＳ Ｐゴシック" charset="0"/>
                <a:cs typeface="ＭＳ Ｐゴシック" charset="0"/>
              </a:rPr>
              <a:t>bukti </a:t>
            </a:r>
          </a:p>
          <a:p>
            <a:pPr algn="ctr">
              <a:defRPr/>
            </a:pPr>
            <a:r>
              <a:rPr lang="en-US" sz="1050" b="1">
                <a:latin typeface="+mj-lt"/>
                <a:ea typeface="ＭＳ Ｐゴシック" charset="0"/>
                <a:cs typeface="ＭＳ Ｐゴシック" charset="0"/>
              </a:rPr>
              <a:t>transaksi</a:t>
            </a:r>
          </a:p>
          <a:p>
            <a:pPr algn="ctr">
              <a:defRPr/>
            </a:pPr>
            <a:r>
              <a:rPr lang="en-US" sz="1050" b="1">
                <a:latin typeface="+mj-lt"/>
                <a:ea typeface="ＭＳ Ｐゴシック" charset="0"/>
                <a:cs typeface="ＭＳ Ｐゴシック" charset="0"/>
              </a:rPr>
              <a:t>di kantor</a:t>
            </a:r>
          </a:p>
          <a:p>
            <a:pPr algn="ctr">
              <a:defRPr/>
            </a:pPr>
            <a:r>
              <a:rPr lang="en-US" sz="1050" b="1">
                <a:latin typeface="+mj-lt"/>
                <a:ea typeface="ＭＳ Ｐゴシック" charset="0"/>
                <a:cs typeface="ＭＳ Ｐゴシック" charset="0"/>
              </a:rPr>
              <a:t>cabang</a:t>
            </a:r>
          </a:p>
        </p:txBody>
      </p:sp>
      <p:sp>
        <p:nvSpPr>
          <p:cNvPr id="36870" name="AutoShape 4"/>
          <p:cNvSpPr>
            <a:spLocks noChangeArrowheads="1"/>
          </p:cNvSpPr>
          <p:nvPr/>
        </p:nvSpPr>
        <p:spPr bwMode="auto">
          <a:xfrm>
            <a:off x="1547813" y="1557338"/>
            <a:ext cx="1079500" cy="1295400"/>
          </a:xfrm>
          <a:prstGeom prst="chevron">
            <a:avLst>
              <a:gd name="adj" fmla="val 25000"/>
            </a:avLst>
          </a:prstGeom>
          <a:solidFill>
            <a:schemeClr val="accent1"/>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     Pengiriman </a:t>
            </a:r>
          </a:p>
          <a:p>
            <a:pPr algn="ctr">
              <a:defRPr/>
            </a:pPr>
            <a:r>
              <a:rPr lang="en-US" sz="1050" b="1">
                <a:latin typeface="+mj-lt"/>
                <a:ea typeface="ＭＳ Ｐゴシック" charset="0"/>
                <a:cs typeface="ＭＳ Ｐゴシック" charset="0"/>
              </a:rPr>
              <a:t>bukti </a:t>
            </a:r>
          </a:p>
          <a:p>
            <a:pPr algn="ctr">
              <a:defRPr/>
            </a:pPr>
            <a:r>
              <a:rPr lang="en-US" sz="1050" b="1">
                <a:latin typeface="+mj-lt"/>
                <a:ea typeface="ＭＳ Ｐゴシック" charset="0"/>
                <a:cs typeface="ＭＳ Ｐゴシック" charset="0"/>
              </a:rPr>
              <a:t>       transaksi </a:t>
            </a:r>
          </a:p>
          <a:p>
            <a:pPr algn="ctr">
              <a:defRPr/>
            </a:pPr>
            <a:r>
              <a:rPr lang="en-US" sz="1050" b="1">
                <a:latin typeface="+mj-lt"/>
                <a:ea typeface="ＭＳ Ｐゴシック" charset="0"/>
                <a:cs typeface="ＭＳ Ｐゴシック" charset="0"/>
              </a:rPr>
              <a:t>    ke kantor </a:t>
            </a:r>
          </a:p>
          <a:p>
            <a:pPr algn="ctr">
              <a:defRPr/>
            </a:pPr>
            <a:r>
              <a:rPr lang="en-US" sz="1050" b="1">
                <a:latin typeface="+mj-lt"/>
                <a:ea typeface="ＭＳ Ｐゴシック" charset="0"/>
                <a:cs typeface="ＭＳ Ｐゴシック" charset="0"/>
              </a:rPr>
              <a:t>pusat</a:t>
            </a:r>
          </a:p>
        </p:txBody>
      </p:sp>
      <p:sp>
        <p:nvSpPr>
          <p:cNvPr id="36871" name="AutoShape 5"/>
          <p:cNvSpPr>
            <a:spLocks noChangeArrowheads="1"/>
          </p:cNvSpPr>
          <p:nvPr/>
        </p:nvSpPr>
        <p:spPr bwMode="auto">
          <a:xfrm>
            <a:off x="2413000" y="1557338"/>
            <a:ext cx="1079500" cy="1295400"/>
          </a:xfrm>
          <a:prstGeom prst="chevron">
            <a:avLst>
              <a:gd name="adj" fmla="val 25000"/>
            </a:avLst>
          </a:prstGeom>
          <a:solidFill>
            <a:srgbClr val="CCFF66"/>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     Penerimaan </a:t>
            </a:r>
          </a:p>
          <a:p>
            <a:pPr algn="ctr">
              <a:defRPr/>
            </a:pPr>
            <a:r>
              <a:rPr lang="en-US" sz="1050" b="1">
                <a:latin typeface="+mj-lt"/>
                <a:ea typeface="ＭＳ Ｐゴシック" charset="0"/>
                <a:cs typeface="ＭＳ Ｐゴシック" charset="0"/>
              </a:rPr>
              <a:t>bukti </a:t>
            </a:r>
          </a:p>
          <a:p>
            <a:pPr algn="ctr">
              <a:defRPr/>
            </a:pPr>
            <a:r>
              <a:rPr lang="en-US" sz="1050" b="1">
                <a:latin typeface="+mj-lt"/>
                <a:ea typeface="ＭＳ Ｐゴシック" charset="0"/>
                <a:cs typeface="ＭＳ Ｐゴシック" charset="0"/>
              </a:rPr>
              <a:t>       transaksi </a:t>
            </a:r>
          </a:p>
          <a:p>
            <a:pPr algn="ctr">
              <a:defRPr/>
            </a:pPr>
            <a:r>
              <a:rPr lang="en-US" sz="1050" b="1">
                <a:latin typeface="+mj-lt"/>
                <a:ea typeface="ＭＳ Ｐゴシック" charset="0"/>
                <a:cs typeface="ＭＳ Ｐゴシック" charset="0"/>
              </a:rPr>
              <a:t>    di kantor </a:t>
            </a:r>
          </a:p>
          <a:p>
            <a:pPr algn="ctr">
              <a:defRPr/>
            </a:pPr>
            <a:r>
              <a:rPr lang="en-US" sz="1050" b="1">
                <a:latin typeface="+mj-lt"/>
                <a:ea typeface="ＭＳ Ｐゴシック" charset="0"/>
                <a:cs typeface="ＭＳ Ｐゴシック" charset="0"/>
              </a:rPr>
              <a:t>pusat</a:t>
            </a:r>
          </a:p>
        </p:txBody>
      </p:sp>
      <p:sp>
        <p:nvSpPr>
          <p:cNvPr id="36872" name="AutoShape 6"/>
          <p:cNvSpPr>
            <a:spLocks noChangeArrowheads="1"/>
          </p:cNvSpPr>
          <p:nvPr/>
        </p:nvSpPr>
        <p:spPr bwMode="auto">
          <a:xfrm>
            <a:off x="3276600" y="1557338"/>
            <a:ext cx="1079500" cy="1295400"/>
          </a:xfrm>
          <a:prstGeom prst="chevron">
            <a:avLst>
              <a:gd name="adj" fmla="val 25000"/>
            </a:avLst>
          </a:prstGeom>
          <a:solidFill>
            <a:srgbClr val="FFCC66"/>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     Penjurnalan </a:t>
            </a:r>
          </a:p>
          <a:p>
            <a:pPr algn="ctr">
              <a:defRPr/>
            </a:pPr>
            <a:r>
              <a:rPr lang="en-US" sz="1050" b="1">
                <a:latin typeface="+mj-lt"/>
                <a:ea typeface="ＭＳ Ｐゴシック" charset="0"/>
                <a:cs typeface="ＭＳ Ｐゴシック" charset="0"/>
              </a:rPr>
              <a:t>       transaksi </a:t>
            </a:r>
          </a:p>
          <a:p>
            <a:pPr algn="ctr">
              <a:defRPr/>
            </a:pPr>
            <a:r>
              <a:rPr lang="en-US" sz="1050" b="1">
                <a:latin typeface="+mj-lt"/>
                <a:ea typeface="ＭＳ Ｐゴシック" charset="0"/>
                <a:cs typeface="ＭＳ Ｐゴシック" charset="0"/>
              </a:rPr>
              <a:t>     di kantor </a:t>
            </a:r>
          </a:p>
          <a:p>
            <a:pPr algn="ctr">
              <a:defRPr/>
            </a:pPr>
            <a:r>
              <a:rPr lang="en-US" sz="1050" b="1">
                <a:latin typeface="+mj-lt"/>
                <a:ea typeface="ＭＳ Ｐゴシック" charset="0"/>
                <a:cs typeface="ＭＳ Ｐゴシック" charset="0"/>
              </a:rPr>
              <a:t>pusat</a:t>
            </a:r>
          </a:p>
        </p:txBody>
      </p:sp>
      <p:sp>
        <p:nvSpPr>
          <p:cNvPr id="36873" name="AutoShape 7"/>
          <p:cNvSpPr>
            <a:spLocks noChangeArrowheads="1"/>
          </p:cNvSpPr>
          <p:nvPr/>
        </p:nvSpPr>
        <p:spPr bwMode="auto">
          <a:xfrm>
            <a:off x="4140200" y="1557338"/>
            <a:ext cx="1079500" cy="1295400"/>
          </a:xfrm>
          <a:prstGeom prst="chevron">
            <a:avLst>
              <a:gd name="adj" fmla="val 25000"/>
            </a:avLst>
          </a:prstGeom>
          <a:solidFill>
            <a:srgbClr val="66FFCC"/>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     </a:t>
            </a:r>
            <a:r>
              <a:rPr lang="en-US" sz="1050" b="1" i="1">
                <a:latin typeface="+mj-lt"/>
                <a:ea typeface="ＭＳ Ｐゴシック" charset="0"/>
                <a:cs typeface="ＭＳ Ｐゴシック" charset="0"/>
              </a:rPr>
              <a:t>Entry</a:t>
            </a:r>
            <a:r>
              <a:rPr lang="en-US" sz="1050" b="1">
                <a:latin typeface="+mj-lt"/>
                <a:ea typeface="ＭＳ Ｐゴシック" charset="0"/>
                <a:cs typeface="ＭＳ Ｐゴシック" charset="0"/>
              </a:rPr>
              <a:t> ke </a:t>
            </a:r>
          </a:p>
          <a:p>
            <a:pPr algn="ctr">
              <a:defRPr/>
            </a:pPr>
            <a:r>
              <a:rPr lang="en-US" sz="1050" b="1">
                <a:latin typeface="+mj-lt"/>
                <a:ea typeface="ＭＳ Ｐゴシック" charset="0"/>
                <a:cs typeface="ＭＳ Ｐゴシック" charset="0"/>
              </a:rPr>
              <a:t>      komputer </a:t>
            </a:r>
          </a:p>
          <a:p>
            <a:pPr algn="ctr">
              <a:defRPr/>
            </a:pPr>
            <a:r>
              <a:rPr lang="en-US" sz="1050" b="1">
                <a:latin typeface="+mj-lt"/>
                <a:ea typeface="ＭＳ Ｐゴシック" charset="0"/>
                <a:cs typeface="ＭＳ Ｐゴシック" charset="0"/>
              </a:rPr>
              <a:t>     di kantor </a:t>
            </a:r>
          </a:p>
          <a:p>
            <a:pPr algn="ctr">
              <a:defRPr/>
            </a:pPr>
            <a:r>
              <a:rPr lang="en-US" sz="1050" b="1">
                <a:latin typeface="+mj-lt"/>
                <a:ea typeface="ＭＳ Ｐゴシック" charset="0"/>
                <a:cs typeface="ＭＳ Ｐゴシック" charset="0"/>
              </a:rPr>
              <a:t>pusat</a:t>
            </a:r>
          </a:p>
        </p:txBody>
      </p:sp>
      <p:sp>
        <p:nvSpPr>
          <p:cNvPr id="36874" name="AutoShape 8"/>
          <p:cNvSpPr>
            <a:spLocks noChangeArrowheads="1"/>
          </p:cNvSpPr>
          <p:nvPr/>
        </p:nvSpPr>
        <p:spPr bwMode="auto">
          <a:xfrm>
            <a:off x="5867400" y="1557338"/>
            <a:ext cx="1079500" cy="1295400"/>
          </a:xfrm>
          <a:prstGeom prst="chevron">
            <a:avLst>
              <a:gd name="adj" fmla="val 25000"/>
            </a:avLst>
          </a:prstGeom>
          <a:solidFill>
            <a:srgbClr val="CCECFF"/>
          </a:solidFill>
          <a:ln w="9525">
            <a:solidFill>
              <a:schemeClr val="tx1"/>
            </a:solidFill>
            <a:miter lim="800000"/>
            <a:headEnd/>
            <a:tailEnd/>
          </a:ln>
        </p:spPr>
        <p:txBody>
          <a:bodyPr wrap="none" anchor="ctr"/>
          <a:lstStyle/>
          <a:p>
            <a:pPr algn="ctr">
              <a:defRPr/>
            </a:pPr>
            <a:r>
              <a:rPr lang="en-US" sz="1050" b="1" dirty="0">
                <a:latin typeface="+mj-lt"/>
                <a:ea typeface="ＭＳ Ｐゴシック" charset="0"/>
                <a:cs typeface="ＭＳ Ｐゴシック" charset="0"/>
              </a:rPr>
              <a:t>     </a:t>
            </a:r>
            <a:r>
              <a:rPr lang="en-US" sz="1050" b="1" dirty="0" err="1">
                <a:latin typeface="+mj-lt"/>
                <a:ea typeface="ＭＳ Ｐゴシック" charset="0"/>
                <a:cs typeface="ＭＳ Ｐゴシック" charset="0"/>
              </a:rPr>
              <a:t>Membuat</a:t>
            </a:r>
            <a:r>
              <a:rPr lang="en-US" sz="1050" b="1" dirty="0">
                <a:latin typeface="+mj-lt"/>
                <a:ea typeface="ＭＳ Ｐゴシック" charset="0"/>
                <a:cs typeface="ＭＳ Ｐゴシック" charset="0"/>
              </a:rPr>
              <a:t> </a:t>
            </a:r>
          </a:p>
          <a:p>
            <a:pPr algn="ctr">
              <a:defRPr/>
            </a:pPr>
            <a:r>
              <a:rPr lang="en-US" sz="1050" b="1" dirty="0" err="1">
                <a:latin typeface="+mj-lt"/>
                <a:ea typeface="ＭＳ Ｐゴシック" charset="0"/>
                <a:cs typeface="ＭＳ Ｐゴシック" charset="0"/>
              </a:rPr>
              <a:t>jurnal</a:t>
            </a:r>
            <a:r>
              <a:rPr lang="en-US" sz="1050" b="1" dirty="0">
                <a:latin typeface="+mj-lt"/>
                <a:ea typeface="ＭＳ Ｐゴシック" charset="0"/>
                <a:cs typeface="ＭＳ Ｐゴシック" charset="0"/>
              </a:rPr>
              <a:t> </a:t>
            </a:r>
          </a:p>
          <a:p>
            <a:pPr algn="ctr">
              <a:defRPr/>
            </a:pPr>
            <a:r>
              <a:rPr lang="en-US" sz="1050" b="1" dirty="0">
                <a:latin typeface="+mj-lt"/>
                <a:ea typeface="ＭＳ Ｐゴシック" charset="0"/>
                <a:cs typeface="ＭＳ Ｐゴシック" charset="0"/>
              </a:rPr>
              <a:t>        </a:t>
            </a:r>
            <a:r>
              <a:rPr lang="en-US" sz="1050" b="1" dirty="0" err="1">
                <a:latin typeface="+mj-lt"/>
                <a:ea typeface="ＭＳ Ｐゴシック" charset="0"/>
                <a:cs typeface="ＭＳ Ｐゴシック" charset="0"/>
              </a:rPr>
              <a:t>penyesuaian</a:t>
            </a:r>
            <a:r>
              <a:rPr lang="en-US" sz="1050" b="1" dirty="0">
                <a:latin typeface="+mj-lt"/>
                <a:ea typeface="ＭＳ Ｐゴシック" charset="0"/>
                <a:cs typeface="ＭＳ Ｐゴシック" charset="0"/>
              </a:rPr>
              <a:t> </a:t>
            </a:r>
          </a:p>
          <a:p>
            <a:pPr algn="ctr">
              <a:defRPr/>
            </a:pPr>
            <a:r>
              <a:rPr lang="en-US" sz="1050" b="1" dirty="0">
                <a:latin typeface="+mj-lt"/>
                <a:ea typeface="ＭＳ Ｐゴシック" charset="0"/>
                <a:cs typeface="ＭＳ Ｐゴシック" charset="0"/>
              </a:rPr>
              <a:t>      </a:t>
            </a:r>
            <a:r>
              <a:rPr lang="en-US" sz="1050" b="1" dirty="0" err="1">
                <a:latin typeface="+mj-lt"/>
                <a:ea typeface="ＭＳ Ｐゴシック" charset="0"/>
                <a:cs typeface="ＭＳ Ｐゴシック" charset="0"/>
              </a:rPr>
              <a:t>dan</a:t>
            </a:r>
            <a:r>
              <a:rPr lang="en-US" sz="1050" b="1" dirty="0">
                <a:latin typeface="+mj-lt"/>
                <a:ea typeface="ＭＳ Ｐゴシック" charset="0"/>
                <a:cs typeface="ＭＳ Ｐゴシック" charset="0"/>
              </a:rPr>
              <a:t> </a:t>
            </a:r>
            <a:r>
              <a:rPr lang="en-US" sz="1050" b="1" dirty="0" err="1">
                <a:latin typeface="+mj-lt"/>
                <a:ea typeface="ＭＳ Ｐゴシック" charset="0"/>
                <a:cs typeface="ＭＳ Ｐゴシック" charset="0"/>
              </a:rPr>
              <a:t>koreksi</a:t>
            </a:r>
            <a:r>
              <a:rPr lang="en-US" sz="1050" b="1" dirty="0">
                <a:latin typeface="+mj-lt"/>
                <a:ea typeface="ＭＳ Ｐゴシック" charset="0"/>
                <a:cs typeface="ＭＳ Ｐゴシック" charset="0"/>
              </a:rPr>
              <a:t> </a:t>
            </a:r>
          </a:p>
          <a:p>
            <a:pPr algn="ctr">
              <a:defRPr/>
            </a:pPr>
            <a:r>
              <a:rPr lang="en-US" sz="1050" b="1" dirty="0">
                <a:latin typeface="+mj-lt"/>
                <a:ea typeface="ＭＳ Ｐゴシック" charset="0"/>
                <a:cs typeface="ＭＳ Ｐゴシック" charset="0"/>
              </a:rPr>
              <a:t>        di </a:t>
            </a:r>
            <a:r>
              <a:rPr lang="en-US" sz="1050" b="1" dirty="0" err="1">
                <a:latin typeface="+mj-lt"/>
                <a:ea typeface="ＭＳ Ｐゴシック" charset="0"/>
                <a:cs typeface="ＭＳ Ｐゴシック" charset="0"/>
              </a:rPr>
              <a:t>kantor</a:t>
            </a:r>
            <a:r>
              <a:rPr lang="en-US" sz="1050" b="1" dirty="0">
                <a:latin typeface="+mj-lt"/>
                <a:ea typeface="ＭＳ Ｐゴシック" charset="0"/>
                <a:cs typeface="ＭＳ Ｐゴシック" charset="0"/>
              </a:rPr>
              <a:t> </a:t>
            </a:r>
          </a:p>
          <a:p>
            <a:pPr algn="ctr">
              <a:defRPr/>
            </a:pPr>
            <a:r>
              <a:rPr lang="en-US" sz="1050" b="1" dirty="0" err="1">
                <a:latin typeface="+mj-lt"/>
                <a:ea typeface="ＭＳ Ｐゴシック" charset="0"/>
                <a:cs typeface="ＭＳ Ｐゴシック" charset="0"/>
              </a:rPr>
              <a:t>pusat</a:t>
            </a:r>
            <a:endParaRPr lang="en-US" sz="1050" b="1" dirty="0">
              <a:latin typeface="+mj-lt"/>
              <a:ea typeface="ＭＳ Ｐゴシック" charset="0"/>
              <a:cs typeface="ＭＳ Ｐゴシック" charset="0"/>
            </a:endParaRPr>
          </a:p>
        </p:txBody>
      </p:sp>
      <p:sp>
        <p:nvSpPr>
          <p:cNvPr id="36875" name="AutoShape 9"/>
          <p:cNvSpPr>
            <a:spLocks noChangeArrowheads="1"/>
          </p:cNvSpPr>
          <p:nvPr/>
        </p:nvSpPr>
        <p:spPr bwMode="auto">
          <a:xfrm>
            <a:off x="6732588" y="1557338"/>
            <a:ext cx="1079500" cy="1295400"/>
          </a:xfrm>
          <a:prstGeom prst="chevron">
            <a:avLst>
              <a:gd name="adj" fmla="val 25000"/>
            </a:avLst>
          </a:prstGeom>
          <a:solidFill>
            <a:srgbClr val="FFCC66"/>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     Entry ke</a:t>
            </a:r>
          </a:p>
          <a:p>
            <a:pPr algn="ctr">
              <a:defRPr/>
            </a:pPr>
            <a:r>
              <a:rPr lang="en-US" sz="1050" b="1">
                <a:latin typeface="+mj-lt"/>
                <a:ea typeface="ＭＳ Ｐゴシック" charset="0"/>
                <a:cs typeface="ＭＳ Ｐゴシック" charset="0"/>
              </a:rPr>
              <a:t>        komputer </a:t>
            </a:r>
          </a:p>
          <a:p>
            <a:pPr algn="ctr">
              <a:defRPr/>
            </a:pPr>
            <a:r>
              <a:rPr lang="en-US" sz="1050" b="1">
                <a:latin typeface="+mj-lt"/>
                <a:ea typeface="ＭＳ Ｐゴシック" charset="0"/>
                <a:cs typeface="ＭＳ Ｐゴシック" charset="0"/>
              </a:rPr>
              <a:t>        di kantor </a:t>
            </a:r>
          </a:p>
          <a:p>
            <a:pPr algn="ctr">
              <a:defRPr/>
            </a:pPr>
            <a:r>
              <a:rPr lang="en-US" sz="1050" b="1">
                <a:latin typeface="+mj-lt"/>
                <a:ea typeface="ＭＳ Ｐゴシック" charset="0"/>
                <a:cs typeface="ＭＳ Ｐゴシック" charset="0"/>
              </a:rPr>
              <a:t>pusat</a:t>
            </a:r>
          </a:p>
        </p:txBody>
      </p:sp>
      <p:sp>
        <p:nvSpPr>
          <p:cNvPr id="36876" name="AutoShape 10"/>
          <p:cNvSpPr>
            <a:spLocks noChangeArrowheads="1"/>
          </p:cNvSpPr>
          <p:nvPr/>
        </p:nvSpPr>
        <p:spPr bwMode="auto">
          <a:xfrm>
            <a:off x="7596188" y="1557338"/>
            <a:ext cx="1079500" cy="1295400"/>
          </a:xfrm>
          <a:prstGeom prst="chevron">
            <a:avLst>
              <a:gd name="adj" fmla="val 25000"/>
            </a:avLst>
          </a:prstGeom>
          <a:solidFill>
            <a:srgbClr val="FFFF00"/>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     Membuat </a:t>
            </a:r>
          </a:p>
          <a:p>
            <a:pPr algn="ctr">
              <a:defRPr/>
            </a:pPr>
            <a:r>
              <a:rPr lang="en-US" sz="1050" b="1">
                <a:latin typeface="+mj-lt"/>
                <a:ea typeface="ＭＳ Ｐゴシック" charset="0"/>
                <a:cs typeface="ＭＳ Ｐゴシック" charset="0"/>
              </a:rPr>
              <a:t>        laporan </a:t>
            </a:r>
          </a:p>
          <a:p>
            <a:pPr algn="ctr">
              <a:defRPr/>
            </a:pPr>
            <a:r>
              <a:rPr lang="en-US" sz="1050" b="1">
                <a:latin typeface="+mj-lt"/>
                <a:ea typeface="ＭＳ Ｐゴシック" charset="0"/>
                <a:cs typeface="ＭＳ Ｐゴシック" charset="0"/>
              </a:rPr>
              <a:t>       keuangan </a:t>
            </a:r>
          </a:p>
          <a:p>
            <a:pPr algn="ctr">
              <a:defRPr/>
            </a:pPr>
            <a:r>
              <a:rPr lang="en-US" sz="1050" b="1">
                <a:latin typeface="+mj-lt"/>
                <a:ea typeface="ＭＳ Ｐゴシック" charset="0"/>
                <a:cs typeface="ＭＳ Ｐゴシック" charset="0"/>
              </a:rPr>
              <a:t>   perusahaan</a:t>
            </a:r>
          </a:p>
        </p:txBody>
      </p:sp>
      <p:sp>
        <p:nvSpPr>
          <p:cNvPr id="36877" name="AutoShape 11"/>
          <p:cNvSpPr>
            <a:spLocks noChangeArrowheads="1"/>
          </p:cNvSpPr>
          <p:nvPr/>
        </p:nvSpPr>
        <p:spPr bwMode="auto">
          <a:xfrm>
            <a:off x="5005388" y="1557338"/>
            <a:ext cx="1079500" cy="1295400"/>
          </a:xfrm>
          <a:prstGeom prst="chevron">
            <a:avLst>
              <a:gd name="adj" fmla="val 25000"/>
            </a:avLst>
          </a:prstGeom>
          <a:solidFill>
            <a:srgbClr val="CCFF99"/>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     Menerima </a:t>
            </a:r>
          </a:p>
          <a:p>
            <a:pPr algn="ctr">
              <a:defRPr/>
            </a:pPr>
            <a:r>
              <a:rPr lang="en-US" sz="1050" b="1">
                <a:latin typeface="+mj-lt"/>
                <a:ea typeface="ＭＳ Ｐゴシック" charset="0"/>
                <a:cs typeface="ＭＳ Ｐゴシック" charset="0"/>
              </a:rPr>
              <a:t>   dokumen </a:t>
            </a:r>
          </a:p>
          <a:p>
            <a:pPr algn="ctr">
              <a:defRPr/>
            </a:pPr>
            <a:r>
              <a:rPr lang="en-US" sz="1050" b="1">
                <a:latin typeface="+mj-lt"/>
                <a:ea typeface="ＭＳ Ｐゴシック" charset="0"/>
                <a:cs typeface="ＭＳ Ｐゴシック" charset="0"/>
              </a:rPr>
              <a:t>        penyesuaian </a:t>
            </a:r>
          </a:p>
          <a:p>
            <a:pPr algn="ctr">
              <a:defRPr/>
            </a:pPr>
            <a:r>
              <a:rPr lang="en-US" sz="1050" b="1">
                <a:latin typeface="+mj-lt"/>
                <a:ea typeface="ＭＳ Ｐゴシック" charset="0"/>
                <a:cs typeface="ＭＳ Ｐゴシック" charset="0"/>
              </a:rPr>
              <a:t>      dan koreksi </a:t>
            </a:r>
          </a:p>
          <a:p>
            <a:pPr algn="ctr">
              <a:defRPr/>
            </a:pPr>
            <a:r>
              <a:rPr lang="en-US" sz="1050" b="1">
                <a:latin typeface="+mj-lt"/>
                <a:ea typeface="ＭＳ Ｐゴシック" charset="0"/>
                <a:cs typeface="ＭＳ Ｐゴシック" charset="0"/>
              </a:rPr>
              <a:t>        di kantor </a:t>
            </a:r>
          </a:p>
          <a:p>
            <a:pPr algn="ctr">
              <a:defRPr/>
            </a:pPr>
            <a:r>
              <a:rPr lang="en-US" sz="1050" b="1">
                <a:latin typeface="+mj-lt"/>
                <a:ea typeface="ＭＳ Ｐゴシック" charset="0"/>
                <a:cs typeface="ＭＳ Ｐゴシック" charset="0"/>
              </a:rPr>
              <a:t>pusat</a:t>
            </a:r>
          </a:p>
        </p:txBody>
      </p:sp>
      <p:sp>
        <p:nvSpPr>
          <p:cNvPr id="36878" name="Text Box 12"/>
          <p:cNvSpPr txBox="1">
            <a:spLocks noChangeArrowheads="1"/>
          </p:cNvSpPr>
          <p:nvPr/>
        </p:nvSpPr>
        <p:spPr bwMode="auto">
          <a:xfrm>
            <a:off x="611188" y="2927350"/>
            <a:ext cx="815657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1600" dirty="0" err="1">
                <a:latin typeface="+mj-lt"/>
              </a:rPr>
              <a:t>Pembenahan</a:t>
            </a:r>
            <a:r>
              <a:rPr lang="en-US" sz="1600" dirty="0">
                <a:latin typeface="+mj-lt"/>
              </a:rPr>
              <a:t> yang </a:t>
            </a:r>
            <a:r>
              <a:rPr lang="en-US" sz="1600" dirty="0" err="1">
                <a:latin typeface="+mj-lt"/>
              </a:rPr>
              <a:t>dilakukan</a:t>
            </a:r>
            <a:r>
              <a:rPr lang="en-US" sz="1600" dirty="0">
                <a:latin typeface="+mj-lt"/>
              </a:rPr>
              <a:t> : </a:t>
            </a:r>
            <a:r>
              <a:rPr lang="en-US" sz="1600" dirty="0" err="1">
                <a:latin typeface="+mj-lt"/>
              </a:rPr>
              <a:t>melakukan</a:t>
            </a:r>
            <a:r>
              <a:rPr lang="en-US" sz="1600" dirty="0">
                <a:latin typeface="+mj-lt"/>
              </a:rPr>
              <a:t> </a:t>
            </a:r>
            <a:r>
              <a:rPr lang="en-US" sz="1600" dirty="0" err="1">
                <a:latin typeface="+mj-lt"/>
              </a:rPr>
              <a:t>desentralisasi</a:t>
            </a:r>
            <a:r>
              <a:rPr lang="en-US" sz="1600" dirty="0">
                <a:latin typeface="+mj-lt"/>
              </a:rPr>
              <a:t> proses </a:t>
            </a:r>
            <a:r>
              <a:rPr lang="en-US" sz="1600" dirty="0" err="1">
                <a:latin typeface="+mj-lt"/>
              </a:rPr>
              <a:t>akuntansi</a:t>
            </a:r>
            <a:r>
              <a:rPr lang="en-US" sz="1600" dirty="0">
                <a:latin typeface="+mj-lt"/>
              </a:rPr>
              <a:t> </a:t>
            </a:r>
            <a:r>
              <a:rPr lang="en-US" sz="1600" dirty="0" err="1">
                <a:latin typeface="+mj-lt"/>
              </a:rPr>
              <a:t>dan</a:t>
            </a:r>
            <a:r>
              <a:rPr lang="en-US" sz="1600" dirty="0">
                <a:latin typeface="+mj-lt"/>
              </a:rPr>
              <a:t> </a:t>
            </a:r>
            <a:r>
              <a:rPr lang="en-US" sz="1600" dirty="0" err="1">
                <a:latin typeface="+mj-lt"/>
              </a:rPr>
              <a:t>mengganti</a:t>
            </a:r>
            <a:r>
              <a:rPr lang="en-US" sz="1600" dirty="0">
                <a:latin typeface="+mj-lt"/>
              </a:rPr>
              <a:t> </a:t>
            </a:r>
            <a:r>
              <a:rPr lang="en-US" sz="1600" i="1" dirty="0">
                <a:latin typeface="+mj-lt"/>
              </a:rPr>
              <a:t>software</a:t>
            </a:r>
            <a:r>
              <a:rPr lang="en-US" sz="1600" dirty="0">
                <a:latin typeface="+mj-lt"/>
              </a:rPr>
              <a:t> </a:t>
            </a:r>
            <a:r>
              <a:rPr lang="en-US" sz="1600" dirty="0" err="1">
                <a:latin typeface="+mj-lt"/>
              </a:rPr>
              <a:t>akuntansi</a:t>
            </a:r>
            <a:r>
              <a:rPr lang="en-US" sz="1600" dirty="0">
                <a:latin typeface="+mj-lt"/>
              </a:rPr>
              <a:t> yang </a:t>
            </a:r>
            <a:r>
              <a:rPr lang="en-US" sz="1600" dirty="0" err="1">
                <a:latin typeface="+mj-lt"/>
              </a:rPr>
              <a:t>ada</a:t>
            </a:r>
            <a:r>
              <a:rPr lang="en-US" sz="1600" dirty="0">
                <a:latin typeface="+mj-lt"/>
              </a:rPr>
              <a:t> </a:t>
            </a:r>
            <a:r>
              <a:rPr lang="en-US" sz="1600" dirty="0" err="1">
                <a:latin typeface="+mj-lt"/>
              </a:rPr>
              <a:t>saat</a:t>
            </a:r>
            <a:r>
              <a:rPr lang="en-US" sz="1600" dirty="0">
                <a:latin typeface="+mj-lt"/>
              </a:rPr>
              <a:t> </a:t>
            </a:r>
            <a:r>
              <a:rPr lang="en-US" sz="1600" dirty="0" err="1">
                <a:latin typeface="+mj-lt"/>
              </a:rPr>
              <a:t>ini</a:t>
            </a:r>
            <a:r>
              <a:rPr lang="en-US" sz="1600" dirty="0">
                <a:latin typeface="+mj-lt"/>
              </a:rPr>
              <a:t> </a:t>
            </a:r>
            <a:r>
              <a:rPr lang="en-US" sz="1600" dirty="0" err="1">
                <a:latin typeface="+mj-lt"/>
              </a:rPr>
              <a:t>dengan</a:t>
            </a:r>
            <a:r>
              <a:rPr lang="en-US" sz="1600" dirty="0">
                <a:latin typeface="+mj-lt"/>
              </a:rPr>
              <a:t> yang </a:t>
            </a:r>
            <a:r>
              <a:rPr lang="en-US" sz="1600" dirty="0" err="1">
                <a:latin typeface="+mj-lt"/>
              </a:rPr>
              <a:t>baru</a:t>
            </a:r>
            <a:r>
              <a:rPr lang="en-US" sz="1600" dirty="0">
                <a:latin typeface="+mj-lt"/>
              </a:rPr>
              <a:t>, </a:t>
            </a:r>
            <a:r>
              <a:rPr lang="en-US" sz="1600" dirty="0" err="1">
                <a:latin typeface="+mj-lt"/>
              </a:rPr>
              <a:t>sehingga</a:t>
            </a:r>
            <a:r>
              <a:rPr lang="en-US" sz="1600" dirty="0">
                <a:latin typeface="+mj-lt"/>
              </a:rPr>
              <a:t> proses </a:t>
            </a:r>
            <a:r>
              <a:rPr lang="en-US" sz="1600" dirty="0" err="1">
                <a:latin typeface="+mj-lt"/>
              </a:rPr>
              <a:t>pengolahan</a:t>
            </a:r>
            <a:r>
              <a:rPr lang="en-US" sz="1600" dirty="0">
                <a:latin typeface="+mj-lt"/>
              </a:rPr>
              <a:t> data </a:t>
            </a:r>
            <a:r>
              <a:rPr lang="en-US" sz="1600" dirty="0" err="1">
                <a:latin typeface="+mj-lt"/>
              </a:rPr>
              <a:t>akuntansi</a:t>
            </a:r>
            <a:r>
              <a:rPr lang="en-US" sz="1600" dirty="0">
                <a:latin typeface="+mj-lt"/>
              </a:rPr>
              <a:t> </a:t>
            </a:r>
            <a:r>
              <a:rPr lang="en-US" sz="1600" dirty="0" err="1">
                <a:latin typeface="+mj-lt"/>
              </a:rPr>
              <a:t>menjadi</a:t>
            </a:r>
            <a:r>
              <a:rPr lang="en-US" sz="1600" dirty="0">
                <a:latin typeface="+mj-lt"/>
              </a:rPr>
              <a:t> </a:t>
            </a:r>
            <a:r>
              <a:rPr lang="en-US" sz="1600" dirty="0" err="1">
                <a:latin typeface="+mj-lt"/>
              </a:rPr>
              <a:t>lebih</a:t>
            </a:r>
            <a:r>
              <a:rPr lang="en-US" sz="1600" dirty="0">
                <a:latin typeface="+mj-lt"/>
              </a:rPr>
              <a:t> </a:t>
            </a:r>
            <a:r>
              <a:rPr lang="en-US" sz="1600" dirty="0" err="1">
                <a:latin typeface="+mj-lt"/>
              </a:rPr>
              <a:t>cepat</a:t>
            </a:r>
            <a:r>
              <a:rPr lang="en-US" sz="1600" dirty="0">
                <a:latin typeface="+mj-lt"/>
              </a:rPr>
              <a:t>.</a:t>
            </a:r>
          </a:p>
        </p:txBody>
      </p:sp>
      <p:sp>
        <p:nvSpPr>
          <p:cNvPr id="36879" name="Text Box 13"/>
          <p:cNvSpPr txBox="1">
            <a:spLocks noChangeArrowheads="1"/>
          </p:cNvSpPr>
          <p:nvPr/>
        </p:nvSpPr>
        <p:spPr bwMode="auto">
          <a:xfrm>
            <a:off x="601663" y="5375275"/>
            <a:ext cx="8074025" cy="1044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2000">
                <a:latin typeface="+mj-lt"/>
              </a:rPr>
              <a:t>Pembenahan ini MENGUBAH proses bisnis sebelumnya  </a:t>
            </a:r>
          </a:p>
          <a:p>
            <a:pPr eaLnBrk="1" hangingPunct="1">
              <a:defRPr/>
            </a:pPr>
            <a:r>
              <a:rPr lang="en-US" sz="2000">
                <a:latin typeface="+mj-lt"/>
                <a:sym typeface="Wingdings" charset="0"/>
              </a:rPr>
              <a:t> </a:t>
            </a:r>
            <a:r>
              <a:rPr lang="en-US" sz="2000" i="1">
                <a:latin typeface="+mj-lt"/>
                <a:sym typeface="Wingdings" charset="0"/>
              </a:rPr>
              <a:t>business process re-engineering</a:t>
            </a:r>
            <a:r>
              <a:rPr lang="en-US" sz="2000">
                <a:latin typeface="+mj-lt"/>
                <a:sym typeface="Wingdings" charset="0"/>
              </a:rPr>
              <a:t>.</a:t>
            </a:r>
            <a:endParaRPr lang="en-US" sz="2000">
              <a:latin typeface="+mj-lt"/>
            </a:endParaRPr>
          </a:p>
          <a:p>
            <a:pPr eaLnBrk="1" hangingPunct="1">
              <a:defRPr/>
            </a:pPr>
            <a:endParaRPr lang="en-US" sz="2000">
              <a:latin typeface="+mj-lt"/>
            </a:endParaRPr>
          </a:p>
        </p:txBody>
      </p:sp>
      <p:sp>
        <p:nvSpPr>
          <p:cNvPr id="36880" name="AutoShape 14"/>
          <p:cNvSpPr>
            <a:spLocks noChangeArrowheads="1"/>
          </p:cNvSpPr>
          <p:nvPr/>
        </p:nvSpPr>
        <p:spPr bwMode="auto">
          <a:xfrm>
            <a:off x="684213" y="4006850"/>
            <a:ext cx="1079500" cy="1295400"/>
          </a:xfrm>
          <a:prstGeom prst="homePlate">
            <a:avLst>
              <a:gd name="adj" fmla="val 25000"/>
            </a:avLst>
          </a:prstGeom>
          <a:solidFill>
            <a:srgbClr val="CCECFF"/>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Pengumpulan </a:t>
            </a:r>
          </a:p>
          <a:p>
            <a:pPr algn="ctr">
              <a:defRPr/>
            </a:pPr>
            <a:r>
              <a:rPr lang="en-US" sz="1050" b="1">
                <a:latin typeface="+mj-lt"/>
                <a:ea typeface="ＭＳ Ｐゴシック" charset="0"/>
                <a:cs typeface="ＭＳ Ｐゴシック" charset="0"/>
              </a:rPr>
              <a:t>bukti </a:t>
            </a:r>
          </a:p>
          <a:p>
            <a:pPr algn="ctr">
              <a:defRPr/>
            </a:pPr>
            <a:r>
              <a:rPr lang="en-US" sz="1050" b="1">
                <a:latin typeface="+mj-lt"/>
                <a:ea typeface="ＭＳ Ｐゴシック" charset="0"/>
                <a:cs typeface="ＭＳ Ｐゴシック" charset="0"/>
              </a:rPr>
              <a:t>transaksi</a:t>
            </a:r>
          </a:p>
          <a:p>
            <a:pPr algn="ctr">
              <a:defRPr/>
            </a:pPr>
            <a:r>
              <a:rPr lang="en-US" sz="1050" b="1">
                <a:latin typeface="+mj-lt"/>
                <a:ea typeface="ＭＳ Ｐゴシック" charset="0"/>
                <a:cs typeface="ＭＳ Ｐゴシック" charset="0"/>
              </a:rPr>
              <a:t>di kantor</a:t>
            </a:r>
          </a:p>
          <a:p>
            <a:pPr algn="ctr">
              <a:defRPr/>
            </a:pPr>
            <a:r>
              <a:rPr lang="en-US" sz="1050" b="1">
                <a:latin typeface="+mj-lt"/>
                <a:ea typeface="ＭＳ Ｐゴシック" charset="0"/>
                <a:cs typeface="ＭＳ Ｐゴシック" charset="0"/>
              </a:rPr>
              <a:t>cabang</a:t>
            </a:r>
          </a:p>
        </p:txBody>
      </p:sp>
      <p:sp>
        <p:nvSpPr>
          <p:cNvPr id="36881" name="AutoShape 17"/>
          <p:cNvSpPr>
            <a:spLocks noChangeArrowheads="1"/>
          </p:cNvSpPr>
          <p:nvPr/>
        </p:nvSpPr>
        <p:spPr bwMode="auto">
          <a:xfrm>
            <a:off x="1547813" y="4006850"/>
            <a:ext cx="1079500" cy="1295400"/>
          </a:xfrm>
          <a:prstGeom prst="chevron">
            <a:avLst>
              <a:gd name="adj" fmla="val 25000"/>
            </a:avLst>
          </a:prstGeom>
          <a:solidFill>
            <a:srgbClr val="FFCC66"/>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     Penjurnalan </a:t>
            </a:r>
          </a:p>
          <a:p>
            <a:pPr algn="ctr">
              <a:defRPr/>
            </a:pPr>
            <a:r>
              <a:rPr lang="en-US" sz="1050" b="1">
                <a:latin typeface="+mj-lt"/>
                <a:ea typeface="ＭＳ Ｐゴシック" charset="0"/>
                <a:cs typeface="ＭＳ Ｐゴシック" charset="0"/>
              </a:rPr>
              <a:t>       transaksi </a:t>
            </a:r>
          </a:p>
          <a:p>
            <a:pPr algn="ctr">
              <a:defRPr/>
            </a:pPr>
            <a:r>
              <a:rPr lang="en-US" sz="1050" b="1">
                <a:latin typeface="+mj-lt"/>
                <a:ea typeface="ＭＳ Ｐゴシック" charset="0"/>
                <a:cs typeface="ＭＳ Ｐゴシック" charset="0"/>
              </a:rPr>
              <a:t>     di kantor </a:t>
            </a:r>
          </a:p>
          <a:p>
            <a:pPr algn="ctr">
              <a:defRPr/>
            </a:pPr>
            <a:r>
              <a:rPr lang="en-US" sz="1050" b="1">
                <a:latin typeface="+mj-lt"/>
                <a:ea typeface="ＭＳ Ｐゴシック" charset="0"/>
                <a:cs typeface="ＭＳ Ｐゴシック" charset="0"/>
              </a:rPr>
              <a:t>cabang</a:t>
            </a:r>
          </a:p>
        </p:txBody>
      </p:sp>
      <p:sp>
        <p:nvSpPr>
          <p:cNvPr id="36882" name="AutoShape 18"/>
          <p:cNvSpPr>
            <a:spLocks noChangeArrowheads="1"/>
          </p:cNvSpPr>
          <p:nvPr/>
        </p:nvSpPr>
        <p:spPr bwMode="auto">
          <a:xfrm>
            <a:off x="2411413" y="4006850"/>
            <a:ext cx="1079500" cy="1295400"/>
          </a:xfrm>
          <a:prstGeom prst="chevron">
            <a:avLst>
              <a:gd name="adj" fmla="val 25000"/>
            </a:avLst>
          </a:prstGeom>
          <a:solidFill>
            <a:srgbClr val="66FFCC"/>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     </a:t>
            </a:r>
            <a:r>
              <a:rPr lang="en-US" sz="1050" b="1" i="1">
                <a:latin typeface="+mj-lt"/>
                <a:ea typeface="ＭＳ Ｐゴシック" charset="0"/>
                <a:cs typeface="ＭＳ Ｐゴシック" charset="0"/>
              </a:rPr>
              <a:t>Entry</a:t>
            </a:r>
            <a:r>
              <a:rPr lang="en-US" sz="1050" b="1">
                <a:latin typeface="+mj-lt"/>
                <a:ea typeface="ＭＳ Ｐゴシック" charset="0"/>
                <a:cs typeface="ＭＳ Ｐゴシック" charset="0"/>
              </a:rPr>
              <a:t> ke </a:t>
            </a:r>
          </a:p>
          <a:p>
            <a:pPr algn="ctr">
              <a:defRPr/>
            </a:pPr>
            <a:r>
              <a:rPr lang="en-US" sz="1050" b="1">
                <a:latin typeface="+mj-lt"/>
                <a:ea typeface="ＭＳ Ｐゴシック" charset="0"/>
                <a:cs typeface="ＭＳ Ｐゴシック" charset="0"/>
              </a:rPr>
              <a:t>      komputer </a:t>
            </a:r>
          </a:p>
          <a:p>
            <a:pPr algn="ctr">
              <a:defRPr/>
            </a:pPr>
            <a:r>
              <a:rPr lang="en-US" sz="1050" b="1">
                <a:latin typeface="+mj-lt"/>
                <a:ea typeface="ＭＳ Ｐゴシック" charset="0"/>
                <a:cs typeface="ＭＳ Ｐゴシック" charset="0"/>
              </a:rPr>
              <a:t>     di kantor </a:t>
            </a:r>
          </a:p>
          <a:p>
            <a:pPr algn="ctr">
              <a:defRPr/>
            </a:pPr>
            <a:r>
              <a:rPr lang="en-US" sz="1050" b="1">
                <a:latin typeface="+mj-lt"/>
                <a:ea typeface="ＭＳ Ｐゴシック" charset="0"/>
                <a:cs typeface="ＭＳ Ｐゴシック" charset="0"/>
              </a:rPr>
              <a:t>cabang</a:t>
            </a:r>
          </a:p>
        </p:txBody>
      </p:sp>
      <p:sp>
        <p:nvSpPr>
          <p:cNvPr id="36883" name="AutoShape 19"/>
          <p:cNvSpPr>
            <a:spLocks noChangeArrowheads="1"/>
          </p:cNvSpPr>
          <p:nvPr/>
        </p:nvSpPr>
        <p:spPr bwMode="auto">
          <a:xfrm>
            <a:off x="4140200" y="4006850"/>
            <a:ext cx="1079500" cy="1295400"/>
          </a:xfrm>
          <a:prstGeom prst="chevron">
            <a:avLst>
              <a:gd name="adj" fmla="val 25000"/>
            </a:avLst>
          </a:prstGeom>
          <a:solidFill>
            <a:srgbClr val="CCECFF"/>
          </a:solidFill>
          <a:ln w="9525">
            <a:solidFill>
              <a:schemeClr val="tx1"/>
            </a:solidFill>
            <a:miter lim="800000"/>
            <a:headEnd/>
            <a:tailEnd/>
          </a:ln>
        </p:spPr>
        <p:txBody>
          <a:bodyPr wrap="none" anchor="ctr"/>
          <a:lstStyle/>
          <a:p>
            <a:pPr algn="ctr">
              <a:defRPr/>
            </a:pPr>
            <a:r>
              <a:rPr lang="en-US" sz="1050" b="1" dirty="0">
                <a:latin typeface="+mj-lt"/>
                <a:ea typeface="ＭＳ Ｐゴシック" charset="0"/>
                <a:cs typeface="ＭＳ Ｐゴシック" charset="0"/>
              </a:rPr>
              <a:t>     </a:t>
            </a:r>
            <a:r>
              <a:rPr lang="en-US" sz="1050" b="1" dirty="0" err="1">
                <a:latin typeface="+mj-lt"/>
                <a:ea typeface="ＭＳ Ｐゴシック" charset="0"/>
                <a:cs typeface="ＭＳ Ｐゴシック" charset="0"/>
              </a:rPr>
              <a:t>Membuat</a:t>
            </a:r>
            <a:r>
              <a:rPr lang="en-US" sz="1050" b="1" dirty="0">
                <a:latin typeface="+mj-lt"/>
                <a:ea typeface="ＭＳ Ｐゴシック" charset="0"/>
                <a:cs typeface="ＭＳ Ｐゴシック" charset="0"/>
              </a:rPr>
              <a:t> </a:t>
            </a:r>
          </a:p>
          <a:p>
            <a:pPr algn="ctr">
              <a:defRPr/>
            </a:pPr>
            <a:r>
              <a:rPr lang="en-US" sz="1050" b="1" dirty="0" err="1">
                <a:latin typeface="+mj-lt"/>
                <a:ea typeface="ＭＳ Ｐゴシック" charset="0"/>
                <a:cs typeface="ＭＳ Ｐゴシック" charset="0"/>
              </a:rPr>
              <a:t>jurnal</a:t>
            </a:r>
            <a:r>
              <a:rPr lang="en-US" sz="1050" b="1" dirty="0">
                <a:latin typeface="+mj-lt"/>
                <a:ea typeface="ＭＳ Ｐゴシック" charset="0"/>
                <a:cs typeface="ＭＳ Ｐゴシック" charset="0"/>
              </a:rPr>
              <a:t> </a:t>
            </a:r>
          </a:p>
          <a:p>
            <a:pPr algn="ctr">
              <a:defRPr/>
            </a:pPr>
            <a:r>
              <a:rPr lang="en-US" sz="1050" b="1" dirty="0">
                <a:latin typeface="+mj-lt"/>
                <a:ea typeface="ＭＳ Ｐゴシック" charset="0"/>
                <a:cs typeface="ＭＳ Ｐゴシック" charset="0"/>
              </a:rPr>
              <a:t>        </a:t>
            </a:r>
            <a:r>
              <a:rPr lang="en-US" sz="1050" b="1" dirty="0" err="1">
                <a:latin typeface="+mj-lt"/>
                <a:ea typeface="ＭＳ Ｐゴシック" charset="0"/>
                <a:cs typeface="ＭＳ Ｐゴシック" charset="0"/>
              </a:rPr>
              <a:t>penyesuaian</a:t>
            </a:r>
            <a:r>
              <a:rPr lang="en-US" sz="1050" b="1" dirty="0">
                <a:latin typeface="+mj-lt"/>
                <a:ea typeface="ＭＳ Ｐゴシック" charset="0"/>
                <a:cs typeface="ＭＳ Ｐゴシック" charset="0"/>
              </a:rPr>
              <a:t> </a:t>
            </a:r>
          </a:p>
          <a:p>
            <a:pPr algn="ctr">
              <a:defRPr/>
            </a:pPr>
            <a:r>
              <a:rPr lang="en-US" sz="1050" b="1" dirty="0">
                <a:latin typeface="+mj-lt"/>
                <a:ea typeface="ＭＳ Ｐゴシック" charset="0"/>
                <a:cs typeface="ＭＳ Ｐゴシック" charset="0"/>
              </a:rPr>
              <a:t>      </a:t>
            </a:r>
            <a:r>
              <a:rPr lang="en-US" sz="1050" b="1" dirty="0" err="1">
                <a:latin typeface="+mj-lt"/>
                <a:ea typeface="ＭＳ Ｐゴシック" charset="0"/>
                <a:cs typeface="ＭＳ Ｐゴシック" charset="0"/>
              </a:rPr>
              <a:t>dan</a:t>
            </a:r>
            <a:r>
              <a:rPr lang="en-US" sz="1050" b="1" dirty="0">
                <a:latin typeface="+mj-lt"/>
                <a:ea typeface="ＭＳ Ｐゴシック" charset="0"/>
                <a:cs typeface="ＭＳ Ｐゴシック" charset="0"/>
              </a:rPr>
              <a:t> </a:t>
            </a:r>
            <a:r>
              <a:rPr lang="en-US" sz="1050" b="1" dirty="0" err="1">
                <a:latin typeface="+mj-lt"/>
                <a:ea typeface="ＭＳ Ｐゴシック" charset="0"/>
                <a:cs typeface="ＭＳ Ｐゴシック" charset="0"/>
              </a:rPr>
              <a:t>koreksi</a:t>
            </a:r>
            <a:r>
              <a:rPr lang="en-US" sz="1050" b="1" dirty="0">
                <a:latin typeface="+mj-lt"/>
                <a:ea typeface="ＭＳ Ｐゴシック" charset="0"/>
                <a:cs typeface="ＭＳ Ｐゴシック" charset="0"/>
              </a:rPr>
              <a:t> </a:t>
            </a:r>
          </a:p>
          <a:p>
            <a:pPr algn="ctr">
              <a:defRPr/>
            </a:pPr>
            <a:r>
              <a:rPr lang="en-US" sz="1050" b="1" dirty="0">
                <a:latin typeface="+mj-lt"/>
                <a:ea typeface="ＭＳ Ｐゴシック" charset="0"/>
                <a:cs typeface="ＭＳ Ｐゴシック" charset="0"/>
              </a:rPr>
              <a:t>        di </a:t>
            </a:r>
            <a:r>
              <a:rPr lang="en-US" sz="1050" b="1" dirty="0" err="1">
                <a:latin typeface="+mj-lt"/>
                <a:ea typeface="ＭＳ Ｐゴシック" charset="0"/>
                <a:cs typeface="ＭＳ Ｐゴシック" charset="0"/>
              </a:rPr>
              <a:t>kantor</a:t>
            </a:r>
            <a:r>
              <a:rPr lang="en-US" sz="1050" b="1" dirty="0">
                <a:latin typeface="+mj-lt"/>
                <a:ea typeface="ＭＳ Ｐゴシック" charset="0"/>
                <a:cs typeface="ＭＳ Ｐゴシック" charset="0"/>
              </a:rPr>
              <a:t> </a:t>
            </a:r>
          </a:p>
          <a:p>
            <a:pPr algn="ctr">
              <a:defRPr/>
            </a:pPr>
            <a:r>
              <a:rPr lang="en-US" sz="1050" b="1" dirty="0" err="1">
                <a:latin typeface="+mj-lt"/>
                <a:ea typeface="ＭＳ Ｐゴシック" charset="0"/>
                <a:cs typeface="ＭＳ Ｐゴシック" charset="0"/>
              </a:rPr>
              <a:t>cabang</a:t>
            </a:r>
            <a:endParaRPr lang="en-US" sz="1050" b="1" dirty="0">
              <a:latin typeface="+mj-lt"/>
              <a:ea typeface="ＭＳ Ｐゴシック" charset="0"/>
              <a:cs typeface="ＭＳ Ｐゴシック" charset="0"/>
            </a:endParaRPr>
          </a:p>
        </p:txBody>
      </p:sp>
      <p:sp>
        <p:nvSpPr>
          <p:cNvPr id="36884" name="AutoShape 20"/>
          <p:cNvSpPr>
            <a:spLocks noChangeArrowheads="1"/>
          </p:cNvSpPr>
          <p:nvPr/>
        </p:nvSpPr>
        <p:spPr bwMode="auto">
          <a:xfrm>
            <a:off x="5003800" y="4006850"/>
            <a:ext cx="1079500" cy="1295400"/>
          </a:xfrm>
          <a:prstGeom prst="chevron">
            <a:avLst>
              <a:gd name="adj" fmla="val 25000"/>
            </a:avLst>
          </a:prstGeom>
          <a:solidFill>
            <a:srgbClr val="FFCC66"/>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     Entry ke</a:t>
            </a:r>
          </a:p>
          <a:p>
            <a:pPr algn="ctr">
              <a:defRPr/>
            </a:pPr>
            <a:r>
              <a:rPr lang="en-US" sz="1050" b="1">
                <a:latin typeface="+mj-lt"/>
                <a:ea typeface="ＭＳ Ｐゴシック" charset="0"/>
                <a:cs typeface="ＭＳ Ｐゴシック" charset="0"/>
              </a:rPr>
              <a:t>        komputer </a:t>
            </a:r>
          </a:p>
          <a:p>
            <a:pPr algn="ctr">
              <a:defRPr/>
            </a:pPr>
            <a:r>
              <a:rPr lang="en-US" sz="1050" b="1">
                <a:latin typeface="+mj-lt"/>
                <a:ea typeface="ＭＳ Ｐゴシック" charset="0"/>
                <a:cs typeface="ＭＳ Ｐゴシック" charset="0"/>
              </a:rPr>
              <a:t>        di kantor </a:t>
            </a:r>
          </a:p>
          <a:p>
            <a:pPr algn="ctr">
              <a:defRPr/>
            </a:pPr>
            <a:r>
              <a:rPr lang="en-US" sz="1050" b="1">
                <a:latin typeface="+mj-lt"/>
                <a:ea typeface="ＭＳ Ｐゴシック" charset="0"/>
                <a:cs typeface="ＭＳ Ｐゴシック" charset="0"/>
              </a:rPr>
              <a:t>cabang</a:t>
            </a:r>
          </a:p>
        </p:txBody>
      </p:sp>
      <p:sp>
        <p:nvSpPr>
          <p:cNvPr id="36885" name="AutoShape 21"/>
          <p:cNvSpPr>
            <a:spLocks noChangeArrowheads="1"/>
          </p:cNvSpPr>
          <p:nvPr/>
        </p:nvSpPr>
        <p:spPr bwMode="auto">
          <a:xfrm>
            <a:off x="5867400" y="4006850"/>
            <a:ext cx="1079500" cy="1295400"/>
          </a:xfrm>
          <a:prstGeom prst="chevron">
            <a:avLst>
              <a:gd name="adj" fmla="val 25000"/>
            </a:avLst>
          </a:prstGeom>
          <a:solidFill>
            <a:srgbClr val="FFFF00"/>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     Membuat </a:t>
            </a:r>
          </a:p>
          <a:p>
            <a:pPr algn="ctr">
              <a:defRPr/>
            </a:pPr>
            <a:r>
              <a:rPr lang="en-US" sz="1050" b="1">
                <a:latin typeface="+mj-lt"/>
                <a:ea typeface="ＭＳ Ｐゴシック" charset="0"/>
                <a:cs typeface="ＭＳ Ｐゴシック" charset="0"/>
              </a:rPr>
              <a:t>        laporan </a:t>
            </a:r>
          </a:p>
          <a:p>
            <a:pPr algn="ctr">
              <a:defRPr/>
            </a:pPr>
            <a:r>
              <a:rPr lang="en-US" sz="1050" b="1">
                <a:latin typeface="+mj-lt"/>
                <a:ea typeface="ＭＳ Ｐゴシック" charset="0"/>
                <a:cs typeface="ＭＳ Ｐゴシック" charset="0"/>
              </a:rPr>
              <a:t>       keuangan </a:t>
            </a:r>
          </a:p>
          <a:p>
            <a:pPr algn="ctr">
              <a:defRPr/>
            </a:pPr>
            <a:r>
              <a:rPr lang="en-US" sz="1050" b="1">
                <a:latin typeface="+mj-lt"/>
                <a:ea typeface="ＭＳ Ｐゴシック" charset="0"/>
                <a:cs typeface="ＭＳ Ｐゴシック" charset="0"/>
              </a:rPr>
              <a:t>   per cabang</a:t>
            </a:r>
          </a:p>
        </p:txBody>
      </p:sp>
      <p:sp>
        <p:nvSpPr>
          <p:cNvPr id="36886" name="AutoShape 22"/>
          <p:cNvSpPr>
            <a:spLocks noChangeArrowheads="1"/>
          </p:cNvSpPr>
          <p:nvPr/>
        </p:nvSpPr>
        <p:spPr bwMode="auto">
          <a:xfrm>
            <a:off x="3276600" y="4006850"/>
            <a:ext cx="1079500" cy="1295400"/>
          </a:xfrm>
          <a:prstGeom prst="chevron">
            <a:avLst>
              <a:gd name="adj" fmla="val 25000"/>
            </a:avLst>
          </a:prstGeom>
          <a:solidFill>
            <a:srgbClr val="CCFF99"/>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     Menerima </a:t>
            </a:r>
          </a:p>
          <a:p>
            <a:pPr algn="ctr">
              <a:defRPr/>
            </a:pPr>
            <a:r>
              <a:rPr lang="en-US" sz="1050" b="1">
                <a:latin typeface="+mj-lt"/>
                <a:ea typeface="ＭＳ Ｐゴシック" charset="0"/>
                <a:cs typeface="ＭＳ Ｐゴシック" charset="0"/>
              </a:rPr>
              <a:t>   dokumen </a:t>
            </a:r>
          </a:p>
          <a:p>
            <a:pPr algn="ctr">
              <a:defRPr/>
            </a:pPr>
            <a:r>
              <a:rPr lang="en-US" sz="1050" b="1">
                <a:latin typeface="+mj-lt"/>
                <a:ea typeface="ＭＳ Ｐゴシック" charset="0"/>
                <a:cs typeface="ＭＳ Ｐゴシック" charset="0"/>
              </a:rPr>
              <a:t>        penyesuaian </a:t>
            </a:r>
          </a:p>
          <a:p>
            <a:pPr algn="ctr">
              <a:defRPr/>
            </a:pPr>
            <a:r>
              <a:rPr lang="en-US" sz="1050" b="1">
                <a:latin typeface="+mj-lt"/>
                <a:ea typeface="ＭＳ Ｐゴシック" charset="0"/>
                <a:cs typeface="ＭＳ Ｐゴシック" charset="0"/>
              </a:rPr>
              <a:t>      dan koreksi </a:t>
            </a:r>
          </a:p>
          <a:p>
            <a:pPr algn="ctr">
              <a:defRPr/>
            </a:pPr>
            <a:r>
              <a:rPr lang="en-US" sz="1050" b="1">
                <a:latin typeface="+mj-lt"/>
                <a:ea typeface="ＭＳ Ｐゴシック" charset="0"/>
                <a:cs typeface="ＭＳ Ｐゴシック" charset="0"/>
              </a:rPr>
              <a:t>        di kantor </a:t>
            </a:r>
          </a:p>
          <a:p>
            <a:pPr algn="ctr">
              <a:defRPr/>
            </a:pPr>
            <a:r>
              <a:rPr lang="en-US" sz="1050" b="1">
                <a:latin typeface="+mj-lt"/>
                <a:ea typeface="ＭＳ Ｐゴシック" charset="0"/>
                <a:cs typeface="ＭＳ Ｐゴシック" charset="0"/>
              </a:rPr>
              <a:t>cabang</a:t>
            </a:r>
          </a:p>
        </p:txBody>
      </p:sp>
      <p:sp>
        <p:nvSpPr>
          <p:cNvPr id="36887" name="AutoShape 23"/>
          <p:cNvSpPr>
            <a:spLocks noChangeArrowheads="1"/>
          </p:cNvSpPr>
          <p:nvPr/>
        </p:nvSpPr>
        <p:spPr bwMode="auto">
          <a:xfrm>
            <a:off x="6732588" y="4006850"/>
            <a:ext cx="1079500" cy="1295400"/>
          </a:xfrm>
          <a:prstGeom prst="chevron">
            <a:avLst>
              <a:gd name="adj" fmla="val 25000"/>
            </a:avLst>
          </a:prstGeom>
          <a:solidFill>
            <a:schemeClr val="accent1"/>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     Pengiriman </a:t>
            </a:r>
          </a:p>
          <a:p>
            <a:pPr algn="ctr">
              <a:defRPr/>
            </a:pPr>
            <a:r>
              <a:rPr lang="en-US" sz="1050" b="1">
                <a:latin typeface="+mj-lt"/>
                <a:ea typeface="ＭＳ Ｐゴシック" charset="0"/>
                <a:cs typeface="ＭＳ Ｐゴシック" charset="0"/>
              </a:rPr>
              <a:t>    laporan</a:t>
            </a:r>
          </a:p>
          <a:p>
            <a:pPr algn="ctr">
              <a:defRPr/>
            </a:pPr>
            <a:r>
              <a:rPr lang="en-US" sz="1050" b="1">
                <a:latin typeface="+mj-lt"/>
                <a:ea typeface="ＭＳ Ｐゴシック" charset="0"/>
                <a:cs typeface="ＭＳ Ｐゴシック" charset="0"/>
              </a:rPr>
              <a:t>      keuangan </a:t>
            </a:r>
          </a:p>
          <a:p>
            <a:pPr algn="ctr">
              <a:defRPr/>
            </a:pPr>
            <a:r>
              <a:rPr lang="en-US" sz="1050" b="1">
                <a:latin typeface="+mj-lt"/>
                <a:ea typeface="ＭＳ Ｐゴシック" charset="0"/>
                <a:cs typeface="ＭＳ Ｐゴシック" charset="0"/>
              </a:rPr>
              <a:t>    ke kantor </a:t>
            </a:r>
          </a:p>
          <a:p>
            <a:pPr algn="ctr">
              <a:defRPr/>
            </a:pPr>
            <a:r>
              <a:rPr lang="en-US" sz="1050" b="1">
                <a:latin typeface="+mj-lt"/>
                <a:ea typeface="ＭＳ Ｐゴシック" charset="0"/>
                <a:cs typeface="ＭＳ Ｐゴシック" charset="0"/>
              </a:rPr>
              <a:t>pusat</a:t>
            </a:r>
          </a:p>
        </p:txBody>
      </p:sp>
      <p:sp>
        <p:nvSpPr>
          <p:cNvPr id="36888" name="AutoShape 24"/>
          <p:cNvSpPr>
            <a:spLocks noChangeArrowheads="1"/>
          </p:cNvSpPr>
          <p:nvPr/>
        </p:nvSpPr>
        <p:spPr bwMode="auto">
          <a:xfrm>
            <a:off x="7596188" y="4006850"/>
            <a:ext cx="1079500" cy="1295400"/>
          </a:xfrm>
          <a:prstGeom prst="chevron">
            <a:avLst>
              <a:gd name="adj" fmla="val 25000"/>
            </a:avLst>
          </a:prstGeom>
          <a:solidFill>
            <a:srgbClr val="FFFF00"/>
          </a:solidFill>
          <a:ln w="9525">
            <a:solidFill>
              <a:schemeClr val="tx1"/>
            </a:solidFill>
            <a:miter lim="800000"/>
            <a:headEnd/>
            <a:tailEnd/>
          </a:ln>
        </p:spPr>
        <p:txBody>
          <a:bodyPr wrap="none" anchor="ctr"/>
          <a:lstStyle/>
          <a:p>
            <a:pPr algn="ctr">
              <a:defRPr/>
            </a:pPr>
            <a:r>
              <a:rPr lang="en-US" sz="1050" b="1">
                <a:latin typeface="+mj-lt"/>
                <a:ea typeface="ＭＳ Ｐゴシック" charset="0"/>
                <a:cs typeface="ＭＳ Ｐゴシック" charset="0"/>
              </a:rPr>
              <a:t>     Membuat </a:t>
            </a:r>
          </a:p>
          <a:p>
            <a:pPr algn="ctr">
              <a:defRPr/>
            </a:pPr>
            <a:r>
              <a:rPr lang="en-US" sz="1050" b="1">
                <a:latin typeface="+mj-lt"/>
                <a:ea typeface="ＭＳ Ｐゴシック" charset="0"/>
                <a:cs typeface="ＭＳ Ｐゴシック" charset="0"/>
              </a:rPr>
              <a:t>        laporan </a:t>
            </a:r>
          </a:p>
          <a:p>
            <a:pPr algn="ctr">
              <a:defRPr/>
            </a:pPr>
            <a:r>
              <a:rPr lang="en-US" sz="1050" b="1">
                <a:latin typeface="+mj-lt"/>
                <a:ea typeface="ＭＳ Ｐゴシック" charset="0"/>
                <a:cs typeface="ＭＳ Ｐゴシック" charset="0"/>
              </a:rPr>
              <a:t>       keuangan </a:t>
            </a:r>
          </a:p>
          <a:p>
            <a:pPr algn="ctr">
              <a:defRPr/>
            </a:pPr>
            <a:r>
              <a:rPr lang="en-US" sz="1050" b="1">
                <a:latin typeface="+mj-lt"/>
                <a:ea typeface="ＭＳ Ｐゴシック" charset="0"/>
                <a:cs typeface="ＭＳ Ｐゴシック" charset="0"/>
              </a:rPr>
              <a:t>   konsolidasi</a:t>
            </a:r>
          </a:p>
          <a:p>
            <a:pPr algn="ctr">
              <a:defRPr/>
            </a:pPr>
            <a:r>
              <a:rPr lang="en-US" sz="1050" b="1">
                <a:latin typeface="+mj-lt"/>
                <a:ea typeface="ＭＳ Ｐゴシック" charset="0"/>
                <a:cs typeface="ＭＳ Ｐゴシック" charset="0"/>
              </a:rPr>
              <a:t>perusahaan</a:t>
            </a:r>
          </a:p>
        </p:txBody>
      </p:sp>
      <p:sp>
        <p:nvSpPr>
          <p:cNvPr id="3" name="Slide Number Placeholder 2"/>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5A42CFCE-6ACC-4A2F-8C3D-33D9BB9E9400}" type="slidenum">
              <a:rPr lang="id-ID" altLang="id-ID" sz="1200"/>
              <a:pPr eaLnBrk="1" hangingPunct="1"/>
              <a:t>15</a:t>
            </a:fld>
            <a:endParaRPr lang="id-ID" altLang="id-ID" sz="1200"/>
          </a:p>
        </p:txBody>
      </p:sp>
      <p:sp>
        <p:nvSpPr>
          <p:cNvPr id="29" name="Rectangle 281"/>
          <p:cNvSpPr txBox="1">
            <a:spLocks noChangeArrowheads="1"/>
          </p:cNvSpPr>
          <p:nvPr/>
        </p:nvSpPr>
        <p:spPr bwMode="auto">
          <a:xfrm>
            <a:off x="0" y="116632"/>
            <a:ext cx="9144000" cy="1143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eaLnBrk="1" hangingPunct="1">
              <a:lnSpc>
                <a:spcPct val="110000"/>
              </a:lnSpc>
              <a:defRPr/>
            </a:pPr>
            <a:r>
              <a:rPr lang="en-US" altLang="zh-CN" sz="2000" dirty="0">
                <a:ln w="31550" cmpd="sng">
                  <a:solidFill>
                    <a:schemeClr val="tx1"/>
                  </a:solidFill>
                  <a:prstDash val="solid"/>
                </a:ln>
                <a:effectLst>
                  <a:outerShdw blurRad="41275" dist="12700" dir="12000000" algn="tl" rotWithShape="0">
                    <a:srgbClr val="000000">
                      <a:alpha val="40000"/>
                    </a:srgbClr>
                  </a:outerShdw>
                </a:effectLst>
              </a:rPr>
              <a:t>CONTOH BPR : </a:t>
            </a:r>
          </a:p>
          <a:p>
            <a:pPr eaLnBrk="1" hangingPunct="1">
              <a:lnSpc>
                <a:spcPct val="110000"/>
              </a:lnSpc>
              <a:defRPr/>
            </a:pPr>
            <a:r>
              <a:rPr lang="en-US" altLang="zh-CN" sz="2000" dirty="0">
                <a:ln w="31550" cmpd="sng">
                  <a:solidFill>
                    <a:schemeClr val="tx1"/>
                  </a:solidFill>
                  <a:prstDash val="solid"/>
                </a:ln>
                <a:effectLst>
                  <a:outerShdw blurRad="41275" dist="12700" dir="12000000" algn="tl" rotWithShape="0">
                    <a:srgbClr val="000000">
                      <a:alpha val="40000"/>
                    </a:srgbClr>
                  </a:outerShdw>
                </a:effectLst>
              </a:rPr>
              <a:t>PROSES MENYUSUN LAPORAN KEUANGAN PADA SEBUAH PERUSAHAAN PENERBANGAN</a:t>
            </a:r>
          </a:p>
        </p:txBody>
      </p:sp>
    </p:spTree>
    <p:extLst>
      <p:ext uri="{BB962C8B-B14F-4D97-AF65-F5344CB8AC3E}">
        <p14:creationId xmlns:p14="http://schemas.microsoft.com/office/powerpoint/2010/main" val="1162427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9C7896B1-0648-4C5B-B44B-260EF96827B1}" type="slidenum">
              <a:rPr lang="id-ID" altLang="id-ID" sz="1200"/>
              <a:pPr eaLnBrk="1" hangingPunct="1"/>
              <a:t>16</a:t>
            </a:fld>
            <a:endParaRPr lang="id-ID" altLang="id-ID" sz="1200"/>
          </a:p>
        </p:txBody>
      </p:sp>
      <p:sp>
        <p:nvSpPr>
          <p:cNvPr id="29" name="Rectangle 281"/>
          <p:cNvSpPr txBox="1">
            <a:spLocks noChangeArrowheads="1"/>
          </p:cNvSpPr>
          <p:nvPr/>
        </p:nvSpPr>
        <p:spPr bwMode="auto">
          <a:xfrm>
            <a:off x="2123728" y="269776"/>
            <a:ext cx="7200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lgn="l" eaLnBrk="1" hangingPunct="1">
              <a:defRPr/>
            </a:pPr>
            <a:r>
              <a:rPr lang="en-US" altLang="zh-CN" sz="3600" b="1" dirty="0">
                <a:ln w="31550" cmpd="sng">
                  <a:solidFill>
                    <a:schemeClr val="tx1"/>
                  </a:solidFill>
                  <a:prstDash val="solid"/>
                </a:ln>
                <a:effectLst>
                  <a:outerShdw blurRad="41275" dist="12700" dir="12000000" algn="tl" rotWithShape="0">
                    <a:srgbClr val="000000">
                      <a:alpha val="40000"/>
                    </a:srgbClr>
                  </a:outerShdw>
                </a:effectLst>
              </a:rPr>
              <a:t>PRINSIP IMPLEMENTASI PROSES BISNIS</a:t>
            </a:r>
          </a:p>
        </p:txBody>
      </p:sp>
      <p:pic>
        <p:nvPicPr>
          <p:cNvPr id="26628" name="Picture 3" descr="PrinciplesRibbon.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382588"/>
            <a:ext cx="1546225"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70" desc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2500" y="2136775"/>
            <a:ext cx="2455863" cy="290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69" desc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9950" y="2136775"/>
            <a:ext cx="2455863" cy="290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68" desc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225" y="2136775"/>
            <a:ext cx="2455863" cy="290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AutoShape 9"/>
          <p:cNvSpPr>
            <a:spLocks noChangeArrowheads="1"/>
          </p:cNvSpPr>
          <p:nvPr/>
        </p:nvSpPr>
        <p:spPr bwMode="gray">
          <a:xfrm>
            <a:off x="831850" y="2689225"/>
            <a:ext cx="2355850" cy="425450"/>
          </a:xfrm>
          <a:prstGeom prst="roundRect">
            <a:avLst>
              <a:gd name="adj" fmla="val 0"/>
            </a:avLst>
          </a:prstGeom>
          <a:gradFill rotWithShape="0">
            <a:gsLst>
              <a:gs pos="0">
                <a:schemeClr val="accent1">
                  <a:gamma/>
                  <a:shade val="46275"/>
                  <a:invGamma/>
                </a:schemeClr>
              </a:gs>
              <a:gs pos="100000">
                <a:schemeClr val="accent1"/>
              </a:gs>
            </a:gsLst>
            <a:lin ang="5400000" scaled="1"/>
          </a:gradFill>
          <a:ln w="19050">
            <a:solidFill>
              <a:srgbClr val="DDDDDD"/>
            </a:solidFill>
            <a:round/>
            <a:headEnd/>
            <a:tailEnd/>
          </a:ln>
          <a:effectLst/>
        </p:spPr>
        <p:txBody>
          <a:bodyPr wrap="none" anchor="ctr"/>
          <a:lstStyle/>
          <a:p>
            <a:pPr>
              <a:defRPr/>
            </a:pPr>
            <a:endParaRPr lang="en-US">
              <a:latin typeface="Calibri" charset="0"/>
              <a:ea typeface="ＭＳ Ｐゴシック" charset="0"/>
              <a:cs typeface="ＭＳ Ｐゴシック" charset="0"/>
            </a:endParaRPr>
          </a:p>
        </p:txBody>
      </p:sp>
      <p:sp>
        <p:nvSpPr>
          <p:cNvPr id="26633" name="Text Box 10"/>
          <p:cNvSpPr txBox="1">
            <a:spLocks noChangeArrowheads="1"/>
          </p:cNvSpPr>
          <p:nvPr/>
        </p:nvSpPr>
        <p:spPr bwMode="white">
          <a:xfrm>
            <a:off x="858838" y="2670175"/>
            <a:ext cx="23050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spcBef>
                <a:spcPct val="50000"/>
              </a:spcBef>
            </a:pPr>
            <a:r>
              <a:rPr lang="en-US" altLang="id-ID" sz="2200" b="1">
                <a:solidFill>
                  <a:srgbClr val="FEFEFE"/>
                </a:solidFill>
                <a:cs typeface="Arial" panose="020B0604020202020204" pitchFamily="34" charset="0"/>
              </a:rPr>
              <a:t>EFEKTIFITAS</a:t>
            </a:r>
          </a:p>
        </p:txBody>
      </p:sp>
      <p:sp>
        <p:nvSpPr>
          <p:cNvPr id="37" name="AutoShape 11"/>
          <p:cNvSpPr>
            <a:spLocks noChangeArrowheads="1"/>
          </p:cNvSpPr>
          <p:nvPr/>
        </p:nvSpPr>
        <p:spPr bwMode="gray">
          <a:xfrm>
            <a:off x="6076950" y="2689225"/>
            <a:ext cx="2371725" cy="425450"/>
          </a:xfrm>
          <a:prstGeom prst="roundRect">
            <a:avLst>
              <a:gd name="adj" fmla="val 0"/>
            </a:avLst>
          </a:prstGeom>
          <a:gradFill rotWithShape="0">
            <a:gsLst>
              <a:gs pos="0">
                <a:schemeClr val="hlink">
                  <a:gamma/>
                  <a:shade val="66667"/>
                  <a:invGamma/>
                </a:schemeClr>
              </a:gs>
              <a:gs pos="100000">
                <a:schemeClr val="hlink"/>
              </a:gs>
            </a:gsLst>
            <a:lin ang="5400000" scaled="1"/>
          </a:gradFill>
          <a:ln w="19050">
            <a:solidFill>
              <a:srgbClr val="DDDDDD"/>
            </a:solidFill>
            <a:round/>
            <a:headEnd/>
            <a:tailEnd/>
          </a:ln>
          <a:effectLst/>
        </p:spPr>
        <p:txBody>
          <a:bodyPr wrap="none" anchor="ctr"/>
          <a:lstStyle/>
          <a:p>
            <a:pPr>
              <a:defRPr/>
            </a:pPr>
            <a:endParaRPr lang="en-US">
              <a:latin typeface="Calibri" charset="0"/>
              <a:ea typeface="ＭＳ Ｐゴシック" charset="0"/>
              <a:cs typeface="ＭＳ Ｐゴシック" charset="0"/>
            </a:endParaRPr>
          </a:p>
        </p:txBody>
      </p:sp>
      <p:sp>
        <p:nvSpPr>
          <p:cNvPr id="26635" name="Text Box 12"/>
          <p:cNvSpPr txBox="1">
            <a:spLocks noChangeArrowheads="1"/>
          </p:cNvSpPr>
          <p:nvPr/>
        </p:nvSpPr>
        <p:spPr bwMode="white">
          <a:xfrm>
            <a:off x="6332538" y="2670175"/>
            <a:ext cx="18637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spcBef>
                <a:spcPct val="50000"/>
              </a:spcBef>
            </a:pPr>
            <a:r>
              <a:rPr lang="en-US" altLang="id-ID" sz="2200" b="1">
                <a:solidFill>
                  <a:srgbClr val="FEFEFE"/>
                </a:solidFill>
                <a:cs typeface="Arial" panose="020B0604020202020204" pitchFamily="34" charset="0"/>
              </a:rPr>
              <a:t>ADAPTIF</a:t>
            </a:r>
          </a:p>
        </p:txBody>
      </p:sp>
      <p:sp>
        <p:nvSpPr>
          <p:cNvPr id="26636" name="Rectangle 13"/>
          <p:cNvSpPr>
            <a:spLocks noChangeArrowheads="1"/>
          </p:cNvSpPr>
          <p:nvPr/>
        </p:nvSpPr>
        <p:spPr bwMode="black">
          <a:xfrm>
            <a:off x="838200" y="3384550"/>
            <a:ext cx="2286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id-ID" sz="1800">
                <a:solidFill>
                  <a:srgbClr val="080808"/>
                </a:solidFill>
                <a:cs typeface="Arial" panose="020B0604020202020204" pitchFamily="34" charset="0"/>
              </a:rPr>
              <a:t>Menghasilkan produk/layanan yang sesuai dengan kebutuhan pelanggan/publik</a:t>
            </a:r>
          </a:p>
        </p:txBody>
      </p:sp>
      <p:sp>
        <p:nvSpPr>
          <p:cNvPr id="26637" name="Rectangle 14"/>
          <p:cNvSpPr>
            <a:spLocks noChangeArrowheads="1"/>
          </p:cNvSpPr>
          <p:nvPr/>
        </p:nvSpPr>
        <p:spPr bwMode="black">
          <a:xfrm>
            <a:off x="6096000" y="3387725"/>
            <a:ext cx="2362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id-ID" sz="1800">
                <a:solidFill>
                  <a:srgbClr val="080808"/>
                </a:solidFill>
                <a:cs typeface="Arial" panose="020B0604020202020204" pitchFamily="34" charset="0"/>
              </a:rPr>
              <a:t>Fleksibel terhadap perubahan lingkungan bisnis</a:t>
            </a:r>
          </a:p>
        </p:txBody>
      </p:sp>
      <p:sp>
        <p:nvSpPr>
          <p:cNvPr id="41" name="AutoShape 17"/>
          <p:cNvSpPr>
            <a:spLocks noChangeArrowheads="1"/>
          </p:cNvSpPr>
          <p:nvPr/>
        </p:nvSpPr>
        <p:spPr bwMode="gray">
          <a:xfrm>
            <a:off x="3449638" y="2689225"/>
            <a:ext cx="2355850" cy="425450"/>
          </a:xfrm>
          <a:prstGeom prst="roundRect">
            <a:avLst>
              <a:gd name="adj" fmla="val 0"/>
            </a:avLst>
          </a:prstGeom>
          <a:gradFill rotWithShape="0">
            <a:gsLst>
              <a:gs pos="0">
                <a:schemeClr val="accent2">
                  <a:gamma/>
                  <a:shade val="46275"/>
                  <a:invGamma/>
                </a:schemeClr>
              </a:gs>
              <a:gs pos="100000">
                <a:schemeClr val="accent2"/>
              </a:gs>
            </a:gsLst>
            <a:lin ang="5400000" scaled="1"/>
          </a:gradFill>
          <a:ln w="19050">
            <a:solidFill>
              <a:srgbClr val="DDDDDD"/>
            </a:solidFill>
            <a:round/>
            <a:headEnd/>
            <a:tailEnd/>
          </a:ln>
          <a:effectLst/>
        </p:spPr>
        <p:txBody>
          <a:bodyPr wrap="none" anchor="ctr"/>
          <a:lstStyle/>
          <a:p>
            <a:pPr>
              <a:defRPr/>
            </a:pPr>
            <a:endParaRPr lang="en-US">
              <a:latin typeface="Calibri" charset="0"/>
              <a:ea typeface="ＭＳ Ｐゴシック" charset="0"/>
              <a:cs typeface="ＭＳ Ｐゴシック" charset="0"/>
            </a:endParaRPr>
          </a:p>
        </p:txBody>
      </p:sp>
      <p:sp>
        <p:nvSpPr>
          <p:cNvPr id="26639" name="Text Box 18"/>
          <p:cNvSpPr txBox="1">
            <a:spLocks noChangeArrowheads="1"/>
          </p:cNvSpPr>
          <p:nvPr/>
        </p:nvSpPr>
        <p:spPr bwMode="white">
          <a:xfrm>
            <a:off x="3694113" y="2670175"/>
            <a:ext cx="18700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spcBef>
                <a:spcPct val="50000"/>
              </a:spcBef>
            </a:pPr>
            <a:r>
              <a:rPr lang="en-US" altLang="id-ID" sz="2200" b="1">
                <a:solidFill>
                  <a:srgbClr val="FEFEFE"/>
                </a:solidFill>
                <a:cs typeface="Arial" panose="020B0604020202020204" pitchFamily="34" charset="0"/>
              </a:rPr>
              <a:t>EFISIENSI</a:t>
            </a:r>
          </a:p>
        </p:txBody>
      </p:sp>
      <p:sp>
        <p:nvSpPr>
          <p:cNvPr id="26640" name="Rectangle 19"/>
          <p:cNvSpPr>
            <a:spLocks noChangeArrowheads="1"/>
          </p:cNvSpPr>
          <p:nvPr/>
        </p:nvSpPr>
        <p:spPr bwMode="black">
          <a:xfrm>
            <a:off x="3429000" y="3384550"/>
            <a:ext cx="24225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id-ID" sz="1800">
                <a:solidFill>
                  <a:srgbClr val="080808"/>
                </a:solidFill>
                <a:cs typeface="Arial" panose="020B0604020202020204" pitchFamily="34" charset="0"/>
              </a:rPr>
              <a:t>Minimalisasi penggunaan sumber daya perusahaan dan mengeliminasi birokrasi </a:t>
            </a:r>
          </a:p>
        </p:txBody>
      </p:sp>
      <p:sp>
        <p:nvSpPr>
          <p:cNvPr id="26641" name="Rectangle 3"/>
          <p:cNvSpPr>
            <a:spLocks noChangeArrowheads="1"/>
          </p:cNvSpPr>
          <p:nvPr/>
        </p:nvSpPr>
        <p:spPr bwMode="gray">
          <a:xfrm>
            <a:off x="228600" y="2397125"/>
            <a:ext cx="8743950" cy="287338"/>
          </a:xfrm>
          <a:prstGeom prst="rect">
            <a:avLst/>
          </a:prstGeom>
          <a:solidFill>
            <a:srgbClr val="EAEAEA"/>
          </a:solidFill>
          <a:ln w="9525">
            <a:miter lim="800000"/>
            <a:headEnd/>
            <a:tailEnd/>
          </a:ln>
          <a:scene3d>
            <a:camera prst="legacyPerspectiveTop">
              <a:rot lat="600000" lon="0" rev="0"/>
            </a:camera>
            <a:lightRig rig="legacyFlat3" dir="r"/>
          </a:scene3d>
          <a:sp3d extrusionH="3783000" prstMaterial="legacyMatte">
            <a:bevelT w="13500" h="13500" prst="angle"/>
            <a:bevelB w="13500" h="13500" prst="angle"/>
            <a:extrusionClr>
              <a:srgbClr val="EAEAEA"/>
            </a:extrusionClr>
            <a:contourClr>
              <a:srgbClr val="EAEAEA"/>
            </a:contourClr>
          </a:sp3d>
        </p:spPr>
        <p:txBody>
          <a:bodyPr wrap="none" anchor="ctr">
            <a:flatTx/>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endParaRPr lang="en-US" altLang="id-ID" sz="1800" b="1">
              <a:cs typeface="Arial" panose="020B0604020202020204" pitchFamily="34" charset="0"/>
            </a:endParaRPr>
          </a:p>
        </p:txBody>
      </p:sp>
      <p:pic>
        <p:nvPicPr>
          <p:cNvPr id="26642" name="Picture 2" descr="effectivity.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50684" y="4921253"/>
            <a:ext cx="2376487"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3" name="Picture 3" descr="CFOsquared-outsourcing-effeciency.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19475" y="4889524"/>
            <a:ext cx="2447925"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4" name="Picture 23" descr="adaptive.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084888" y="4824437"/>
            <a:ext cx="23749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439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02354147-DF82-415D-82AB-E826DD3A25A0}" type="slidenum">
              <a:rPr lang="id-ID" altLang="id-ID" sz="1200"/>
              <a:pPr eaLnBrk="1" hangingPunct="1"/>
              <a:t>17</a:t>
            </a:fld>
            <a:endParaRPr lang="id-ID" altLang="id-ID" sz="1200"/>
          </a:p>
        </p:txBody>
      </p:sp>
      <p:sp>
        <p:nvSpPr>
          <p:cNvPr id="25" name="矩形 4"/>
          <p:cNvSpPr>
            <a:spLocks noChangeArrowheads="1"/>
          </p:cNvSpPr>
          <p:nvPr/>
        </p:nvSpPr>
        <p:spPr bwMode="auto">
          <a:xfrm>
            <a:off x="3490913" y="2012950"/>
            <a:ext cx="5105400" cy="3071813"/>
          </a:xfrm>
          <a:prstGeom prst="rect">
            <a:avLst/>
          </a:prstGeom>
          <a:solidFill>
            <a:schemeClr val="bg1"/>
          </a:solidFill>
          <a:ln w="25400">
            <a:solidFill>
              <a:srgbClr val="BFBFBF"/>
            </a:solidFill>
            <a:miter lim="800000"/>
            <a:headEnd/>
            <a:tailEnd/>
          </a:ln>
          <a:effectLst>
            <a:outerShdw blurRad="50800" dist="25400" dir="5400000" algn="t" rotWithShape="0">
              <a:srgbClr val="808080">
                <a:alpha val="39999"/>
              </a:srgbClr>
            </a:outerShdw>
          </a:effectLst>
        </p:spPr>
        <p:txBody>
          <a:bodyPr anchor="ctr"/>
          <a:lstStyle/>
          <a:p>
            <a:pPr algn="ctr">
              <a:defRPr/>
            </a:pPr>
            <a:endParaRPr lang="zh-CN" altLang="en-US">
              <a:solidFill>
                <a:schemeClr val="lt1"/>
              </a:solidFill>
              <a:latin typeface="+mn-lt"/>
              <a:ea typeface="+mn-ea"/>
            </a:endParaRPr>
          </a:p>
        </p:txBody>
      </p:sp>
      <p:sp>
        <p:nvSpPr>
          <p:cNvPr id="28676" name="文本框 5"/>
          <p:cNvSpPr txBox="1">
            <a:spLocks noChangeArrowheads="1"/>
          </p:cNvSpPr>
          <p:nvPr/>
        </p:nvSpPr>
        <p:spPr bwMode="auto">
          <a:xfrm>
            <a:off x="3706813" y="2714625"/>
            <a:ext cx="4752975"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lnSpc>
                <a:spcPct val="120000"/>
              </a:lnSpc>
            </a:pPr>
            <a:r>
              <a:rPr lang="en-US" altLang="id-ID" sz="2000" b="1"/>
              <a:t>Serangkaian instruksi tertulis yang</a:t>
            </a:r>
          </a:p>
          <a:p>
            <a:pPr eaLnBrk="1" hangingPunct="1">
              <a:lnSpc>
                <a:spcPct val="120000"/>
              </a:lnSpc>
            </a:pPr>
            <a:r>
              <a:rPr lang="en-US" altLang="id-ID" sz="2000" b="1"/>
              <a:t>dibakukan mengenai berbagai proses penyelenggaraan aktivitas</a:t>
            </a:r>
          </a:p>
          <a:p>
            <a:pPr eaLnBrk="1" hangingPunct="1">
              <a:lnSpc>
                <a:spcPct val="120000"/>
              </a:lnSpc>
            </a:pPr>
            <a:r>
              <a:rPr lang="en-US" altLang="id-ID" sz="2000" b="1"/>
              <a:t>organisasi, bagaimana dan kapan harus dilakukan, dimana, dan oleh</a:t>
            </a:r>
          </a:p>
          <a:p>
            <a:pPr eaLnBrk="1" hangingPunct="1">
              <a:lnSpc>
                <a:spcPct val="120000"/>
              </a:lnSpc>
            </a:pPr>
            <a:r>
              <a:rPr lang="en-US" altLang="id-ID" sz="2000" b="1"/>
              <a:t>siapa dilakukan.</a:t>
            </a:r>
          </a:p>
        </p:txBody>
      </p:sp>
      <p:sp>
        <p:nvSpPr>
          <p:cNvPr id="30" name="矩形 7"/>
          <p:cNvSpPr>
            <a:spLocks noChangeArrowheads="1"/>
          </p:cNvSpPr>
          <p:nvPr/>
        </p:nvSpPr>
        <p:spPr bwMode="auto">
          <a:xfrm flipH="1">
            <a:off x="3419475" y="1844675"/>
            <a:ext cx="71438" cy="3455988"/>
          </a:xfrm>
          <a:prstGeom prst="rect">
            <a:avLst/>
          </a:prstGeom>
          <a:solidFill>
            <a:srgbClr val="D9D9D9"/>
          </a:solidFill>
          <a:ln w="25400">
            <a:solidFill>
              <a:srgbClr val="A6A6A6"/>
            </a:solidFill>
            <a:miter lim="800000"/>
            <a:headEnd/>
            <a:tailEnd/>
          </a:ln>
          <a:effectLst>
            <a:outerShdw blurRad="50800" dist="38100" algn="l" rotWithShape="0">
              <a:srgbClr val="808080">
                <a:alpha val="39999"/>
              </a:srgbClr>
            </a:outerShdw>
          </a:effectLst>
        </p:spPr>
        <p:txBody>
          <a:bodyPr anchor="ctr"/>
          <a:lstStyle/>
          <a:p>
            <a:pPr algn="ctr">
              <a:defRPr/>
            </a:pPr>
            <a:endParaRPr lang="zh-CN" altLang="en-US">
              <a:solidFill>
                <a:schemeClr val="lt1"/>
              </a:solidFill>
              <a:latin typeface="+mn-lt"/>
              <a:ea typeface="+mn-ea"/>
            </a:endParaRPr>
          </a:p>
        </p:txBody>
      </p:sp>
      <p:pic>
        <p:nvPicPr>
          <p:cNvPr id="28678" name="Picture 6" descr="clinical-lab-coordinator-standard-operating-procedures.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2420938"/>
            <a:ext cx="3414713"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TextBox 8"/>
          <p:cNvSpPr txBox="1">
            <a:spLocks noChangeArrowheads="1"/>
          </p:cNvSpPr>
          <p:nvPr/>
        </p:nvSpPr>
        <p:spPr bwMode="auto">
          <a:xfrm>
            <a:off x="3706813" y="2174875"/>
            <a:ext cx="4146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id-ID" b="1">
                <a:solidFill>
                  <a:srgbClr val="0000FF"/>
                </a:solidFill>
              </a:rPr>
              <a:t>Permenpan RB No. 35 Th. 2012</a:t>
            </a:r>
          </a:p>
        </p:txBody>
      </p:sp>
      <p:sp>
        <p:nvSpPr>
          <p:cNvPr id="13" name="Rectangle 281"/>
          <p:cNvSpPr txBox="1">
            <a:spLocks noChangeArrowheads="1"/>
          </p:cNvSpPr>
          <p:nvPr/>
        </p:nvSpPr>
        <p:spPr bwMode="auto">
          <a:xfrm>
            <a:off x="0" y="188640"/>
            <a:ext cx="9144000" cy="7806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eaLnBrk="1" hangingPunct="1">
              <a:defRPr/>
            </a:pPr>
            <a:r>
              <a:rPr lang="en-US" altLang="zh-CN" sz="3200" b="1" dirty="0">
                <a:ln w="31550" cmpd="sng">
                  <a:solidFill>
                    <a:schemeClr val="tx1"/>
                  </a:solidFill>
                  <a:prstDash val="solid"/>
                </a:ln>
                <a:effectLst>
                  <a:outerShdw blurRad="41275" dist="12700" dir="12000000" algn="tl" rotWithShape="0">
                    <a:srgbClr val="000000">
                      <a:alpha val="40000"/>
                    </a:srgbClr>
                  </a:outerShdw>
                </a:effectLst>
              </a:rPr>
              <a:t>STANDARD OPERATING PROCEDURE (SOP)</a:t>
            </a:r>
          </a:p>
        </p:txBody>
      </p:sp>
    </p:spTree>
    <p:extLst>
      <p:ext uri="{BB962C8B-B14F-4D97-AF65-F5344CB8AC3E}">
        <p14:creationId xmlns:p14="http://schemas.microsoft.com/office/powerpoint/2010/main" val="1356221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10" descr="connec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88913"/>
            <a:ext cx="1109662"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281"/>
          <p:cNvSpPr txBox="1">
            <a:spLocks noChangeArrowheads="1"/>
          </p:cNvSpPr>
          <p:nvPr/>
        </p:nvSpPr>
        <p:spPr bwMode="auto">
          <a:xfrm>
            <a:off x="1691680" y="188640"/>
            <a:ext cx="7380312"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lgn="l" eaLnBrk="1" hangingPunct="1">
              <a:defRPr/>
            </a:pPr>
            <a:r>
              <a:rPr lang="en-US" altLang="zh-CN" sz="3600" b="1" dirty="0">
                <a:ln w="31550" cmpd="sng">
                  <a:solidFill>
                    <a:schemeClr val="tx1"/>
                  </a:solidFill>
                  <a:prstDash val="solid"/>
                </a:ln>
                <a:effectLst>
                  <a:outerShdw blurRad="41275" dist="12700" dir="12000000" algn="tl" rotWithShape="0">
                    <a:srgbClr val="000000">
                      <a:alpha val="40000"/>
                    </a:srgbClr>
                  </a:outerShdw>
                </a:effectLst>
              </a:rPr>
              <a:t>KETERKAITAN PROSES BISNIS DENGAN STRATEGI</a:t>
            </a:r>
          </a:p>
        </p:txBody>
      </p:sp>
      <p:sp>
        <p:nvSpPr>
          <p:cNvPr id="23" name="Rectangle 22"/>
          <p:cNvSpPr>
            <a:spLocks noChangeArrowheads="1"/>
          </p:cNvSpPr>
          <p:nvPr/>
        </p:nvSpPr>
        <p:spPr bwMode="auto">
          <a:xfrm>
            <a:off x="6443663" y="1196975"/>
            <a:ext cx="2016125" cy="647700"/>
          </a:xfrm>
          <a:prstGeom prst="rect">
            <a:avLst/>
          </a:prstGeom>
          <a:gradFill rotWithShape="1">
            <a:gsLst>
              <a:gs pos="0">
                <a:srgbClr val="3A7CCB"/>
              </a:gs>
              <a:gs pos="20000">
                <a:srgbClr val="3C7BC7"/>
              </a:gs>
              <a:gs pos="100000">
                <a:srgbClr val="2C5D98"/>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r>
              <a:rPr lang="en-US" dirty="0" err="1">
                <a:solidFill>
                  <a:schemeClr val="lt1"/>
                </a:solidFill>
                <a:latin typeface="+mn-lt"/>
                <a:ea typeface="+mn-ea"/>
              </a:rPr>
              <a:t>Visi</a:t>
            </a:r>
            <a:r>
              <a:rPr lang="en-US" dirty="0">
                <a:solidFill>
                  <a:schemeClr val="lt1"/>
                </a:solidFill>
                <a:latin typeface="+mn-lt"/>
                <a:ea typeface="+mn-ea"/>
              </a:rPr>
              <a:t>, </a:t>
            </a:r>
            <a:r>
              <a:rPr lang="en-US" dirty="0" err="1">
                <a:solidFill>
                  <a:schemeClr val="lt1"/>
                </a:solidFill>
                <a:latin typeface="+mn-lt"/>
                <a:ea typeface="+mn-ea"/>
              </a:rPr>
              <a:t>misi</a:t>
            </a:r>
            <a:r>
              <a:rPr lang="en-US" dirty="0">
                <a:solidFill>
                  <a:schemeClr val="lt1"/>
                </a:solidFill>
                <a:latin typeface="+mn-lt"/>
                <a:ea typeface="+mn-ea"/>
              </a:rPr>
              <a:t>, </a:t>
            </a:r>
            <a:r>
              <a:rPr lang="en-US" dirty="0" err="1">
                <a:solidFill>
                  <a:schemeClr val="lt1"/>
                </a:solidFill>
                <a:latin typeface="+mn-lt"/>
                <a:ea typeface="+mn-ea"/>
              </a:rPr>
              <a:t>tujuan</a:t>
            </a:r>
            <a:r>
              <a:rPr lang="en-US" dirty="0">
                <a:solidFill>
                  <a:schemeClr val="lt1"/>
                </a:solidFill>
                <a:latin typeface="+mn-lt"/>
                <a:ea typeface="+mn-ea"/>
              </a:rPr>
              <a:t> </a:t>
            </a:r>
            <a:r>
              <a:rPr lang="en-US" dirty="0" err="1">
                <a:solidFill>
                  <a:schemeClr val="lt1"/>
                </a:solidFill>
                <a:latin typeface="+mn-lt"/>
                <a:ea typeface="+mn-ea"/>
              </a:rPr>
              <a:t>organisasi</a:t>
            </a:r>
            <a:endParaRPr lang="en-US" dirty="0">
              <a:solidFill>
                <a:schemeClr val="lt1"/>
              </a:solidFill>
              <a:latin typeface="+mn-lt"/>
              <a:ea typeface="+mn-ea"/>
            </a:endParaRPr>
          </a:p>
        </p:txBody>
      </p:sp>
      <p:sp>
        <p:nvSpPr>
          <p:cNvPr id="24" name="Rectangle 23"/>
          <p:cNvSpPr>
            <a:spLocks noChangeArrowheads="1"/>
          </p:cNvSpPr>
          <p:nvPr/>
        </p:nvSpPr>
        <p:spPr bwMode="auto">
          <a:xfrm>
            <a:off x="6443663" y="2133600"/>
            <a:ext cx="2016125" cy="647700"/>
          </a:xfrm>
          <a:prstGeom prst="rect">
            <a:avLst/>
          </a:prstGeom>
          <a:gradFill rotWithShape="1">
            <a:gsLst>
              <a:gs pos="0">
                <a:srgbClr val="3A7CCB"/>
              </a:gs>
              <a:gs pos="20000">
                <a:srgbClr val="3C7BC7"/>
              </a:gs>
              <a:gs pos="100000">
                <a:srgbClr val="2C5D98"/>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r>
              <a:rPr lang="en-US" dirty="0" err="1">
                <a:solidFill>
                  <a:schemeClr val="lt1"/>
                </a:solidFill>
                <a:latin typeface="+mn-lt"/>
                <a:ea typeface="+mn-ea"/>
              </a:rPr>
              <a:t>Arah</a:t>
            </a:r>
            <a:r>
              <a:rPr lang="en-US" dirty="0">
                <a:solidFill>
                  <a:schemeClr val="lt1"/>
                </a:solidFill>
                <a:latin typeface="+mn-lt"/>
                <a:ea typeface="+mn-ea"/>
              </a:rPr>
              <a:t> </a:t>
            </a:r>
            <a:r>
              <a:rPr lang="en-US" dirty="0" err="1">
                <a:solidFill>
                  <a:schemeClr val="lt1"/>
                </a:solidFill>
                <a:latin typeface="+mn-lt"/>
                <a:ea typeface="+mn-ea"/>
              </a:rPr>
              <a:t>kebijakan</a:t>
            </a:r>
            <a:r>
              <a:rPr lang="en-US" dirty="0">
                <a:solidFill>
                  <a:schemeClr val="lt1"/>
                </a:solidFill>
                <a:latin typeface="+mn-lt"/>
                <a:ea typeface="+mn-ea"/>
              </a:rPr>
              <a:t> </a:t>
            </a:r>
            <a:r>
              <a:rPr lang="en-US" dirty="0" err="1">
                <a:solidFill>
                  <a:schemeClr val="lt1"/>
                </a:solidFill>
                <a:latin typeface="+mn-lt"/>
                <a:ea typeface="+mn-ea"/>
              </a:rPr>
              <a:t>dan</a:t>
            </a:r>
            <a:r>
              <a:rPr lang="en-US" dirty="0">
                <a:solidFill>
                  <a:schemeClr val="lt1"/>
                </a:solidFill>
                <a:latin typeface="+mn-lt"/>
                <a:ea typeface="+mn-ea"/>
              </a:rPr>
              <a:t> </a:t>
            </a:r>
            <a:r>
              <a:rPr lang="en-US" dirty="0" err="1">
                <a:solidFill>
                  <a:schemeClr val="lt1"/>
                </a:solidFill>
                <a:latin typeface="+mn-lt"/>
                <a:ea typeface="+mn-ea"/>
              </a:rPr>
              <a:t>strategi</a:t>
            </a:r>
            <a:r>
              <a:rPr lang="en-US" dirty="0">
                <a:solidFill>
                  <a:schemeClr val="lt1"/>
                </a:solidFill>
                <a:latin typeface="+mn-lt"/>
                <a:ea typeface="+mn-ea"/>
              </a:rPr>
              <a:t> </a:t>
            </a:r>
            <a:r>
              <a:rPr lang="en-US" dirty="0" err="1">
                <a:solidFill>
                  <a:schemeClr val="lt1"/>
                </a:solidFill>
                <a:latin typeface="+mn-lt"/>
                <a:ea typeface="+mn-ea"/>
              </a:rPr>
              <a:t>organisasi</a:t>
            </a:r>
            <a:endParaRPr lang="en-US" dirty="0">
              <a:solidFill>
                <a:schemeClr val="lt1"/>
              </a:solidFill>
              <a:latin typeface="+mn-lt"/>
              <a:ea typeface="+mn-ea"/>
            </a:endParaRPr>
          </a:p>
        </p:txBody>
      </p:sp>
      <p:cxnSp>
        <p:nvCxnSpPr>
          <p:cNvPr id="25" name="Straight Arrow Connector 24"/>
          <p:cNvCxnSpPr>
            <a:cxnSpLocks noChangeShapeType="1"/>
            <a:stCxn id="23" idx="2"/>
            <a:endCxn id="24" idx="0"/>
          </p:cNvCxnSpPr>
          <p:nvPr/>
        </p:nvCxnSpPr>
        <p:spPr bwMode="auto">
          <a:xfrm>
            <a:off x="7451725" y="1844675"/>
            <a:ext cx="0" cy="288925"/>
          </a:xfrm>
          <a:prstGeom prst="straightConnector1">
            <a:avLst/>
          </a:prstGeom>
          <a:noFill/>
          <a:ln w="25400">
            <a:solidFill>
              <a:srgbClr val="0D0D0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 name="Oval 1"/>
          <p:cNvSpPr>
            <a:spLocks noChangeArrowheads="1"/>
          </p:cNvSpPr>
          <p:nvPr/>
        </p:nvSpPr>
        <p:spPr bwMode="auto">
          <a:xfrm>
            <a:off x="6443663" y="3068638"/>
            <a:ext cx="2016125" cy="647700"/>
          </a:xfrm>
          <a:prstGeom prst="ellipse">
            <a:avLst/>
          </a:prstGeom>
          <a:gradFill rotWithShape="1">
            <a:gsLst>
              <a:gs pos="0">
                <a:srgbClr val="34B3D6"/>
              </a:gs>
              <a:gs pos="20000">
                <a:srgbClr val="36B1D2"/>
              </a:gs>
              <a:gs pos="100000">
                <a:srgbClr val="2787A0"/>
              </a:gs>
            </a:gsLst>
            <a:lin ang="5400000"/>
          </a:gradFill>
          <a:ln w="9525">
            <a:solidFill>
              <a:srgbClr val="46AAC5"/>
            </a:solidFill>
            <a:round/>
            <a:headEnd/>
            <a:tailEnd/>
          </a:ln>
          <a:effectLst>
            <a:outerShdw blurRad="40000"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Output </a:t>
            </a:r>
            <a:r>
              <a:rPr lang="en-US" dirty="0" err="1">
                <a:solidFill>
                  <a:schemeClr val="lt1"/>
                </a:solidFill>
                <a:latin typeface="+mn-lt"/>
                <a:ea typeface="+mn-ea"/>
              </a:rPr>
              <a:t>organisasi</a:t>
            </a:r>
            <a:endParaRPr lang="en-US" dirty="0">
              <a:solidFill>
                <a:schemeClr val="lt1"/>
              </a:solidFill>
              <a:latin typeface="+mn-lt"/>
              <a:ea typeface="+mn-ea"/>
            </a:endParaRPr>
          </a:p>
        </p:txBody>
      </p:sp>
      <p:cxnSp>
        <p:nvCxnSpPr>
          <p:cNvPr id="26" name="Straight Arrow Connector 25"/>
          <p:cNvCxnSpPr>
            <a:cxnSpLocks noChangeShapeType="1"/>
            <a:stCxn id="24" idx="2"/>
            <a:endCxn id="2" idx="0"/>
          </p:cNvCxnSpPr>
          <p:nvPr/>
        </p:nvCxnSpPr>
        <p:spPr bwMode="auto">
          <a:xfrm flipH="1">
            <a:off x="7451725" y="2781300"/>
            <a:ext cx="0" cy="287338"/>
          </a:xfrm>
          <a:prstGeom prst="straightConnector1">
            <a:avLst/>
          </a:prstGeom>
          <a:noFill/>
          <a:ln w="25400">
            <a:solidFill>
              <a:srgbClr val="0D0D0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9" name="Rectangle 28"/>
          <p:cNvSpPr>
            <a:spLocks noChangeArrowheads="1"/>
          </p:cNvSpPr>
          <p:nvPr/>
        </p:nvSpPr>
        <p:spPr bwMode="auto">
          <a:xfrm>
            <a:off x="2987675" y="3068638"/>
            <a:ext cx="2663825" cy="649287"/>
          </a:xfrm>
          <a:prstGeom prst="rect">
            <a:avLst/>
          </a:prstGeom>
          <a:gradFill rotWithShape="1">
            <a:gsLst>
              <a:gs pos="0">
                <a:srgbClr val="FF8F26"/>
              </a:gs>
              <a:gs pos="20000">
                <a:srgbClr val="FF8F2A"/>
              </a:gs>
              <a:gs pos="100000">
                <a:srgbClr val="CB6C1D"/>
              </a:gs>
            </a:gsLst>
            <a:lin ang="5400000"/>
          </a:gradFill>
          <a:ln w="9525">
            <a:solidFill>
              <a:srgbClr val="F69240"/>
            </a:solidFill>
            <a:miter lim="800000"/>
            <a:headEnd/>
            <a:tailEnd/>
          </a:ln>
          <a:effectLst>
            <a:outerShdw blurRad="40000"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Proses </a:t>
            </a:r>
            <a:r>
              <a:rPr lang="en-US" dirty="0" err="1">
                <a:solidFill>
                  <a:schemeClr val="lt1"/>
                </a:solidFill>
                <a:latin typeface="+mn-lt"/>
                <a:ea typeface="+mn-ea"/>
              </a:rPr>
              <a:t>utama</a:t>
            </a:r>
            <a:r>
              <a:rPr lang="en-US" dirty="0">
                <a:solidFill>
                  <a:schemeClr val="lt1"/>
                </a:solidFill>
                <a:latin typeface="+mn-lt"/>
                <a:ea typeface="+mn-ea"/>
              </a:rPr>
              <a:t> </a:t>
            </a:r>
            <a:r>
              <a:rPr lang="en-US" dirty="0" err="1">
                <a:solidFill>
                  <a:schemeClr val="lt1"/>
                </a:solidFill>
                <a:latin typeface="+mn-lt"/>
                <a:ea typeface="+mn-ea"/>
              </a:rPr>
              <a:t>organisasi</a:t>
            </a:r>
            <a:endParaRPr lang="en-US" dirty="0">
              <a:solidFill>
                <a:schemeClr val="lt1"/>
              </a:solidFill>
              <a:latin typeface="+mn-lt"/>
              <a:ea typeface="+mn-ea"/>
            </a:endParaRPr>
          </a:p>
          <a:p>
            <a:pPr algn="ctr">
              <a:defRPr/>
            </a:pPr>
            <a:r>
              <a:rPr lang="en-US" dirty="0">
                <a:solidFill>
                  <a:schemeClr val="lt1"/>
                </a:solidFill>
                <a:latin typeface="+mn-lt"/>
                <a:ea typeface="+mn-ea"/>
              </a:rPr>
              <a:t>(value chain)</a:t>
            </a:r>
          </a:p>
        </p:txBody>
      </p:sp>
      <p:sp>
        <p:nvSpPr>
          <p:cNvPr id="30" name="Rectangle 29"/>
          <p:cNvSpPr>
            <a:spLocks noChangeArrowheads="1"/>
          </p:cNvSpPr>
          <p:nvPr/>
        </p:nvSpPr>
        <p:spPr bwMode="auto">
          <a:xfrm>
            <a:off x="611188" y="3068638"/>
            <a:ext cx="1368425" cy="649287"/>
          </a:xfrm>
          <a:prstGeom prst="rect">
            <a:avLst/>
          </a:prstGeom>
          <a:gradFill rotWithShape="1">
            <a:gsLst>
              <a:gs pos="0">
                <a:srgbClr val="7B57A8"/>
              </a:gs>
              <a:gs pos="20000">
                <a:srgbClr val="7B58A6"/>
              </a:gs>
              <a:gs pos="100000">
                <a:srgbClr val="5D417E"/>
              </a:gs>
            </a:gsLst>
            <a:lin ang="5400000"/>
          </a:gradFill>
          <a:ln w="9525">
            <a:solidFill>
              <a:srgbClr val="7D60A0"/>
            </a:solidFill>
            <a:miter lim="800000"/>
            <a:headEnd/>
            <a:tailEnd/>
          </a:ln>
          <a:effectLst>
            <a:outerShdw blurRad="40000"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Input</a:t>
            </a:r>
          </a:p>
        </p:txBody>
      </p:sp>
      <p:cxnSp>
        <p:nvCxnSpPr>
          <p:cNvPr id="31" name="Straight Arrow Connector 30"/>
          <p:cNvCxnSpPr>
            <a:cxnSpLocks noChangeShapeType="1"/>
            <a:stCxn id="29" idx="3"/>
            <a:endCxn id="2" idx="2"/>
          </p:cNvCxnSpPr>
          <p:nvPr/>
        </p:nvCxnSpPr>
        <p:spPr bwMode="auto">
          <a:xfrm flipV="1">
            <a:off x="5651500" y="3392488"/>
            <a:ext cx="792163" cy="1587"/>
          </a:xfrm>
          <a:prstGeom prst="straightConnector1">
            <a:avLst/>
          </a:prstGeom>
          <a:noFill/>
          <a:ln w="25400">
            <a:solidFill>
              <a:srgbClr val="0D0D0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4" name="Straight Arrow Connector 33"/>
          <p:cNvCxnSpPr>
            <a:cxnSpLocks noChangeShapeType="1"/>
            <a:stCxn id="30" idx="3"/>
            <a:endCxn id="29" idx="1"/>
          </p:cNvCxnSpPr>
          <p:nvPr/>
        </p:nvCxnSpPr>
        <p:spPr bwMode="auto">
          <a:xfrm>
            <a:off x="1979613" y="3394075"/>
            <a:ext cx="1008062" cy="0"/>
          </a:xfrm>
          <a:prstGeom prst="straightConnector1">
            <a:avLst/>
          </a:prstGeom>
          <a:noFill/>
          <a:ln w="25400">
            <a:solidFill>
              <a:srgbClr val="0D0D0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7" name="Rectangle 36"/>
          <p:cNvSpPr>
            <a:spLocks noChangeArrowheads="1"/>
          </p:cNvSpPr>
          <p:nvPr/>
        </p:nvSpPr>
        <p:spPr bwMode="auto">
          <a:xfrm>
            <a:off x="2987675" y="3932238"/>
            <a:ext cx="2663825" cy="431800"/>
          </a:xfrm>
          <a:prstGeom prst="rect">
            <a:avLst/>
          </a:prstGeom>
          <a:gradFill rotWithShape="1">
            <a:gsLst>
              <a:gs pos="0">
                <a:srgbClr val="FF8F26"/>
              </a:gs>
              <a:gs pos="20000">
                <a:srgbClr val="FF8F2A"/>
              </a:gs>
              <a:gs pos="100000">
                <a:srgbClr val="CB6C1D"/>
              </a:gs>
            </a:gsLst>
            <a:lin ang="5400000"/>
          </a:gradFill>
          <a:ln w="9525">
            <a:solidFill>
              <a:srgbClr val="F69240"/>
            </a:solidFill>
            <a:miter lim="800000"/>
            <a:headEnd/>
            <a:tailEnd/>
          </a:ln>
          <a:effectLst>
            <a:outerShdw blurRad="40000"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Proses </a:t>
            </a:r>
            <a:r>
              <a:rPr lang="en-US" dirty="0" err="1">
                <a:solidFill>
                  <a:schemeClr val="lt1"/>
                </a:solidFill>
                <a:latin typeface="+mn-lt"/>
                <a:ea typeface="+mn-ea"/>
              </a:rPr>
              <a:t>bisnis</a:t>
            </a:r>
            <a:r>
              <a:rPr lang="en-US" dirty="0">
                <a:solidFill>
                  <a:schemeClr val="lt1"/>
                </a:solidFill>
                <a:latin typeface="+mn-lt"/>
                <a:ea typeface="+mn-ea"/>
              </a:rPr>
              <a:t> level 1</a:t>
            </a:r>
          </a:p>
        </p:txBody>
      </p:sp>
      <p:sp>
        <p:nvSpPr>
          <p:cNvPr id="38" name="Rectangle 37"/>
          <p:cNvSpPr>
            <a:spLocks noChangeArrowheads="1"/>
          </p:cNvSpPr>
          <p:nvPr/>
        </p:nvSpPr>
        <p:spPr bwMode="auto">
          <a:xfrm>
            <a:off x="2987675" y="4652963"/>
            <a:ext cx="2663825" cy="431800"/>
          </a:xfrm>
          <a:prstGeom prst="rect">
            <a:avLst/>
          </a:prstGeom>
          <a:gradFill rotWithShape="1">
            <a:gsLst>
              <a:gs pos="0">
                <a:srgbClr val="FF8F26"/>
              </a:gs>
              <a:gs pos="20000">
                <a:srgbClr val="FF8F2A"/>
              </a:gs>
              <a:gs pos="100000">
                <a:srgbClr val="CB6C1D"/>
              </a:gs>
            </a:gsLst>
            <a:lin ang="5400000"/>
          </a:gradFill>
          <a:ln w="9525">
            <a:solidFill>
              <a:srgbClr val="F69240"/>
            </a:solidFill>
            <a:miter lim="800000"/>
            <a:headEnd/>
            <a:tailEnd/>
          </a:ln>
          <a:effectLst>
            <a:outerShdw blurRad="40000"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Proses </a:t>
            </a:r>
            <a:r>
              <a:rPr lang="en-US" dirty="0" err="1">
                <a:solidFill>
                  <a:schemeClr val="lt1"/>
                </a:solidFill>
                <a:latin typeface="+mn-lt"/>
                <a:ea typeface="+mn-ea"/>
              </a:rPr>
              <a:t>bisnis</a:t>
            </a:r>
            <a:r>
              <a:rPr lang="en-US" dirty="0">
                <a:solidFill>
                  <a:schemeClr val="lt1"/>
                </a:solidFill>
                <a:latin typeface="+mn-lt"/>
                <a:ea typeface="+mn-ea"/>
              </a:rPr>
              <a:t> level 2</a:t>
            </a:r>
          </a:p>
        </p:txBody>
      </p:sp>
      <p:sp>
        <p:nvSpPr>
          <p:cNvPr id="39" name="Rectangle 38"/>
          <p:cNvSpPr>
            <a:spLocks noChangeArrowheads="1"/>
          </p:cNvSpPr>
          <p:nvPr/>
        </p:nvSpPr>
        <p:spPr bwMode="auto">
          <a:xfrm>
            <a:off x="2987675" y="5516563"/>
            <a:ext cx="2663825" cy="433387"/>
          </a:xfrm>
          <a:prstGeom prst="rect">
            <a:avLst/>
          </a:prstGeom>
          <a:gradFill rotWithShape="1">
            <a:gsLst>
              <a:gs pos="0">
                <a:srgbClr val="FF8F26"/>
              </a:gs>
              <a:gs pos="20000">
                <a:srgbClr val="FF8F2A"/>
              </a:gs>
              <a:gs pos="100000">
                <a:srgbClr val="CB6C1D"/>
              </a:gs>
            </a:gsLst>
            <a:lin ang="5400000"/>
          </a:gradFill>
          <a:ln w="9525">
            <a:solidFill>
              <a:srgbClr val="F69240"/>
            </a:solidFill>
            <a:miter lim="800000"/>
            <a:headEnd/>
            <a:tailEnd/>
          </a:ln>
          <a:effectLst>
            <a:outerShdw blurRad="40000"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Proses </a:t>
            </a:r>
            <a:r>
              <a:rPr lang="en-US" dirty="0" err="1">
                <a:solidFill>
                  <a:schemeClr val="lt1"/>
                </a:solidFill>
                <a:latin typeface="+mn-lt"/>
                <a:ea typeface="+mn-ea"/>
              </a:rPr>
              <a:t>bisnis</a:t>
            </a:r>
            <a:r>
              <a:rPr lang="en-US" dirty="0">
                <a:solidFill>
                  <a:schemeClr val="lt1"/>
                </a:solidFill>
                <a:latin typeface="+mn-lt"/>
                <a:ea typeface="+mn-ea"/>
              </a:rPr>
              <a:t> level n</a:t>
            </a:r>
          </a:p>
        </p:txBody>
      </p:sp>
      <p:sp>
        <p:nvSpPr>
          <p:cNvPr id="40" name="Rectangle 39"/>
          <p:cNvSpPr/>
          <p:nvPr/>
        </p:nvSpPr>
        <p:spPr>
          <a:xfrm>
            <a:off x="2987824" y="6237312"/>
            <a:ext cx="2664296" cy="576064"/>
          </a:xfrm>
          <a:prstGeom prst="rect">
            <a:avLst/>
          </a:prstGeom>
        </p:spPr>
        <p:style>
          <a:lnRef idx="0">
            <a:schemeClr val="dk1"/>
          </a:lnRef>
          <a:fillRef idx="3">
            <a:schemeClr val="dk1"/>
          </a:fillRef>
          <a:effectRef idx="3">
            <a:schemeClr val="dk1"/>
          </a:effectRef>
          <a:fontRef idx="minor">
            <a:schemeClr val="lt1"/>
          </a:fontRef>
        </p:style>
        <p:txBody>
          <a:bodyPr anchor="ctr"/>
          <a:lstStyle/>
          <a:p>
            <a:pPr algn="ctr">
              <a:defRPr/>
            </a:pPr>
            <a:r>
              <a:rPr lang="en-US" dirty="0"/>
              <a:t>Standard operating procedure (SOP)</a:t>
            </a:r>
          </a:p>
        </p:txBody>
      </p:sp>
      <p:cxnSp>
        <p:nvCxnSpPr>
          <p:cNvPr id="41" name="Straight Arrow Connector 40"/>
          <p:cNvCxnSpPr>
            <a:cxnSpLocks noChangeShapeType="1"/>
            <a:stCxn id="29" idx="2"/>
            <a:endCxn id="37" idx="0"/>
          </p:cNvCxnSpPr>
          <p:nvPr/>
        </p:nvCxnSpPr>
        <p:spPr bwMode="auto">
          <a:xfrm>
            <a:off x="4319588" y="3717925"/>
            <a:ext cx="0" cy="214313"/>
          </a:xfrm>
          <a:prstGeom prst="straightConnector1">
            <a:avLst/>
          </a:prstGeom>
          <a:noFill/>
          <a:ln w="25400">
            <a:solidFill>
              <a:srgbClr val="0D0D0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4" name="Straight Arrow Connector 43"/>
          <p:cNvCxnSpPr>
            <a:cxnSpLocks noChangeShapeType="1"/>
            <a:stCxn id="37" idx="2"/>
            <a:endCxn id="38" idx="0"/>
          </p:cNvCxnSpPr>
          <p:nvPr/>
        </p:nvCxnSpPr>
        <p:spPr bwMode="auto">
          <a:xfrm>
            <a:off x="4319588" y="4364038"/>
            <a:ext cx="0" cy="288925"/>
          </a:xfrm>
          <a:prstGeom prst="straightConnector1">
            <a:avLst/>
          </a:prstGeom>
          <a:noFill/>
          <a:ln w="25400">
            <a:solidFill>
              <a:srgbClr val="0D0D0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7" name="Straight Arrow Connector 46"/>
          <p:cNvCxnSpPr>
            <a:cxnSpLocks noChangeShapeType="1"/>
            <a:stCxn id="38" idx="2"/>
            <a:endCxn id="39" idx="0"/>
          </p:cNvCxnSpPr>
          <p:nvPr/>
        </p:nvCxnSpPr>
        <p:spPr bwMode="auto">
          <a:xfrm>
            <a:off x="4319588" y="5084763"/>
            <a:ext cx="0" cy="431800"/>
          </a:xfrm>
          <a:prstGeom prst="straightConnector1">
            <a:avLst/>
          </a:prstGeom>
          <a:noFill/>
          <a:ln w="25400">
            <a:solidFill>
              <a:srgbClr val="0D0D0D"/>
            </a:solidFill>
            <a:prstDash val="sysDash"/>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0" name="Straight Arrow Connector 49"/>
          <p:cNvCxnSpPr>
            <a:cxnSpLocks noChangeShapeType="1"/>
            <a:stCxn id="39" idx="2"/>
          </p:cNvCxnSpPr>
          <p:nvPr/>
        </p:nvCxnSpPr>
        <p:spPr bwMode="auto">
          <a:xfrm>
            <a:off x="4319588" y="5949950"/>
            <a:ext cx="0" cy="287338"/>
          </a:xfrm>
          <a:prstGeom prst="straightConnector1">
            <a:avLst/>
          </a:prstGeom>
          <a:noFill/>
          <a:ln w="25400">
            <a:solidFill>
              <a:srgbClr val="0D0D0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3" name="Rectangle 52"/>
          <p:cNvSpPr>
            <a:spLocks noChangeArrowheads="1"/>
          </p:cNvSpPr>
          <p:nvPr/>
        </p:nvSpPr>
        <p:spPr bwMode="auto">
          <a:xfrm>
            <a:off x="611188" y="3933825"/>
            <a:ext cx="1368425" cy="431800"/>
          </a:xfrm>
          <a:prstGeom prst="rect">
            <a:avLst/>
          </a:prstGeom>
          <a:gradFill rotWithShape="1">
            <a:gsLst>
              <a:gs pos="0">
                <a:srgbClr val="7B57A8"/>
              </a:gs>
              <a:gs pos="20000">
                <a:srgbClr val="7B58A6"/>
              </a:gs>
              <a:gs pos="100000">
                <a:srgbClr val="5D417E"/>
              </a:gs>
            </a:gsLst>
            <a:lin ang="5400000"/>
          </a:gradFill>
          <a:ln w="9525">
            <a:solidFill>
              <a:srgbClr val="7D60A0"/>
            </a:solidFill>
            <a:miter lim="800000"/>
            <a:headEnd/>
            <a:tailEnd/>
          </a:ln>
          <a:effectLst>
            <a:outerShdw blurRad="40000"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Input</a:t>
            </a:r>
          </a:p>
        </p:txBody>
      </p:sp>
      <p:cxnSp>
        <p:nvCxnSpPr>
          <p:cNvPr id="54" name="Straight Arrow Connector 53"/>
          <p:cNvCxnSpPr>
            <a:cxnSpLocks noChangeShapeType="1"/>
            <a:stCxn id="53" idx="3"/>
            <a:endCxn id="37" idx="1"/>
          </p:cNvCxnSpPr>
          <p:nvPr/>
        </p:nvCxnSpPr>
        <p:spPr bwMode="auto">
          <a:xfrm flipV="1">
            <a:off x="1979613" y="4148138"/>
            <a:ext cx="1008062" cy="1587"/>
          </a:xfrm>
          <a:prstGeom prst="straightConnector1">
            <a:avLst/>
          </a:prstGeom>
          <a:noFill/>
          <a:ln w="25400">
            <a:solidFill>
              <a:srgbClr val="0D0D0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8" name="Rectangle 57"/>
          <p:cNvSpPr>
            <a:spLocks noChangeArrowheads="1"/>
          </p:cNvSpPr>
          <p:nvPr/>
        </p:nvSpPr>
        <p:spPr bwMode="auto">
          <a:xfrm>
            <a:off x="611188" y="4652963"/>
            <a:ext cx="1368425" cy="431800"/>
          </a:xfrm>
          <a:prstGeom prst="rect">
            <a:avLst/>
          </a:prstGeom>
          <a:gradFill rotWithShape="1">
            <a:gsLst>
              <a:gs pos="0">
                <a:srgbClr val="7B57A8"/>
              </a:gs>
              <a:gs pos="20000">
                <a:srgbClr val="7B58A6"/>
              </a:gs>
              <a:gs pos="100000">
                <a:srgbClr val="5D417E"/>
              </a:gs>
            </a:gsLst>
            <a:lin ang="5400000"/>
          </a:gradFill>
          <a:ln w="9525">
            <a:solidFill>
              <a:srgbClr val="7D60A0"/>
            </a:solidFill>
            <a:miter lim="800000"/>
            <a:headEnd/>
            <a:tailEnd/>
          </a:ln>
          <a:effectLst>
            <a:outerShdw blurRad="40000"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Input</a:t>
            </a:r>
          </a:p>
        </p:txBody>
      </p:sp>
      <p:cxnSp>
        <p:nvCxnSpPr>
          <p:cNvPr id="59" name="Straight Arrow Connector 58"/>
          <p:cNvCxnSpPr>
            <a:cxnSpLocks noChangeShapeType="1"/>
            <a:stCxn id="58" idx="3"/>
            <a:endCxn id="38" idx="1"/>
          </p:cNvCxnSpPr>
          <p:nvPr/>
        </p:nvCxnSpPr>
        <p:spPr bwMode="auto">
          <a:xfrm flipV="1">
            <a:off x="1979613" y="4868863"/>
            <a:ext cx="1008062" cy="0"/>
          </a:xfrm>
          <a:prstGeom prst="straightConnector1">
            <a:avLst/>
          </a:prstGeom>
          <a:noFill/>
          <a:ln w="25400">
            <a:solidFill>
              <a:srgbClr val="0D0D0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1" name="Rectangle 60"/>
          <p:cNvSpPr>
            <a:spLocks noChangeArrowheads="1"/>
          </p:cNvSpPr>
          <p:nvPr/>
        </p:nvSpPr>
        <p:spPr bwMode="auto">
          <a:xfrm>
            <a:off x="611188" y="5516563"/>
            <a:ext cx="1368425" cy="433387"/>
          </a:xfrm>
          <a:prstGeom prst="rect">
            <a:avLst/>
          </a:prstGeom>
          <a:gradFill rotWithShape="1">
            <a:gsLst>
              <a:gs pos="0">
                <a:srgbClr val="7B57A8"/>
              </a:gs>
              <a:gs pos="20000">
                <a:srgbClr val="7B58A6"/>
              </a:gs>
              <a:gs pos="100000">
                <a:srgbClr val="5D417E"/>
              </a:gs>
            </a:gsLst>
            <a:lin ang="5400000"/>
          </a:gradFill>
          <a:ln w="9525">
            <a:solidFill>
              <a:srgbClr val="7D60A0"/>
            </a:solidFill>
            <a:miter lim="800000"/>
            <a:headEnd/>
            <a:tailEnd/>
          </a:ln>
          <a:effectLst>
            <a:outerShdw blurRad="40000"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Input</a:t>
            </a:r>
          </a:p>
        </p:txBody>
      </p:sp>
      <p:cxnSp>
        <p:nvCxnSpPr>
          <p:cNvPr id="62" name="Straight Arrow Connector 61"/>
          <p:cNvCxnSpPr>
            <a:cxnSpLocks noChangeShapeType="1"/>
            <a:stCxn id="61" idx="3"/>
            <a:endCxn id="39" idx="1"/>
          </p:cNvCxnSpPr>
          <p:nvPr/>
        </p:nvCxnSpPr>
        <p:spPr bwMode="auto">
          <a:xfrm>
            <a:off x="1979613" y="5732463"/>
            <a:ext cx="1008062" cy="0"/>
          </a:xfrm>
          <a:prstGeom prst="straightConnector1">
            <a:avLst/>
          </a:prstGeom>
          <a:noFill/>
          <a:ln w="25400">
            <a:solidFill>
              <a:srgbClr val="0D0D0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4" name="Oval 63"/>
          <p:cNvSpPr>
            <a:spLocks noChangeArrowheads="1"/>
          </p:cNvSpPr>
          <p:nvPr/>
        </p:nvSpPr>
        <p:spPr bwMode="auto">
          <a:xfrm>
            <a:off x="6443663" y="3933825"/>
            <a:ext cx="2016125" cy="431800"/>
          </a:xfrm>
          <a:prstGeom prst="ellipse">
            <a:avLst/>
          </a:prstGeom>
          <a:gradFill rotWithShape="1">
            <a:gsLst>
              <a:gs pos="0">
                <a:srgbClr val="34B3D6"/>
              </a:gs>
              <a:gs pos="20000">
                <a:srgbClr val="36B1D2"/>
              </a:gs>
              <a:gs pos="100000">
                <a:srgbClr val="2787A0"/>
              </a:gs>
            </a:gsLst>
            <a:lin ang="5400000"/>
          </a:gradFill>
          <a:ln w="9525">
            <a:solidFill>
              <a:srgbClr val="46AAC5"/>
            </a:solidFill>
            <a:round/>
            <a:headEnd/>
            <a:tailEnd/>
          </a:ln>
          <a:effectLst>
            <a:outerShdw blurRad="40000"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Output</a:t>
            </a:r>
          </a:p>
        </p:txBody>
      </p:sp>
      <p:sp>
        <p:nvSpPr>
          <p:cNvPr id="65" name="Oval 64"/>
          <p:cNvSpPr>
            <a:spLocks noChangeArrowheads="1"/>
          </p:cNvSpPr>
          <p:nvPr/>
        </p:nvSpPr>
        <p:spPr bwMode="auto">
          <a:xfrm>
            <a:off x="6443663" y="4652963"/>
            <a:ext cx="2016125" cy="431800"/>
          </a:xfrm>
          <a:prstGeom prst="ellipse">
            <a:avLst/>
          </a:prstGeom>
          <a:gradFill rotWithShape="1">
            <a:gsLst>
              <a:gs pos="0">
                <a:srgbClr val="34B3D6"/>
              </a:gs>
              <a:gs pos="20000">
                <a:srgbClr val="36B1D2"/>
              </a:gs>
              <a:gs pos="100000">
                <a:srgbClr val="2787A0"/>
              </a:gs>
            </a:gsLst>
            <a:lin ang="5400000"/>
          </a:gradFill>
          <a:ln w="9525">
            <a:solidFill>
              <a:srgbClr val="46AAC5"/>
            </a:solidFill>
            <a:round/>
            <a:headEnd/>
            <a:tailEnd/>
          </a:ln>
          <a:effectLst>
            <a:outerShdw blurRad="40000"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Output</a:t>
            </a:r>
          </a:p>
        </p:txBody>
      </p:sp>
      <p:sp>
        <p:nvSpPr>
          <p:cNvPr id="66" name="Oval 65"/>
          <p:cNvSpPr>
            <a:spLocks noChangeArrowheads="1"/>
          </p:cNvSpPr>
          <p:nvPr/>
        </p:nvSpPr>
        <p:spPr bwMode="auto">
          <a:xfrm>
            <a:off x="6443663" y="5516563"/>
            <a:ext cx="2016125" cy="433387"/>
          </a:xfrm>
          <a:prstGeom prst="ellipse">
            <a:avLst/>
          </a:prstGeom>
          <a:gradFill rotWithShape="1">
            <a:gsLst>
              <a:gs pos="0">
                <a:srgbClr val="34B3D6"/>
              </a:gs>
              <a:gs pos="20000">
                <a:srgbClr val="36B1D2"/>
              </a:gs>
              <a:gs pos="100000">
                <a:srgbClr val="2787A0"/>
              </a:gs>
            </a:gsLst>
            <a:lin ang="5400000"/>
          </a:gradFill>
          <a:ln w="9525">
            <a:solidFill>
              <a:srgbClr val="46AAC5"/>
            </a:solidFill>
            <a:round/>
            <a:headEnd/>
            <a:tailEnd/>
          </a:ln>
          <a:effectLst>
            <a:outerShdw blurRad="40000"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Output</a:t>
            </a:r>
          </a:p>
        </p:txBody>
      </p:sp>
      <p:cxnSp>
        <p:nvCxnSpPr>
          <p:cNvPr id="67" name="Straight Arrow Connector 66"/>
          <p:cNvCxnSpPr>
            <a:cxnSpLocks noChangeShapeType="1"/>
            <a:stCxn id="37" idx="3"/>
            <a:endCxn id="64" idx="2"/>
          </p:cNvCxnSpPr>
          <p:nvPr/>
        </p:nvCxnSpPr>
        <p:spPr bwMode="auto">
          <a:xfrm>
            <a:off x="5651500" y="4148138"/>
            <a:ext cx="792163" cy="1587"/>
          </a:xfrm>
          <a:prstGeom prst="straightConnector1">
            <a:avLst/>
          </a:prstGeom>
          <a:noFill/>
          <a:ln w="25400">
            <a:solidFill>
              <a:srgbClr val="0D0D0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1" name="Straight Arrow Connector 70"/>
          <p:cNvCxnSpPr>
            <a:cxnSpLocks noChangeShapeType="1"/>
            <a:stCxn id="38" idx="3"/>
            <a:endCxn id="65" idx="2"/>
          </p:cNvCxnSpPr>
          <p:nvPr/>
        </p:nvCxnSpPr>
        <p:spPr bwMode="auto">
          <a:xfrm>
            <a:off x="5651500" y="4868863"/>
            <a:ext cx="792163" cy="0"/>
          </a:xfrm>
          <a:prstGeom prst="straightConnector1">
            <a:avLst/>
          </a:prstGeom>
          <a:noFill/>
          <a:ln w="25400">
            <a:solidFill>
              <a:srgbClr val="0D0D0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4" name="Straight Arrow Connector 73"/>
          <p:cNvCxnSpPr>
            <a:cxnSpLocks noChangeShapeType="1"/>
            <a:stCxn id="39" idx="3"/>
            <a:endCxn id="66" idx="2"/>
          </p:cNvCxnSpPr>
          <p:nvPr/>
        </p:nvCxnSpPr>
        <p:spPr bwMode="auto">
          <a:xfrm>
            <a:off x="5651500" y="5732463"/>
            <a:ext cx="792163" cy="0"/>
          </a:xfrm>
          <a:prstGeom prst="straightConnector1">
            <a:avLst/>
          </a:prstGeom>
          <a:noFill/>
          <a:ln w="25400">
            <a:solidFill>
              <a:srgbClr val="0D0D0D"/>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 name="Slide Number Placeholder 2"/>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4C7EE28A-CFA4-4F2A-9544-AA50FB90E8B7}" type="slidenum">
              <a:rPr lang="id-ID" altLang="id-ID" sz="1200"/>
              <a:pPr eaLnBrk="1" hangingPunct="1"/>
              <a:t>18</a:t>
            </a:fld>
            <a:endParaRPr lang="id-ID" altLang="id-ID" sz="1200"/>
          </a:p>
        </p:txBody>
      </p:sp>
    </p:spTree>
    <p:extLst>
      <p:ext uri="{BB962C8B-B14F-4D97-AF65-F5344CB8AC3E}">
        <p14:creationId xmlns:p14="http://schemas.microsoft.com/office/powerpoint/2010/main" val="259431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81"/>
          <p:cNvSpPr txBox="1">
            <a:spLocks noChangeArrowheads="1"/>
          </p:cNvSpPr>
          <p:nvPr/>
        </p:nvSpPr>
        <p:spPr bwMode="auto">
          <a:xfrm>
            <a:off x="1763688" y="341784"/>
            <a:ext cx="7380312"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lgn="l" eaLnBrk="1" hangingPunct="1">
              <a:defRPr/>
            </a:pPr>
            <a:r>
              <a:rPr lang="en-US" altLang="zh-CN" b="1" i="1" dirty="0">
                <a:ln w="31550" cmpd="sng">
                  <a:solidFill>
                    <a:schemeClr val="tx1"/>
                  </a:solidFill>
                  <a:prstDash val="solid"/>
                </a:ln>
                <a:effectLst>
                  <a:outerShdw blurRad="41275" dist="12700" dir="12000000" algn="tl" rotWithShape="0">
                    <a:srgbClr val="000000">
                      <a:alpha val="40000"/>
                    </a:srgbClr>
                  </a:outerShdw>
                </a:effectLst>
              </a:rPr>
              <a:t>CASCADING</a:t>
            </a:r>
            <a:r>
              <a:rPr lang="en-US" altLang="zh-CN" b="1" dirty="0">
                <a:ln w="31550" cmpd="sng">
                  <a:solidFill>
                    <a:schemeClr val="tx1"/>
                  </a:solidFill>
                  <a:prstDash val="solid"/>
                </a:ln>
                <a:effectLst>
                  <a:outerShdw blurRad="41275" dist="12700" dir="12000000" algn="tl" rotWithShape="0">
                    <a:srgbClr val="000000">
                      <a:alpha val="40000"/>
                    </a:srgbClr>
                  </a:outerShdw>
                </a:effectLst>
              </a:rPr>
              <a:t> PROSES BISNIS</a:t>
            </a:r>
          </a:p>
        </p:txBody>
      </p:sp>
      <p:sp>
        <p:nvSpPr>
          <p:cNvPr id="31746" name="Content Placeholder 1"/>
          <p:cNvSpPr>
            <a:spLocks noGrp="1"/>
          </p:cNvSpPr>
          <p:nvPr>
            <p:ph idx="1"/>
          </p:nvPr>
        </p:nvSpPr>
        <p:spPr>
          <a:xfrm>
            <a:off x="457200" y="1600200"/>
            <a:ext cx="8229600" cy="1036638"/>
          </a:xfrm>
        </p:spPr>
        <p:txBody>
          <a:bodyPr/>
          <a:lstStyle/>
          <a:p>
            <a:pPr marL="447675" indent="-447675">
              <a:spcBef>
                <a:spcPts val="600"/>
              </a:spcBef>
              <a:spcAft>
                <a:spcPts val="600"/>
              </a:spcAft>
              <a:buFont typeface="Wingdings" panose="05000000000000000000" pitchFamily="2" charset="2"/>
              <a:buChar char="²"/>
            </a:pPr>
            <a:r>
              <a:rPr lang="en-US" altLang="id-ID" sz="2800"/>
              <a:t>Identifikasi input dan output untuk proses yang akan di </a:t>
            </a:r>
            <a:r>
              <a:rPr lang="en-US" altLang="id-ID" sz="2800" i="1"/>
              <a:t>cascading</a:t>
            </a:r>
          </a:p>
        </p:txBody>
      </p:sp>
      <p:sp>
        <p:nvSpPr>
          <p:cNvPr id="2" name="Slide Number Placeholder 1"/>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19677B4A-B5BA-4831-8879-4BC83CB49CA9}" type="slidenum">
              <a:rPr lang="id-ID" altLang="id-ID" sz="1200"/>
              <a:pPr eaLnBrk="1" hangingPunct="1"/>
              <a:t>19</a:t>
            </a:fld>
            <a:endParaRPr lang="id-ID" altLang="id-ID" sz="1200"/>
          </a:p>
        </p:txBody>
      </p:sp>
      <p:pic>
        <p:nvPicPr>
          <p:cNvPr id="31747" name="Picture 2" descr="stairs_dow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333375"/>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Pentagon 13"/>
          <p:cNvSpPr>
            <a:spLocks noChangeArrowheads="1"/>
          </p:cNvSpPr>
          <p:nvPr/>
        </p:nvSpPr>
        <p:spPr bwMode="auto">
          <a:xfrm>
            <a:off x="3351213" y="4579938"/>
            <a:ext cx="2590800" cy="1176337"/>
          </a:xfrm>
          <a:prstGeom prst="homePlate">
            <a:avLst>
              <a:gd name="adj" fmla="val 50003"/>
            </a:avLst>
          </a:prstGeom>
          <a:solidFill>
            <a:srgbClr val="E46C0A"/>
          </a:solidFill>
          <a:ln w="9525">
            <a:solidFill>
              <a:srgbClr val="F69240"/>
            </a:solidFill>
            <a:miter lim="800000"/>
            <a:headEnd/>
            <a:tailEnd/>
          </a:ln>
          <a:effectLst>
            <a:outerShdw blurRad="50800" dist="38100" dir="2700000" algn="tl" rotWithShape="0">
              <a:srgbClr val="808080">
                <a:alpha val="39999"/>
              </a:srgbClr>
            </a:outerShdw>
          </a:effectLst>
        </p:spPr>
        <p:txBody>
          <a:bodyPr anchor="ctr"/>
          <a:lstStyle/>
          <a:p>
            <a:pPr algn="ctr">
              <a:defRPr/>
            </a:pPr>
            <a:r>
              <a:rPr lang="en-US" sz="2400" b="1" dirty="0">
                <a:solidFill>
                  <a:srgbClr val="0000FF"/>
                </a:solidFill>
                <a:latin typeface="+mn-lt"/>
                <a:ea typeface="+mn-ea"/>
              </a:rPr>
              <a:t>Proses 3</a:t>
            </a:r>
          </a:p>
        </p:txBody>
      </p:sp>
      <p:sp>
        <p:nvSpPr>
          <p:cNvPr id="16" name="Oval 15"/>
          <p:cNvSpPr>
            <a:spLocks noChangeArrowheads="1"/>
          </p:cNvSpPr>
          <p:nvPr/>
        </p:nvSpPr>
        <p:spPr bwMode="auto">
          <a:xfrm>
            <a:off x="971550" y="4556125"/>
            <a:ext cx="1971675" cy="1135063"/>
          </a:xfrm>
          <a:prstGeom prst="ellipse">
            <a:avLst/>
          </a:prstGeom>
          <a:noFill/>
          <a:ln w="38100">
            <a:solidFill>
              <a:srgbClr val="FF0000"/>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r>
              <a:rPr lang="en-US" sz="2400" b="1" dirty="0">
                <a:solidFill>
                  <a:srgbClr val="0000FF"/>
                </a:solidFill>
                <a:latin typeface="Calibri" charset="0"/>
                <a:ea typeface="ＭＳ Ｐゴシック" charset="0"/>
                <a:cs typeface="ＭＳ Ｐゴシック" charset="0"/>
              </a:rPr>
              <a:t>Input</a:t>
            </a:r>
            <a:endParaRPr lang="en-US" sz="1400" b="1" dirty="0">
              <a:solidFill>
                <a:srgbClr val="0000FF"/>
              </a:solidFill>
              <a:latin typeface="Calibri" charset="0"/>
              <a:ea typeface="ＭＳ Ｐゴシック" charset="0"/>
              <a:cs typeface="ＭＳ Ｐゴシック" charset="0"/>
            </a:endParaRPr>
          </a:p>
        </p:txBody>
      </p:sp>
      <p:sp>
        <p:nvSpPr>
          <p:cNvPr id="18" name="Oval 17"/>
          <p:cNvSpPr>
            <a:spLocks noChangeArrowheads="1"/>
          </p:cNvSpPr>
          <p:nvPr/>
        </p:nvSpPr>
        <p:spPr bwMode="auto">
          <a:xfrm>
            <a:off x="6272213" y="4556125"/>
            <a:ext cx="1971675" cy="1135063"/>
          </a:xfrm>
          <a:prstGeom prst="ellipse">
            <a:avLst/>
          </a:prstGeom>
          <a:noFill/>
          <a:ln w="38100">
            <a:solidFill>
              <a:srgbClr val="FF0000"/>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r>
              <a:rPr lang="en-US" sz="2400" b="1" dirty="0">
                <a:solidFill>
                  <a:srgbClr val="0000FF"/>
                </a:solidFill>
                <a:latin typeface="Calibri" charset="0"/>
                <a:ea typeface="ＭＳ Ｐゴシック" charset="0"/>
                <a:cs typeface="ＭＳ Ｐゴシック" charset="0"/>
              </a:rPr>
              <a:t>Output</a:t>
            </a:r>
          </a:p>
        </p:txBody>
      </p:sp>
      <p:sp>
        <p:nvSpPr>
          <p:cNvPr id="19" name="Pentagon 18"/>
          <p:cNvSpPr>
            <a:spLocks noChangeArrowheads="1"/>
          </p:cNvSpPr>
          <p:nvPr/>
        </p:nvSpPr>
        <p:spPr bwMode="auto">
          <a:xfrm>
            <a:off x="1042988" y="2781300"/>
            <a:ext cx="1439862" cy="1152525"/>
          </a:xfrm>
          <a:prstGeom prst="homePlate">
            <a:avLst>
              <a:gd name="adj" fmla="val 50001"/>
            </a:avLst>
          </a:prstGeom>
          <a:solidFill>
            <a:srgbClr val="93CDDD"/>
          </a:solidFill>
          <a:ln>
            <a:noFill/>
          </a:ln>
          <a:effectLst>
            <a:outerShdw blurRad="50800" dist="38100" dir="2700000" algn="tl" rotWithShape="0">
              <a:srgbClr val="808080">
                <a:alpha val="3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1400" b="1" dirty="0">
                <a:solidFill>
                  <a:schemeClr val="dk1"/>
                </a:solidFill>
                <a:latin typeface="+mn-lt"/>
                <a:ea typeface="+mn-ea"/>
              </a:rPr>
              <a:t>Proses 1</a:t>
            </a:r>
          </a:p>
        </p:txBody>
      </p:sp>
      <p:sp>
        <p:nvSpPr>
          <p:cNvPr id="20" name="Pentagon 19"/>
          <p:cNvSpPr>
            <a:spLocks noChangeArrowheads="1"/>
          </p:cNvSpPr>
          <p:nvPr/>
        </p:nvSpPr>
        <p:spPr bwMode="auto">
          <a:xfrm>
            <a:off x="2484438" y="2781300"/>
            <a:ext cx="1439862" cy="1152525"/>
          </a:xfrm>
          <a:prstGeom prst="homePlate">
            <a:avLst>
              <a:gd name="adj" fmla="val 50001"/>
            </a:avLst>
          </a:prstGeom>
          <a:solidFill>
            <a:srgbClr val="B3A2C7"/>
          </a:solidFill>
          <a:ln>
            <a:noFill/>
          </a:ln>
          <a:effectLst>
            <a:outerShdw blurRad="50800" dist="38100" dir="2700000" algn="tl" rotWithShape="0">
              <a:srgbClr val="808080">
                <a:alpha val="3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1400" b="1" dirty="0">
                <a:solidFill>
                  <a:schemeClr val="dk1"/>
                </a:solidFill>
                <a:latin typeface="+mn-lt"/>
                <a:ea typeface="+mn-ea"/>
              </a:rPr>
              <a:t>Proses 2</a:t>
            </a:r>
          </a:p>
        </p:txBody>
      </p:sp>
      <p:sp>
        <p:nvSpPr>
          <p:cNvPr id="22" name="Pentagon 21"/>
          <p:cNvSpPr>
            <a:spLocks noChangeArrowheads="1"/>
          </p:cNvSpPr>
          <p:nvPr/>
        </p:nvSpPr>
        <p:spPr bwMode="auto">
          <a:xfrm>
            <a:off x="3924300" y="2781300"/>
            <a:ext cx="1439863" cy="1152525"/>
          </a:xfrm>
          <a:prstGeom prst="homePlate">
            <a:avLst>
              <a:gd name="adj" fmla="val 50001"/>
            </a:avLst>
          </a:prstGeom>
          <a:solidFill>
            <a:srgbClr val="E46C0A"/>
          </a:solidFill>
          <a:ln>
            <a:noFill/>
          </a:ln>
          <a:effectLst>
            <a:outerShdw blurRad="50800" dist="38100" dir="2700000" algn="tl" rotWithShape="0">
              <a:srgbClr val="808080">
                <a:alpha val="3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1400" b="1" dirty="0">
                <a:solidFill>
                  <a:schemeClr val="dk1"/>
                </a:solidFill>
                <a:latin typeface="+mn-lt"/>
                <a:ea typeface="+mn-ea"/>
              </a:rPr>
              <a:t>Proses 3</a:t>
            </a:r>
          </a:p>
        </p:txBody>
      </p:sp>
      <p:sp>
        <p:nvSpPr>
          <p:cNvPr id="23" name="Pentagon 22"/>
          <p:cNvSpPr>
            <a:spLocks noChangeArrowheads="1"/>
          </p:cNvSpPr>
          <p:nvPr/>
        </p:nvSpPr>
        <p:spPr bwMode="auto">
          <a:xfrm>
            <a:off x="5364163" y="2781300"/>
            <a:ext cx="1439862" cy="1152525"/>
          </a:xfrm>
          <a:prstGeom prst="homePlate">
            <a:avLst>
              <a:gd name="adj" fmla="val 50001"/>
            </a:avLst>
          </a:prstGeom>
          <a:solidFill>
            <a:srgbClr val="558ED5"/>
          </a:solidFill>
          <a:ln>
            <a:noFill/>
          </a:ln>
          <a:effectLst>
            <a:outerShdw blurRad="50800" dist="38100" dir="2700000" algn="tl" rotWithShape="0">
              <a:srgbClr val="808080">
                <a:alpha val="3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1400" b="1" dirty="0">
                <a:solidFill>
                  <a:schemeClr val="dk1"/>
                </a:solidFill>
                <a:latin typeface="+mn-lt"/>
                <a:ea typeface="+mn-ea"/>
              </a:rPr>
              <a:t>Proses 4</a:t>
            </a:r>
          </a:p>
        </p:txBody>
      </p:sp>
      <p:sp>
        <p:nvSpPr>
          <p:cNvPr id="24" name="Pentagon 23"/>
          <p:cNvSpPr>
            <a:spLocks noChangeArrowheads="1"/>
          </p:cNvSpPr>
          <p:nvPr/>
        </p:nvSpPr>
        <p:spPr bwMode="auto">
          <a:xfrm>
            <a:off x="6804025" y="2781300"/>
            <a:ext cx="1439863" cy="1152525"/>
          </a:xfrm>
          <a:prstGeom prst="homePlate">
            <a:avLst>
              <a:gd name="adj" fmla="val 50001"/>
            </a:avLst>
          </a:prstGeom>
          <a:solidFill>
            <a:srgbClr val="77933C"/>
          </a:solidFill>
          <a:ln>
            <a:noFill/>
          </a:ln>
          <a:effectLst>
            <a:outerShdw blurRad="50800" dist="38100" dir="2700000" algn="tl" rotWithShape="0">
              <a:srgbClr val="808080">
                <a:alpha val="3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1400" b="1" dirty="0">
                <a:solidFill>
                  <a:schemeClr val="dk1"/>
                </a:solidFill>
                <a:latin typeface="+mn-lt"/>
                <a:ea typeface="+mn-ea"/>
              </a:rPr>
              <a:t>Proses 5</a:t>
            </a:r>
          </a:p>
        </p:txBody>
      </p:sp>
      <p:sp>
        <p:nvSpPr>
          <p:cNvPr id="3" name="Striped Right Arrow 2"/>
          <p:cNvSpPr>
            <a:spLocks/>
          </p:cNvSpPr>
          <p:nvPr/>
        </p:nvSpPr>
        <p:spPr bwMode="auto">
          <a:xfrm rot="5400000">
            <a:off x="3851275" y="3716338"/>
            <a:ext cx="1152525" cy="1152525"/>
          </a:xfrm>
          <a:custGeom>
            <a:avLst/>
            <a:gdLst>
              <a:gd name="T0" fmla="*/ 0 w 1152525"/>
              <a:gd name="T1" fmla="*/ 288131 h 1152525"/>
              <a:gd name="T2" fmla="*/ 36016 w 1152525"/>
              <a:gd name="T3" fmla="*/ 288131 h 1152525"/>
              <a:gd name="T4" fmla="*/ 36016 w 1152525"/>
              <a:gd name="T5" fmla="*/ 864394 h 1152525"/>
              <a:gd name="T6" fmla="*/ 0 w 1152525"/>
              <a:gd name="T7" fmla="*/ 864394 h 1152525"/>
              <a:gd name="T8" fmla="*/ 0 w 1152525"/>
              <a:gd name="T9" fmla="*/ 288131 h 1152525"/>
              <a:gd name="T10" fmla="*/ 72033 w 1152525"/>
              <a:gd name="T11" fmla="*/ 288131 h 1152525"/>
              <a:gd name="T12" fmla="*/ 144066 w 1152525"/>
              <a:gd name="T13" fmla="*/ 288131 h 1152525"/>
              <a:gd name="T14" fmla="*/ 144066 w 1152525"/>
              <a:gd name="T15" fmla="*/ 864394 h 1152525"/>
              <a:gd name="T16" fmla="*/ 72033 w 1152525"/>
              <a:gd name="T17" fmla="*/ 864394 h 1152525"/>
              <a:gd name="T18" fmla="*/ 72033 w 1152525"/>
              <a:gd name="T19" fmla="*/ 288131 h 1152525"/>
              <a:gd name="T20" fmla="*/ 180082 w 1152525"/>
              <a:gd name="T21" fmla="*/ 288131 h 1152525"/>
              <a:gd name="T22" fmla="*/ 576263 w 1152525"/>
              <a:gd name="T23" fmla="*/ 288131 h 1152525"/>
              <a:gd name="T24" fmla="*/ 576263 w 1152525"/>
              <a:gd name="T25" fmla="*/ 0 h 1152525"/>
              <a:gd name="T26" fmla="*/ 1152525 w 1152525"/>
              <a:gd name="T27" fmla="*/ 576263 h 1152525"/>
              <a:gd name="T28" fmla="*/ 576263 w 1152525"/>
              <a:gd name="T29" fmla="*/ 1152525 h 1152525"/>
              <a:gd name="T30" fmla="*/ 576263 w 1152525"/>
              <a:gd name="T31" fmla="*/ 864394 h 1152525"/>
              <a:gd name="T32" fmla="*/ 180082 w 1152525"/>
              <a:gd name="T33" fmla="*/ 864394 h 1152525"/>
              <a:gd name="T34" fmla="*/ 180082 w 1152525"/>
              <a:gd name="T35" fmla="*/ 288131 h 115252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52525" h="1152525">
                <a:moveTo>
                  <a:pt x="0" y="288131"/>
                </a:moveTo>
                <a:lnTo>
                  <a:pt x="36016" y="288131"/>
                </a:lnTo>
                <a:lnTo>
                  <a:pt x="36016" y="864394"/>
                </a:lnTo>
                <a:lnTo>
                  <a:pt x="0" y="864394"/>
                </a:lnTo>
                <a:lnTo>
                  <a:pt x="0" y="288131"/>
                </a:lnTo>
                <a:close/>
                <a:moveTo>
                  <a:pt x="72033" y="288131"/>
                </a:moveTo>
                <a:lnTo>
                  <a:pt x="144066" y="288131"/>
                </a:lnTo>
                <a:lnTo>
                  <a:pt x="144066" y="864394"/>
                </a:lnTo>
                <a:lnTo>
                  <a:pt x="72033" y="864394"/>
                </a:lnTo>
                <a:lnTo>
                  <a:pt x="72033" y="288131"/>
                </a:lnTo>
                <a:close/>
                <a:moveTo>
                  <a:pt x="180082" y="288131"/>
                </a:moveTo>
                <a:lnTo>
                  <a:pt x="576263" y="288131"/>
                </a:lnTo>
                <a:lnTo>
                  <a:pt x="576263" y="0"/>
                </a:lnTo>
                <a:lnTo>
                  <a:pt x="1152525" y="576263"/>
                </a:lnTo>
                <a:lnTo>
                  <a:pt x="576263" y="1152525"/>
                </a:lnTo>
                <a:lnTo>
                  <a:pt x="576263" y="864394"/>
                </a:lnTo>
                <a:lnTo>
                  <a:pt x="180082" y="864394"/>
                </a:lnTo>
                <a:lnTo>
                  <a:pt x="180082" y="288131"/>
                </a:lnTo>
                <a:close/>
              </a:path>
            </a:pathLst>
          </a:custGeom>
          <a:solidFill>
            <a:srgbClr val="F2DCDB"/>
          </a:solidFill>
          <a:ln w="9525" cap="flat" cmpd="sng">
            <a:solidFill>
              <a:srgbClr val="FF0000"/>
            </a:solidFill>
            <a:prstDash val="solid"/>
            <a:round/>
            <a:headEnd/>
            <a:tailEnd/>
          </a:ln>
          <a:effectLst>
            <a:outerShdw blurRad="40000" dist="23000" dir="5400000" rotWithShape="0">
              <a:srgbClr val="000000">
                <a:alpha val="34999"/>
              </a:srgbClr>
            </a:outerShdw>
          </a:effectLst>
        </p:spPr>
        <p:txBody>
          <a:bodyPr anchor="ctr"/>
          <a:lstStyle/>
          <a:p>
            <a:endParaRPr lang="id-ID"/>
          </a:p>
        </p:txBody>
      </p:sp>
    </p:spTree>
    <p:extLst>
      <p:ext uri="{BB962C8B-B14F-4D97-AF65-F5344CB8AC3E}">
        <p14:creationId xmlns:p14="http://schemas.microsoft.com/office/powerpoint/2010/main" val="4292401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81"/>
          <p:cNvSpPr txBox="1">
            <a:spLocks noChangeArrowheads="1"/>
          </p:cNvSpPr>
          <p:nvPr/>
        </p:nvSpPr>
        <p:spPr bwMode="auto">
          <a:xfrm>
            <a:off x="2515966" y="274638"/>
            <a:ext cx="5544616"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lgn="l" eaLnBrk="1" hangingPunct="1">
              <a:defRPr/>
            </a:pPr>
            <a:r>
              <a:rPr lang="en-US" altLang="zh-CN" sz="4800" b="1" dirty="0">
                <a:ln w="31550" cmpd="sng">
                  <a:solidFill>
                    <a:schemeClr val="tx1"/>
                  </a:solidFill>
                  <a:prstDash val="solid"/>
                </a:ln>
                <a:effectLst>
                  <a:outerShdw blurRad="41275" dist="12700" dir="12000000" algn="tl" rotWithShape="0">
                    <a:srgbClr val="000000">
                      <a:alpha val="40000"/>
                    </a:srgbClr>
                  </a:outerShdw>
                </a:effectLst>
              </a:rPr>
              <a:t>APA ITU PROSES?</a:t>
            </a:r>
          </a:p>
        </p:txBody>
      </p:sp>
      <p:sp>
        <p:nvSpPr>
          <p:cNvPr id="11" name="Striped Right Arrow 10"/>
          <p:cNvSpPr>
            <a:spLocks/>
          </p:cNvSpPr>
          <p:nvPr/>
        </p:nvSpPr>
        <p:spPr bwMode="auto">
          <a:xfrm>
            <a:off x="2124075" y="3070225"/>
            <a:ext cx="1439863" cy="1008063"/>
          </a:xfrm>
          <a:custGeom>
            <a:avLst/>
            <a:gdLst>
              <a:gd name="T0" fmla="*/ 0 w 1439863"/>
              <a:gd name="T1" fmla="*/ 252016 h 1008063"/>
              <a:gd name="T2" fmla="*/ 31502 w 1439863"/>
              <a:gd name="T3" fmla="*/ 252016 h 1008063"/>
              <a:gd name="T4" fmla="*/ 31502 w 1439863"/>
              <a:gd name="T5" fmla="*/ 756047 h 1008063"/>
              <a:gd name="T6" fmla="*/ 0 w 1439863"/>
              <a:gd name="T7" fmla="*/ 756047 h 1008063"/>
              <a:gd name="T8" fmla="*/ 0 w 1439863"/>
              <a:gd name="T9" fmla="*/ 252016 h 1008063"/>
              <a:gd name="T10" fmla="*/ 63004 w 1439863"/>
              <a:gd name="T11" fmla="*/ 252016 h 1008063"/>
              <a:gd name="T12" fmla="*/ 126008 w 1439863"/>
              <a:gd name="T13" fmla="*/ 252016 h 1008063"/>
              <a:gd name="T14" fmla="*/ 126008 w 1439863"/>
              <a:gd name="T15" fmla="*/ 756047 h 1008063"/>
              <a:gd name="T16" fmla="*/ 63004 w 1439863"/>
              <a:gd name="T17" fmla="*/ 756047 h 1008063"/>
              <a:gd name="T18" fmla="*/ 63004 w 1439863"/>
              <a:gd name="T19" fmla="*/ 252016 h 1008063"/>
              <a:gd name="T20" fmla="*/ 157510 w 1439863"/>
              <a:gd name="T21" fmla="*/ 252016 h 1008063"/>
              <a:gd name="T22" fmla="*/ 935832 w 1439863"/>
              <a:gd name="T23" fmla="*/ 252016 h 1008063"/>
              <a:gd name="T24" fmla="*/ 935832 w 1439863"/>
              <a:gd name="T25" fmla="*/ 0 h 1008063"/>
              <a:gd name="T26" fmla="*/ 1439863 w 1439863"/>
              <a:gd name="T27" fmla="*/ 504032 h 1008063"/>
              <a:gd name="T28" fmla="*/ 935832 w 1439863"/>
              <a:gd name="T29" fmla="*/ 1008063 h 1008063"/>
              <a:gd name="T30" fmla="*/ 935832 w 1439863"/>
              <a:gd name="T31" fmla="*/ 756047 h 1008063"/>
              <a:gd name="T32" fmla="*/ 157510 w 1439863"/>
              <a:gd name="T33" fmla="*/ 756047 h 1008063"/>
              <a:gd name="T34" fmla="*/ 157510 w 1439863"/>
              <a:gd name="T35" fmla="*/ 252016 h 100806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39863"/>
              <a:gd name="T55" fmla="*/ 0 h 1008063"/>
              <a:gd name="T56" fmla="*/ 1439863 w 1439863"/>
              <a:gd name="T57" fmla="*/ 1008063 h 100806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39863" h="1008063">
                <a:moveTo>
                  <a:pt x="0" y="252016"/>
                </a:moveTo>
                <a:lnTo>
                  <a:pt x="31502" y="252016"/>
                </a:lnTo>
                <a:lnTo>
                  <a:pt x="31502" y="756047"/>
                </a:lnTo>
                <a:lnTo>
                  <a:pt x="0" y="756047"/>
                </a:lnTo>
                <a:lnTo>
                  <a:pt x="0" y="252016"/>
                </a:lnTo>
                <a:close/>
                <a:moveTo>
                  <a:pt x="63004" y="252016"/>
                </a:moveTo>
                <a:lnTo>
                  <a:pt x="126008" y="252016"/>
                </a:lnTo>
                <a:lnTo>
                  <a:pt x="126008" y="756047"/>
                </a:lnTo>
                <a:lnTo>
                  <a:pt x="63004" y="756047"/>
                </a:lnTo>
                <a:lnTo>
                  <a:pt x="63004" y="252016"/>
                </a:lnTo>
                <a:close/>
                <a:moveTo>
                  <a:pt x="157510" y="252016"/>
                </a:moveTo>
                <a:lnTo>
                  <a:pt x="935832" y="252016"/>
                </a:lnTo>
                <a:lnTo>
                  <a:pt x="935832" y="0"/>
                </a:lnTo>
                <a:lnTo>
                  <a:pt x="1439863" y="504032"/>
                </a:lnTo>
                <a:lnTo>
                  <a:pt x="935832" y="1008063"/>
                </a:lnTo>
                <a:lnTo>
                  <a:pt x="935832" y="756047"/>
                </a:lnTo>
                <a:lnTo>
                  <a:pt x="157510" y="756047"/>
                </a:lnTo>
                <a:lnTo>
                  <a:pt x="157510" y="252016"/>
                </a:lnTo>
                <a:close/>
              </a:path>
            </a:pathLst>
          </a:custGeom>
          <a:gradFill rotWithShape="1">
            <a:gsLst>
              <a:gs pos="0">
                <a:srgbClr val="3A7CCB"/>
              </a:gs>
              <a:gs pos="20000">
                <a:srgbClr val="3C7BC7"/>
              </a:gs>
              <a:gs pos="100000">
                <a:srgbClr val="2C5D98"/>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INPUT</a:t>
            </a:r>
          </a:p>
        </p:txBody>
      </p:sp>
      <p:sp>
        <p:nvSpPr>
          <p:cNvPr id="12" name="Striped Right Arrow 11"/>
          <p:cNvSpPr>
            <a:spLocks/>
          </p:cNvSpPr>
          <p:nvPr/>
        </p:nvSpPr>
        <p:spPr bwMode="auto">
          <a:xfrm>
            <a:off x="6875463" y="3141663"/>
            <a:ext cx="1441450" cy="1009650"/>
          </a:xfrm>
          <a:custGeom>
            <a:avLst/>
            <a:gdLst>
              <a:gd name="T0" fmla="*/ 0 w 1441450"/>
              <a:gd name="T1" fmla="*/ 252413 h 1009650"/>
              <a:gd name="T2" fmla="*/ 31552 w 1441450"/>
              <a:gd name="T3" fmla="*/ 252413 h 1009650"/>
              <a:gd name="T4" fmla="*/ 31552 w 1441450"/>
              <a:gd name="T5" fmla="*/ 757238 h 1009650"/>
              <a:gd name="T6" fmla="*/ 0 w 1441450"/>
              <a:gd name="T7" fmla="*/ 757238 h 1009650"/>
              <a:gd name="T8" fmla="*/ 0 w 1441450"/>
              <a:gd name="T9" fmla="*/ 252413 h 1009650"/>
              <a:gd name="T10" fmla="*/ 63103 w 1441450"/>
              <a:gd name="T11" fmla="*/ 252413 h 1009650"/>
              <a:gd name="T12" fmla="*/ 126206 w 1441450"/>
              <a:gd name="T13" fmla="*/ 252413 h 1009650"/>
              <a:gd name="T14" fmla="*/ 126206 w 1441450"/>
              <a:gd name="T15" fmla="*/ 757238 h 1009650"/>
              <a:gd name="T16" fmla="*/ 63103 w 1441450"/>
              <a:gd name="T17" fmla="*/ 757238 h 1009650"/>
              <a:gd name="T18" fmla="*/ 63103 w 1441450"/>
              <a:gd name="T19" fmla="*/ 252413 h 1009650"/>
              <a:gd name="T20" fmla="*/ 157758 w 1441450"/>
              <a:gd name="T21" fmla="*/ 252413 h 1009650"/>
              <a:gd name="T22" fmla="*/ 936625 w 1441450"/>
              <a:gd name="T23" fmla="*/ 252413 h 1009650"/>
              <a:gd name="T24" fmla="*/ 936625 w 1441450"/>
              <a:gd name="T25" fmla="*/ 0 h 1009650"/>
              <a:gd name="T26" fmla="*/ 1441450 w 1441450"/>
              <a:gd name="T27" fmla="*/ 504825 h 1009650"/>
              <a:gd name="T28" fmla="*/ 936625 w 1441450"/>
              <a:gd name="T29" fmla="*/ 1009650 h 1009650"/>
              <a:gd name="T30" fmla="*/ 936625 w 1441450"/>
              <a:gd name="T31" fmla="*/ 757238 h 1009650"/>
              <a:gd name="T32" fmla="*/ 157758 w 1441450"/>
              <a:gd name="T33" fmla="*/ 757238 h 1009650"/>
              <a:gd name="T34" fmla="*/ 157758 w 1441450"/>
              <a:gd name="T35" fmla="*/ 252413 h 10096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41450"/>
              <a:gd name="T55" fmla="*/ 0 h 1009650"/>
              <a:gd name="T56" fmla="*/ 1441450 w 1441450"/>
              <a:gd name="T57" fmla="*/ 1009650 h 10096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41450" h="1009650">
                <a:moveTo>
                  <a:pt x="0" y="252413"/>
                </a:moveTo>
                <a:lnTo>
                  <a:pt x="31552" y="252413"/>
                </a:lnTo>
                <a:lnTo>
                  <a:pt x="31552" y="757238"/>
                </a:lnTo>
                <a:lnTo>
                  <a:pt x="0" y="757238"/>
                </a:lnTo>
                <a:lnTo>
                  <a:pt x="0" y="252413"/>
                </a:lnTo>
                <a:close/>
                <a:moveTo>
                  <a:pt x="63103" y="252413"/>
                </a:moveTo>
                <a:lnTo>
                  <a:pt x="126206" y="252413"/>
                </a:lnTo>
                <a:lnTo>
                  <a:pt x="126206" y="757238"/>
                </a:lnTo>
                <a:lnTo>
                  <a:pt x="63103" y="757238"/>
                </a:lnTo>
                <a:lnTo>
                  <a:pt x="63103" y="252413"/>
                </a:lnTo>
                <a:close/>
                <a:moveTo>
                  <a:pt x="157758" y="252413"/>
                </a:moveTo>
                <a:lnTo>
                  <a:pt x="936625" y="252413"/>
                </a:lnTo>
                <a:lnTo>
                  <a:pt x="936625" y="0"/>
                </a:lnTo>
                <a:lnTo>
                  <a:pt x="1441450" y="504825"/>
                </a:lnTo>
                <a:lnTo>
                  <a:pt x="936625" y="1009650"/>
                </a:lnTo>
                <a:lnTo>
                  <a:pt x="936625" y="757238"/>
                </a:lnTo>
                <a:lnTo>
                  <a:pt x="157758" y="757238"/>
                </a:lnTo>
                <a:lnTo>
                  <a:pt x="157758" y="252413"/>
                </a:lnTo>
                <a:close/>
              </a:path>
            </a:pathLst>
          </a:custGeom>
          <a:gradFill rotWithShape="1">
            <a:gsLst>
              <a:gs pos="0">
                <a:srgbClr val="3A7CCB"/>
              </a:gs>
              <a:gs pos="20000">
                <a:srgbClr val="3C7BC7"/>
              </a:gs>
              <a:gs pos="100000">
                <a:srgbClr val="2C5D98"/>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OUTPUT</a:t>
            </a:r>
          </a:p>
        </p:txBody>
      </p:sp>
      <p:sp>
        <p:nvSpPr>
          <p:cNvPr id="16389" name="TextBox 12"/>
          <p:cNvSpPr txBox="1">
            <a:spLocks noChangeArrowheads="1"/>
          </p:cNvSpPr>
          <p:nvPr/>
        </p:nvSpPr>
        <p:spPr bwMode="auto">
          <a:xfrm>
            <a:off x="2914650" y="4581525"/>
            <a:ext cx="4465638"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id-ID" sz="1600" b="1"/>
              <a:t>TRANSFORMATION THROUGH ACTIONS</a:t>
            </a:r>
          </a:p>
        </p:txBody>
      </p:sp>
      <p:pic>
        <p:nvPicPr>
          <p:cNvPr id="16390" name="Picture 18" descr="14605005-the-businessman-with-question-mark-head-isolated-on-white-backgroun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298450"/>
            <a:ext cx="823913"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Content Placeholder 20" descr="coloured-gears.jpg"/>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304851" y="1635972"/>
            <a:ext cx="3570611" cy="2757438"/>
          </a:xfrm>
          <a:effectLst>
            <a:outerShdw blurRad="292100" dist="139700" dir="2700000" algn="tl" rotWithShape="0">
              <a:srgbClr val="333333">
                <a:alpha val="64999"/>
              </a:srgbClr>
            </a:outerShdw>
          </a:effectLst>
        </p:spPr>
      </p:pic>
      <p:sp>
        <p:nvSpPr>
          <p:cNvPr id="22" name="Slide Number Placeholder 21"/>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4F107CF2-7A1F-446E-B0EF-B10998268B59}" type="slidenum">
              <a:rPr lang="id-ID" altLang="id-ID" sz="1200"/>
              <a:pPr eaLnBrk="1" hangingPunct="1"/>
              <a:t>2</a:t>
            </a:fld>
            <a:endParaRPr lang="id-ID" altLang="id-ID" sz="1200"/>
          </a:p>
        </p:txBody>
      </p:sp>
      <p:sp>
        <p:nvSpPr>
          <p:cNvPr id="2" name="Explosion 2 1"/>
          <p:cNvSpPr>
            <a:spLocks noChangeArrowheads="1"/>
          </p:cNvSpPr>
          <p:nvPr/>
        </p:nvSpPr>
        <p:spPr bwMode="auto">
          <a:xfrm>
            <a:off x="971550" y="1917700"/>
            <a:ext cx="2016125" cy="1079500"/>
          </a:xfrm>
          <a:prstGeom prst="irregularSeal2">
            <a:avLst/>
          </a:prstGeom>
          <a:gradFill rotWithShape="1">
            <a:gsLst>
              <a:gs pos="0">
                <a:srgbClr val="F0EAF9"/>
              </a:gs>
              <a:gs pos="64999">
                <a:srgbClr val="D9CBEE"/>
              </a:gs>
              <a:gs pos="100000">
                <a:srgbClr val="C9B5E8"/>
              </a:gs>
            </a:gsLst>
            <a:lin ang="5400000" scaled="1"/>
          </a:gradFill>
          <a:ln w="9525">
            <a:solidFill>
              <a:srgbClr val="7D60A0"/>
            </a:solidFill>
            <a:miter lim="800000"/>
            <a:headEnd/>
            <a:tailEnd/>
          </a:ln>
          <a:effectLst>
            <a:outerShdw blurRad="40000" dist="20000" dir="5400000" rotWithShape="0">
              <a:srgbClr val="808080">
                <a:alpha val="37999"/>
              </a:srgbClr>
            </a:outerShdw>
          </a:effectLst>
        </p:spPr>
        <p:txBody>
          <a:bodyPr anchor="ctr"/>
          <a:lstStyle/>
          <a:p>
            <a:pPr algn="ctr">
              <a:defRPr/>
            </a:pPr>
            <a:r>
              <a:rPr lang="en-US" sz="1200" b="1" dirty="0">
                <a:solidFill>
                  <a:srgbClr val="0000FF"/>
                </a:solidFill>
                <a:latin typeface="+mn-lt"/>
                <a:ea typeface="+mn-ea"/>
              </a:rPr>
              <a:t>Trigger events</a:t>
            </a:r>
          </a:p>
        </p:txBody>
      </p:sp>
      <p:sp>
        <p:nvSpPr>
          <p:cNvPr id="16" name="Explosion 2 15"/>
          <p:cNvSpPr>
            <a:spLocks noChangeArrowheads="1"/>
          </p:cNvSpPr>
          <p:nvPr/>
        </p:nvSpPr>
        <p:spPr bwMode="auto">
          <a:xfrm>
            <a:off x="755650" y="4725988"/>
            <a:ext cx="2016125" cy="1079500"/>
          </a:xfrm>
          <a:prstGeom prst="irregularSeal2">
            <a:avLst/>
          </a:prstGeom>
          <a:gradFill rotWithShape="1">
            <a:gsLst>
              <a:gs pos="0">
                <a:srgbClr val="FFEBDB"/>
              </a:gs>
              <a:gs pos="64999">
                <a:srgbClr val="FFD0AA"/>
              </a:gs>
              <a:gs pos="100000">
                <a:srgbClr val="FFBE86"/>
              </a:gs>
            </a:gsLst>
            <a:lin ang="5400000" scaled="1"/>
          </a:gradFill>
          <a:ln w="9525">
            <a:solidFill>
              <a:srgbClr val="F69240"/>
            </a:solidFill>
            <a:miter lim="800000"/>
            <a:headEnd/>
            <a:tailEnd/>
          </a:ln>
          <a:effectLst>
            <a:outerShdw blurRad="40000" dist="20000" dir="5400000" rotWithShape="0">
              <a:srgbClr val="808080">
                <a:alpha val="37999"/>
              </a:srgbClr>
            </a:outerShdw>
          </a:effectLst>
        </p:spPr>
        <p:txBody>
          <a:bodyPr anchor="ctr"/>
          <a:lstStyle/>
          <a:p>
            <a:pPr algn="ctr">
              <a:defRPr/>
            </a:pPr>
            <a:r>
              <a:rPr lang="en-US" sz="1200" b="1" dirty="0">
                <a:solidFill>
                  <a:srgbClr val="0000FF"/>
                </a:solidFill>
                <a:latin typeface="+mn-lt"/>
                <a:ea typeface="+mn-ea"/>
              </a:rPr>
              <a:t>Trigger events</a:t>
            </a:r>
          </a:p>
        </p:txBody>
      </p:sp>
      <p:cxnSp>
        <p:nvCxnSpPr>
          <p:cNvPr id="4" name="Curved Connector 3"/>
          <p:cNvCxnSpPr>
            <a:cxnSpLocks noChangeShapeType="1"/>
          </p:cNvCxnSpPr>
          <p:nvPr/>
        </p:nvCxnSpPr>
        <p:spPr bwMode="auto">
          <a:xfrm rot="5400000" flipH="1" flipV="1">
            <a:off x="863601" y="3898900"/>
            <a:ext cx="1439862" cy="935037"/>
          </a:xfrm>
          <a:prstGeom prst="curvedConnector2">
            <a:avLst/>
          </a:prstGeom>
          <a:noFill/>
          <a:ln w="38100">
            <a:solidFill>
              <a:schemeClr val="accent2"/>
            </a:solidFill>
            <a:round/>
            <a:headEnd/>
            <a:tailEnd type="arrow" w="med" len="med"/>
          </a:ln>
          <a:effectLst>
            <a:outerShdw blurRad="40000" dist="23000" dir="5400000" rotWithShape="0">
              <a:srgbClr val="808080">
                <a:alpha val="34999"/>
              </a:srgbClr>
            </a:outerShdw>
          </a:effectLst>
          <a:extLst>
            <a:ext uri="{909E8E84-426E-40DD-AFC4-6F175D3DCCD1}">
              <a14:hiddenFill xmlns:a14="http://schemas.microsoft.com/office/drawing/2010/main">
                <a:noFill/>
              </a14:hiddenFill>
            </a:ext>
          </a:extLst>
        </p:spPr>
      </p:cxnSp>
      <p:cxnSp>
        <p:nvCxnSpPr>
          <p:cNvPr id="23" name="Curved Connector 22"/>
          <p:cNvCxnSpPr>
            <a:cxnSpLocks noChangeShapeType="1"/>
            <a:stCxn id="2" idx="1"/>
          </p:cNvCxnSpPr>
          <p:nvPr/>
        </p:nvCxnSpPr>
        <p:spPr bwMode="auto">
          <a:xfrm rot="10800000" flipH="1" flipV="1">
            <a:off x="971550" y="2562225"/>
            <a:ext cx="1079500" cy="944563"/>
          </a:xfrm>
          <a:prstGeom prst="curvedConnector3">
            <a:avLst>
              <a:gd name="adj1" fmla="val -21162"/>
            </a:avLst>
          </a:prstGeom>
          <a:noFill/>
          <a:ln w="38100">
            <a:solidFill>
              <a:schemeClr val="accent2"/>
            </a:solidFill>
            <a:round/>
            <a:headEnd/>
            <a:tailEnd type="arrow" w="med" len="med"/>
          </a:ln>
          <a:effectLst>
            <a:outerShdw blurRad="40000" dist="23000" dir="5400000" rotWithShape="0">
              <a:srgbClr val="808080">
                <a:alpha val="34999"/>
              </a:srgbClr>
            </a:outerShdw>
          </a:effectLst>
          <a:extLst>
            <a:ext uri="{909E8E84-426E-40DD-AFC4-6F175D3DCCD1}">
              <a14:hiddenFill xmlns:a14="http://schemas.microsoft.com/office/drawing/2010/main">
                <a:noFill/>
              </a14:hiddenFill>
            </a:ext>
          </a:extLst>
        </p:spPr>
      </p:cxnSp>
      <p:graphicFrame>
        <p:nvGraphicFramePr>
          <p:cNvPr id="18" name="Diagram 17"/>
          <p:cNvGraphicFramePr/>
          <p:nvPr>
            <p:extLst>
              <p:ext uri="{D42A27DB-BD31-4B8C-83A1-F6EECF244321}">
                <p14:modId xmlns:p14="http://schemas.microsoft.com/office/powerpoint/2010/main" val="1666747595"/>
              </p:ext>
            </p:extLst>
          </p:nvPr>
        </p:nvGraphicFramePr>
        <p:xfrm>
          <a:off x="3715236" y="863740"/>
          <a:ext cx="2952328" cy="19682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91496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81"/>
          <p:cNvSpPr txBox="1">
            <a:spLocks noChangeArrowheads="1"/>
          </p:cNvSpPr>
          <p:nvPr/>
        </p:nvSpPr>
        <p:spPr bwMode="auto">
          <a:xfrm>
            <a:off x="1763688" y="341784"/>
            <a:ext cx="7380312"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lgn="l" eaLnBrk="1" hangingPunct="1">
              <a:defRPr/>
            </a:pPr>
            <a:r>
              <a:rPr lang="en-US" altLang="zh-CN" b="1" i="1" dirty="0">
                <a:ln w="31550" cmpd="sng">
                  <a:solidFill>
                    <a:schemeClr val="tx1"/>
                  </a:solidFill>
                  <a:prstDash val="solid"/>
                </a:ln>
                <a:effectLst>
                  <a:outerShdw blurRad="41275" dist="12700" dir="12000000" algn="tl" rotWithShape="0">
                    <a:srgbClr val="000000">
                      <a:alpha val="40000"/>
                    </a:srgbClr>
                  </a:outerShdw>
                </a:effectLst>
              </a:rPr>
              <a:t>CASCADING</a:t>
            </a:r>
            <a:r>
              <a:rPr lang="en-US" altLang="zh-CN" b="1" dirty="0">
                <a:ln w="31550" cmpd="sng">
                  <a:solidFill>
                    <a:schemeClr val="tx1"/>
                  </a:solidFill>
                  <a:prstDash val="solid"/>
                </a:ln>
                <a:effectLst>
                  <a:outerShdw blurRad="41275" dist="12700" dir="12000000" algn="tl" rotWithShape="0">
                    <a:srgbClr val="000000">
                      <a:alpha val="40000"/>
                    </a:srgbClr>
                  </a:outerShdw>
                </a:effectLst>
              </a:rPr>
              <a:t> PROSES BISNIS</a:t>
            </a:r>
          </a:p>
        </p:txBody>
      </p:sp>
      <p:pic>
        <p:nvPicPr>
          <p:cNvPr id="33794" name="Picture 2" descr="stairs_dow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333375"/>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82247CDB-82A3-4372-941D-A00DAD8E16AD}" type="slidenum">
              <a:rPr lang="id-ID" altLang="id-ID" sz="1200"/>
              <a:pPr eaLnBrk="1" hangingPunct="1"/>
              <a:t>20</a:t>
            </a:fld>
            <a:endParaRPr lang="id-ID" altLang="id-ID" sz="1200"/>
          </a:p>
        </p:txBody>
      </p:sp>
      <p:sp>
        <p:nvSpPr>
          <p:cNvPr id="19" name="Pentagon 18"/>
          <p:cNvSpPr>
            <a:spLocks noChangeArrowheads="1"/>
          </p:cNvSpPr>
          <p:nvPr/>
        </p:nvSpPr>
        <p:spPr bwMode="auto">
          <a:xfrm>
            <a:off x="3576638" y="2740025"/>
            <a:ext cx="2139950" cy="803275"/>
          </a:xfrm>
          <a:prstGeom prst="homePlate">
            <a:avLst>
              <a:gd name="adj" fmla="val 50000"/>
            </a:avLst>
          </a:prstGeom>
          <a:solidFill>
            <a:srgbClr val="E46C0A"/>
          </a:solidFill>
          <a:ln w="9525">
            <a:solidFill>
              <a:srgbClr val="F69240"/>
            </a:solidFill>
            <a:miter lim="800000"/>
            <a:headEnd/>
            <a:tailEnd/>
          </a:ln>
          <a:effectLst>
            <a:outerShdw blurRad="50800" dist="38100" dir="2700000" algn="tl" rotWithShape="0">
              <a:srgbClr val="808080">
                <a:alpha val="39999"/>
              </a:srgbClr>
            </a:outerShdw>
          </a:effectLst>
        </p:spPr>
        <p:txBody>
          <a:bodyPr anchor="ctr"/>
          <a:lstStyle/>
          <a:p>
            <a:pPr algn="ctr">
              <a:defRPr/>
            </a:pPr>
            <a:r>
              <a:rPr lang="en-US" sz="2400" b="1" dirty="0">
                <a:solidFill>
                  <a:srgbClr val="0000FF"/>
                </a:solidFill>
                <a:latin typeface="+mn-lt"/>
                <a:ea typeface="+mn-ea"/>
              </a:rPr>
              <a:t>Proses 3</a:t>
            </a:r>
          </a:p>
        </p:txBody>
      </p:sp>
      <p:sp>
        <p:nvSpPr>
          <p:cNvPr id="20" name="Oval 19"/>
          <p:cNvSpPr>
            <a:spLocks noChangeArrowheads="1"/>
          </p:cNvSpPr>
          <p:nvPr/>
        </p:nvSpPr>
        <p:spPr bwMode="auto">
          <a:xfrm>
            <a:off x="1143000" y="2708275"/>
            <a:ext cx="1628775" cy="776288"/>
          </a:xfrm>
          <a:prstGeom prst="ellipse">
            <a:avLst/>
          </a:prstGeom>
          <a:noFill/>
          <a:ln w="38100">
            <a:solidFill>
              <a:srgbClr val="FF0000"/>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r>
              <a:rPr lang="en-US" sz="2400" b="1" dirty="0">
                <a:solidFill>
                  <a:srgbClr val="0000FF"/>
                </a:solidFill>
                <a:latin typeface="Calibri" charset="0"/>
                <a:ea typeface="ＭＳ Ｐゴシック" charset="0"/>
                <a:cs typeface="ＭＳ Ｐゴシック" charset="0"/>
              </a:rPr>
              <a:t>Input</a:t>
            </a:r>
            <a:endParaRPr lang="en-US" sz="1400" b="1" dirty="0">
              <a:solidFill>
                <a:srgbClr val="0000FF"/>
              </a:solidFill>
              <a:latin typeface="Calibri" charset="0"/>
              <a:ea typeface="ＭＳ Ｐゴシック" charset="0"/>
              <a:cs typeface="ＭＳ Ｐゴシック" charset="0"/>
            </a:endParaRPr>
          </a:p>
        </p:txBody>
      </p:sp>
      <p:sp>
        <p:nvSpPr>
          <p:cNvPr id="21" name="Oval 20"/>
          <p:cNvSpPr>
            <a:spLocks noChangeArrowheads="1"/>
          </p:cNvSpPr>
          <p:nvPr/>
        </p:nvSpPr>
        <p:spPr bwMode="auto">
          <a:xfrm>
            <a:off x="6443663" y="2708275"/>
            <a:ext cx="1628775" cy="776288"/>
          </a:xfrm>
          <a:prstGeom prst="ellipse">
            <a:avLst/>
          </a:prstGeom>
          <a:noFill/>
          <a:ln w="38100">
            <a:solidFill>
              <a:srgbClr val="FF0000"/>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r>
              <a:rPr lang="en-US" sz="2400" b="1" dirty="0">
                <a:solidFill>
                  <a:srgbClr val="0000FF"/>
                </a:solidFill>
                <a:latin typeface="Calibri" charset="0"/>
                <a:ea typeface="ＭＳ Ｐゴシック" charset="0"/>
                <a:cs typeface="ＭＳ Ｐゴシック" charset="0"/>
              </a:rPr>
              <a:t>Output</a:t>
            </a:r>
          </a:p>
        </p:txBody>
      </p:sp>
      <p:grpSp>
        <p:nvGrpSpPr>
          <p:cNvPr id="33800" name="Group 21"/>
          <p:cNvGrpSpPr>
            <a:grpSpLocks/>
          </p:cNvGrpSpPr>
          <p:nvPr/>
        </p:nvGrpSpPr>
        <p:grpSpPr bwMode="auto">
          <a:xfrm>
            <a:off x="311150" y="4724400"/>
            <a:ext cx="4057650" cy="862013"/>
            <a:chOff x="3556674" y="4520843"/>
            <a:chExt cx="3318770" cy="288588"/>
          </a:xfrm>
        </p:grpSpPr>
        <p:sp>
          <p:nvSpPr>
            <p:cNvPr id="23" name="Freeform 22"/>
            <p:cNvSpPr>
              <a:spLocks/>
            </p:cNvSpPr>
            <p:nvPr/>
          </p:nvSpPr>
          <p:spPr bwMode="auto">
            <a:xfrm>
              <a:off x="3556674" y="4520843"/>
              <a:ext cx="721923" cy="288588"/>
            </a:xfrm>
            <a:custGeom>
              <a:avLst/>
              <a:gdLst>
                <a:gd name="T0" fmla="*/ 0 w 721471"/>
                <a:gd name="T1" fmla="*/ 0 h 288588"/>
                <a:gd name="T2" fmla="*/ 577539 w 721471"/>
                <a:gd name="T3" fmla="*/ 0 h 288588"/>
                <a:gd name="T4" fmla="*/ 721923 w 721471"/>
                <a:gd name="T5" fmla="*/ 144294 h 288588"/>
                <a:gd name="T6" fmla="*/ 577539 w 721471"/>
                <a:gd name="T7" fmla="*/ 288588 h 288588"/>
                <a:gd name="T8" fmla="*/ 0 w 721471"/>
                <a:gd name="T9" fmla="*/ 288588 h 288588"/>
                <a:gd name="T10" fmla="*/ 144384 w 721471"/>
                <a:gd name="T11" fmla="*/ 144294 h 288588"/>
                <a:gd name="T12" fmla="*/ 0 w 721471"/>
                <a:gd name="T13" fmla="*/ 0 h 288588"/>
                <a:gd name="T14" fmla="*/ 0 60000 65536"/>
                <a:gd name="T15" fmla="*/ 0 60000 65536"/>
                <a:gd name="T16" fmla="*/ 0 60000 65536"/>
                <a:gd name="T17" fmla="*/ 0 60000 65536"/>
                <a:gd name="T18" fmla="*/ 0 60000 65536"/>
                <a:gd name="T19" fmla="*/ 0 60000 65536"/>
                <a:gd name="T20" fmla="*/ 0 60000 65536"/>
                <a:gd name="T21" fmla="*/ 0 w 721471"/>
                <a:gd name="T22" fmla="*/ 0 h 288588"/>
                <a:gd name="T23" fmla="*/ 721471 w 721471"/>
                <a:gd name="T24" fmla="*/ 288588 h 288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1471" h="288588">
                  <a:moveTo>
                    <a:pt x="0" y="0"/>
                  </a:moveTo>
                  <a:lnTo>
                    <a:pt x="577177" y="0"/>
                  </a:lnTo>
                  <a:lnTo>
                    <a:pt x="721471" y="144294"/>
                  </a:lnTo>
                  <a:lnTo>
                    <a:pt x="577177" y="288588"/>
                  </a:lnTo>
                  <a:lnTo>
                    <a:pt x="0" y="288588"/>
                  </a:lnTo>
                  <a:lnTo>
                    <a:pt x="144294" y="144294"/>
                  </a:lnTo>
                  <a:lnTo>
                    <a:pt x="0" y="0"/>
                  </a:lnTo>
                  <a:close/>
                </a:path>
              </a:pathLst>
            </a:custGeom>
            <a:gradFill rotWithShape="1">
              <a:gsLst>
                <a:gs pos="0">
                  <a:srgbClr val="CE3B37"/>
                </a:gs>
                <a:gs pos="20000">
                  <a:srgbClr val="CB3D3A"/>
                </a:gs>
                <a:gs pos="100000">
                  <a:srgbClr val="9B2D2A"/>
                </a:gs>
              </a:gsLst>
              <a:lin ang="540000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180299" tIns="12002" rIns="156296" bIns="12002" anchor="ctr"/>
            <a:lstStyle/>
            <a:p>
              <a:pPr algn="ctr" defTabSz="400050">
                <a:lnSpc>
                  <a:spcPct val="90000"/>
                </a:lnSpc>
                <a:spcAft>
                  <a:spcPct val="35000"/>
                </a:spcAft>
                <a:defRPr/>
              </a:pPr>
              <a:r>
                <a:rPr lang="en-US" sz="1400" b="1" dirty="0">
                  <a:solidFill>
                    <a:schemeClr val="lt1"/>
                  </a:solidFill>
                  <a:latin typeface="+mn-lt"/>
                  <a:ea typeface="+mn-ea"/>
                </a:rPr>
                <a:t>Proses 3.a</a:t>
              </a:r>
            </a:p>
          </p:txBody>
        </p:sp>
        <p:sp>
          <p:nvSpPr>
            <p:cNvPr id="24" name="Freeform 23"/>
            <p:cNvSpPr>
              <a:spLocks/>
            </p:cNvSpPr>
            <p:nvPr/>
          </p:nvSpPr>
          <p:spPr bwMode="auto">
            <a:xfrm>
              <a:off x="4205886" y="4520843"/>
              <a:ext cx="721923" cy="288588"/>
            </a:xfrm>
            <a:custGeom>
              <a:avLst/>
              <a:gdLst>
                <a:gd name="T0" fmla="*/ 0 w 721471"/>
                <a:gd name="T1" fmla="*/ 0 h 288588"/>
                <a:gd name="T2" fmla="*/ 577539 w 721471"/>
                <a:gd name="T3" fmla="*/ 0 h 288588"/>
                <a:gd name="T4" fmla="*/ 721923 w 721471"/>
                <a:gd name="T5" fmla="*/ 144294 h 288588"/>
                <a:gd name="T6" fmla="*/ 577539 w 721471"/>
                <a:gd name="T7" fmla="*/ 288588 h 288588"/>
                <a:gd name="T8" fmla="*/ 0 w 721471"/>
                <a:gd name="T9" fmla="*/ 288588 h 288588"/>
                <a:gd name="T10" fmla="*/ 144384 w 721471"/>
                <a:gd name="T11" fmla="*/ 144294 h 288588"/>
                <a:gd name="T12" fmla="*/ 0 w 721471"/>
                <a:gd name="T13" fmla="*/ 0 h 288588"/>
                <a:gd name="T14" fmla="*/ 0 60000 65536"/>
                <a:gd name="T15" fmla="*/ 0 60000 65536"/>
                <a:gd name="T16" fmla="*/ 0 60000 65536"/>
                <a:gd name="T17" fmla="*/ 0 60000 65536"/>
                <a:gd name="T18" fmla="*/ 0 60000 65536"/>
                <a:gd name="T19" fmla="*/ 0 60000 65536"/>
                <a:gd name="T20" fmla="*/ 0 60000 65536"/>
                <a:gd name="T21" fmla="*/ 0 w 721471"/>
                <a:gd name="T22" fmla="*/ 0 h 288588"/>
                <a:gd name="T23" fmla="*/ 721471 w 721471"/>
                <a:gd name="T24" fmla="*/ 288588 h 288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1471" h="288588">
                  <a:moveTo>
                    <a:pt x="0" y="0"/>
                  </a:moveTo>
                  <a:lnTo>
                    <a:pt x="577177" y="0"/>
                  </a:lnTo>
                  <a:lnTo>
                    <a:pt x="721471" y="144294"/>
                  </a:lnTo>
                  <a:lnTo>
                    <a:pt x="577177" y="288588"/>
                  </a:lnTo>
                  <a:lnTo>
                    <a:pt x="0" y="288588"/>
                  </a:lnTo>
                  <a:lnTo>
                    <a:pt x="144294" y="144294"/>
                  </a:lnTo>
                  <a:lnTo>
                    <a:pt x="0" y="0"/>
                  </a:lnTo>
                  <a:close/>
                </a:path>
              </a:pathLst>
            </a:custGeom>
            <a:gradFill rotWithShape="1">
              <a:gsLst>
                <a:gs pos="0">
                  <a:srgbClr val="9CC746"/>
                </a:gs>
                <a:gs pos="20000">
                  <a:srgbClr val="9BC348"/>
                </a:gs>
                <a:gs pos="100000">
                  <a:srgbClr val="769535"/>
                </a:gs>
              </a:gsLst>
              <a:lin ang="540000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180299" tIns="12002" rIns="156296" bIns="12002" anchor="ctr"/>
            <a:lstStyle/>
            <a:p>
              <a:pPr algn="ctr" defTabSz="400050">
                <a:lnSpc>
                  <a:spcPct val="90000"/>
                </a:lnSpc>
                <a:spcAft>
                  <a:spcPct val="35000"/>
                </a:spcAft>
                <a:defRPr/>
              </a:pPr>
              <a:r>
                <a:rPr lang="en-US" sz="1400" b="1" dirty="0">
                  <a:solidFill>
                    <a:schemeClr val="lt1"/>
                  </a:solidFill>
                  <a:latin typeface="+mn-lt"/>
                  <a:ea typeface="+mn-ea"/>
                </a:rPr>
                <a:t>Proses 3.b</a:t>
              </a:r>
            </a:p>
          </p:txBody>
        </p:sp>
        <p:sp>
          <p:nvSpPr>
            <p:cNvPr id="25" name="Freeform 24"/>
            <p:cNvSpPr>
              <a:spLocks/>
            </p:cNvSpPr>
            <p:nvPr/>
          </p:nvSpPr>
          <p:spPr bwMode="auto">
            <a:xfrm>
              <a:off x="4855097" y="4520843"/>
              <a:ext cx="721923" cy="288588"/>
            </a:xfrm>
            <a:custGeom>
              <a:avLst/>
              <a:gdLst>
                <a:gd name="T0" fmla="*/ 0 w 721471"/>
                <a:gd name="T1" fmla="*/ 0 h 288588"/>
                <a:gd name="T2" fmla="*/ 577539 w 721471"/>
                <a:gd name="T3" fmla="*/ 0 h 288588"/>
                <a:gd name="T4" fmla="*/ 721923 w 721471"/>
                <a:gd name="T5" fmla="*/ 144294 h 288588"/>
                <a:gd name="T6" fmla="*/ 577539 w 721471"/>
                <a:gd name="T7" fmla="*/ 288588 h 288588"/>
                <a:gd name="T8" fmla="*/ 0 w 721471"/>
                <a:gd name="T9" fmla="*/ 288588 h 288588"/>
                <a:gd name="T10" fmla="*/ 144384 w 721471"/>
                <a:gd name="T11" fmla="*/ 144294 h 288588"/>
                <a:gd name="T12" fmla="*/ 0 w 721471"/>
                <a:gd name="T13" fmla="*/ 0 h 288588"/>
                <a:gd name="T14" fmla="*/ 0 60000 65536"/>
                <a:gd name="T15" fmla="*/ 0 60000 65536"/>
                <a:gd name="T16" fmla="*/ 0 60000 65536"/>
                <a:gd name="T17" fmla="*/ 0 60000 65536"/>
                <a:gd name="T18" fmla="*/ 0 60000 65536"/>
                <a:gd name="T19" fmla="*/ 0 60000 65536"/>
                <a:gd name="T20" fmla="*/ 0 60000 65536"/>
                <a:gd name="T21" fmla="*/ 0 w 721471"/>
                <a:gd name="T22" fmla="*/ 0 h 288588"/>
                <a:gd name="T23" fmla="*/ 721471 w 721471"/>
                <a:gd name="T24" fmla="*/ 288588 h 288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1471" h="288588">
                  <a:moveTo>
                    <a:pt x="0" y="0"/>
                  </a:moveTo>
                  <a:lnTo>
                    <a:pt x="577177" y="0"/>
                  </a:lnTo>
                  <a:lnTo>
                    <a:pt x="721471" y="144294"/>
                  </a:lnTo>
                  <a:lnTo>
                    <a:pt x="577177" y="288588"/>
                  </a:lnTo>
                  <a:lnTo>
                    <a:pt x="0" y="288588"/>
                  </a:lnTo>
                  <a:lnTo>
                    <a:pt x="144294" y="144294"/>
                  </a:lnTo>
                  <a:lnTo>
                    <a:pt x="0" y="0"/>
                  </a:lnTo>
                  <a:close/>
                </a:path>
              </a:pathLst>
            </a:custGeom>
            <a:gradFill rotWithShape="1">
              <a:gsLst>
                <a:gs pos="0">
                  <a:srgbClr val="7B57A8"/>
                </a:gs>
                <a:gs pos="20000">
                  <a:srgbClr val="7B58A6"/>
                </a:gs>
                <a:gs pos="100000">
                  <a:srgbClr val="5D417E"/>
                </a:gs>
              </a:gsLst>
              <a:lin ang="540000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180299" tIns="12002" rIns="156296" bIns="12002" anchor="ctr"/>
            <a:lstStyle/>
            <a:p>
              <a:pPr algn="ctr" defTabSz="400050">
                <a:lnSpc>
                  <a:spcPct val="90000"/>
                </a:lnSpc>
                <a:spcAft>
                  <a:spcPct val="35000"/>
                </a:spcAft>
                <a:defRPr/>
              </a:pPr>
              <a:r>
                <a:rPr lang="en-US" sz="1400" b="1" dirty="0">
                  <a:solidFill>
                    <a:schemeClr val="lt1"/>
                  </a:solidFill>
                  <a:latin typeface="+mn-lt"/>
                  <a:ea typeface="+mn-ea"/>
                </a:rPr>
                <a:t>Proses 3.c</a:t>
              </a:r>
            </a:p>
          </p:txBody>
        </p:sp>
        <p:sp>
          <p:nvSpPr>
            <p:cNvPr id="26" name="Freeform 25"/>
            <p:cNvSpPr>
              <a:spLocks/>
            </p:cNvSpPr>
            <p:nvPr/>
          </p:nvSpPr>
          <p:spPr bwMode="auto">
            <a:xfrm>
              <a:off x="5504309" y="4520843"/>
              <a:ext cx="721923" cy="288588"/>
            </a:xfrm>
            <a:custGeom>
              <a:avLst/>
              <a:gdLst>
                <a:gd name="T0" fmla="*/ 0 w 721471"/>
                <a:gd name="T1" fmla="*/ 0 h 288588"/>
                <a:gd name="T2" fmla="*/ 577539 w 721471"/>
                <a:gd name="T3" fmla="*/ 0 h 288588"/>
                <a:gd name="T4" fmla="*/ 721923 w 721471"/>
                <a:gd name="T5" fmla="*/ 144294 h 288588"/>
                <a:gd name="T6" fmla="*/ 577539 w 721471"/>
                <a:gd name="T7" fmla="*/ 288588 h 288588"/>
                <a:gd name="T8" fmla="*/ 0 w 721471"/>
                <a:gd name="T9" fmla="*/ 288588 h 288588"/>
                <a:gd name="T10" fmla="*/ 144384 w 721471"/>
                <a:gd name="T11" fmla="*/ 144294 h 288588"/>
                <a:gd name="T12" fmla="*/ 0 w 721471"/>
                <a:gd name="T13" fmla="*/ 0 h 288588"/>
                <a:gd name="T14" fmla="*/ 0 60000 65536"/>
                <a:gd name="T15" fmla="*/ 0 60000 65536"/>
                <a:gd name="T16" fmla="*/ 0 60000 65536"/>
                <a:gd name="T17" fmla="*/ 0 60000 65536"/>
                <a:gd name="T18" fmla="*/ 0 60000 65536"/>
                <a:gd name="T19" fmla="*/ 0 60000 65536"/>
                <a:gd name="T20" fmla="*/ 0 60000 65536"/>
                <a:gd name="T21" fmla="*/ 0 w 721471"/>
                <a:gd name="T22" fmla="*/ 0 h 288588"/>
                <a:gd name="T23" fmla="*/ 721471 w 721471"/>
                <a:gd name="T24" fmla="*/ 288588 h 288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1471" h="288588">
                  <a:moveTo>
                    <a:pt x="0" y="0"/>
                  </a:moveTo>
                  <a:lnTo>
                    <a:pt x="577177" y="0"/>
                  </a:lnTo>
                  <a:lnTo>
                    <a:pt x="721471" y="144294"/>
                  </a:lnTo>
                  <a:lnTo>
                    <a:pt x="577177" y="288588"/>
                  </a:lnTo>
                  <a:lnTo>
                    <a:pt x="0" y="288588"/>
                  </a:lnTo>
                  <a:lnTo>
                    <a:pt x="144294" y="144294"/>
                  </a:lnTo>
                  <a:lnTo>
                    <a:pt x="0" y="0"/>
                  </a:lnTo>
                  <a:close/>
                </a:path>
              </a:pathLst>
            </a:custGeom>
            <a:gradFill rotWithShape="1">
              <a:gsLst>
                <a:gs pos="0">
                  <a:srgbClr val="34B3D6"/>
                </a:gs>
                <a:gs pos="20000">
                  <a:srgbClr val="36B1D2"/>
                </a:gs>
                <a:gs pos="100000">
                  <a:srgbClr val="2787A0"/>
                </a:gs>
              </a:gsLst>
              <a:lin ang="540000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180299" tIns="12002" rIns="156296" bIns="12002" anchor="ctr"/>
            <a:lstStyle/>
            <a:p>
              <a:pPr algn="ctr" defTabSz="400050">
                <a:lnSpc>
                  <a:spcPct val="90000"/>
                </a:lnSpc>
                <a:spcAft>
                  <a:spcPct val="35000"/>
                </a:spcAft>
                <a:defRPr/>
              </a:pPr>
              <a:r>
                <a:rPr lang="en-US" sz="1400" b="1" dirty="0">
                  <a:solidFill>
                    <a:schemeClr val="lt1"/>
                  </a:solidFill>
                  <a:latin typeface="+mn-lt"/>
                  <a:ea typeface="+mn-ea"/>
                </a:rPr>
                <a:t>Proses 3.d</a:t>
              </a:r>
            </a:p>
          </p:txBody>
        </p:sp>
        <p:sp>
          <p:nvSpPr>
            <p:cNvPr id="27" name="Freeform 26"/>
            <p:cNvSpPr>
              <a:spLocks/>
            </p:cNvSpPr>
            <p:nvPr/>
          </p:nvSpPr>
          <p:spPr bwMode="auto">
            <a:xfrm>
              <a:off x="6153521" y="4520843"/>
              <a:ext cx="721923" cy="288588"/>
            </a:xfrm>
            <a:custGeom>
              <a:avLst/>
              <a:gdLst>
                <a:gd name="T0" fmla="*/ 0 w 721471"/>
                <a:gd name="T1" fmla="*/ 0 h 288588"/>
                <a:gd name="T2" fmla="*/ 577539 w 721471"/>
                <a:gd name="T3" fmla="*/ 0 h 288588"/>
                <a:gd name="T4" fmla="*/ 721923 w 721471"/>
                <a:gd name="T5" fmla="*/ 144294 h 288588"/>
                <a:gd name="T6" fmla="*/ 577539 w 721471"/>
                <a:gd name="T7" fmla="*/ 288588 h 288588"/>
                <a:gd name="T8" fmla="*/ 0 w 721471"/>
                <a:gd name="T9" fmla="*/ 288588 h 288588"/>
                <a:gd name="T10" fmla="*/ 144384 w 721471"/>
                <a:gd name="T11" fmla="*/ 144294 h 288588"/>
                <a:gd name="T12" fmla="*/ 0 w 721471"/>
                <a:gd name="T13" fmla="*/ 0 h 288588"/>
                <a:gd name="T14" fmla="*/ 0 60000 65536"/>
                <a:gd name="T15" fmla="*/ 0 60000 65536"/>
                <a:gd name="T16" fmla="*/ 0 60000 65536"/>
                <a:gd name="T17" fmla="*/ 0 60000 65536"/>
                <a:gd name="T18" fmla="*/ 0 60000 65536"/>
                <a:gd name="T19" fmla="*/ 0 60000 65536"/>
                <a:gd name="T20" fmla="*/ 0 60000 65536"/>
                <a:gd name="T21" fmla="*/ 0 w 721471"/>
                <a:gd name="T22" fmla="*/ 0 h 288588"/>
                <a:gd name="T23" fmla="*/ 721471 w 721471"/>
                <a:gd name="T24" fmla="*/ 288588 h 288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1471" h="288588">
                  <a:moveTo>
                    <a:pt x="0" y="0"/>
                  </a:moveTo>
                  <a:lnTo>
                    <a:pt x="577177" y="0"/>
                  </a:lnTo>
                  <a:lnTo>
                    <a:pt x="721471" y="144294"/>
                  </a:lnTo>
                  <a:lnTo>
                    <a:pt x="577177" y="288588"/>
                  </a:lnTo>
                  <a:lnTo>
                    <a:pt x="0" y="288588"/>
                  </a:lnTo>
                  <a:lnTo>
                    <a:pt x="144294" y="144294"/>
                  </a:lnTo>
                  <a:lnTo>
                    <a:pt x="0" y="0"/>
                  </a:lnTo>
                  <a:close/>
                </a:path>
              </a:pathLst>
            </a:custGeom>
            <a:gradFill rotWithShape="1">
              <a:gsLst>
                <a:gs pos="0">
                  <a:srgbClr val="FF8F26"/>
                </a:gs>
                <a:gs pos="20000">
                  <a:srgbClr val="FF8F2A"/>
                </a:gs>
                <a:gs pos="100000">
                  <a:srgbClr val="CB6C1D"/>
                </a:gs>
              </a:gsLst>
              <a:lin ang="540000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180299" tIns="12002" rIns="156296" bIns="12002" anchor="ctr"/>
            <a:lstStyle/>
            <a:p>
              <a:pPr algn="ctr" defTabSz="400050">
                <a:lnSpc>
                  <a:spcPct val="90000"/>
                </a:lnSpc>
                <a:spcAft>
                  <a:spcPct val="35000"/>
                </a:spcAft>
                <a:defRPr/>
              </a:pPr>
              <a:r>
                <a:rPr lang="en-US" sz="1400" b="1" dirty="0">
                  <a:solidFill>
                    <a:schemeClr val="lt1"/>
                  </a:solidFill>
                  <a:latin typeface="+mn-lt"/>
                  <a:ea typeface="+mn-ea"/>
                </a:rPr>
                <a:t>Proses 3.e</a:t>
              </a:r>
            </a:p>
          </p:txBody>
        </p:sp>
      </p:grpSp>
      <p:grpSp>
        <p:nvGrpSpPr>
          <p:cNvPr id="33801" name="Group 27"/>
          <p:cNvGrpSpPr>
            <a:grpSpLocks/>
          </p:cNvGrpSpPr>
          <p:nvPr/>
        </p:nvGrpSpPr>
        <p:grpSpPr bwMode="auto">
          <a:xfrm>
            <a:off x="5267325" y="4729163"/>
            <a:ext cx="3265488" cy="860425"/>
            <a:chOff x="3556674" y="4520843"/>
            <a:chExt cx="2669445" cy="288588"/>
          </a:xfrm>
        </p:grpSpPr>
        <p:sp>
          <p:nvSpPr>
            <p:cNvPr id="29" name="Freeform 28"/>
            <p:cNvSpPr>
              <a:spLocks/>
            </p:cNvSpPr>
            <p:nvPr/>
          </p:nvSpPr>
          <p:spPr bwMode="auto">
            <a:xfrm>
              <a:off x="3556674" y="4520843"/>
              <a:ext cx="721542" cy="288588"/>
            </a:xfrm>
            <a:custGeom>
              <a:avLst/>
              <a:gdLst>
                <a:gd name="T0" fmla="*/ 0 w 721471"/>
                <a:gd name="T1" fmla="*/ 0 h 288588"/>
                <a:gd name="T2" fmla="*/ 577234 w 721471"/>
                <a:gd name="T3" fmla="*/ 0 h 288588"/>
                <a:gd name="T4" fmla="*/ 721542 w 721471"/>
                <a:gd name="T5" fmla="*/ 144294 h 288588"/>
                <a:gd name="T6" fmla="*/ 577234 w 721471"/>
                <a:gd name="T7" fmla="*/ 288588 h 288588"/>
                <a:gd name="T8" fmla="*/ 0 w 721471"/>
                <a:gd name="T9" fmla="*/ 288588 h 288588"/>
                <a:gd name="T10" fmla="*/ 144308 w 721471"/>
                <a:gd name="T11" fmla="*/ 144294 h 288588"/>
                <a:gd name="T12" fmla="*/ 0 w 721471"/>
                <a:gd name="T13" fmla="*/ 0 h 288588"/>
                <a:gd name="T14" fmla="*/ 0 60000 65536"/>
                <a:gd name="T15" fmla="*/ 0 60000 65536"/>
                <a:gd name="T16" fmla="*/ 0 60000 65536"/>
                <a:gd name="T17" fmla="*/ 0 60000 65536"/>
                <a:gd name="T18" fmla="*/ 0 60000 65536"/>
                <a:gd name="T19" fmla="*/ 0 60000 65536"/>
                <a:gd name="T20" fmla="*/ 0 60000 65536"/>
                <a:gd name="T21" fmla="*/ 0 w 721471"/>
                <a:gd name="T22" fmla="*/ 0 h 288588"/>
                <a:gd name="T23" fmla="*/ 721471 w 721471"/>
                <a:gd name="T24" fmla="*/ 288588 h 288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1471" h="288588">
                  <a:moveTo>
                    <a:pt x="0" y="0"/>
                  </a:moveTo>
                  <a:lnTo>
                    <a:pt x="577177" y="0"/>
                  </a:lnTo>
                  <a:lnTo>
                    <a:pt x="721471" y="144294"/>
                  </a:lnTo>
                  <a:lnTo>
                    <a:pt x="577177" y="288588"/>
                  </a:lnTo>
                  <a:lnTo>
                    <a:pt x="0" y="288588"/>
                  </a:lnTo>
                  <a:lnTo>
                    <a:pt x="144294" y="144294"/>
                  </a:lnTo>
                  <a:lnTo>
                    <a:pt x="0" y="0"/>
                  </a:lnTo>
                  <a:close/>
                </a:path>
              </a:pathLst>
            </a:custGeom>
            <a:gradFill rotWithShape="1">
              <a:gsLst>
                <a:gs pos="0">
                  <a:srgbClr val="FFEBDB"/>
                </a:gs>
                <a:gs pos="64999">
                  <a:srgbClr val="FFD0AA"/>
                </a:gs>
                <a:gs pos="100000">
                  <a:srgbClr val="FFBE86"/>
                </a:gs>
              </a:gsLst>
              <a:lin ang="5400000" scaled="1"/>
            </a:gradFill>
            <a:ln w="9525">
              <a:solidFill>
                <a:srgbClr val="F69240"/>
              </a:solidFill>
              <a:miter lim="800000"/>
              <a:headEnd/>
              <a:tailEnd/>
            </a:ln>
            <a:effectLst>
              <a:outerShdw blurRad="40000" dist="20000" dir="5400000" rotWithShape="0">
                <a:srgbClr val="808080">
                  <a:alpha val="37999"/>
                </a:srgbClr>
              </a:outerShdw>
            </a:effectLst>
          </p:spPr>
          <p:txBody>
            <a:bodyPr lIns="180299" tIns="12002" rIns="156296" bIns="12002" anchor="ctr"/>
            <a:lstStyle/>
            <a:p>
              <a:pPr algn="ctr" defTabSz="400050">
                <a:lnSpc>
                  <a:spcPct val="90000"/>
                </a:lnSpc>
                <a:spcAft>
                  <a:spcPct val="35000"/>
                </a:spcAft>
                <a:defRPr/>
              </a:pPr>
              <a:r>
                <a:rPr lang="en-US" sz="1400" b="1" dirty="0">
                  <a:solidFill>
                    <a:schemeClr val="dk1"/>
                  </a:solidFill>
                  <a:latin typeface="+mn-lt"/>
                  <a:ea typeface="+mn-ea"/>
                </a:rPr>
                <a:t>Proses 3.1</a:t>
              </a:r>
            </a:p>
          </p:txBody>
        </p:sp>
        <p:sp>
          <p:nvSpPr>
            <p:cNvPr id="30" name="Freeform 29"/>
            <p:cNvSpPr>
              <a:spLocks/>
            </p:cNvSpPr>
            <p:nvPr/>
          </p:nvSpPr>
          <p:spPr bwMode="auto">
            <a:xfrm>
              <a:off x="4205542" y="4520843"/>
              <a:ext cx="721542" cy="288588"/>
            </a:xfrm>
            <a:custGeom>
              <a:avLst/>
              <a:gdLst>
                <a:gd name="T0" fmla="*/ 0 w 721471"/>
                <a:gd name="T1" fmla="*/ 0 h 288588"/>
                <a:gd name="T2" fmla="*/ 577234 w 721471"/>
                <a:gd name="T3" fmla="*/ 0 h 288588"/>
                <a:gd name="T4" fmla="*/ 721542 w 721471"/>
                <a:gd name="T5" fmla="*/ 144294 h 288588"/>
                <a:gd name="T6" fmla="*/ 577234 w 721471"/>
                <a:gd name="T7" fmla="*/ 288588 h 288588"/>
                <a:gd name="T8" fmla="*/ 0 w 721471"/>
                <a:gd name="T9" fmla="*/ 288588 h 288588"/>
                <a:gd name="T10" fmla="*/ 144308 w 721471"/>
                <a:gd name="T11" fmla="*/ 144294 h 288588"/>
                <a:gd name="T12" fmla="*/ 0 w 721471"/>
                <a:gd name="T13" fmla="*/ 0 h 288588"/>
                <a:gd name="T14" fmla="*/ 0 60000 65536"/>
                <a:gd name="T15" fmla="*/ 0 60000 65536"/>
                <a:gd name="T16" fmla="*/ 0 60000 65536"/>
                <a:gd name="T17" fmla="*/ 0 60000 65536"/>
                <a:gd name="T18" fmla="*/ 0 60000 65536"/>
                <a:gd name="T19" fmla="*/ 0 60000 65536"/>
                <a:gd name="T20" fmla="*/ 0 60000 65536"/>
                <a:gd name="T21" fmla="*/ 0 w 721471"/>
                <a:gd name="T22" fmla="*/ 0 h 288588"/>
                <a:gd name="T23" fmla="*/ 721471 w 721471"/>
                <a:gd name="T24" fmla="*/ 288588 h 288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1471" h="288588">
                  <a:moveTo>
                    <a:pt x="0" y="0"/>
                  </a:moveTo>
                  <a:lnTo>
                    <a:pt x="577177" y="0"/>
                  </a:lnTo>
                  <a:lnTo>
                    <a:pt x="721471" y="144294"/>
                  </a:lnTo>
                  <a:lnTo>
                    <a:pt x="577177" y="288588"/>
                  </a:lnTo>
                  <a:lnTo>
                    <a:pt x="0" y="288588"/>
                  </a:lnTo>
                  <a:lnTo>
                    <a:pt x="144294" y="144294"/>
                  </a:lnTo>
                  <a:lnTo>
                    <a:pt x="0" y="0"/>
                  </a:lnTo>
                  <a:close/>
                </a:path>
              </a:pathLst>
            </a:custGeom>
            <a:gradFill rotWithShape="1">
              <a:gsLst>
                <a:gs pos="0">
                  <a:srgbClr val="E4F9FF"/>
                </a:gs>
                <a:gs pos="64999">
                  <a:srgbClr val="BBEFFF"/>
                </a:gs>
                <a:gs pos="100000">
                  <a:srgbClr val="9EEAFF"/>
                </a:gs>
              </a:gsLst>
              <a:lin ang="5400000" scaled="1"/>
            </a:gradFill>
            <a:ln w="9525">
              <a:solidFill>
                <a:srgbClr val="46AAC5"/>
              </a:solidFill>
              <a:miter lim="800000"/>
              <a:headEnd/>
              <a:tailEnd/>
            </a:ln>
            <a:effectLst>
              <a:outerShdw blurRad="40000" dist="20000" dir="5400000" rotWithShape="0">
                <a:srgbClr val="808080">
                  <a:alpha val="37999"/>
                </a:srgbClr>
              </a:outerShdw>
            </a:effectLst>
          </p:spPr>
          <p:txBody>
            <a:bodyPr lIns="180299" tIns="12002" rIns="156296" bIns="12002" anchor="ctr"/>
            <a:lstStyle/>
            <a:p>
              <a:pPr algn="ctr" defTabSz="400050">
                <a:lnSpc>
                  <a:spcPct val="90000"/>
                </a:lnSpc>
                <a:spcAft>
                  <a:spcPct val="35000"/>
                </a:spcAft>
                <a:defRPr/>
              </a:pPr>
              <a:r>
                <a:rPr lang="en-US" sz="1400" b="1" dirty="0">
                  <a:solidFill>
                    <a:schemeClr val="dk1"/>
                  </a:solidFill>
                  <a:latin typeface="+mn-lt"/>
                  <a:ea typeface="+mn-ea"/>
                </a:rPr>
                <a:t>Proses 3.2</a:t>
              </a:r>
            </a:p>
          </p:txBody>
        </p:sp>
        <p:sp>
          <p:nvSpPr>
            <p:cNvPr id="31" name="Freeform 30"/>
            <p:cNvSpPr>
              <a:spLocks/>
            </p:cNvSpPr>
            <p:nvPr/>
          </p:nvSpPr>
          <p:spPr bwMode="auto">
            <a:xfrm>
              <a:off x="4855709" y="4520843"/>
              <a:ext cx="721542" cy="288588"/>
            </a:xfrm>
            <a:custGeom>
              <a:avLst/>
              <a:gdLst>
                <a:gd name="T0" fmla="*/ 0 w 721471"/>
                <a:gd name="T1" fmla="*/ 0 h 288588"/>
                <a:gd name="T2" fmla="*/ 577234 w 721471"/>
                <a:gd name="T3" fmla="*/ 0 h 288588"/>
                <a:gd name="T4" fmla="*/ 721542 w 721471"/>
                <a:gd name="T5" fmla="*/ 144294 h 288588"/>
                <a:gd name="T6" fmla="*/ 577234 w 721471"/>
                <a:gd name="T7" fmla="*/ 288588 h 288588"/>
                <a:gd name="T8" fmla="*/ 0 w 721471"/>
                <a:gd name="T9" fmla="*/ 288588 h 288588"/>
                <a:gd name="T10" fmla="*/ 144308 w 721471"/>
                <a:gd name="T11" fmla="*/ 144294 h 288588"/>
                <a:gd name="T12" fmla="*/ 0 w 721471"/>
                <a:gd name="T13" fmla="*/ 0 h 288588"/>
                <a:gd name="T14" fmla="*/ 0 60000 65536"/>
                <a:gd name="T15" fmla="*/ 0 60000 65536"/>
                <a:gd name="T16" fmla="*/ 0 60000 65536"/>
                <a:gd name="T17" fmla="*/ 0 60000 65536"/>
                <a:gd name="T18" fmla="*/ 0 60000 65536"/>
                <a:gd name="T19" fmla="*/ 0 60000 65536"/>
                <a:gd name="T20" fmla="*/ 0 60000 65536"/>
                <a:gd name="T21" fmla="*/ 0 w 721471"/>
                <a:gd name="T22" fmla="*/ 0 h 288588"/>
                <a:gd name="T23" fmla="*/ 721471 w 721471"/>
                <a:gd name="T24" fmla="*/ 288588 h 288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1471" h="288588">
                  <a:moveTo>
                    <a:pt x="0" y="0"/>
                  </a:moveTo>
                  <a:lnTo>
                    <a:pt x="577177" y="0"/>
                  </a:lnTo>
                  <a:lnTo>
                    <a:pt x="721471" y="144294"/>
                  </a:lnTo>
                  <a:lnTo>
                    <a:pt x="577177" y="288588"/>
                  </a:lnTo>
                  <a:lnTo>
                    <a:pt x="0" y="288588"/>
                  </a:lnTo>
                  <a:lnTo>
                    <a:pt x="144294" y="144294"/>
                  </a:lnTo>
                  <a:lnTo>
                    <a:pt x="0" y="0"/>
                  </a:lnTo>
                  <a:close/>
                </a:path>
              </a:pathLst>
            </a:custGeom>
            <a:gradFill rotWithShape="1">
              <a:gsLst>
                <a:gs pos="0">
                  <a:srgbClr val="F0EAF9"/>
                </a:gs>
                <a:gs pos="64999">
                  <a:srgbClr val="D9CBEE"/>
                </a:gs>
                <a:gs pos="100000">
                  <a:srgbClr val="C9B5E8"/>
                </a:gs>
              </a:gsLst>
              <a:lin ang="5400000" scaled="1"/>
            </a:gradFill>
            <a:ln w="9525">
              <a:solidFill>
                <a:srgbClr val="7D60A0"/>
              </a:solidFill>
              <a:miter lim="800000"/>
              <a:headEnd/>
              <a:tailEnd/>
            </a:ln>
            <a:effectLst>
              <a:outerShdw blurRad="40000" dist="20000" dir="5400000" rotWithShape="0">
                <a:srgbClr val="808080">
                  <a:alpha val="37999"/>
                </a:srgbClr>
              </a:outerShdw>
            </a:effectLst>
          </p:spPr>
          <p:txBody>
            <a:bodyPr lIns="180299" tIns="12002" rIns="156296" bIns="12002" anchor="ctr"/>
            <a:lstStyle/>
            <a:p>
              <a:pPr algn="ctr" defTabSz="400050">
                <a:lnSpc>
                  <a:spcPct val="90000"/>
                </a:lnSpc>
                <a:spcAft>
                  <a:spcPct val="35000"/>
                </a:spcAft>
                <a:defRPr/>
              </a:pPr>
              <a:r>
                <a:rPr lang="en-US" sz="1400" b="1" dirty="0">
                  <a:solidFill>
                    <a:schemeClr val="dk1"/>
                  </a:solidFill>
                  <a:latin typeface="+mn-lt"/>
                  <a:ea typeface="+mn-ea"/>
                </a:rPr>
                <a:t>Proses 3.3</a:t>
              </a:r>
            </a:p>
          </p:txBody>
        </p:sp>
        <p:sp>
          <p:nvSpPr>
            <p:cNvPr id="32" name="Freeform 31"/>
            <p:cNvSpPr>
              <a:spLocks/>
            </p:cNvSpPr>
            <p:nvPr/>
          </p:nvSpPr>
          <p:spPr bwMode="auto">
            <a:xfrm>
              <a:off x="5504577" y="4520843"/>
              <a:ext cx="721542" cy="288588"/>
            </a:xfrm>
            <a:custGeom>
              <a:avLst/>
              <a:gdLst>
                <a:gd name="T0" fmla="*/ 0 w 721471"/>
                <a:gd name="T1" fmla="*/ 0 h 288588"/>
                <a:gd name="T2" fmla="*/ 577234 w 721471"/>
                <a:gd name="T3" fmla="*/ 0 h 288588"/>
                <a:gd name="T4" fmla="*/ 721542 w 721471"/>
                <a:gd name="T5" fmla="*/ 144294 h 288588"/>
                <a:gd name="T6" fmla="*/ 577234 w 721471"/>
                <a:gd name="T7" fmla="*/ 288588 h 288588"/>
                <a:gd name="T8" fmla="*/ 0 w 721471"/>
                <a:gd name="T9" fmla="*/ 288588 h 288588"/>
                <a:gd name="T10" fmla="*/ 144308 w 721471"/>
                <a:gd name="T11" fmla="*/ 144294 h 288588"/>
                <a:gd name="T12" fmla="*/ 0 w 721471"/>
                <a:gd name="T13" fmla="*/ 0 h 288588"/>
                <a:gd name="T14" fmla="*/ 0 60000 65536"/>
                <a:gd name="T15" fmla="*/ 0 60000 65536"/>
                <a:gd name="T16" fmla="*/ 0 60000 65536"/>
                <a:gd name="T17" fmla="*/ 0 60000 65536"/>
                <a:gd name="T18" fmla="*/ 0 60000 65536"/>
                <a:gd name="T19" fmla="*/ 0 60000 65536"/>
                <a:gd name="T20" fmla="*/ 0 60000 65536"/>
                <a:gd name="T21" fmla="*/ 0 w 721471"/>
                <a:gd name="T22" fmla="*/ 0 h 288588"/>
                <a:gd name="T23" fmla="*/ 721471 w 721471"/>
                <a:gd name="T24" fmla="*/ 288588 h 288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1471" h="288588">
                  <a:moveTo>
                    <a:pt x="0" y="0"/>
                  </a:moveTo>
                  <a:lnTo>
                    <a:pt x="577177" y="0"/>
                  </a:lnTo>
                  <a:lnTo>
                    <a:pt x="721471" y="144294"/>
                  </a:lnTo>
                  <a:lnTo>
                    <a:pt x="577177" y="288588"/>
                  </a:lnTo>
                  <a:lnTo>
                    <a:pt x="0" y="288588"/>
                  </a:lnTo>
                  <a:lnTo>
                    <a:pt x="144294" y="144294"/>
                  </a:lnTo>
                  <a:lnTo>
                    <a:pt x="0" y="0"/>
                  </a:lnTo>
                  <a:close/>
                </a:path>
              </a:pathLst>
            </a:custGeom>
            <a:gradFill rotWithShape="1">
              <a:gsLst>
                <a:gs pos="0">
                  <a:srgbClr val="F5FFE6"/>
                </a:gs>
                <a:gs pos="64999">
                  <a:srgbClr val="E4FDC2"/>
                </a:gs>
                <a:gs pos="100000">
                  <a:srgbClr val="DAFDA7"/>
                </a:gs>
              </a:gsLst>
              <a:lin ang="5400000" scaled="1"/>
            </a:gradFill>
            <a:ln w="9525">
              <a:solidFill>
                <a:srgbClr val="98B954"/>
              </a:solidFill>
              <a:miter lim="800000"/>
              <a:headEnd/>
              <a:tailEnd/>
            </a:ln>
            <a:effectLst>
              <a:outerShdw blurRad="40000" dist="20000" dir="5400000" rotWithShape="0">
                <a:srgbClr val="808080">
                  <a:alpha val="37999"/>
                </a:srgbClr>
              </a:outerShdw>
            </a:effectLst>
          </p:spPr>
          <p:txBody>
            <a:bodyPr lIns="180299" tIns="12002" rIns="156296" bIns="12002" anchor="ctr"/>
            <a:lstStyle/>
            <a:p>
              <a:pPr algn="ctr" defTabSz="400050">
                <a:lnSpc>
                  <a:spcPct val="90000"/>
                </a:lnSpc>
                <a:spcAft>
                  <a:spcPct val="35000"/>
                </a:spcAft>
                <a:defRPr/>
              </a:pPr>
              <a:r>
                <a:rPr lang="en-US" sz="1400" b="1" dirty="0">
                  <a:solidFill>
                    <a:schemeClr val="dk1"/>
                  </a:solidFill>
                  <a:latin typeface="+mn-lt"/>
                  <a:ea typeface="+mn-ea"/>
                </a:rPr>
                <a:t>Proses 3.4</a:t>
              </a:r>
            </a:p>
          </p:txBody>
        </p:sp>
      </p:grpSp>
      <p:sp>
        <p:nvSpPr>
          <p:cNvPr id="33802" name="TextBox 32"/>
          <p:cNvSpPr txBox="1">
            <a:spLocks noChangeArrowheads="1"/>
          </p:cNvSpPr>
          <p:nvPr/>
        </p:nvSpPr>
        <p:spPr bwMode="auto">
          <a:xfrm>
            <a:off x="323850" y="4149725"/>
            <a:ext cx="981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id-ID" sz="1800" b="1"/>
              <a:t>Varian 1</a:t>
            </a:r>
          </a:p>
        </p:txBody>
      </p:sp>
      <p:sp>
        <p:nvSpPr>
          <p:cNvPr id="33803" name="TextBox 33"/>
          <p:cNvSpPr txBox="1">
            <a:spLocks noChangeArrowheads="1"/>
          </p:cNvSpPr>
          <p:nvPr/>
        </p:nvSpPr>
        <p:spPr bwMode="auto">
          <a:xfrm>
            <a:off x="7407275" y="4149725"/>
            <a:ext cx="981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id-ID" sz="1800" b="1"/>
              <a:t>Varian 2</a:t>
            </a:r>
          </a:p>
        </p:txBody>
      </p:sp>
      <p:sp>
        <p:nvSpPr>
          <p:cNvPr id="35" name="Striped Right Arrow 34"/>
          <p:cNvSpPr>
            <a:spLocks/>
          </p:cNvSpPr>
          <p:nvPr/>
        </p:nvSpPr>
        <p:spPr bwMode="auto">
          <a:xfrm rot="6837455">
            <a:off x="3171825" y="3775075"/>
            <a:ext cx="865188" cy="649288"/>
          </a:xfrm>
          <a:custGeom>
            <a:avLst/>
            <a:gdLst>
              <a:gd name="T0" fmla="*/ 0 w 865188"/>
              <a:gd name="T1" fmla="*/ 162322 h 649288"/>
              <a:gd name="T2" fmla="*/ 20290 w 865188"/>
              <a:gd name="T3" fmla="*/ 162322 h 649288"/>
              <a:gd name="T4" fmla="*/ 20290 w 865188"/>
              <a:gd name="T5" fmla="*/ 486966 h 649288"/>
              <a:gd name="T6" fmla="*/ 0 w 865188"/>
              <a:gd name="T7" fmla="*/ 486966 h 649288"/>
              <a:gd name="T8" fmla="*/ 0 w 865188"/>
              <a:gd name="T9" fmla="*/ 162322 h 649288"/>
              <a:gd name="T10" fmla="*/ 40581 w 865188"/>
              <a:gd name="T11" fmla="*/ 162322 h 649288"/>
              <a:gd name="T12" fmla="*/ 81161 w 865188"/>
              <a:gd name="T13" fmla="*/ 162322 h 649288"/>
              <a:gd name="T14" fmla="*/ 81161 w 865188"/>
              <a:gd name="T15" fmla="*/ 486966 h 649288"/>
              <a:gd name="T16" fmla="*/ 40581 w 865188"/>
              <a:gd name="T17" fmla="*/ 486966 h 649288"/>
              <a:gd name="T18" fmla="*/ 40581 w 865188"/>
              <a:gd name="T19" fmla="*/ 162322 h 649288"/>
              <a:gd name="T20" fmla="*/ 101451 w 865188"/>
              <a:gd name="T21" fmla="*/ 162322 h 649288"/>
              <a:gd name="T22" fmla="*/ 540544 w 865188"/>
              <a:gd name="T23" fmla="*/ 162322 h 649288"/>
              <a:gd name="T24" fmla="*/ 540544 w 865188"/>
              <a:gd name="T25" fmla="*/ 0 h 649288"/>
              <a:gd name="T26" fmla="*/ 865188 w 865188"/>
              <a:gd name="T27" fmla="*/ 324644 h 649288"/>
              <a:gd name="T28" fmla="*/ 540544 w 865188"/>
              <a:gd name="T29" fmla="*/ 649288 h 649288"/>
              <a:gd name="T30" fmla="*/ 540544 w 865188"/>
              <a:gd name="T31" fmla="*/ 486966 h 649288"/>
              <a:gd name="T32" fmla="*/ 101451 w 865188"/>
              <a:gd name="T33" fmla="*/ 486966 h 649288"/>
              <a:gd name="T34" fmla="*/ 101451 w 865188"/>
              <a:gd name="T35" fmla="*/ 162322 h 6492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65188" h="649288">
                <a:moveTo>
                  <a:pt x="0" y="162322"/>
                </a:moveTo>
                <a:lnTo>
                  <a:pt x="20290" y="162322"/>
                </a:lnTo>
                <a:lnTo>
                  <a:pt x="20290" y="486966"/>
                </a:lnTo>
                <a:lnTo>
                  <a:pt x="0" y="486966"/>
                </a:lnTo>
                <a:lnTo>
                  <a:pt x="0" y="162322"/>
                </a:lnTo>
                <a:close/>
                <a:moveTo>
                  <a:pt x="40581" y="162322"/>
                </a:moveTo>
                <a:lnTo>
                  <a:pt x="81161" y="162322"/>
                </a:lnTo>
                <a:lnTo>
                  <a:pt x="81161" y="486966"/>
                </a:lnTo>
                <a:lnTo>
                  <a:pt x="40581" y="486966"/>
                </a:lnTo>
                <a:lnTo>
                  <a:pt x="40581" y="162322"/>
                </a:lnTo>
                <a:close/>
                <a:moveTo>
                  <a:pt x="101451" y="162322"/>
                </a:moveTo>
                <a:lnTo>
                  <a:pt x="540544" y="162322"/>
                </a:lnTo>
                <a:lnTo>
                  <a:pt x="540544" y="0"/>
                </a:lnTo>
                <a:lnTo>
                  <a:pt x="865188" y="324644"/>
                </a:lnTo>
                <a:lnTo>
                  <a:pt x="540544" y="649288"/>
                </a:lnTo>
                <a:lnTo>
                  <a:pt x="540544" y="486966"/>
                </a:lnTo>
                <a:lnTo>
                  <a:pt x="101451" y="486966"/>
                </a:lnTo>
                <a:lnTo>
                  <a:pt x="101451" y="162322"/>
                </a:lnTo>
                <a:close/>
              </a:path>
            </a:pathLst>
          </a:custGeom>
          <a:solidFill>
            <a:srgbClr val="F2DCDB"/>
          </a:solidFill>
          <a:ln w="9525" cap="flat" cmpd="sng">
            <a:solidFill>
              <a:srgbClr val="FF0000"/>
            </a:solidFill>
            <a:prstDash val="solid"/>
            <a:round/>
            <a:headEnd/>
            <a:tailEnd/>
          </a:ln>
          <a:effectLst>
            <a:outerShdw blurRad="40000" dist="23000" dir="5400000" rotWithShape="0">
              <a:srgbClr val="000000">
                <a:alpha val="34999"/>
              </a:srgbClr>
            </a:outerShdw>
          </a:effectLst>
        </p:spPr>
        <p:txBody>
          <a:bodyPr anchor="ctr"/>
          <a:lstStyle/>
          <a:p>
            <a:endParaRPr lang="id-ID"/>
          </a:p>
        </p:txBody>
      </p:sp>
      <p:sp>
        <p:nvSpPr>
          <p:cNvPr id="36" name="Striped Right Arrow 35"/>
          <p:cNvSpPr>
            <a:spLocks/>
          </p:cNvSpPr>
          <p:nvPr/>
        </p:nvSpPr>
        <p:spPr bwMode="auto">
          <a:xfrm rot="3362317">
            <a:off x="4938713" y="3787775"/>
            <a:ext cx="865188" cy="649287"/>
          </a:xfrm>
          <a:custGeom>
            <a:avLst/>
            <a:gdLst>
              <a:gd name="T0" fmla="*/ 0 w 865188"/>
              <a:gd name="T1" fmla="*/ 162322 h 649287"/>
              <a:gd name="T2" fmla="*/ 20290 w 865188"/>
              <a:gd name="T3" fmla="*/ 162322 h 649287"/>
              <a:gd name="T4" fmla="*/ 20290 w 865188"/>
              <a:gd name="T5" fmla="*/ 486965 h 649287"/>
              <a:gd name="T6" fmla="*/ 0 w 865188"/>
              <a:gd name="T7" fmla="*/ 486965 h 649287"/>
              <a:gd name="T8" fmla="*/ 0 w 865188"/>
              <a:gd name="T9" fmla="*/ 162322 h 649287"/>
              <a:gd name="T10" fmla="*/ 40580 w 865188"/>
              <a:gd name="T11" fmla="*/ 162322 h 649287"/>
              <a:gd name="T12" fmla="*/ 81161 w 865188"/>
              <a:gd name="T13" fmla="*/ 162322 h 649287"/>
              <a:gd name="T14" fmla="*/ 81161 w 865188"/>
              <a:gd name="T15" fmla="*/ 486965 h 649287"/>
              <a:gd name="T16" fmla="*/ 40580 w 865188"/>
              <a:gd name="T17" fmla="*/ 486965 h 649287"/>
              <a:gd name="T18" fmla="*/ 40580 w 865188"/>
              <a:gd name="T19" fmla="*/ 162322 h 649287"/>
              <a:gd name="T20" fmla="*/ 101451 w 865188"/>
              <a:gd name="T21" fmla="*/ 162322 h 649287"/>
              <a:gd name="T22" fmla="*/ 540545 w 865188"/>
              <a:gd name="T23" fmla="*/ 162322 h 649287"/>
              <a:gd name="T24" fmla="*/ 540545 w 865188"/>
              <a:gd name="T25" fmla="*/ 0 h 649287"/>
              <a:gd name="T26" fmla="*/ 865188 w 865188"/>
              <a:gd name="T27" fmla="*/ 324644 h 649287"/>
              <a:gd name="T28" fmla="*/ 540545 w 865188"/>
              <a:gd name="T29" fmla="*/ 649287 h 649287"/>
              <a:gd name="T30" fmla="*/ 540545 w 865188"/>
              <a:gd name="T31" fmla="*/ 486965 h 649287"/>
              <a:gd name="T32" fmla="*/ 101451 w 865188"/>
              <a:gd name="T33" fmla="*/ 486965 h 649287"/>
              <a:gd name="T34" fmla="*/ 101451 w 865188"/>
              <a:gd name="T35" fmla="*/ 162322 h 64928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65188" h="649287">
                <a:moveTo>
                  <a:pt x="0" y="162322"/>
                </a:moveTo>
                <a:lnTo>
                  <a:pt x="20290" y="162322"/>
                </a:lnTo>
                <a:lnTo>
                  <a:pt x="20290" y="486965"/>
                </a:lnTo>
                <a:lnTo>
                  <a:pt x="0" y="486965"/>
                </a:lnTo>
                <a:lnTo>
                  <a:pt x="0" y="162322"/>
                </a:lnTo>
                <a:close/>
                <a:moveTo>
                  <a:pt x="40580" y="162322"/>
                </a:moveTo>
                <a:lnTo>
                  <a:pt x="81161" y="162322"/>
                </a:lnTo>
                <a:lnTo>
                  <a:pt x="81161" y="486965"/>
                </a:lnTo>
                <a:lnTo>
                  <a:pt x="40580" y="486965"/>
                </a:lnTo>
                <a:lnTo>
                  <a:pt x="40580" y="162322"/>
                </a:lnTo>
                <a:close/>
                <a:moveTo>
                  <a:pt x="101451" y="162322"/>
                </a:moveTo>
                <a:lnTo>
                  <a:pt x="540545" y="162322"/>
                </a:lnTo>
                <a:lnTo>
                  <a:pt x="540545" y="0"/>
                </a:lnTo>
                <a:lnTo>
                  <a:pt x="865188" y="324644"/>
                </a:lnTo>
                <a:lnTo>
                  <a:pt x="540545" y="649287"/>
                </a:lnTo>
                <a:lnTo>
                  <a:pt x="540545" y="486965"/>
                </a:lnTo>
                <a:lnTo>
                  <a:pt x="101451" y="486965"/>
                </a:lnTo>
                <a:lnTo>
                  <a:pt x="101451" y="162322"/>
                </a:lnTo>
                <a:close/>
              </a:path>
            </a:pathLst>
          </a:custGeom>
          <a:solidFill>
            <a:srgbClr val="F2DCDB"/>
          </a:solidFill>
          <a:ln w="9525" cap="flat" cmpd="sng">
            <a:solidFill>
              <a:srgbClr val="FF0000"/>
            </a:solidFill>
            <a:prstDash val="solid"/>
            <a:round/>
            <a:headEnd/>
            <a:tailEnd/>
          </a:ln>
          <a:effectLst>
            <a:outerShdw blurRad="40000" dist="23000" dir="5400000" rotWithShape="0">
              <a:srgbClr val="000000">
                <a:alpha val="34999"/>
              </a:srgbClr>
            </a:outerShdw>
          </a:effectLst>
        </p:spPr>
        <p:txBody>
          <a:bodyPr anchor="ctr"/>
          <a:lstStyle/>
          <a:p>
            <a:endParaRPr lang="id-ID"/>
          </a:p>
        </p:txBody>
      </p:sp>
    </p:spTree>
    <p:extLst>
      <p:ext uri="{BB962C8B-B14F-4D97-AF65-F5344CB8AC3E}">
        <p14:creationId xmlns:p14="http://schemas.microsoft.com/office/powerpoint/2010/main" val="1651531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81"/>
          <p:cNvSpPr txBox="1">
            <a:spLocks noChangeArrowheads="1"/>
          </p:cNvSpPr>
          <p:nvPr/>
        </p:nvSpPr>
        <p:spPr bwMode="auto">
          <a:xfrm>
            <a:off x="0" y="341784"/>
            <a:ext cx="9144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eaLnBrk="1" hangingPunct="1">
              <a:defRPr/>
            </a:pPr>
            <a:r>
              <a:rPr lang="en-US" altLang="zh-CN" b="1" dirty="0">
                <a:ln w="31550" cmpd="sng">
                  <a:solidFill>
                    <a:schemeClr val="tx1"/>
                  </a:solidFill>
                  <a:prstDash val="solid"/>
                </a:ln>
                <a:effectLst>
                  <a:outerShdw blurRad="41275" dist="12700" dir="12000000" algn="tl" rotWithShape="0">
                    <a:srgbClr val="000000">
                      <a:alpha val="40000"/>
                    </a:srgbClr>
                  </a:outerShdw>
                </a:effectLst>
              </a:rPr>
              <a:t>PEMETAAN SOP</a:t>
            </a:r>
          </a:p>
        </p:txBody>
      </p:sp>
      <p:sp>
        <p:nvSpPr>
          <p:cNvPr id="35842" name="Content Placeholder 1"/>
          <p:cNvSpPr>
            <a:spLocks noGrp="1"/>
          </p:cNvSpPr>
          <p:nvPr>
            <p:ph idx="1"/>
          </p:nvPr>
        </p:nvSpPr>
        <p:spPr>
          <a:xfrm>
            <a:off x="671577" y="1184"/>
            <a:ext cx="6554867" cy="3767670"/>
          </a:xfrm>
        </p:spPr>
        <p:txBody>
          <a:bodyPr/>
          <a:lstStyle/>
          <a:p>
            <a:pPr marL="447675" indent="-447675">
              <a:spcBef>
                <a:spcPts val="600"/>
              </a:spcBef>
              <a:spcAft>
                <a:spcPts val="600"/>
              </a:spcAft>
              <a:buFont typeface="Wingdings" panose="05000000000000000000" pitchFamily="2" charset="2"/>
              <a:buChar char="²"/>
            </a:pPr>
            <a:r>
              <a:rPr lang="en-US" altLang="id-ID" sz="2800" dirty="0" err="1"/>
              <a:t>Tentukan</a:t>
            </a:r>
            <a:r>
              <a:rPr lang="en-US" altLang="id-ID" sz="2800" dirty="0"/>
              <a:t> SOP yang </a:t>
            </a:r>
            <a:r>
              <a:rPr lang="en-US" altLang="id-ID" sz="2800" dirty="0" err="1"/>
              <a:t>dibutuhkan</a:t>
            </a:r>
            <a:r>
              <a:rPr lang="en-US" altLang="id-ID" sz="2800" dirty="0"/>
              <a:t> </a:t>
            </a:r>
            <a:r>
              <a:rPr lang="en-US" altLang="id-ID" sz="2800" dirty="0" err="1"/>
              <a:t>untuk</a:t>
            </a:r>
            <a:r>
              <a:rPr lang="en-US" altLang="id-ID" sz="2800" dirty="0"/>
              <a:t> proses </a:t>
            </a:r>
            <a:r>
              <a:rPr lang="en-US" altLang="id-ID" sz="2800" dirty="0" err="1"/>
              <a:t>tersebut</a:t>
            </a:r>
            <a:endParaRPr lang="en-US" altLang="id-ID" sz="2800" dirty="0"/>
          </a:p>
        </p:txBody>
      </p:sp>
      <p:sp>
        <p:nvSpPr>
          <p:cNvPr id="2" name="Slide Number Placeholder 1"/>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830249C2-5598-45A9-BD09-2409F811D633}" type="slidenum">
              <a:rPr lang="id-ID" altLang="id-ID" sz="1200"/>
              <a:pPr eaLnBrk="1" hangingPunct="1"/>
              <a:t>21</a:t>
            </a:fld>
            <a:endParaRPr lang="id-ID" altLang="id-ID" sz="1200"/>
          </a:p>
        </p:txBody>
      </p:sp>
      <p:grpSp>
        <p:nvGrpSpPr>
          <p:cNvPr id="35845" name="Group 7"/>
          <p:cNvGrpSpPr>
            <a:grpSpLocks/>
          </p:cNvGrpSpPr>
          <p:nvPr/>
        </p:nvGrpSpPr>
        <p:grpSpPr bwMode="auto">
          <a:xfrm>
            <a:off x="984250" y="2616200"/>
            <a:ext cx="7332663" cy="1244600"/>
            <a:chOff x="3556674" y="4520843"/>
            <a:chExt cx="3318770" cy="288588"/>
          </a:xfrm>
        </p:grpSpPr>
        <p:sp>
          <p:nvSpPr>
            <p:cNvPr id="9" name="Freeform 8"/>
            <p:cNvSpPr>
              <a:spLocks/>
            </p:cNvSpPr>
            <p:nvPr/>
          </p:nvSpPr>
          <p:spPr bwMode="auto">
            <a:xfrm>
              <a:off x="3556674" y="4520843"/>
              <a:ext cx="721378" cy="288588"/>
            </a:xfrm>
            <a:custGeom>
              <a:avLst/>
              <a:gdLst>
                <a:gd name="T0" fmla="*/ 0 w 721471"/>
                <a:gd name="T1" fmla="*/ 0 h 288588"/>
                <a:gd name="T2" fmla="*/ 577103 w 721471"/>
                <a:gd name="T3" fmla="*/ 0 h 288588"/>
                <a:gd name="T4" fmla="*/ 721378 w 721471"/>
                <a:gd name="T5" fmla="*/ 144294 h 288588"/>
                <a:gd name="T6" fmla="*/ 577103 w 721471"/>
                <a:gd name="T7" fmla="*/ 288588 h 288588"/>
                <a:gd name="T8" fmla="*/ 0 w 721471"/>
                <a:gd name="T9" fmla="*/ 288588 h 288588"/>
                <a:gd name="T10" fmla="*/ 144275 w 721471"/>
                <a:gd name="T11" fmla="*/ 144294 h 288588"/>
                <a:gd name="T12" fmla="*/ 0 w 721471"/>
                <a:gd name="T13" fmla="*/ 0 h 288588"/>
                <a:gd name="T14" fmla="*/ 0 60000 65536"/>
                <a:gd name="T15" fmla="*/ 0 60000 65536"/>
                <a:gd name="T16" fmla="*/ 0 60000 65536"/>
                <a:gd name="T17" fmla="*/ 0 60000 65536"/>
                <a:gd name="T18" fmla="*/ 0 60000 65536"/>
                <a:gd name="T19" fmla="*/ 0 60000 65536"/>
                <a:gd name="T20" fmla="*/ 0 60000 65536"/>
                <a:gd name="T21" fmla="*/ 0 w 721471"/>
                <a:gd name="T22" fmla="*/ 0 h 288588"/>
                <a:gd name="T23" fmla="*/ 721471 w 721471"/>
                <a:gd name="T24" fmla="*/ 288588 h 288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1471" h="288588">
                  <a:moveTo>
                    <a:pt x="0" y="0"/>
                  </a:moveTo>
                  <a:lnTo>
                    <a:pt x="577177" y="0"/>
                  </a:lnTo>
                  <a:lnTo>
                    <a:pt x="721471" y="144294"/>
                  </a:lnTo>
                  <a:lnTo>
                    <a:pt x="577177" y="288588"/>
                  </a:lnTo>
                  <a:lnTo>
                    <a:pt x="0" y="288588"/>
                  </a:lnTo>
                  <a:lnTo>
                    <a:pt x="144294" y="144294"/>
                  </a:lnTo>
                  <a:lnTo>
                    <a:pt x="0" y="0"/>
                  </a:lnTo>
                  <a:close/>
                </a:path>
              </a:pathLst>
            </a:custGeom>
            <a:gradFill rotWithShape="1">
              <a:gsLst>
                <a:gs pos="0">
                  <a:srgbClr val="CE3B37"/>
                </a:gs>
                <a:gs pos="20000">
                  <a:srgbClr val="CB3D3A"/>
                </a:gs>
                <a:gs pos="100000">
                  <a:srgbClr val="9B2D2A"/>
                </a:gs>
              </a:gsLst>
              <a:lin ang="540000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180299" tIns="12002" rIns="156296" bIns="12002" anchor="ctr"/>
            <a:lstStyle/>
            <a:p>
              <a:pPr algn="ctr" defTabSz="400050">
                <a:lnSpc>
                  <a:spcPct val="90000"/>
                </a:lnSpc>
                <a:spcAft>
                  <a:spcPct val="35000"/>
                </a:spcAft>
                <a:defRPr/>
              </a:pPr>
              <a:r>
                <a:rPr lang="en-US" b="1" dirty="0">
                  <a:solidFill>
                    <a:schemeClr val="lt1"/>
                  </a:solidFill>
                  <a:latin typeface="+mn-lt"/>
                  <a:ea typeface="+mn-ea"/>
                </a:rPr>
                <a:t>Proses 3.a</a:t>
              </a:r>
            </a:p>
          </p:txBody>
        </p:sp>
        <p:sp>
          <p:nvSpPr>
            <p:cNvPr id="10" name="Freeform 9"/>
            <p:cNvSpPr>
              <a:spLocks/>
            </p:cNvSpPr>
            <p:nvPr/>
          </p:nvSpPr>
          <p:spPr bwMode="auto">
            <a:xfrm>
              <a:off x="4206202" y="4520843"/>
              <a:ext cx="721378" cy="288588"/>
            </a:xfrm>
            <a:custGeom>
              <a:avLst/>
              <a:gdLst>
                <a:gd name="T0" fmla="*/ 0 w 721471"/>
                <a:gd name="T1" fmla="*/ 0 h 288588"/>
                <a:gd name="T2" fmla="*/ 577103 w 721471"/>
                <a:gd name="T3" fmla="*/ 0 h 288588"/>
                <a:gd name="T4" fmla="*/ 721378 w 721471"/>
                <a:gd name="T5" fmla="*/ 144294 h 288588"/>
                <a:gd name="T6" fmla="*/ 577103 w 721471"/>
                <a:gd name="T7" fmla="*/ 288588 h 288588"/>
                <a:gd name="T8" fmla="*/ 0 w 721471"/>
                <a:gd name="T9" fmla="*/ 288588 h 288588"/>
                <a:gd name="T10" fmla="*/ 144275 w 721471"/>
                <a:gd name="T11" fmla="*/ 144294 h 288588"/>
                <a:gd name="T12" fmla="*/ 0 w 721471"/>
                <a:gd name="T13" fmla="*/ 0 h 288588"/>
                <a:gd name="T14" fmla="*/ 0 60000 65536"/>
                <a:gd name="T15" fmla="*/ 0 60000 65536"/>
                <a:gd name="T16" fmla="*/ 0 60000 65536"/>
                <a:gd name="T17" fmla="*/ 0 60000 65536"/>
                <a:gd name="T18" fmla="*/ 0 60000 65536"/>
                <a:gd name="T19" fmla="*/ 0 60000 65536"/>
                <a:gd name="T20" fmla="*/ 0 60000 65536"/>
                <a:gd name="T21" fmla="*/ 0 w 721471"/>
                <a:gd name="T22" fmla="*/ 0 h 288588"/>
                <a:gd name="T23" fmla="*/ 721471 w 721471"/>
                <a:gd name="T24" fmla="*/ 288588 h 288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1471" h="288588">
                  <a:moveTo>
                    <a:pt x="0" y="0"/>
                  </a:moveTo>
                  <a:lnTo>
                    <a:pt x="577177" y="0"/>
                  </a:lnTo>
                  <a:lnTo>
                    <a:pt x="721471" y="144294"/>
                  </a:lnTo>
                  <a:lnTo>
                    <a:pt x="577177" y="288588"/>
                  </a:lnTo>
                  <a:lnTo>
                    <a:pt x="0" y="288588"/>
                  </a:lnTo>
                  <a:lnTo>
                    <a:pt x="144294" y="144294"/>
                  </a:lnTo>
                  <a:lnTo>
                    <a:pt x="0" y="0"/>
                  </a:lnTo>
                  <a:close/>
                </a:path>
              </a:pathLst>
            </a:custGeom>
            <a:gradFill rotWithShape="1">
              <a:gsLst>
                <a:gs pos="0">
                  <a:srgbClr val="9CC746"/>
                </a:gs>
                <a:gs pos="20000">
                  <a:srgbClr val="9BC348"/>
                </a:gs>
                <a:gs pos="100000">
                  <a:srgbClr val="769535"/>
                </a:gs>
              </a:gsLst>
              <a:lin ang="540000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180299" tIns="12002" rIns="156296" bIns="12002" anchor="ctr"/>
            <a:lstStyle/>
            <a:p>
              <a:pPr algn="ctr" defTabSz="400050">
                <a:lnSpc>
                  <a:spcPct val="90000"/>
                </a:lnSpc>
                <a:spcAft>
                  <a:spcPct val="35000"/>
                </a:spcAft>
                <a:defRPr/>
              </a:pPr>
              <a:r>
                <a:rPr lang="en-US" b="1" dirty="0">
                  <a:solidFill>
                    <a:schemeClr val="lt1"/>
                  </a:solidFill>
                  <a:latin typeface="+mn-lt"/>
                  <a:ea typeface="+mn-ea"/>
                </a:rPr>
                <a:t>Proses 3.b</a:t>
              </a:r>
            </a:p>
          </p:txBody>
        </p:sp>
        <p:sp>
          <p:nvSpPr>
            <p:cNvPr id="12" name="Freeform 11"/>
            <p:cNvSpPr>
              <a:spLocks/>
            </p:cNvSpPr>
            <p:nvPr/>
          </p:nvSpPr>
          <p:spPr bwMode="auto">
            <a:xfrm>
              <a:off x="4855011" y="4520843"/>
              <a:ext cx="722096" cy="288588"/>
            </a:xfrm>
            <a:custGeom>
              <a:avLst/>
              <a:gdLst>
                <a:gd name="T0" fmla="*/ 0 w 721471"/>
                <a:gd name="T1" fmla="*/ 0 h 288588"/>
                <a:gd name="T2" fmla="*/ 577677 w 721471"/>
                <a:gd name="T3" fmla="*/ 0 h 288588"/>
                <a:gd name="T4" fmla="*/ 722096 w 721471"/>
                <a:gd name="T5" fmla="*/ 144294 h 288588"/>
                <a:gd name="T6" fmla="*/ 577677 w 721471"/>
                <a:gd name="T7" fmla="*/ 288588 h 288588"/>
                <a:gd name="T8" fmla="*/ 0 w 721471"/>
                <a:gd name="T9" fmla="*/ 288588 h 288588"/>
                <a:gd name="T10" fmla="*/ 144419 w 721471"/>
                <a:gd name="T11" fmla="*/ 144294 h 288588"/>
                <a:gd name="T12" fmla="*/ 0 w 721471"/>
                <a:gd name="T13" fmla="*/ 0 h 288588"/>
                <a:gd name="T14" fmla="*/ 0 60000 65536"/>
                <a:gd name="T15" fmla="*/ 0 60000 65536"/>
                <a:gd name="T16" fmla="*/ 0 60000 65536"/>
                <a:gd name="T17" fmla="*/ 0 60000 65536"/>
                <a:gd name="T18" fmla="*/ 0 60000 65536"/>
                <a:gd name="T19" fmla="*/ 0 60000 65536"/>
                <a:gd name="T20" fmla="*/ 0 60000 65536"/>
                <a:gd name="T21" fmla="*/ 0 w 721471"/>
                <a:gd name="T22" fmla="*/ 0 h 288588"/>
                <a:gd name="T23" fmla="*/ 721471 w 721471"/>
                <a:gd name="T24" fmla="*/ 288588 h 288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1471" h="288588">
                  <a:moveTo>
                    <a:pt x="0" y="0"/>
                  </a:moveTo>
                  <a:lnTo>
                    <a:pt x="577177" y="0"/>
                  </a:lnTo>
                  <a:lnTo>
                    <a:pt x="721471" y="144294"/>
                  </a:lnTo>
                  <a:lnTo>
                    <a:pt x="577177" y="288588"/>
                  </a:lnTo>
                  <a:lnTo>
                    <a:pt x="0" y="288588"/>
                  </a:lnTo>
                  <a:lnTo>
                    <a:pt x="144294" y="144294"/>
                  </a:lnTo>
                  <a:lnTo>
                    <a:pt x="0" y="0"/>
                  </a:lnTo>
                  <a:close/>
                </a:path>
              </a:pathLst>
            </a:custGeom>
            <a:gradFill rotWithShape="1">
              <a:gsLst>
                <a:gs pos="0">
                  <a:srgbClr val="7B57A8"/>
                </a:gs>
                <a:gs pos="20000">
                  <a:srgbClr val="7B58A6"/>
                </a:gs>
                <a:gs pos="100000">
                  <a:srgbClr val="5D417E"/>
                </a:gs>
              </a:gsLst>
              <a:lin ang="540000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180299" tIns="12002" rIns="156296" bIns="12002" anchor="ctr"/>
            <a:lstStyle/>
            <a:p>
              <a:pPr algn="ctr" defTabSz="400050">
                <a:lnSpc>
                  <a:spcPct val="90000"/>
                </a:lnSpc>
                <a:spcAft>
                  <a:spcPct val="35000"/>
                </a:spcAft>
                <a:defRPr/>
              </a:pPr>
              <a:r>
                <a:rPr lang="en-US" b="1" dirty="0">
                  <a:solidFill>
                    <a:schemeClr val="lt1"/>
                  </a:solidFill>
                  <a:latin typeface="+mn-lt"/>
                  <a:ea typeface="+mn-ea"/>
                </a:rPr>
                <a:t>Proses 3.c</a:t>
              </a:r>
            </a:p>
          </p:txBody>
        </p:sp>
        <p:sp>
          <p:nvSpPr>
            <p:cNvPr id="13" name="Freeform 12"/>
            <p:cNvSpPr>
              <a:spLocks/>
            </p:cNvSpPr>
            <p:nvPr/>
          </p:nvSpPr>
          <p:spPr bwMode="auto">
            <a:xfrm>
              <a:off x="5504538" y="4520843"/>
              <a:ext cx="721378" cy="288588"/>
            </a:xfrm>
            <a:custGeom>
              <a:avLst/>
              <a:gdLst>
                <a:gd name="T0" fmla="*/ 0 w 721471"/>
                <a:gd name="T1" fmla="*/ 0 h 288588"/>
                <a:gd name="T2" fmla="*/ 577103 w 721471"/>
                <a:gd name="T3" fmla="*/ 0 h 288588"/>
                <a:gd name="T4" fmla="*/ 721378 w 721471"/>
                <a:gd name="T5" fmla="*/ 144294 h 288588"/>
                <a:gd name="T6" fmla="*/ 577103 w 721471"/>
                <a:gd name="T7" fmla="*/ 288588 h 288588"/>
                <a:gd name="T8" fmla="*/ 0 w 721471"/>
                <a:gd name="T9" fmla="*/ 288588 h 288588"/>
                <a:gd name="T10" fmla="*/ 144275 w 721471"/>
                <a:gd name="T11" fmla="*/ 144294 h 288588"/>
                <a:gd name="T12" fmla="*/ 0 w 721471"/>
                <a:gd name="T13" fmla="*/ 0 h 288588"/>
                <a:gd name="T14" fmla="*/ 0 60000 65536"/>
                <a:gd name="T15" fmla="*/ 0 60000 65536"/>
                <a:gd name="T16" fmla="*/ 0 60000 65536"/>
                <a:gd name="T17" fmla="*/ 0 60000 65536"/>
                <a:gd name="T18" fmla="*/ 0 60000 65536"/>
                <a:gd name="T19" fmla="*/ 0 60000 65536"/>
                <a:gd name="T20" fmla="*/ 0 60000 65536"/>
                <a:gd name="T21" fmla="*/ 0 w 721471"/>
                <a:gd name="T22" fmla="*/ 0 h 288588"/>
                <a:gd name="T23" fmla="*/ 721471 w 721471"/>
                <a:gd name="T24" fmla="*/ 288588 h 288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1471" h="288588">
                  <a:moveTo>
                    <a:pt x="0" y="0"/>
                  </a:moveTo>
                  <a:lnTo>
                    <a:pt x="577177" y="0"/>
                  </a:lnTo>
                  <a:lnTo>
                    <a:pt x="721471" y="144294"/>
                  </a:lnTo>
                  <a:lnTo>
                    <a:pt x="577177" y="288588"/>
                  </a:lnTo>
                  <a:lnTo>
                    <a:pt x="0" y="288588"/>
                  </a:lnTo>
                  <a:lnTo>
                    <a:pt x="144294" y="144294"/>
                  </a:lnTo>
                  <a:lnTo>
                    <a:pt x="0" y="0"/>
                  </a:lnTo>
                  <a:close/>
                </a:path>
              </a:pathLst>
            </a:custGeom>
            <a:gradFill rotWithShape="1">
              <a:gsLst>
                <a:gs pos="0">
                  <a:srgbClr val="34B3D6"/>
                </a:gs>
                <a:gs pos="20000">
                  <a:srgbClr val="36B1D2"/>
                </a:gs>
                <a:gs pos="100000">
                  <a:srgbClr val="2787A0"/>
                </a:gs>
              </a:gsLst>
              <a:lin ang="540000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180299" tIns="12002" rIns="156296" bIns="12002" anchor="ctr"/>
            <a:lstStyle/>
            <a:p>
              <a:pPr algn="ctr" defTabSz="400050">
                <a:lnSpc>
                  <a:spcPct val="90000"/>
                </a:lnSpc>
                <a:spcAft>
                  <a:spcPct val="35000"/>
                </a:spcAft>
                <a:defRPr/>
              </a:pPr>
              <a:r>
                <a:rPr lang="en-US" b="1" dirty="0">
                  <a:solidFill>
                    <a:schemeClr val="lt1"/>
                  </a:solidFill>
                  <a:latin typeface="+mn-lt"/>
                  <a:ea typeface="+mn-ea"/>
                </a:rPr>
                <a:t>Proses 3.d</a:t>
              </a:r>
            </a:p>
          </p:txBody>
        </p:sp>
        <p:sp>
          <p:nvSpPr>
            <p:cNvPr id="15" name="Freeform 14"/>
            <p:cNvSpPr>
              <a:spLocks/>
            </p:cNvSpPr>
            <p:nvPr/>
          </p:nvSpPr>
          <p:spPr bwMode="auto">
            <a:xfrm>
              <a:off x="6154066" y="4520843"/>
              <a:ext cx="721378" cy="288588"/>
            </a:xfrm>
            <a:custGeom>
              <a:avLst/>
              <a:gdLst>
                <a:gd name="T0" fmla="*/ 0 w 721471"/>
                <a:gd name="T1" fmla="*/ 0 h 288588"/>
                <a:gd name="T2" fmla="*/ 577103 w 721471"/>
                <a:gd name="T3" fmla="*/ 0 h 288588"/>
                <a:gd name="T4" fmla="*/ 721378 w 721471"/>
                <a:gd name="T5" fmla="*/ 144294 h 288588"/>
                <a:gd name="T6" fmla="*/ 577103 w 721471"/>
                <a:gd name="T7" fmla="*/ 288588 h 288588"/>
                <a:gd name="T8" fmla="*/ 0 w 721471"/>
                <a:gd name="T9" fmla="*/ 288588 h 288588"/>
                <a:gd name="T10" fmla="*/ 144275 w 721471"/>
                <a:gd name="T11" fmla="*/ 144294 h 288588"/>
                <a:gd name="T12" fmla="*/ 0 w 721471"/>
                <a:gd name="T13" fmla="*/ 0 h 288588"/>
                <a:gd name="T14" fmla="*/ 0 60000 65536"/>
                <a:gd name="T15" fmla="*/ 0 60000 65536"/>
                <a:gd name="T16" fmla="*/ 0 60000 65536"/>
                <a:gd name="T17" fmla="*/ 0 60000 65536"/>
                <a:gd name="T18" fmla="*/ 0 60000 65536"/>
                <a:gd name="T19" fmla="*/ 0 60000 65536"/>
                <a:gd name="T20" fmla="*/ 0 60000 65536"/>
                <a:gd name="T21" fmla="*/ 0 w 721471"/>
                <a:gd name="T22" fmla="*/ 0 h 288588"/>
                <a:gd name="T23" fmla="*/ 721471 w 721471"/>
                <a:gd name="T24" fmla="*/ 288588 h 288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1471" h="288588">
                  <a:moveTo>
                    <a:pt x="0" y="0"/>
                  </a:moveTo>
                  <a:lnTo>
                    <a:pt x="577177" y="0"/>
                  </a:lnTo>
                  <a:lnTo>
                    <a:pt x="721471" y="144294"/>
                  </a:lnTo>
                  <a:lnTo>
                    <a:pt x="577177" y="288588"/>
                  </a:lnTo>
                  <a:lnTo>
                    <a:pt x="0" y="288588"/>
                  </a:lnTo>
                  <a:lnTo>
                    <a:pt x="144294" y="144294"/>
                  </a:lnTo>
                  <a:lnTo>
                    <a:pt x="0" y="0"/>
                  </a:lnTo>
                  <a:close/>
                </a:path>
              </a:pathLst>
            </a:custGeom>
            <a:gradFill rotWithShape="1">
              <a:gsLst>
                <a:gs pos="0">
                  <a:srgbClr val="FF8F26"/>
                </a:gs>
                <a:gs pos="20000">
                  <a:srgbClr val="FF8F2A"/>
                </a:gs>
                <a:gs pos="100000">
                  <a:srgbClr val="CB6C1D"/>
                </a:gs>
              </a:gsLst>
              <a:lin ang="5400000"/>
            </a:gra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180299" tIns="12002" rIns="156296" bIns="12002" anchor="ctr"/>
            <a:lstStyle/>
            <a:p>
              <a:pPr algn="ctr" defTabSz="400050">
                <a:lnSpc>
                  <a:spcPct val="90000"/>
                </a:lnSpc>
                <a:spcAft>
                  <a:spcPct val="35000"/>
                </a:spcAft>
                <a:defRPr/>
              </a:pPr>
              <a:r>
                <a:rPr lang="en-US" b="1" dirty="0">
                  <a:solidFill>
                    <a:schemeClr val="lt1"/>
                  </a:solidFill>
                  <a:latin typeface="+mn-lt"/>
                  <a:ea typeface="+mn-ea"/>
                </a:rPr>
                <a:t>Proses 3.e</a:t>
              </a:r>
            </a:p>
          </p:txBody>
        </p:sp>
      </p:grpSp>
      <p:cxnSp>
        <p:nvCxnSpPr>
          <p:cNvPr id="17" name="Straight Arrow Connector 16"/>
          <p:cNvCxnSpPr>
            <a:cxnSpLocks noChangeShapeType="1"/>
          </p:cNvCxnSpPr>
          <p:nvPr/>
        </p:nvCxnSpPr>
        <p:spPr bwMode="auto">
          <a:xfrm>
            <a:off x="1692275" y="3843338"/>
            <a:ext cx="0" cy="665162"/>
          </a:xfrm>
          <a:prstGeom prst="straightConnector1">
            <a:avLst/>
          </a:prstGeom>
          <a:noFill/>
          <a:ln w="25400">
            <a:solidFill>
              <a:srgbClr val="0000FF"/>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9" name="Rounded Rectangle 18"/>
          <p:cNvSpPr>
            <a:spLocks noChangeArrowheads="1"/>
          </p:cNvSpPr>
          <p:nvPr/>
        </p:nvSpPr>
        <p:spPr bwMode="auto">
          <a:xfrm>
            <a:off x="736600" y="4537075"/>
            <a:ext cx="1963738" cy="1555750"/>
          </a:xfrm>
          <a:prstGeom prst="roundRect">
            <a:avLst>
              <a:gd name="adj" fmla="val 16667"/>
            </a:avLst>
          </a:prstGeom>
          <a:gradFill rotWithShape="1">
            <a:gsLst>
              <a:gs pos="0">
                <a:srgbClr val="000000"/>
              </a:gs>
              <a:gs pos="20000">
                <a:srgbClr val="000000"/>
              </a:gs>
              <a:gs pos="100000">
                <a:srgbClr val="000000"/>
              </a:gs>
            </a:gsLst>
            <a:lin ang="5400000"/>
          </a:gradFill>
          <a:ln w="9525">
            <a:solidFill>
              <a:srgbClr val="000000"/>
            </a:solidFill>
            <a:round/>
            <a:headEnd/>
            <a:tailEnd/>
          </a:ln>
          <a:effectLst>
            <a:outerShdw blurRad="40000" dist="23000" dir="5400000" rotWithShape="0">
              <a:srgbClr val="808080">
                <a:alpha val="34999"/>
              </a:srgbClr>
            </a:outerShdw>
          </a:effec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id-ID" sz="1800">
                <a:solidFill>
                  <a:srgbClr val="FFFFFF"/>
                </a:solidFill>
              </a:rPr>
              <a:t>Kebutuhan SOP :</a:t>
            </a:r>
          </a:p>
          <a:p>
            <a:pPr eaLnBrk="1" hangingPunct="1">
              <a:buFont typeface="Arial" panose="020B0604020202020204" pitchFamily="34" charset="0"/>
              <a:buChar char="•"/>
            </a:pPr>
            <a:r>
              <a:rPr lang="en-US" altLang="id-ID" sz="1800">
                <a:solidFill>
                  <a:srgbClr val="FFFFFF"/>
                </a:solidFill>
              </a:rPr>
              <a:t>SOP 1</a:t>
            </a:r>
          </a:p>
          <a:p>
            <a:pPr eaLnBrk="1" hangingPunct="1">
              <a:buFont typeface="Arial" panose="020B0604020202020204" pitchFamily="34" charset="0"/>
              <a:buChar char="•"/>
            </a:pPr>
            <a:r>
              <a:rPr lang="en-US" altLang="id-ID" sz="1800">
                <a:solidFill>
                  <a:srgbClr val="FFFFFF"/>
                </a:solidFill>
              </a:rPr>
              <a:t>SOP 2</a:t>
            </a:r>
          </a:p>
          <a:p>
            <a:pPr eaLnBrk="1" hangingPunct="1">
              <a:buFont typeface="Arial" panose="020B0604020202020204" pitchFamily="34" charset="0"/>
              <a:buChar char="•"/>
            </a:pPr>
            <a:r>
              <a:rPr lang="en-US" altLang="id-ID" sz="1800">
                <a:solidFill>
                  <a:srgbClr val="FFFFFF"/>
                </a:solidFill>
              </a:rPr>
              <a:t>…</a:t>
            </a:r>
          </a:p>
          <a:p>
            <a:pPr eaLnBrk="1" hangingPunct="1">
              <a:buFont typeface="Arial" panose="020B0604020202020204" pitchFamily="34" charset="0"/>
              <a:buChar char="•"/>
            </a:pPr>
            <a:r>
              <a:rPr lang="en-US" altLang="id-ID" sz="1800">
                <a:solidFill>
                  <a:srgbClr val="FFFFFF"/>
                </a:solidFill>
              </a:rPr>
              <a:t>SOP n</a:t>
            </a:r>
          </a:p>
        </p:txBody>
      </p:sp>
      <p:cxnSp>
        <p:nvCxnSpPr>
          <p:cNvPr id="20" name="Straight Arrow Connector 19"/>
          <p:cNvCxnSpPr>
            <a:cxnSpLocks noChangeShapeType="1"/>
          </p:cNvCxnSpPr>
          <p:nvPr/>
        </p:nvCxnSpPr>
        <p:spPr bwMode="auto">
          <a:xfrm>
            <a:off x="6003925" y="3843338"/>
            <a:ext cx="0" cy="665162"/>
          </a:xfrm>
          <a:prstGeom prst="straightConnector1">
            <a:avLst/>
          </a:prstGeom>
          <a:noFill/>
          <a:ln w="25400">
            <a:solidFill>
              <a:srgbClr val="0000FF"/>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2" name="Rounded Rectangle 21"/>
          <p:cNvSpPr>
            <a:spLocks noChangeArrowheads="1"/>
          </p:cNvSpPr>
          <p:nvPr/>
        </p:nvSpPr>
        <p:spPr bwMode="auto">
          <a:xfrm>
            <a:off x="5003800" y="4508500"/>
            <a:ext cx="1963738" cy="1557338"/>
          </a:xfrm>
          <a:prstGeom prst="roundRect">
            <a:avLst>
              <a:gd name="adj" fmla="val 16667"/>
            </a:avLst>
          </a:prstGeom>
          <a:gradFill rotWithShape="1">
            <a:gsLst>
              <a:gs pos="0">
                <a:srgbClr val="000000"/>
              </a:gs>
              <a:gs pos="20000">
                <a:srgbClr val="000000"/>
              </a:gs>
              <a:gs pos="100000">
                <a:srgbClr val="000000"/>
              </a:gs>
            </a:gsLst>
            <a:lin ang="5400000"/>
          </a:gradFill>
          <a:ln w="9525">
            <a:solidFill>
              <a:srgbClr val="000000"/>
            </a:solidFill>
            <a:round/>
            <a:headEnd/>
            <a:tailEnd/>
          </a:ln>
          <a:effectLst>
            <a:outerShdw blurRad="40000" dist="23000" dir="5400000" rotWithShape="0">
              <a:srgbClr val="808080">
                <a:alpha val="34999"/>
              </a:srgbClr>
            </a:outerShdw>
          </a:effec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id-ID" sz="1800">
                <a:solidFill>
                  <a:srgbClr val="FFFFFF"/>
                </a:solidFill>
              </a:rPr>
              <a:t>Kebutuhan SOP :</a:t>
            </a:r>
          </a:p>
          <a:p>
            <a:pPr eaLnBrk="1" hangingPunct="1">
              <a:buFont typeface="Arial" panose="020B0604020202020204" pitchFamily="34" charset="0"/>
              <a:buChar char="•"/>
            </a:pPr>
            <a:r>
              <a:rPr lang="en-US" altLang="id-ID" sz="1800">
                <a:solidFill>
                  <a:srgbClr val="FFFFFF"/>
                </a:solidFill>
              </a:rPr>
              <a:t>SOP I</a:t>
            </a:r>
          </a:p>
          <a:p>
            <a:pPr eaLnBrk="1" hangingPunct="1">
              <a:buFont typeface="Arial" panose="020B0604020202020204" pitchFamily="34" charset="0"/>
              <a:buChar char="•"/>
            </a:pPr>
            <a:r>
              <a:rPr lang="en-US" altLang="id-ID" sz="1800">
                <a:solidFill>
                  <a:srgbClr val="FFFFFF"/>
                </a:solidFill>
              </a:rPr>
              <a:t>SOP II</a:t>
            </a:r>
          </a:p>
          <a:p>
            <a:pPr eaLnBrk="1" hangingPunct="1">
              <a:buFont typeface="Arial" panose="020B0604020202020204" pitchFamily="34" charset="0"/>
              <a:buChar char="•"/>
            </a:pPr>
            <a:r>
              <a:rPr lang="en-US" altLang="id-ID" sz="1800">
                <a:solidFill>
                  <a:srgbClr val="FFFFFF"/>
                </a:solidFill>
              </a:rPr>
              <a:t>…</a:t>
            </a:r>
          </a:p>
          <a:p>
            <a:pPr eaLnBrk="1" hangingPunct="1">
              <a:buFont typeface="Arial" panose="020B0604020202020204" pitchFamily="34" charset="0"/>
              <a:buChar char="•"/>
            </a:pPr>
            <a:r>
              <a:rPr lang="en-US" altLang="id-ID" sz="1800">
                <a:solidFill>
                  <a:srgbClr val="FFFFFF"/>
                </a:solidFill>
              </a:rPr>
              <a:t>SOP n</a:t>
            </a:r>
          </a:p>
        </p:txBody>
      </p:sp>
    </p:spTree>
    <p:extLst>
      <p:ext uri="{BB962C8B-B14F-4D97-AF65-F5344CB8AC3E}">
        <p14:creationId xmlns:p14="http://schemas.microsoft.com/office/powerpoint/2010/main" val="465519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81"/>
          <p:cNvSpPr txBox="1">
            <a:spLocks noChangeArrowheads="1"/>
          </p:cNvSpPr>
          <p:nvPr/>
        </p:nvSpPr>
        <p:spPr bwMode="auto">
          <a:xfrm>
            <a:off x="0" y="341784"/>
            <a:ext cx="9144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eaLnBrk="1" hangingPunct="1">
              <a:defRPr/>
            </a:pPr>
            <a:r>
              <a:rPr lang="en-US" altLang="zh-CN" b="1" dirty="0">
                <a:ln w="31550" cmpd="sng">
                  <a:solidFill>
                    <a:schemeClr val="tx1"/>
                  </a:solidFill>
                  <a:prstDash val="solid"/>
                </a:ln>
                <a:effectLst>
                  <a:outerShdw blurRad="41275" dist="12700" dir="12000000" algn="tl" rotWithShape="0">
                    <a:srgbClr val="000000">
                      <a:alpha val="40000"/>
                    </a:srgbClr>
                  </a:outerShdw>
                </a:effectLst>
              </a:rPr>
              <a:t>PEMETAAN SOP</a:t>
            </a:r>
          </a:p>
        </p:txBody>
      </p:sp>
      <p:sp>
        <p:nvSpPr>
          <p:cNvPr id="37890" name="Content Placeholder 1"/>
          <p:cNvSpPr>
            <a:spLocks noGrp="1"/>
          </p:cNvSpPr>
          <p:nvPr>
            <p:ph idx="1"/>
          </p:nvPr>
        </p:nvSpPr>
        <p:spPr>
          <a:xfrm>
            <a:off x="457200" y="811212"/>
            <a:ext cx="8229600" cy="2058988"/>
          </a:xfrm>
        </p:spPr>
        <p:txBody>
          <a:bodyPr/>
          <a:lstStyle/>
          <a:p>
            <a:pPr marL="447675" indent="-447675">
              <a:spcBef>
                <a:spcPts val="600"/>
              </a:spcBef>
              <a:spcAft>
                <a:spcPts val="600"/>
              </a:spcAft>
              <a:buFont typeface="Wingdings" panose="05000000000000000000" pitchFamily="2" charset="2"/>
              <a:buChar char="²"/>
            </a:pPr>
            <a:r>
              <a:rPr lang="en-US" altLang="id-ID" sz="2800" dirty="0" err="1"/>
              <a:t>Tentukan</a:t>
            </a:r>
            <a:r>
              <a:rPr lang="en-US" altLang="id-ID" sz="2800" dirty="0"/>
              <a:t> </a:t>
            </a:r>
            <a:r>
              <a:rPr lang="en-US" altLang="id-ID" sz="2800" dirty="0" err="1"/>
              <a:t>tindakan</a:t>
            </a:r>
            <a:r>
              <a:rPr lang="en-US" altLang="id-ID" sz="2800" dirty="0"/>
              <a:t> yang </a:t>
            </a:r>
            <a:r>
              <a:rPr lang="en-US" altLang="id-ID" sz="2800" dirty="0" err="1"/>
              <a:t>dibutuhkan</a:t>
            </a:r>
            <a:r>
              <a:rPr lang="en-US" altLang="id-ID" sz="2800" dirty="0"/>
              <a:t> </a:t>
            </a:r>
            <a:r>
              <a:rPr lang="en-US" altLang="id-ID" sz="2800" dirty="0" err="1"/>
              <a:t>dalam</a:t>
            </a:r>
            <a:r>
              <a:rPr lang="en-US" altLang="id-ID" sz="2800" dirty="0"/>
              <a:t> </a:t>
            </a:r>
            <a:r>
              <a:rPr lang="en-US" altLang="id-ID" sz="2800" dirty="0" err="1"/>
              <a:t>melengkapi</a:t>
            </a:r>
            <a:r>
              <a:rPr lang="en-US" altLang="id-ID" sz="2800" dirty="0"/>
              <a:t> </a:t>
            </a:r>
            <a:r>
              <a:rPr lang="en-US" altLang="id-ID" sz="2800" dirty="0" err="1"/>
              <a:t>kebutuhan</a:t>
            </a:r>
            <a:r>
              <a:rPr lang="en-US" altLang="id-ID" sz="2800" dirty="0"/>
              <a:t> SOP (</a:t>
            </a:r>
            <a:r>
              <a:rPr lang="en-US" altLang="id-ID" sz="2800" dirty="0" err="1"/>
              <a:t>modifikasi</a:t>
            </a:r>
            <a:r>
              <a:rPr lang="en-US" altLang="id-ID" sz="2800" dirty="0"/>
              <a:t>, </a:t>
            </a:r>
            <a:r>
              <a:rPr lang="en-US" altLang="id-ID" sz="2800" dirty="0" err="1"/>
              <a:t>buat</a:t>
            </a:r>
            <a:r>
              <a:rPr lang="en-US" altLang="id-ID" sz="2800" dirty="0"/>
              <a:t> </a:t>
            </a:r>
            <a:r>
              <a:rPr lang="en-US" altLang="id-ID" sz="2800" dirty="0" err="1"/>
              <a:t>baru</a:t>
            </a:r>
            <a:r>
              <a:rPr lang="en-US" altLang="id-ID" sz="2800" dirty="0"/>
              <a:t> </a:t>
            </a:r>
            <a:r>
              <a:rPr lang="en-US" altLang="id-ID" sz="2800" dirty="0" err="1"/>
              <a:t>atau</a:t>
            </a:r>
            <a:r>
              <a:rPr lang="en-US" altLang="id-ID" sz="2800" dirty="0"/>
              <a:t> </a:t>
            </a:r>
            <a:r>
              <a:rPr lang="en-US" altLang="id-ID" sz="2800" dirty="0" err="1"/>
              <a:t>eliminasi</a:t>
            </a:r>
            <a:r>
              <a:rPr lang="en-US" altLang="id-ID" sz="2800" dirty="0"/>
              <a:t>) </a:t>
            </a:r>
          </a:p>
        </p:txBody>
      </p:sp>
      <p:sp>
        <p:nvSpPr>
          <p:cNvPr id="2" name="Slide Number Placeholder 1"/>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54B03F77-6FE9-4A5C-9BF7-D4CB9E04E245}" type="slidenum">
              <a:rPr lang="id-ID" altLang="id-ID" sz="1200"/>
              <a:pPr eaLnBrk="1" hangingPunct="1"/>
              <a:t>22</a:t>
            </a:fld>
            <a:endParaRPr lang="id-ID" altLang="id-ID" sz="1200"/>
          </a:p>
        </p:txBody>
      </p:sp>
      <p:sp>
        <p:nvSpPr>
          <p:cNvPr id="17" name="Rounded Rectangle 16"/>
          <p:cNvSpPr>
            <a:spLocks noChangeArrowheads="1"/>
          </p:cNvSpPr>
          <p:nvPr/>
        </p:nvSpPr>
        <p:spPr bwMode="auto">
          <a:xfrm>
            <a:off x="1168400" y="2741613"/>
            <a:ext cx="1963738" cy="2073275"/>
          </a:xfrm>
          <a:prstGeom prst="roundRect">
            <a:avLst>
              <a:gd name="adj" fmla="val 16667"/>
            </a:avLst>
          </a:prstGeom>
          <a:gradFill rotWithShape="1">
            <a:gsLst>
              <a:gs pos="0">
                <a:srgbClr val="000000"/>
              </a:gs>
              <a:gs pos="20000">
                <a:srgbClr val="000000"/>
              </a:gs>
              <a:gs pos="100000">
                <a:srgbClr val="000000"/>
              </a:gs>
            </a:gsLst>
            <a:lin ang="5400000"/>
          </a:gradFill>
          <a:ln w="9525">
            <a:solidFill>
              <a:srgbClr val="000000"/>
            </a:solidFill>
            <a:round/>
            <a:headEnd/>
            <a:tailEnd/>
          </a:ln>
          <a:effectLst>
            <a:outerShdw blurRad="40000" dist="23000" dir="5400000" rotWithShape="0">
              <a:srgbClr val="808080">
                <a:alpha val="34999"/>
              </a:srgbClr>
            </a:outerShdw>
          </a:effectLst>
        </p:spPr>
        <p:txBody>
          <a:bodyPr anchor="ctr"/>
          <a:lstStyle/>
          <a:p>
            <a:pPr>
              <a:defRPr/>
            </a:pPr>
            <a:r>
              <a:rPr lang="en-US" sz="1400" dirty="0" err="1">
                <a:solidFill>
                  <a:schemeClr val="lt1"/>
                </a:solidFill>
                <a:latin typeface="+mn-lt"/>
                <a:ea typeface="+mn-ea"/>
              </a:rPr>
              <a:t>Kebutuhan</a:t>
            </a:r>
            <a:r>
              <a:rPr lang="en-US" sz="1400" dirty="0">
                <a:solidFill>
                  <a:schemeClr val="lt1"/>
                </a:solidFill>
                <a:latin typeface="+mn-lt"/>
                <a:ea typeface="+mn-ea"/>
              </a:rPr>
              <a:t> SOP :</a:t>
            </a:r>
          </a:p>
          <a:p>
            <a:pPr marL="285750" indent="-285750">
              <a:buFont typeface="Arial"/>
              <a:buChar char="•"/>
              <a:defRPr/>
            </a:pPr>
            <a:r>
              <a:rPr lang="en-US" sz="1400" dirty="0">
                <a:solidFill>
                  <a:schemeClr val="lt1"/>
                </a:solidFill>
                <a:latin typeface="+mn-lt"/>
                <a:ea typeface="+mn-ea"/>
              </a:rPr>
              <a:t>SOP 1</a:t>
            </a:r>
          </a:p>
          <a:p>
            <a:pPr marL="285750" indent="-285750">
              <a:buFont typeface="Arial"/>
              <a:buChar char="•"/>
              <a:defRPr/>
            </a:pPr>
            <a:r>
              <a:rPr lang="en-US" sz="1400" dirty="0">
                <a:solidFill>
                  <a:schemeClr val="lt1"/>
                </a:solidFill>
                <a:latin typeface="+mn-lt"/>
                <a:ea typeface="+mn-ea"/>
              </a:rPr>
              <a:t>SOP 2</a:t>
            </a:r>
          </a:p>
          <a:p>
            <a:pPr marL="285750" indent="-285750">
              <a:buFont typeface="Arial"/>
              <a:buChar char="•"/>
              <a:defRPr/>
            </a:pPr>
            <a:r>
              <a:rPr lang="en-US" sz="1400" dirty="0">
                <a:solidFill>
                  <a:schemeClr val="lt1"/>
                </a:solidFill>
                <a:latin typeface="+mn-lt"/>
                <a:ea typeface="+mn-ea"/>
              </a:rPr>
              <a:t>SOP 3</a:t>
            </a:r>
          </a:p>
          <a:p>
            <a:pPr marL="285750" indent="-285750">
              <a:buFont typeface="Arial"/>
              <a:buChar char="•"/>
              <a:defRPr/>
            </a:pPr>
            <a:r>
              <a:rPr lang="en-US" sz="1400" dirty="0">
                <a:solidFill>
                  <a:schemeClr val="lt1"/>
                </a:solidFill>
                <a:latin typeface="+mn-lt"/>
                <a:ea typeface="+mn-ea"/>
              </a:rPr>
              <a:t>SOP 4</a:t>
            </a:r>
          </a:p>
          <a:p>
            <a:pPr marL="285750" indent="-285750">
              <a:buFont typeface="Arial"/>
              <a:buChar char="•"/>
              <a:defRPr/>
            </a:pPr>
            <a:r>
              <a:rPr lang="en-US" sz="1400" dirty="0">
                <a:solidFill>
                  <a:schemeClr val="lt1"/>
                </a:solidFill>
                <a:latin typeface="+mn-lt"/>
                <a:ea typeface="+mn-ea"/>
              </a:rPr>
              <a:t>SOP 5</a:t>
            </a:r>
          </a:p>
          <a:p>
            <a:pPr marL="285750" indent="-285750">
              <a:buFont typeface="Arial"/>
              <a:buChar char="•"/>
              <a:defRPr/>
            </a:pPr>
            <a:r>
              <a:rPr lang="en-US" sz="1400" dirty="0">
                <a:solidFill>
                  <a:schemeClr val="lt1"/>
                </a:solidFill>
                <a:latin typeface="+mn-lt"/>
                <a:ea typeface="+mn-ea"/>
              </a:rPr>
              <a:t>SOP 6</a:t>
            </a:r>
          </a:p>
          <a:p>
            <a:pPr marL="285750" indent="-285750">
              <a:buFont typeface="Arial"/>
              <a:buChar char="•"/>
              <a:defRPr/>
            </a:pPr>
            <a:r>
              <a:rPr lang="en-US" sz="1400" dirty="0">
                <a:solidFill>
                  <a:schemeClr val="lt1"/>
                </a:solidFill>
                <a:latin typeface="+mn-lt"/>
                <a:ea typeface="+mn-ea"/>
              </a:rPr>
              <a:t>SOP 7</a:t>
            </a:r>
          </a:p>
          <a:p>
            <a:pPr marL="285750" indent="-285750">
              <a:buFont typeface="Arial"/>
              <a:buChar char="•"/>
              <a:defRPr/>
            </a:pPr>
            <a:r>
              <a:rPr lang="en-US" sz="1400" dirty="0">
                <a:solidFill>
                  <a:schemeClr val="lt1"/>
                </a:solidFill>
                <a:latin typeface="+mn-lt"/>
                <a:ea typeface="+mn-ea"/>
              </a:rPr>
              <a:t>SOP 8</a:t>
            </a:r>
          </a:p>
        </p:txBody>
      </p:sp>
      <p:sp>
        <p:nvSpPr>
          <p:cNvPr id="19" name="Rounded Rectangle 18"/>
          <p:cNvSpPr>
            <a:spLocks noChangeArrowheads="1"/>
          </p:cNvSpPr>
          <p:nvPr/>
        </p:nvSpPr>
        <p:spPr bwMode="auto">
          <a:xfrm>
            <a:off x="5848350" y="2814638"/>
            <a:ext cx="1963738" cy="2071687"/>
          </a:xfrm>
          <a:prstGeom prst="roundRect">
            <a:avLst>
              <a:gd name="adj" fmla="val 16667"/>
            </a:avLst>
          </a:prstGeom>
          <a:gradFill rotWithShape="1">
            <a:gsLst>
              <a:gs pos="0">
                <a:srgbClr val="000000"/>
              </a:gs>
              <a:gs pos="20000">
                <a:srgbClr val="000000"/>
              </a:gs>
              <a:gs pos="100000">
                <a:srgbClr val="000000"/>
              </a:gs>
            </a:gsLst>
            <a:lin ang="5400000"/>
          </a:gradFill>
          <a:ln w="9525">
            <a:solidFill>
              <a:srgbClr val="000000"/>
            </a:solidFill>
            <a:round/>
            <a:headEnd/>
            <a:tailEnd/>
          </a:ln>
          <a:effectLst>
            <a:outerShdw blurRad="40000" dist="23000" dir="5400000" rotWithShape="0">
              <a:srgbClr val="808080">
                <a:alpha val="34999"/>
              </a:srgbClr>
            </a:outerShdw>
          </a:effectLst>
        </p:spPr>
        <p:txBody>
          <a:bodyPr anchor="ctr"/>
          <a:lstStyle/>
          <a:p>
            <a:pPr>
              <a:defRPr/>
            </a:pPr>
            <a:r>
              <a:rPr lang="en-US" sz="1400" dirty="0">
                <a:solidFill>
                  <a:schemeClr val="lt1"/>
                </a:solidFill>
                <a:latin typeface="+mn-lt"/>
                <a:ea typeface="+mn-ea"/>
              </a:rPr>
              <a:t>SOP yang </a:t>
            </a:r>
            <a:r>
              <a:rPr lang="en-US" sz="1400" dirty="0" err="1">
                <a:solidFill>
                  <a:schemeClr val="lt1"/>
                </a:solidFill>
                <a:latin typeface="+mn-lt"/>
                <a:ea typeface="+mn-ea"/>
              </a:rPr>
              <a:t>telah</a:t>
            </a:r>
            <a:r>
              <a:rPr lang="en-US" sz="1400" dirty="0">
                <a:solidFill>
                  <a:schemeClr val="lt1"/>
                </a:solidFill>
                <a:latin typeface="+mn-lt"/>
                <a:ea typeface="+mn-ea"/>
              </a:rPr>
              <a:t> </a:t>
            </a:r>
            <a:r>
              <a:rPr lang="en-US" sz="1400" dirty="0" err="1">
                <a:solidFill>
                  <a:schemeClr val="lt1"/>
                </a:solidFill>
                <a:latin typeface="+mn-lt"/>
                <a:ea typeface="+mn-ea"/>
              </a:rPr>
              <a:t>dimiliki</a:t>
            </a:r>
            <a:r>
              <a:rPr lang="en-US" sz="1400" dirty="0">
                <a:solidFill>
                  <a:schemeClr val="lt1"/>
                </a:solidFill>
                <a:latin typeface="+mn-lt"/>
                <a:ea typeface="+mn-ea"/>
              </a:rPr>
              <a:t> :</a:t>
            </a:r>
          </a:p>
          <a:p>
            <a:pPr marL="285750" indent="-285750">
              <a:buFont typeface="Arial"/>
              <a:buChar char="•"/>
              <a:defRPr/>
            </a:pPr>
            <a:r>
              <a:rPr lang="en-US" sz="1400" dirty="0">
                <a:solidFill>
                  <a:schemeClr val="lt1"/>
                </a:solidFill>
                <a:latin typeface="+mn-lt"/>
                <a:ea typeface="+mn-ea"/>
              </a:rPr>
              <a:t>SOP 1</a:t>
            </a:r>
          </a:p>
          <a:p>
            <a:pPr marL="285750" indent="-285750">
              <a:buFont typeface="Arial"/>
              <a:buChar char="•"/>
              <a:defRPr/>
            </a:pPr>
            <a:r>
              <a:rPr lang="en-US" sz="1400" dirty="0">
                <a:solidFill>
                  <a:schemeClr val="lt1"/>
                </a:solidFill>
                <a:latin typeface="+mn-lt"/>
                <a:ea typeface="+mn-ea"/>
              </a:rPr>
              <a:t>SOP 2</a:t>
            </a:r>
          </a:p>
          <a:p>
            <a:pPr marL="285750" indent="-285750">
              <a:buFont typeface="Arial"/>
              <a:buChar char="•"/>
              <a:defRPr/>
            </a:pPr>
            <a:r>
              <a:rPr lang="en-US" sz="1400" dirty="0">
                <a:solidFill>
                  <a:schemeClr val="lt1"/>
                </a:solidFill>
                <a:latin typeface="+mn-lt"/>
                <a:ea typeface="+mn-ea"/>
              </a:rPr>
              <a:t>SOP 4</a:t>
            </a:r>
          </a:p>
          <a:p>
            <a:pPr marL="285750" indent="-285750">
              <a:buFont typeface="Arial"/>
              <a:buChar char="•"/>
              <a:defRPr/>
            </a:pPr>
            <a:r>
              <a:rPr lang="en-US" sz="1400" dirty="0">
                <a:solidFill>
                  <a:schemeClr val="lt1"/>
                </a:solidFill>
                <a:latin typeface="+mn-lt"/>
                <a:ea typeface="+mn-ea"/>
              </a:rPr>
              <a:t>SOP 5</a:t>
            </a:r>
          </a:p>
          <a:p>
            <a:pPr marL="285750" indent="-285750">
              <a:buFont typeface="Arial"/>
              <a:buChar char="•"/>
              <a:defRPr/>
            </a:pPr>
            <a:r>
              <a:rPr lang="en-US" sz="1400" dirty="0">
                <a:solidFill>
                  <a:schemeClr val="lt1"/>
                </a:solidFill>
                <a:latin typeface="+mn-lt"/>
                <a:ea typeface="+mn-ea"/>
              </a:rPr>
              <a:t>SOP 6</a:t>
            </a:r>
          </a:p>
          <a:p>
            <a:pPr marL="285750" indent="-285750">
              <a:buFont typeface="Arial"/>
              <a:buChar char="•"/>
              <a:defRPr/>
            </a:pPr>
            <a:r>
              <a:rPr lang="en-US" sz="1400" dirty="0">
                <a:solidFill>
                  <a:schemeClr val="lt1"/>
                </a:solidFill>
                <a:latin typeface="+mn-lt"/>
                <a:ea typeface="+mn-ea"/>
              </a:rPr>
              <a:t>SOP 8</a:t>
            </a:r>
          </a:p>
        </p:txBody>
      </p:sp>
      <p:sp>
        <p:nvSpPr>
          <p:cNvPr id="20" name="Right Arrow 19"/>
          <p:cNvSpPr>
            <a:spLocks noChangeArrowheads="1"/>
          </p:cNvSpPr>
          <p:nvPr/>
        </p:nvSpPr>
        <p:spPr bwMode="auto">
          <a:xfrm>
            <a:off x="3184525" y="3406775"/>
            <a:ext cx="850900" cy="476250"/>
          </a:xfrm>
          <a:prstGeom prst="rightArrow">
            <a:avLst>
              <a:gd name="adj1" fmla="val 50000"/>
              <a:gd name="adj2" fmla="val 50002"/>
            </a:avLst>
          </a:prstGeom>
          <a:gradFill rotWithShape="1">
            <a:gsLst>
              <a:gs pos="0">
                <a:srgbClr val="3A7CCB"/>
              </a:gs>
              <a:gs pos="20000">
                <a:srgbClr val="3C7BC7"/>
              </a:gs>
              <a:gs pos="100000">
                <a:srgbClr val="2C5D98"/>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endParaRPr lang="en-US" sz="1400">
              <a:solidFill>
                <a:schemeClr val="lt1"/>
              </a:solidFill>
              <a:latin typeface="+mn-lt"/>
              <a:ea typeface="+mn-ea"/>
            </a:endParaRPr>
          </a:p>
        </p:txBody>
      </p:sp>
      <p:sp>
        <p:nvSpPr>
          <p:cNvPr id="21" name="Left Arrow 20"/>
          <p:cNvSpPr>
            <a:spLocks noChangeArrowheads="1"/>
          </p:cNvSpPr>
          <p:nvPr/>
        </p:nvSpPr>
        <p:spPr bwMode="auto">
          <a:xfrm>
            <a:off x="4926013" y="3406775"/>
            <a:ext cx="850900" cy="476250"/>
          </a:xfrm>
          <a:prstGeom prst="leftArrow">
            <a:avLst>
              <a:gd name="adj1" fmla="val 50000"/>
              <a:gd name="adj2" fmla="val 50002"/>
            </a:avLst>
          </a:prstGeom>
          <a:gradFill rotWithShape="1">
            <a:gsLst>
              <a:gs pos="0">
                <a:srgbClr val="3A7CCB"/>
              </a:gs>
              <a:gs pos="20000">
                <a:srgbClr val="3C7BC7"/>
              </a:gs>
              <a:gs pos="100000">
                <a:srgbClr val="2C5D98"/>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endParaRPr lang="en-US" sz="1400">
              <a:solidFill>
                <a:schemeClr val="lt1"/>
              </a:solidFill>
              <a:latin typeface="+mn-lt"/>
              <a:ea typeface="+mn-ea"/>
            </a:endParaRPr>
          </a:p>
        </p:txBody>
      </p:sp>
      <p:sp>
        <p:nvSpPr>
          <p:cNvPr id="22" name="Cloud 21"/>
          <p:cNvSpPr>
            <a:spLocks/>
          </p:cNvSpPr>
          <p:nvPr/>
        </p:nvSpPr>
        <p:spPr bwMode="auto">
          <a:xfrm>
            <a:off x="4044950" y="3294063"/>
            <a:ext cx="871538" cy="773112"/>
          </a:xfrm>
          <a:custGeom>
            <a:avLst/>
            <a:gdLst>
              <a:gd name="T0" fmla="*/ 94679 w 43200"/>
              <a:gd name="T1" fmla="*/ 468467 h 43200"/>
              <a:gd name="T2" fmla="*/ 43577 w 43200"/>
              <a:gd name="T3" fmla="*/ 454203 h 43200"/>
              <a:gd name="T4" fmla="*/ 139769 w 43200"/>
              <a:gd name="T5" fmla="*/ 624556 h 43200"/>
              <a:gd name="T6" fmla="*/ 117416 w 43200"/>
              <a:gd name="T7" fmla="*/ 631375 h 43200"/>
              <a:gd name="T8" fmla="*/ 332435 w 43200"/>
              <a:gd name="T9" fmla="*/ 699559 h 43200"/>
              <a:gd name="T10" fmla="*/ 318959 w 43200"/>
              <a:gd name="T11" fmla="*/ 668420 h 43200"/>
              <a:gd name="T12" fmla="*/ 581570 w 43200"/>
              <a:gd name="T13" fmla="*/ 621908 h 43200"/>
              <a:gd name="T14" fmla="*/ 576183 w 43200"/>
              <a:gd name="T15" fmla="*/ 656071 h 43200"/>
              <a:gd name="T16" fmla="*/ 688535 w 43200"/>
              <a:gd name="T17" fmla="*/ 410787 h 43200"/>
              <a:gd name="T18" fmla="*/ 754122 w 43200"/>
              <a:gd name="T19" fmla="*/ 538494 h 43200"/>
              <a:gd name="T20" fmla="*/ 843253 w 43200"/>
              <a:gd name="T21" fmla="*/ 274777 h 43200"/>
              <a:gd name="T22" fmla="*/ 814041 w 43200"/>
              <a:gd name="T23" fmla="*/ 322667 h 43200"/>
              <a:gd name="T24" fmla="*/ 773167 w 43200"/>
              <a:gd name="T25" fmla="*/ 97104 h 43200"/>
              <a:gd name="T26" fmla="*/ 774700 w 43200"/>
              <a:gd name="T27" fmla="*/ 119725 h 43200"/>
              <a:gd name="T28" fmla="*/ 586634 w 43200"/>
              <a:gd name="T29" fmla="*/ 70725 h 43200"/>
              <a:gd name="T30" fmla="*/ 601603 w 43200"/>
              <a:gd name="T31" fmla="*/ 41877 h 43200"/>
              <a:gd name="T32" fmla="*/ 446683 w 43200"/>
              <a:gd name="T33" fmla="*/ 84470 h 43200"/>
              <a:gd name="T34" fmla="*/ 453926 w 43200"/>
              <a:gd name="T35" fmla="*/ 59594 h 43200"/>
              <a:gd name="T36" fmla="*/ 282443 w 43200"/>
              <a:gd name="T37" fmla="*/ 92917 h 43200"/>
              <a:gd name="T38" fmla="*/ 308670 w 43200"/>
              <a:gd name="T39" fmla="*/ 117041 h 43200"/>
              <a:gd name="T40" fmla="*/ 83260 w 43200"/>
              <a:gd name="T41" fmla="*/ 282562 h 43200"/>
              <a:gd name="T42" fmla="*/ 78681 w 43200"/>
              <a:gd name="T43" fmla="*/ 257167 h 432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200"/>
              <a:gd name="T67" fmla="*/ 0 h 43200"/>
              <a:gd name="T68" fmla="*/ 43200 w 43200"/>
              <a:gd name="T69" fmla="*/ 43200 h 4320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200" h="4320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w="43200" h="43200" fill="none">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gradFill rotWithShape="1">
            <a:gsLst>
              <a:gs pos="0">
                <a:srgbClr val="FFEBDB"/>
              </a:gs>
              <a:gs pos="64999">
                <a:srgbClr val="FFD0AA"/>
              </a:gs>
              <a:gs pos="100000">
                <a:srgbClr val="FFBE86"/>
              </a:gs>
            </a:gsLst>
            <a:lin ang="5400000" scaled="1"/>
          </a:gradFill>
          <a:ln w="9525">
            <a:solidFill>
              <a:srgbClr val="F69240"/>
            </a:solidFill>
            <a:miter lim="800000"/>
            <a:headEnd/>
            <a:tailEnd/>
          </a:ln>
          <a:effectLst>
            <a:outerShdw blurRad="40000" dist="20000" dir="5400000" rotWithShape="0">
              <a:srgbClr val="808080">
                <a:alpha val="37999"/>
              </a:srgbClr>
            </a:outerShdw>
          </a:effectLst>
        </p:spPr>
        <p:txBody>
          <a:bodyPr anchor="ctr"/>
          <a:lstStyle/>
          <a:p>
            <a:pPr algn="ctr">
              <a:defRPr/>
            </a:pPr>
            <a:r>
              <a:rPr lang="en-US" sz="1400" b="1" dirty="0">
                <a:solidFill>
                  <a:schemeClr val="dk1"/>
                </a:solidFill>
                <a:latin typeface="+mn-lt"/>
                <a:ea typeface="+mn-ea"/>
              </a:rPr>
              <a:t>Gap</a:t>
            </a:r>
          </a:p>
        </p:txBody>
      </p:sp>
      <p:sp>
        <p:nvSpPr>
          <p:cNvPr id="37898" name="TextBox 22"/>
          <p:cNvSpPr txBox="1">
            <a:spLocks noChangeArrowheads="1"/>
          </p:cNvSpPr>
          <p:nvPr/>
        </p:nvSpPr>
        <p:spPr bwMode="auto">
          <a:xfrm>
            <a:off x="3976688" y="4005263"/>
            <a:ext cx="9017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buFont typeface="Arial" panose="020B0604020202020204" pitchFamily="34" charset="0"/>
              <a:buChar char="•"/>
            </a:pPr>
            <a:r>
              <a:rPr lang="en-US" altLang="id-ID" sz="1400" b="1">
                <a:solidFill>
                  <a:srgbClr val="660066"/>
                </a:solidFill>
              </a:rPr>
              <a:t>SOP 3</a:t>
            </a:r>
          </a:p>
          <a:p>
            <a:pPr eaLnBrk="1" hangingPunct="1">
              <a:buFont typeface="Arial" panose="020B0604020202020204" pitchFamily="34" charset="0"/>
              <a:buChar char="•"/>
            </a:pPr>
            <a:r>
              <a:rPr lang="en-US" altLang="id-ID" sz="1400" b="1">
                <a:solidFill>
                  <a:srgbClr val="660066"/>
                </a:solidFill>
              </a:rPr>
              <a:t>SOP 7</a:t>
            </a:r>
          </a:p>
        </p:txBody>
      </p:sp>
      <p:sp>
        <p:nvSpPr>
          <p:cNvPr id="24" name="Donut 23"/>
          <p:cNvSpPr>
            <a:spLocks/>
          </p:cNvSpPr>
          <p:nvPr/>
        </p:nvSpPr>
        <p:spPr bwMode="auto">
          <a:xfrm>
            <a:off x="3779838" y="2932113"/>
            <a:ext cx="1439862" cy="1789112"/>
          </a:xfrm>
          <a:custGeom>
            <a:avLst/>
            <a:gdLst>
              <a:gd name="T0" fmla="*/ 0 w 1439862"/>
              <a:gd name="T1" fmla="*/ 894556 h 1789112"/>
              <a:gd name="T2" fmla="*/ 719931 w 1439862"/>
              <a:gd name="T3" fmla="*/ 0 h 1789112"/>
              <a:gd name="T4" fmla="*/ 1439862 w 1439862"/>
              <a:gd name="T5" fmla="*/ 894556 h 1789112"/>
              <a:gd name="T6" fmla="*/ 719931 w 1439862"/>
              <a:gd name="T7" fmla="*/ 1789112 h 1789112"/>
              <a:gd name="T8" fmla="*/ 0 w 1439862"/>
              <a:gd name="T9" fmla="*/ 894556 h 1789112"/>
              <a:gd name="T10" fmla="*/ 25860 w 1439862"/>
              <a:gd name="T11" fmla="*/ 894556 h 1789112"/>
              <a:gd name="T12" fmla="*/ 719931 w 1439862"/>
              <a:gd name="T13" fmla="*/ 1763252 h 1789112"/>
              <a:gd name="T14" fmla="*/ 1414002 w 1439862"/>
              <a:gd name="T15" fmla="*/ 894556 h 1789112"/>
              <a:gd name="T16" fmla="*/ 719931 w 1439862"/>
              <a:gd name="T17" fmla="*/ 25860 h 1789112"/>
              <a:gd name="T18" fmla="*/ 25860 w 1439862"/>
              <a:gd name="T19" fmla="*/ 894556 h 1789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39862" h="1789112">
                <a:moveTo>
                  <a:pt x="0" y="894556"/>
                </a:moveTo>
                <a:cubicBezTo>
                  <a:pt x="0" y="400506"/>
                  <a:pt x="322324" y="0"/>
                  <a:pt x="719931" y="0"/>
                </a:cubicBezTo>
                <a:cubicBezTo>
                  <a:pt x="1117538" y="0"/>
                  <a:pt x="1439862" y="400506"/>
                  <a:pt x="1439862" y="894556"/>
                </a:cubicBezTo>
                <a:cubicBezTo>
                  <a:pt x="1439862" y="1388606"/>
                  <a:pt x="1117538" y="1789112"/>
                  <a:pt x="719931" y="1789112"/>
                </a:cubicBezTo>
                <a:cubicBezTo>
                  <a:pt x="322324" y="1789112"/>
                  <a:pt x="0" y="1388606"/>
                  <a:pt x="0" y="894556"/>
                </a:cubicBezTo>
                <a:close/>
                <a:moveTo>
                  <a:pt x="25860" y="894556"/>
                </a:moveTo>
                <a:cubicBezTo>
                  <a:pt x="25860" y="1374324"/>
                  <a:pt x="336606" y="1763252"/>
                  <a:pt x="719931" y="1763252"/>
                </a:cubicBezTo>
                <a:cubicBezTo>
                  <a:pt x="1103256" y="1763252"/>
                  <a:pt x="1414002" y="1374324"/>
                  <a:pt x="1414002" y="894556"/>
                </a:cubicBezTo>
                <a:cubicBezTo>
                  <a:pt x="1414002" y="414788"/>
                  <a:pt x="1103256" y="25860"/>
                  <a:pt x="719931" y="25860"/>
                </a:cubicBezTo>
                <a:cubicBezTo>
                  <a:pt x="336606" y="25860"/>
                  <a:pt x="25860" y="414788"/>
                  <a:pt x="25860" y="894556"/>
                </a:cubicBezTo>
                <a:close/>
              </a:path>
            </a:pathLst>
          </a:custGeom>
          <a:solidFill>
            <a:srgbClr val="FF0000"/>
          </a:solidFill>
          <a:ln w="9525" cap="flat" cmpd="sng">
            <a:solidFill>
              <a:srgbClr val="FF0000"/>
            </a:solidFill>
            <a:prstDash val="solid"/>
            <a:round/>
            <a:headEnd/>
            <a:tailEnd/>
          </a:ln>
          <a:effectLst>
            <a:outerShdw blurRad="40000" dist="23000" dir="5400000" rotWithShape="0">
              <a:srgbClr val="000000">
                <a:alpha val="34999"/>
              </a:srgbClr>
            </a:outerShdw>
          </a:effectLst>
        </p:spPr>
        <p:txBody>
          <a:bodyPr anchor="ctr"/>
          <a:lstStyle/>
          <a:p>
            <a:endParaRPr lang="id-ID"/>
          </a:p>
        </p:txBody>
      </p:sp>
      <p:sp>
        <p:nvSpPr>
          <p:cNvPr id="3" name="Striped Right Arrow 2"/>
          <p:cNvSpPr>
            <a:spLocks/>
          </p:cNvSpPr>
          <p:nvPr/>
        </p:nvSpPr>
        <p:spPr bwMode="auto">
          <a:xfrm rot="5400000">
            <a:off x="4283869" y="4725194"/>
            <a:ext cx="433388" cy="431800"/>
          </a:xfrm>
          <a:custGeom>
            <a:avLst/>
            <a:gdLst>
              <a:gd name="T0" fmla="*/ 0 w 433388"/>
              <a:gd name="T1" fmla="*/ 107950 h 431800"/>
              <a:gd name="T2" fmla="*/ 13494 w 433388"/>
              <a:gd name="T3" fmla="*/ 107950 h 431800"/>
              <a:gd name="T4" fmla="*/ 13494 w 433388"/>
              <a:gd name="T5" fmla="*/ 323850 h 431800"/>
              <a:gd name="T6" fmla="*/ 0 w 433388"/>
              <a:gd name="T7" fmla="*/ 323850 h 431800"/>
              <a:gd name="T8" fmla="*/ 0 w 433388"/>
              <a:gd name="T9" fmla="*/ 107950 h 431800"/>
              <a:gd name="T10" fmla="*/ 26988 w 433388"/>
              <a:gd name="T11" fmla="*/ 107950 h 431800"/>
              <a:gd name="T12" fmla="*/ 53975 w 433388"/>
              <a:gd name="T13" fmla="*/ 107950 h 431800"/>
              <a:gd name="T14" fmla="*/ 53975 w 433388"/>
              <a:gd name="T15" fmla="*/ 323850 h 431800"/>
              <a:gd name="T16" fmla="*/ 26988 w 433388"/>
              <a:gd name="T17" fmla="*/ 323850 h 431800"/>
              <a:gd name="T18" fmla="*/ 26988 w 433388"/>
              <a:gd name="T19" fmla="*/ 107950 h 431800"/>
              <a:gd name="T20" fmla="*/ 67469 w 433388"/>
              <a:gd name="T21" fmla="*/ 107950 h 431800"/>
              <a:gd name="T22" fmla="*/ 217488 w 433388"/>
              <a:gd name="T23" fmla="*/ 107950 h 431800"/>
              <a:gd name="T24" fmla="*/ 217488 w 433388"/>
              <a:gd name="T25" fmla="*/ 0 h 431800"/>
              <a:gd name="T26" fmla="*/ 433388 w 433388"/>
              <a:gd name="T27" fmla="*/ 215900 h 431800"/>
              <a:gd name="T28" fmla="*/ 217488 w 433388"/>
              <a:gd name="T29" fmla="*/ 431800 h 431800"/>
              <a:gd name="T30" fmla="*/ 217488 w 433388"/>
              <a:gd name="T31" fmla="*/ 323850 h 431800"/>
              <a:gd name="T32" fmla="*/ 67469 w 433388"/>
              <a:gd name="T33" fmla="*/ 323850 h 431800"/>
              <a:gd name="T34" fmla="*/ 67469 w 433388"/>
              <a:gd name="T35" fmla="*/ 107950 h 4318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3388" h="431800">
                <a:moveTo>
                  <a:pt x="0" y="107950"/>
                </a:moveTo>
                <a:lnTo>
                  <a:pt x="13494" y="107950"/>
                </a:lnTo>
                <a:lnTo>
                  <a:pt x="13494" y="323850"/>
                </a:lnTo>
                <a:lnTo>
                  <a:pt x="0" y="323850"/>
                </a:lnTo>
                <a:lnTo>
                  <a:pt x="0" y="107950"/>
                </a:lnTo>
                <a:close/>
                <a:moveTo>
                  <a:pt x="26988" y="107950"/>
                </a:moveTo>
                <a:lnTo>
                  <a:pt x="53975" y="107950"/>
                </a:lnTo>
                <a:lnTo>
                  <a:pt x="53975" y="323850"/>
                </a:lnTo>
                <a:lnTo>
                  <a:pt x="26988" y="323850"/>
                </a:lnTo>
                <a:lnTo>
                  <a:pt x="26988" y="107950"/>
                </a:lnTo>
                <a:close/>
                <a:moveTo>
                  <a:pt x="67469" y="107950"/>
                </a:moveTo>
                <a:lnTo>
                  <a:pt x="217488" y="107950"/>
                </a:lnTo>
                <a:lnTo>
                  <a:pt x="217488" y="0"/>
                </a:lnTo>
                <a:lnTo>
                  <a:pt x="433388" y="215900"/>
                </a:lnTo>
                <a:lnTo>
                  <a:pt x="217488" y="431800"/>
                </a:lnTo>
                <a:lnTo>
                  <a:pt x="217488" y="323850"/>
                </a:lnTo>
                <a:lnTo>
                  <a:pt x="67469" y="323850"/>
                </a:lnTo>
                <a:lnTo>
                  <a:pt x="67469" y="107950"/>
                </a:lnTo>
                <a:close/>
              </a:path>
            </a:pathLst>
          </a:custGeom>
          <a:solidFill>
            <a:srgbClr val="0000FF"/>
          </a:solidFill>
          <a:ln w="9525" cap="flat" cmpd="sng">
            <a:solidFill>
              <a:srgbClr val="4A7EBB"/>
            </a:solidFill>
            <a:prstDash val="solid"/>
            <a:round/>
            <a:headEnd/>
            <a:tailEnd/>
          </a:ln>
          <a:effectLst>
            <a:outerShdw blurRad="40000" dist="23000" dir="5400000" rotWithShape="0">
              <a:srgbClr val="000000">
                <a:alpha val="34999"/>
              </a:srgbClr>
            </a:outerShdw>
          </a:effectLst>
        </p:spPr>
        <p:txBody>
          <a:bodyPr anchor="ctr"/>
          <a:lstStyle/>
          <a:p>
            <a:endParaRPr lang="id-ID"/>
          </a:p>
        </p:txBody>
      </p:sp>
      <p:sp>
        <p:nvSpPr>
          <p:cNvPr id="4" name="Rectangle 3"/>
          <p:cNvSpPr/>
          <p:nvPr/>
        </p:nvSpPr>
        <p:spPr>
          <a:xfrm>
            <a:off x="3708400" y="5157788"/>
            <a:ext cx="2068513" cy="118745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defRPr/>
            </a:pPr>
            <a:r>
              <a:rPr lang="en-US" dirty="0" err="1">
                <a:solidFill>
                  <a:schemeClr val="tx1"/>
                </a:solidFill>
              </a:rPr>
              <a:t>Tindak</a:t>
            </a:r>
            <a:r>
              <a:rPr lang="en-US" dirty="0">
                <a:solidFill>
                  <a:schemeClr val="tx1"/>
                </a:solidFill>
              </a:rPr>
              <a:t> </a:t>
            </a:r>
            <a:r>
              <a:rPr lang="en-US" dirty="0" err="1">
                <a:solidFill>
                  <a:schemeClr val="tx1"/>
                </a:solidFill>
              </a:rPr>
              <a:t>lanjut</a:t>
            </a:r>
            <a:r>
              <a:rPr lang="en-US" dirty="0">
                <a:solidFill>
                  <a:schemeClr val="tx1"/>
                </a:solidFill>
              </a:rPr>
              <a:t> :</a:t>
            </a:r>
          </a:p>
          <a:p>
            <a:pPr marL="342900" indent="-342900">
              <a:buFontTx/>
              <a:buAutoNum type="arabicPeriod"/>
              <a:defRPr/>
            </a:pPr>
            <a:r>
              <a:rPr lang="en-US" dirty="0" err="1">
                <a:solidFill>
                  <a:schemeClr val="tx1"/>
                </a:solidFill>
              </a:rPr>
              <a:t>Modifikasi</a:t>
            </a:r>
            <a:endParaRPr lang="en-US" dirty="0">
              <a:solidFill>
                <a:schemeClr val="tx1"/>
              </a:solidFill>
            </a:endParaRPr>
          </a:p>
          <a:p>
            <a:pPr marL="342900" indent="-342900">
              <a:buFontTx/>
              <a:buAutoNum type="arabicPeriod"/>
              <a:defRPr/>
            </a:pPr>
            <a:r>
              <a:rPr lang="en-US" dirty="0" err="1">
                <a:solidFill>
                  <a:schemeClr val="tx1"/>
                </a:solidFill>
              </a:rPr>
              <a:t>Buat</a:t>
            </a:r>
            <a:r>
              <a:rPr lang="en-US" dirty="0">
                <a:solidFill>
                  <a:schemeClr val="tx1"/>
                </a:solidFill>
              </a:rPr>
              <a:t> </a:t>
            </a:r>
            <a:r>
              <a:rPr lang="en-US" dirty="0" err="1">
                <a:solidFill>
                  <a:schemeClr val="tx1"/>
                </a:solidFill>
              </a:rPr>
              <a:t>baru</a:t>
            </a:r>
            <a:endParaRPr lang="en-US" dirty="0">
              <a:solidFill>
                <a:schemeClr val="tx1"/>
              </a:solidFill>
            </a:endParaRPr>
          </a:p>
          <a:p>
            <a:pPr marL="342900" indent="-342900">
              <a:buFontTx/>
              <a:buAutoNum type="arabicPeriod"/>
              <a:defRPr/>
            </a:pPr>
            <a:r>
              <a:rPr lang="en-US" dirty="0" err="1">
                <a:solidFill>
                  <a:schemeClr val="tx1"/>
                </a:solidFill>
              </a:rPr>
              <a:t>Eliminasi</a:t>
            </a:r>
            <a:endParaRPr lang="en-US" dirty="0">
              <a:solidFill>
                <a:schemeClr val="tx1"/>
              </a:solidFill>
            </a:endParaRPr>
          </a:p>
        </p:txBody>
      </p:sp>
    </p:spTree>
    <p:extLst>
      <p:ext uri="{BB962C8B-B14F-4D97-AF65-F5344CB8AC3E}">
        <p14:creationId xmlns:p14="http://schemas.microsoft.com/office/powerpoint/2010/main" val="2381652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81"/>
          <p:cNvSpPr txBox="1">
            <a:spLocks noChangeArrowheads="1"/>
          </p:cNvSpPr>
          <p:nvPr/>
        </p:nvSpPr>
        <p:spPr bwMode="auto">
          <a:xfrm>
            <a:off x="1731490" y="274638"/>
            <a:ext cx="6656934"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lgn="l" eaLnBrk="1" hangingPunct="1">
              <a:defRPr/>
            </a:pPr>
            <a:r>
              <a:rPr lang="en-US" altLang="zh-CN" sz="4000" b="1" dirty="0">
                <a:ln w="31550" cmpd="sng">
                  <a:solidFill>
                    <a:schemeClr val="tx1"/>
                  </a:solidFill>
                  <a:prstDash val="solid"/>
                </a:ln>
                <a:effectLst>
                  <a:outerShdw blurRad="41275" dist="12700" dir="12000000" algn="tl" rotWithShape="0">
                    <a:srgbClr val="000000">
                      <a:alpha val="40000"/>
                    </a:srgbClr>
                  </a:outerShdw>
                </a:effectLst>
              </a:rPr>
              <a:t>MENGAPA PROSES PENTING ?</a:t>
            </a:r>
          </a:p>
        </p:txBody>
      </p:sp>
      <p:pic>
        <p:nvPicPr>
          <p:cNvPr id="17411" name="Picture 18" descr="14605005-the-businessman-with-question-mark-head-isolated-on-white-backgroun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9800" y="298450"/>
            <a:ext cx="823913"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Slide Number Placeholder 21"/>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C46FFE37-5CEF-44CC-B53B-327580E39BA5}" type="slidenum">
              <a:rPr lang="id-ID" altLang="id-ID" sz="1200"/>
              <a:pPr eaLnBrk="1" hangingPunct="1"/>
              <a:t>3</a:t>
            </a:fld>
            <a:endParaRPr lang="id-ID" altLang="id-ID" sz="1200"/>
          </a:p>
        </p:txBody>
      </p:sp>
      <p:pic>
        <p:nvPicPr>
          <p:cNvPr id="17413" name="Picture 5" descr="edwards-deming.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484313"/>
            <a:ext cx="6396038"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1" descr="IMG_326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3860800"/>
            <a:ext cx="4679950"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087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285750" y="642938"/>
            <a:ext cx="8572500" cy="5786437"/>
          </a:xfrm>
        </p:spPr>
        <p:txBody>
          <a:bodyPr>
            <a:normAutofit fontScale="92500"/>
          </a:bodyPr>
          <a:lstStyle/>
          <a:p>
            <a:pPr algn="just" eaLnBrk="1" hangingPunct="1"/>
            <a:r>
              <a:rPr lang="id-ID" altLang="id-ID" sz="2800" b="1" dirty="0">
                <a:solidFill>
                  <a:schemeClr val="bg1"/>
                </a:solidFill>
              </a:rPr>
              <a:t>Definisi Proses</a:t>
            </a:r>
            <a:r>
              <a:rPr lang="id-ID" altLang="id-ID" sz="2800" dirty="0">
                <a:solidFill>
                  <a:schemeClr val="bg1"/>
                </a:solidFill>
              </a:rPr>
              <a:t> adalah sekumpulan tindakan mulai dari masukan, kemudian menambahkan nilai untuk mendapatkan keluaran yang diinginkan. Ada awal, ada akhir, serta masukan dan keluaran didefinisikan dengan jelas.</a:t>
            </a:r>
          </a:p>
          <a:p>
            <a:pPr algn="just" eaLnBrk="1" hangingPunct="1"/>
            <a:r>
              <a:rPr lang="id-ID" altLang="id-ID" sz="2800" b="1" dirty="0">
                <a:solidFill>
                  <a:schemeClr val="bg1"/>
                </a:solidFill>
              </a:rPr>
              <a:t>Definisi Bisnis : </a:t>
            </a:r>
            <a:r>
              <a:rPr lang="id-ID" altLang="id-ID" sz="2800" dirty="0">
                <a:solidFill>
                  <a:schemeClr val="bg1"/>
                </a:solidFill>
              </a:rPr>
              <a:t>untuk menciptakan hasil yang memiliki nilai (value) untuk konsumen yang membutuhkan hasil tersebut.</a:t>
            </a:r>
          </a:p>
          <a:p>
            <a:pPr algn="just" eaLnBrk="1" hangingPunct="1"/>
            <a:r>
              <a:rPr lang="id-ID" altLang="id-ID" sz="2800" b="1" dirty="0">
                <a:solidFill>
                  <a:schemeClr val="bg1"/>
                </a:solidFill>
              </a:rPr>
              <a:t>Proses Bisnis</a:t>
            </a:r>
            <a:r>
              <a:rPr lang="id-ID" altLang="id-ID" sz="2800" dirty="0">
                <a:solidFill>
                  <a:schemeClr val="bg1"/>
                </a:solidFill>
              </a:rPr>
              <a:t> adalah Sekumpulan tugas atau aktivitas untuk mencapai tujuan yang diselesaikan baik secara berurut atau paralel, oleh manusia atau sistem, baik di luar atau di dalam organisasi . </a:t>
            </a:r>
          </a:p>
          <a:p>
            <a:pPr algn="just" eaLnBrk="1" hangingPunct="1"/>
            <a:endParaRPr lang="id-ID" altLang="id-ID" dirty="0">
              <a:solidFill>
                <a:schemeClr val="bg1"/>
              </a:solidFill>
            </a:endParaRPr>
          </a:p>
        </p:txBody>
      </p:sp>
    </p:spTree>
    <p:extLst>
      <p:ext uri="{BB962C8B-B14F-4D97-AF65-F5344CB8AC3E}">
        <p14:creationId xmlns:p14="http://schemas.microsoft.com/office/powerpoint/2010/main" val="1102890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3"/>
          <p:cNvSpPr>
            <a:spLocks noChangeArrowheads="1"/>
          </p:cNvSpPr>
          <p:nvPr/>
        </p:nvSpPr>
        <p:spPr bwMode="auto">
          <a:xfrm>
            <a:off x="468313" y="5013325"/>
            <a:ext cx="2443162" cy="962025"/>
          </a:xfrm>
          <a:custGeom>
            <a:avLst/>
            <a:gdLst>
              <a:gd name="T0" fmla="*/ 88 w 2320"/>
              <a:gd name="T1" fmla="*/ 696 h 792"/>
              <a:gd name="T2" fmla="*/ 88 w 2320"/>
              <a:gd name="T3" fmla="*/ 0 h 792"/>
              <a:gd name="T4" fmla="*/ 0 w 2320"/>
              <a:gd name="T5" fmla="*/ 0 h 792"/>
              <a:gd name="T6" fmla="*/ 0 w 2320"/>
              <a:gd name="T7" fmla="*/ 792 h 792"/>
              <a:gd name="T8" fmla="*/ 2320 w 2320"/>
              <a:gd name="T9" fmla="*/ 792 h 792"/>
              <a:gd name="T10" fmla="*/ 2320 w 2320"/>
              <a:gd name="T11" fmla="*/ 696 h 792"/>
              <a:gd name="T12" fmla="*/ 88 w 2320"/>
              <a:gd name="T13" fmla="*/ 696 h 792"/>
              <a:gd name="T14" fmla="*/ 0 60000 65536"/>
              <a:gd name="T15" fmla="*/ 0 60000 65536"/>
              <a:gd name="T16" fmla="*/ 0 60000 65536"/>
              <a:gd name="T17" fmla="*/ 0 60000 65536"/>
              <a:gd name="T18" fmla="*/ 0 60000 65536"/>
              <a:gd name="T19" fmla="*/ 0 60000 65536"/>
              <a:gd name="T20" fmla="*/ 0 60000 65536"/>
              <a:gd name="T21" fmla="*/ 0 w 2320"/>
              <a:gd name="T22" fmla="*/ 0 h 792"/>
              <a:gd name="T23" fmla="*/ 2320 w 2320"/>
              <a:gd name="T24" fmla="*/ 792 h 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20" h="792">
                <a:moveTo>
                  <a:pt x="88" y="696"/>
                </a:moveTo>
                <a:lnTo>
                  <a:pt x="88" y="0"/>
                </a:lnTo>
                <a:lnTo>
                  <a:pt x="0" y="0"/>
                </a:lnTo>
                <a:lnTo>
                  <a:pt x="0" y="792"/>
                </a:lnTo>
                <a:lnTo>
                  <a:pt x="2320" y="792"/>
                </a:lnTo>
                <a:lnTo>
                  <a:pt x="2320" y="696"/>
                </a:lnTo>
                <a:lnTo>
                  <a:pt x="88" y="696"/>
                </a:lnTo>
                <a:close/>
              </a:path>
            </a:pathLst>
          </a:custGeom>
          <a:solidFill>
            <a:srgbClr val="000000">
              <a:alpha val="67999"/>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fontAlgn="auto">
              <a:spcBef>
                <a:spcPts val="0"/>
              </a:spcBef>
              <a:spcAft>
                <a:spcPts val="0"/>
              </a:spcAft>
              <a:defRPr/>
            </a:pPr>
            <a:endParaRPr lang="zh-CN" altLang="en-US" kern="0">
              <a:solidFill>
                <a:sysClr val="windowText" lastClr="000000"/>
              </a:solidFill>
              <a:latin typeface="Calibri" charset="0"/>
              <a:ea typeface="ＭＳ Ｐゴシック" charset="0"/>
              <a:cs typeface="ＭＳ Ｐゴシック" charset="0"/>
            </a:endParaRPr>
          </a:p>
        </p:txBody>
      </p:sp>
      <p:sp>
        <p:nvSpPr>
          <p:cNvPr id="14" name="Freeform 4"/>
          <p:cNvSpPr>
            <a:spLocks noChangeArrowheads="1"/>
          </p:cNvSpPr>
          <p:nvPr/>
        </p:nvSpPr>
        <p:spPr bwMode="auto">
          <a:xfrm rot="10800000">
            <a:off x="6516688" y="4005263"/>
            <a:ext cx="2327275" cy="962025"/>
          </a:xfrm>
          <a:custGeom>
            <a:avLst/>
            <a:gdLst>
              <a:gd name="T0" fmla="*/ 88 w 2320"/>
              <a:gd name="T1" fmla="*/ 696 h 792"/>
              <a:gd name="T2" fmla="*/ 88 w 2320"/>
              <a:gd name="T3" fmla="*/ 0 h 792"/>
              <a:gd name="T4" fmla="*/ 0 w 2320"/>
              <a:gd name="T5" fmla="*/ 0 h 792"/>
              <a:gd name="T6" fmla="*/ 0 w 2320"/>
              <a:gd name="T7" fmla="*/ 792 h 792"/>
              <a:gd name="T8" fmla="*/ 2320 w 2320"/>
              <a:gd name="T9" fmla="*/ 792 h 792"/>
              <a:gd name="T10" fmla="*/ 2320 w 2320"/>
              <a:gd name="T11" fmla="*/ 696 h 792"/>
              <a:gd name="T12" fmla="*/ 88 w 2320"/>
              <a:gd name="T13" fmla="*/ 696 h 792"/>
              <a:gd name="T14" fmla="*/ 0 60000 65536"/>
              <a:gd name="T15" fmla="*/ 0 60000 65536"/>
              <a:gd name="T16" fmla="*/ 0 60000 65536"/>
              <a:gd name="T17" fmla="*/ 0 60000 65536"/>
              <a:gd name="T18" fmla="*/ 0 60000 65536"/>
              <a:gd name="T19" fmla="*/ 0 60000 65536"/>
              <a:gd name="T20" fmla="*/ 0 60000 65536"/>
              <a:gd name="T21" fmla="*/ 0 w 2320"/>
              <a:gd name="T22" fmla="*/ 0 h 792"/>
              <a:gd name="T23" fmla="*/ 2320 w 2320"/>
              <a:gd name="T24" fmla="*/ 792 h 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20" h="792">
                <a:moveTo>
                  <a:pt x="88" y="696"/>
                </a:moveTo>
                <a:lnTo>
                  <a:pt x="88" y="0"/>
                </a:lnTo>
                <a:lnTo>
                  <a:pt x="0" y="0"/>
                </a:lnTo>
                <a:lnTo>
                  <a:pt x="0" y="792"/>
                </a:lnTo>
                <a:lnTo>
                  <a:pt x="2320" y="792"/>
                </a:lnTo>
                <a:lnTo>
                  <a:pt x="2320" y="696"/>
                </a:lnTo>
                <a:lnTo>
                  <a:pt x="88" y="696"/>
                </a:lnTo>
                <a:close/>
              </a:path>
            </a:pathLst>
          </a:custGeom>
          <a:solidFill>
            <a:srgbClr val="000000">
              <a:alpha val="67999"/>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fontAlgn="auto">
              <a:spcBef>
                <a:spcPts val="0"/>
              </a:spcBef>
              <a:spcAft>
                <a:spcPts val="0"/>
              </a:spcAft>
              <a:defRPr/>
            </a:pPr>
            <a:endParaRPr lang="zh-CN" altLang="en-US" kern="0">
              <a:solidFill>
                <a:sysClr val="windowText" lastClr="000000"/>
              </a:solidFill>
              <a:latin typeface="Calibri" charset="0"/>
              <a:ea typeface="ＭＳ Ｐゴシック" charset="0"/>
              <a:cs typeface="ＭＳ Ｐゴシック" charset="0"/>
            </a:endParaRPr>
          </a:p>
        </p:txBody>
      </p:sp>
      <p:sp>
        <p:nvSpPr>
          <p:cNvPr id="18435" name="Rectangle 6"/>
          <p:cNvSpPr>
            <a:spLocks noChangeArrowheads="1"/>
          </p:cNvSpPr>
          <p:nvPr/>
        </p:nvSpPr>
        <p:spPr bwMode="auto">
          <a:xfrm>
            <a:off x="684213" y="3860800"/>
            <a:ext cx="4057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
                <a:srgbClr val="1F3F5F"/>
              </a:buClr>
            </a:pPr>
            <a:r>
              <a:rPr lang="en-US" altLang="id-ID" sz="1800" b="1">
                <a:solidFill>
                  <a:srgbClr val="0000FF"/>
                </a:solidFill>
                <a:cs typeface="Arial" panose="020B0604020202020204" pitchFamily="34" charset="0"/>
              </a:rPr>
              <a:t>Menurut </a:t>
            </a:r>
            <a:r>
              <a:rPr lang="en-US" altLang="id-ID" sz="1800" b="1">
                <a:solidFill>
                  <a:srgbClr val="0000FF"/>
                </a:solidFill>
              </a:rPr>
              <a:t>Permenpan RB No. 12 Th. 2011</a:t>
            </a:r>
            <a:endParaRPr lang="en-US" altLang="id-ID" sz="1800" b="1">
              <a:solidFill>
                <a:srgbClr val="0000FF"/>
              </a:solidFill>
              <a:cs typeface="Arial" panose="020B0604020202020204" pitchFamily="34" charset="0"/>
            </a:endParaRPr>
          </a:p>
        </p:txBody>
      </p:sp>
      <p:sp>
        <p:nvSpPr>
          <p:cNvPr id="17" name="Freeform 7"/>
          <p:cNvSpPr>
            <a:spLocks noChangeArrowheads="1"/>
          </p:cNvSpPr>
          <p:nvPr/>
        </p:nvSpPr>
        <p:spPr bwMode="auto">
          <a:xfrm>
            <a:off x="395288" y="2730500"/>
            <a:ext cx="2443162" cy="962025"/>
          </a:xfrm>
          <a:custGeom>
            <a:avLst/>
            <a:gdLst>
              <a:gd name="T0" fmla="*/ 88 w 2320"/>
              <a:gd name="T1" fmla="*/ 696 h 792"/>
              <a:gd name="T2" fmla="*/ 88 w 2320"/>
              <a:gd name="T3" fmla="*/ 0 h 792"/>
              <a:gd name="T4" fmla="*/ 0 w 2320"/>
              <a:gd name="T5" fmla="*/ 0 h 792"/>
              <a:gd name="T6" fmla="*/ 0 w 2320"/>
              <a:gd name="T7" fmla="*/ 792 h 792"/>
              <a:gd name="T8" fmla="*/ 2320 w 2320"/>
              <a:gd name="T9" fmla="*/ 792 h 792"/>
              <a:gd name="T10" fmla="*/ 2320 w 2320"/>
              <a:gd name="T11" fmla="*/ 696 h 792"/>
              <a:gd name="T12" fmla="*/ 88 w 2320"/>
              <a:gd name="T13" fmla="*/ 696 h 792"/>
              <a:gd name="T14" fmla="*/ 0 60000 65536"/>
              <a:gd name="T15" fmla="*/ 0 60000 65536"/>
              <a:gd name="T16" fmla="*/ 0 60000 65536"/>
              <a:gd name="T17" fmla="*/ 0 60000 65536"/>
              <a:gd name="T18" fmla="*/ 0 60000 65536"/>
              <a:gd name="T19" fmla="*/ 0 60000 65536"/>
              <a:gd name="T20" fmla="*/ 0 60000 65536"/>
              <a:gd name="T21" fmla="*/ 0 w 2320"/>
              <a:gd name="T22" fmla="*/ 0 h 792"/>
              <a:gd name="T23" fmla="*/ 2320 w 2320"/>
              <a:gd name="T24" fmla="*/ 792 h 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20" h="792">
                <a:moveTo>
                  <a:pt x="88" y="696"/>
                </a:moveTo>
                <a:lnTo>
                  <a:pt x="88" y="0"/>
                </a:lnTo>
                <a:lnTo>
                  <a:pt x="0" y="0"/>
                </a:lnTo>
                <a:lnTo>
                  <a:pt x="0" y="792"/>
                </a:lnTo>
                <a:lnTo>
                  <a:pt x="2320" y="792"/>
                </a:lnTo>
                <a:lnTo>
                  <a:pt x="2320" y="696"/>
                </a:lnTo>
                <a:lnTo>
                  <a:pt x="88" y="696"/>
                </a:lnTo>
                <a:close/>
              </a:path>
            </a:pathLst>
          </a:custGeom>
          <a:solidFill>
            <a:srgbClr val="1A50B2">
              <a:alpha val="50000"/>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fontAlgn="auto">
              <a:spcBef>
                <a:spcPts val="0"/>
              </a:spcBef>
              <a:spcAft>
                <a:spcPts val="0"/>
              </a:spcAft>
              <a:defRPr/>
            </a:pPr>
            <a:endParaRPr lang="zh-CN" altLang="en-US" kern="0">
              <a:solidFill>
                <a:sysClr val="windowText" lastClr="000000"/>
              </a:solidFill>
              <a:latin typeface="Calibri" charset="0"/>
              <a:ea typeface="ＭＳ Ｐゴシック" charset="0"/>
              <a:cs typeface="ＭＳ Ｐゴシック" charset="0"/>
            </a:endParaRPr>
          </a:p>
        </p:txBody>
      </p:sp>
      <p:sp>
        <p:nvSpPr>
          <p:cNvPr id="18" name="Freeform 8"/>
          <p:cNvSpPr>
            <a:spLocks noChangeArrowheads="1"/>
          </p:cNvSpPr>
          <p:nvPr/>
        </p:nvSpPr>
        <p:spPr bwMode="auto">
          <a:xfrm rot="10800000">
            <a:off x="6443663" y="1700213"/>
            <a:ext cx="2328862" cy="962025"/>
          </a:xfrm>
          <a:custGeom>
            <a:avLst/>
            <a:gdLst>
              <a:gd name="T0" fmla="*/ 88 w 2320"/>
              <a:gd name="T1" fmla="*/ 696 h 792"/>
              <a:gd name="T2" fmla="*/ 88 w 2320"/>
              <a:gd name="T3" fmla="*/ 0 h 792"/>
              <a:gd name="T4" fmla="*/ 0 w 2320"/>
              <a:gd name="T5" fmla="*/ 0 h 792"/>
              <a:gd name="T6" fmla="*/ 0 w 2320"/>
              <a:gd name="T7" fmla="*/ 792 h 792"/>
              <a:gd name="T8" fmla="*/ 2320 w 2320"/>
              <a:gd name="T9" fmla="*/ 792 h 792"/>
              <a:gd name="T10" fmla="*/ 2320 w 2320"/>
              <a:gd name="T11" fmla="*/ 696 h 792"/>
              <a:gd name="T12" fmla="*/ 88 w 2320"/>
              <a:gd name="T13" fmla="*/ 696 h 792"/>
              <a:gd name="T14" fmla="*/ 0 60000 65536"/>
              <a:gd name="T15" fmla="*/ 0 60000 65536"/>
              <a:gd name="T16" fmla="*/ 0 60000 65536"/>
              <a:gd name="T17" fmla="*/ 0 60000 65536"/>
              <a:gd name="T18" fmla="*/ 0 60000 65536"/>
              <a:gd name="T19" fmla="*/ 0 60000 65536"/>
              <a:gd name="T20" fmla="*/ 0 60000 65536"/>
              <a:gd name="T21" fmla="*/ 0 w 2320"/>
              <a:gd name="T22" fmla="*/ 0 h 792"/>
              <a:gd name="T23" fmla="*/ 2320 w 2320"/>
              <a:gd name="T24" fmla="*/ 792 h 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20" h="792">
                <a:moveTo>
                  <a:pt x="88" y="696"/>
                </a:moveTo>
                <a:lnTo>
                  <a:pt x="88" y="0"/>
                </a:lnTo>
                <a:lnTo>
                  <a:pt x="0" y="0"/>
                </a:lnTo>
                <a:lnTo>
                  <a:pt x="0" y="792"/>
                </a:lnTo>
                <a:lnTo>
                  <a:pt x="2320" y="792"/>
                </a:lnTo>
                <a:lnTo>
                  <a:pt x="2320" y="696"/>
                </a:lnTo>
                <a:lnTo>
                  <a:pt x="88" y="696"/>
                </a:lnTo>
                <a:close/>
              </a:path>
            </a:pathLst>
          </a:custGeom>
          <a:solidFill>
            <a:srgbClr val="1A50B2">
              <a:alpha val="50000"/>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fontAlgn="auto">
              <a:spcBef>
                <a:spcPts val="0"/>
              </a:spcBef>
              <a:spcAft>
                <a:spcPts val="0"/>
              </a:spcAft>
              <a:defRPr/>
            </a:pPr>
            <a:endParaRPr lang="zh-CN" altLang="en-US" kern="0">
              <a:solidFill>
                <a:sysClr val="windowText" lastClr="000000"/>
              </a:solidFill>
              <a:latin typeface="Calibri" charset="0"/>
              <a:ea typeface="ＭＳ Ｐゴシック" charset="0"/>
              <a:cs typeface="ＭＳ Ｐゴシック" charset="0"/>
            </a:endParaRPr>
          </a:p>
        </p:txBody>
      </p:sp>
      <p:sp>
        <p:nvSpPr>
          <p:cNvPr id="18438" name="AutoShape 9"/>
          <p:cNvSpPr>
            <a:spLocks noChangeArrowheads="1"/>
          </p:cNvSpPr>
          <p:nvPr/>
        </p:nvSpPr>
        <p:spPr bwMode="auto">
          <a:xfrm>
            <a:off x="639763" y="2119313"/>
            <a:ext cx="7780337" cy="1295400"/>
          </a:xfrm>
          <a:prstGeom prst="roundRect">
            <a:avLst>
              <a:gd name="adj" fmla="val 16667"/>
            </a:avLst>
          </a:prstGeom>
          <a:gradFill rotWithShape="1">
            <a:gsLst>
              <a:gs pos="0">
                <a:srgbClr val="009999"/>
              </a:gs>
              <a:gs pos="50000">
                <a:srgbClr val="3EB2B2"/>
              </a:gs>
              <a:gs pos="100000">
                <a:srgbClr val="009999"/>
              </a:gs>
            </a:gsLst>
            <a:lin ang="2700000" scaled="1"/>
          </a:gradFill>
          <a:ln w="9525">
            <a:round/>
            <a:headEnd/>
            <a:tailEnd/>
          </a:ln>
          <a:scene3d>
            <a:camera prst="legacyObliqueTopRight"/>
            <a:lightRig rig="legacyFlat3" dir="b"/>
          </a:scene3d>
          <a:sp3d extrusionH="303200" prstMaterial="legacyMatte">
            <a:bevelT w="13500" h="13500" prst="angle"/>
            <a:bevelB w="13500" h="13500" prst="angle"/>
            <a:extrusionClr>
              <a:srgbClr val="009999"/>
            </a:extrusionClr>
            <a:contourClr>
              <a:srgbClr val="009999"/>
            </a:contourClr>
          </a:sp3d>
        </p:spPr>
        <p:txBody>
          <a:bodyPr wrap="none" anchor="ctr">
            <a:flatTx/>
          </a:bodyPr>
          <a:lstStyle>
            <a:lvl1pPr eaLnBrk="0" hangingPunct="0">
              <a:tabLst>
                <a:tab pos="6902450" algn="l"/>
                <a:tab pos="7531100" algn="r"/>
              </a:tabLst>
              <a:defRPr sz="2400">
                <a:solidFill>
                  <a:schemeClr val="tx1"/>
                </a:solidFill>
                <a:latin typeface="Calibri" panose="020F0502020204030204" pitchFamily="34" charset="0"/>
                <a:ea typeface="MS PGothic" panose="020B0600070205080204" pitchFamily="34" charset="-128"/>
              </a:defRPr>
            </a:lvl1pPr>
            <a:lvl2pPr marL="742950" indent="-285750" eaLnBrk="0" hangingPunct="0">
              <a:tabLst>
                <a:tab pos="6902450" algn="l"/>
                <a:tab pos="7531100" algn="r"/>
              </a:tabLst>
              <a:defRPr sz="2400">
                <a:solidFill>
                  <a:schemeClr val="tx1"/>
                </a:solidFill>
                <a:latin typeface="Calibri" panose="020F0502020204030204" pitchFamily="34" charset="0"/>
                <a:ea typeface="MS PGothic" panose="020B0600070205080204" pitchFamily="34" charset="-128"/>
              </a:defRPr>
            </a:lvl2pPr>
            <a:lvl3pPr marL="1143000" indent="-228600" eaLnBrk="0" hangingPunct="0">
              <a:tabLst>
                <a:tab pos="6902450" algn="l"/>
                <a:tab pos="7531100" algn="r"/>
              </a:tabLst>
              <a:defRPr sz="2400">
                <a:solidFill>
                  <a:schemeClr val="tx1"/>
                </a:solidFill>
                <a:latin typeface="Calibri" panose="020F0502020204030204" pitchFamily="34" charset="0"/>
                <a:ea typeface="MS PGothic" panose="020B0600070205080204" pitchFamily="34" charset="-128"/>
              </a:defRPr>
            </a:lvl3pPr>
            <a:lvl4pPr marL="1600200" indent="-228600" eaLnBrk="0" hangingPunct="0">
              <a:tabLst>
                <a:tab pos="6902450" algn="l"/>
                <a:tab pos="7531100" algn="r"/>
              </a:tabLst>
              <a:defRPr sz="2400">
                <a:solidFill>
                  <a:schemeClr val="tx1"/>
                </a:solidFill>
                <a:latin typeface="Calibri" panose="020F0502020204030204" pitchFamily="34" charset="0"/>
                <a:ea typeface="MS PGothic" panose="020B0600070205080204" pitchFamily="34" charset="-128"/>
              </a:defRPr>
            </a:lvl4pPr>
            <a:lvl5pPr marL="2057400" indent="-228600" eaLnBrk="0" hangingPunct="0">
              <a:tabLst>
                <a:tab pos="6902450" algn="l"/>
                <a:tab pos="7531100" algn="r"/>
              </a:tabLst>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tabLst>
                <a:tab pos="6902450" algn="l"/>
                <a:tab pos="7531100" algn="r"/>
              </a:tabLs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tabLst>
                <a:tab pos="6902450" algn="l"/>
                <a:tab pos="7531100" algn="r"/>
              </a:tabLs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tabLst>
                <a:tab pos="6902450" algn="l"/>
                <a:tab pos="7531100" algn="r"/>
              </a:tabLs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tabLst>
                <a:tab pos="6902450" algn="l"/>
                <a:tab pos="7531100" algn="r"/>
              </a:tabLst>
              <a:defRPr sz="2400">
                <a:solidFill>
                  <a:schemeClr val="tx1"/>
                </a:solidFill>
                <a:latin typeface="Calibri" panose="020F0502020204030204" pitchFamily="34" charset="0"/>
                <a:ea typeface="MS PGothic" panose="020B0600070205080204" pitchFamily="34" charset="-128"/>
              </a:defRPr>
            </a:lvl9pPr>
          </a:lstStyle>
          <a:p>
            <a:pPr eaLnBrk="1" hangingPunct="1">
              <a:lnSpc>
                <a:spcPct val="120000"/>
              </a:lnSpc>
            </a:pPr>
            <a:r>
              <a:rPr lang="en-US" altLang="id-ID" sz="2000" b="1">
                <a:solidFill>
                  <a:schemeClr val="bg1"/>
                </a:solidFill>
                <a:cs typeface="Arial" panose="020B0604020202020204" pitchFamily="34" charset="0"/>
              </a:rPr>
              <a:t>Sekumpulan aktivitas organisasi yang saling terkait serta melibatkan </a:t>
            </a:r>
          </a:p>
          <a:p>
            <a:pPr eaLnBrk="1" hangingPunct="1">
              <a:lnSpc>
                <a:spcPct val="120000"/>
              </a:lnSpc>
            </a:pPr>
            <a:r>
              <a:rPr lang="en-US" altLang="id-ID" sz="2000" b="1">
                <a:solidFill>
                  <a:schemeClr val="bg1"/>
                </a:solidFill>
                <a:cs typeface="Arial" panose="020B0604020202020204" pitchFamily="34" charset="0"/>
              </a:rPr>
              <a:t>sumber daya tertentu dan dilakukan untuk menghasilkan </a:t>
            </a:r>
          </a:p>
          <a:p>
            <a:pPr eaLnBrk="1" hangingPunct="1">
              <a:lnSpc>
                <a:spcPct val="120000"/>
              </a:lnSpc>
            </a:pPr>
            <a:r>
              <a:rPr lang="en-US" altLang="id-ID" sz="2000" b="1">
                <a:solidFill>
                  <a:schemeClr val="bg1"/>
                </a:solidFill>
                <a:cs typeface="Arial" panose="020B0604020202020204" pitchFamily="34" charset="0"/>
              </a:rPr>
              <a:t>produk/layanan yang bernilai bagi pelanggan/publik.</a:t>
            </a:r>
          </a:p>
        </p:txBody>
      </p:sp>
      <p:sp>
        <p:nvSpPr>
          <p:cNvPr id="18439" name="AutoShape 10"/>
          <p:cNvSpPr>
            <a:spLocks noChangeArrowheads="1"/>
          </p:cNvSpPr>
          <p:nvPr/>
        </p:nvSpPr>
        <p:spPr bwMode="auto">
          <a:xfrm>
            <a:off x="715963" y="4405313"/>
            <a:ext cx="7780337" cy="1295400"/>
          </a:xfrm>
          <a:prstGeom prst="roundRect">
            <a:avLst>
              <a:gd name="adj" fmla="val 16667"/>
            </a:avLst>
          </a:prstGeom>
          <a:gradFill rotWithShape="1">
            <a:gsLst>
              <a:gs pos="0">
                <a:srgbClr val="BBE0E3"/>
              </a:gs>
              <a:gs pos="50000">
                <a:srgbClr val="CCE8EA"/>
              </a:gs>
              <a:gs pos="100000">
                <a:srgbClr val="BBE0E3"/>
              </a:gs>
            </a:gsLst>
            <a:lin ang="2700000" scaled="1"/>
          </a:gradFill>
          <a:ln w="9525">
            <a:round/>
            <a:headEnd/>
            <a:tailEnd/>
          </a:ln>
          <a:scene3d>
            <a:camera prst="legacyObliqueTopRight"/>
            <a:lightRig rig="legacyFlat3" dir="b"/>
          </a:scene3d>
          <a:sp3d extrusionH="303200" prstMaterial="legacyMatte">
            <a:bevelT w="13500" h="13500" prst="angle"/>
            <a:bevelB w="13500" h="13500" prst="angle"/>
            <a:extrusionClr>
              <a:srgbClr val="BBE0E3"/>
            </a:extrusionClr>
            <a:contourClr>
              <a:srgbClr val="BBE0E3"/>
            </a:contourClr>
          </a:sp3d>
        </p:spPr>
        <p:txBody>
          <a:bodyPr wrap="none" anchor="ctr">
            <a:flatTx/>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lnSpc>
                <a:spcPct val="120000"/>
              </a:lnSpc>
            </a:pPr>
            <a:r>
              <a:rPr lang="en-US" altLang="id-ID" sz="2000" b="1" dirty="0" err="1">
                <a:solidFill>
                  <a:schemeClr val="bg1"/>
                </a:solidFill>
              </a:rPr>
              <a:t>Sekumpulan</a:t>
            </a:r>
            <a:r>
              <a:rPr lang="en-US" altLang="id-ID" sz="2000" b="1" dirty="0">
                <a:solidFill>
                  <a:schemeClr val="bg1"/>
                </a:solidFill>
              </a:rPr>
              <a:t> </a:t>
            </a:r>
            <a:r>
              <a:rPr lang="en-US" altLang="id-ID" sz="2000" b="1" dirty="0" err="1">
                <a:solidFill>
                  <a:schemeClr val="bg1"/>
                </a:solidFill>
              </a:rPr>
              <a:t>aktivitas</a:t>
            </a:r>
            <a:r>
              <a:rPr lang="en-US" altLang="id-ID" sz="2000" b="1" dirty="0">
                <a:solidFill>
                  <a:schemeClr val="bg1"/>
                </a:solidFill>
              </a:rPr>
              <a:t> </a:t>
            </a:r>
            <a:r>
              <a:rPr lang="en-US" altLang="id-ID" sz="2000" b="1" dirty="0" err="1">
                <a:solidFill>
                  <a:schemeClr val="bg1"/>
                </a:solidFill>
              </a:rPr>
              <a:t>kerja</a:t>
            </a:r>
            <a:r>
              <a:rPr lang="en-US" altLang="id-ID" sz="2000" b="1" dirty="0">
                <a:solidFill>
                  <a:schemeClr val="bg1"/>
                </a:solidFill>
              </a:rPr>
              <a:t> </a:t>
            </a:r>
            <a:r>
              <a:rPr lang="en-US" altLang="id-ID" sz="2000" b="1" dirty="0" err="1">
                <a:solidFill>
                  <a:schemeClr val="bg1"/>
                </a:solidFill>
              </a:rPr>
              <a:t>terstruktur</a:t>
            </a:r>
            <a:r>
              <a:rPr lang="en-US" altLang="id-ID" sz="2000" b="1" dirty="0">
                <a:solidFill>
                  <a:schemeClr val="bg1"/>
                </a:solidFill>
              </a:rPr>
              <a:t> </a:t>
            </a:r>
            <a:r>
              <a:rPr lang="en-US" altLang="id-ID" sz="2000" b="1" dirty="0" err="1">
                <a:solidFill>
                  <a:schemeClr val="bg1"/>
                </a:solidFill>
              </a:rPr>
              <a:t>dan</a:t>
            </a:r>
            <a:r>
              <a:rPr lang="en-US" altLang="id-ID" sz="2000" b="1" dirty="0">
                <a:solidFill>
                  <a:schemeClr val="bg1"/>
                </a:solidFill>
              </a:rPr>
              <a:t> </a:t>
            </a:r>
            <a:r>
              <a:rPr lang="en-US" altLang="id-ID" sz="2000" b="1" dirty="0" err="1">
                <a:solidFill>
                  <a:schemeClr val="bg1"/>
                </a:solidFill>
              </a:rPr>
              <a:t>saling</a:t>
            </a:r>
            <a:r>
              <a:rPr lang="en-US" altLang="id-ID" sz="2000" b="1" dirty="0">
                <a:solidFill>
                  <a:schemeClr val="bg1"/>
                </a:solidFill>
              </a:rPr>
              <a:t> </a:t>
            </a:r>
            <a:r>
              <a:rPr lang="en-US" altLang="id-ID" sz="2000" b="1" dirty="0" err="1">
                <a:solidFill>
                  <a:schemeClr val="bg1"/>
                </a:solidFill>
              </a:rPr>
              <a:t>terkait</a:t>
            </a:r>
            <a:r>
              <a:rPr lang="en-US" altLang="id-ID" sz="2000" b="1" dirty="0">
                <a:solidFill>
                  <a:schemeClr val="bg1"/>
                </a:solidFill>
              </a:rPr>
              <a:t> yang </a:t>
            </a:r>
          </a:p>
          <a:p>
            <a:pPr eaLnBrk="1" hangingPunct="1">
              <a:lnSpc>
                <a:spcPct val="120000"/>
              </a:lnSpc>
            </a:pPr>
            <a:r>
              <a:rPr lang="en-US" altLang="id-ID" sz="2000" b="1" dirty="0" err="1">
                <a:solidFill>
                  <a:schemeClr val="bg1"/>
                </a:solidFill>
              </a:rPr>
              <a:t>menghasilkan</a:t>
            </a:r>
            <a:r>
              <a:rPr lang="en-US" altLang="id-ID" sz="2000" b="1" dirty="0">
                <a:solidFill>
                  <a:schemeClr val="bg1"/>
                </a:solidFill>
              </a:rPr>
              <a:t> </a:t>
            </a:r>
            <a:r>
              <a:rPr lang="en-US" altLang="id-ID" sz="2000" b="1" dirty="0" err="1">
                <a:solidFill>
                  <a:schemeClr val="bg1"/>
                </a:solidFill>
              </a:rPr>
              <a:t>keluaran</a:t>
            </a:r>
            <a:r>
              <a:rPr lang="en-US" altLang="id-ID" sz="2000" b="1" dirty="0">
                <a:solidFill>
                  <a:schemeClr val="bg1"/>
                </a:solidFill>
              </a:rPr>
              <a:t> yang </a:t>
            </a:r>
            <a:r>
              <a:rPr lang="en-US" altLang="id-ID" sz="2000" b="1" dirty="0" err="1">
                <a:solidFill>
                  <a:schemeClr val="bg1"/>
                </a:solidFill>
              </a:rPr>
              <a:t>sesuai</a:t>
            </a:r>
            <a:r>
              <a:rPr lang="en-US" altLang="id-ID" sz="2000" b="1" dirty="0">
                <a:solidFill>
                  <a:schemeClr val="bg1"/>
                </a:solidFill>
              </a:rPr>
              <a:t> </a:t>
            </a:r>
            <a:r>
              <a:rPr lang="en-US" altLang="id-ID" sz="2000" b="1" dirty="0" err="1">
                <a:solidFill>
                  <a:schemeClr val="bg1"/>
                </a:solidFill>
              </a:rPr>
              <a:t>dengan</a:t>
            </a:r>
            <a:r>
              <a:rPr lang="en-US" altLang="id-ID" sz="2000" b="1" dirty="0">
                <a:solidFill>
                  <a:schemeClr val="bg1"/>
                </a:solidFill>
              </a:rPr>
              <a:t> </a:t>
            </a:r>
            <a:r>
              <a:rPr lang="en-US" altLang="id-ID" sz="2000" b="1" dirty="0" err="1">
                <a:solidFill>
                  <a:schemeClr val="bg1"/>
                </a:solidFill>
              </a:rPr>
              <a:t>kebutuhan</a:t>
            </a:r>
            <a:r>
              <a:rPr lang="en-US" altLang="id-ID" sz="2000" b="1" dirty="0">
                <a:solidFill>
                  <a:schemeClr val="bg1"/>
                </a:solidFill>
              </a:rPr>
              <a:t> </a:t>
            </a:r>
            <a:r>
              <a:rPr lang="en-US" altLang="id-ID" sz="2000" b="1" dirty="0" err="1">
                <a:solidFill>
                  <a:schemeClr val="bg1"/>
                </a:solidFill>
              </a:rPr>
              <a:t>pengguna</a:t>
            </a:r>
            <a:r>
              <a:rPr lang="en-US" altLang="id-ID" sz="2000" b="1" dirty="0">
                <a:solidFill>
                  <a:schemeClr val="bg1"/>
                </a:solidFill>
              </a:rPr>
              <a:t>.</a:t>
            </a:r>
          </a:p>
        </p:txBody>
      </p:sp>
      <p:sp>
        <p:nvSpPr>
          <p:cNvPr id="18440" name="Rectangle 6"/>
          <p:cNvSpPr>
            <a:spLocks noChangeArrowheads="1"/>
          </p:cNvSpPr>
          <p:nvPr/>
        </p:nvSpPr>
        <p:spPr bwMode="auto">
          <a:xfrm>
            <a:off x="611188" y="1547813"/>
            <a:ext cx="903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
                <a:srgbClr val="1F3F5F"/>
              </a:buClr>
            </a:pPr>
            <a:r>
              <a:rPr lang="en-US" altLang="id-ID" sz="1800" b="1">
                <a:solidFill>
                  <a:srgbClr val="0000FF"/>
                </a:solidFill>
                <a:cs typeface="Arial" panose="020B0604020202020204" pitchFamily="34" charset="0"/>
              </a:rPr>
              <a:t>Definisi</a:t>
            </a:r>
          </a:p>
        </p:txBody>
      </p:sp>
      <p:pic>
        <p:nvPicPr>
          <p:cNvPr id="18441" name="Picture 3" descr="Business_Process_-_Numbered.png"/>
          <p:cNvPicPr>
            <a:picLocks noChangeAspect="1"/>
          </p:cNvPicPr>
          <p:nvPr/>
        </p:nvPicPr>
        <p:blipFill>
          <a:blip r:embed="rId2" cstate="print">
            <a:extLst>
              <a:ext uri="{28A0092B-C50C-407E-A947-70E740481C1C}">
                <a14:useLocalDpi xmlns:a14="http://schemas.microsoft.com/office/drawing/2010/main" val="0"/>
              </a:ext>
            </a:extLst>
          </a:blip>
          <a:srcRect l="9473" t="26399" r="10104" b="34314"/>
          <a:stretch>
            <a:fillRect/>
          </a:stretch>
        </p:blipFill>
        <p:spPr bwMode="auto">
          <a:xfrm>
            <a:off x="214313" y="206375"/>
            <a:ext cx="2500312"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Rectangle 281"/>
          <p:cNvSpPr txBox="1">
            <a:spLocks noChangeArrowheads="1"/>
          </p:cNvSpPr>
          <p:nvPr/>
        </p:nvSpPr>
        <p:spPr bwMode="auto">
          <a:xfrm>
            <a:off x="2591272" y="0"/>
            <a:ext cx="6552728"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lgn="l" eaLnBrk="1" hangingPunct="1">
              <a:defRPr/>
            </a:pPr>
            <a:r>
              <a:rPr lang="en-US" altLang="zh-CN" b="1" dirty="0">
                <a:ln w="31550" cmpd="sng">
                  <a:solidFill>
                    <a:schemeClr val="tx1"/>
                  </a:solidFill>
                  <a:prstDash val="solid"/>
                </a:ln>
                <a:effectLst>
                  <a:outerShdw blurRad="41275" dist="12700" dir="12000000" algn="tl" rotWithShape="0">
                    <a:srgbClr val="000000">
                      <a:alpha val="40000"/>
                    </a:srgbClr>
                  </a:outerShdw>
                </a:effectLst>
              </a:rPr>
              <a:t>APA ITU PROSES BISNIS?</a:t>
            </a:r>
          </a:p>
        </p:txBody>
      </p:sp>
      <p:sp>
        <p:nvSpPr>
          <p:cNvPr id="3" name="Slide Number Placeholder 2"/>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5AF351FC-2430-4AC3-864B-F1390F116B48}" type="slidenum">
              <a:rPr lang="id-ID" altLang="id-ID" sz="1200"/>
              <a:pPr eaLnBrk="1" hangingPunct="1"/>
              <a:t>5</a:t>
            </a:fld>
            <a:endParaRPr lang="id-ID" altLang="id-ID" sz="1200"/>
          </a:p>
        </p:txBody>
      </p:sp>
    </p:spTree>
    <p:extLst>
      <p:ext uri="{BB962C8B-B14F-4D97-AF65-F5344CB8AC3E}">
        <p14:creationId xmlns:p14="http://schemas.microsoft.com/office/powerpoint/2010/main" val="1941681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D60C03AC-1759-4E9E-9A77-BC788EA1581F}" type="slidenum">
              <a:rPr lang="id-ID" altLang="id-ID" sz="1200"/>
              <a:pPr eaLnBrk="1" hangingPunct="1"/>
              <a:t>6</a:t>
            </a:fld>
            <a:endParaRPr lang="id-ID" altLang="id-ID" sz="1200"/>
          </a:p>
        </p:txBody>
      </p:sp>
      <p:grpSp>
        <p:nvGrpSpPr>
          <p:cNvPr id="19459" name="组合 13"/>
          <p:cNvGrpSpPr>
            <a:grpSpLocks/>
          </p:cNvGrpSpPr>
          <p:nvPr/>
        </p:nvGrpSpPr>
        <p:grpSpPr bwMode="auto">
          <a:xfrm>
            <a:off x="2773363" y="1628775"/>
            <a:ext cx="3725862" cy="3814763"/>
            <a:chOff x="2256188" y="1052736"/>
            <a:chExt cx="3725563" cy="3815182"/>
          </a:xfrm>
        </p:grpSpPr>
        <p:sp>
          <p:nvSpPr>
            <p:cNvPr id="14" name="圆角矩形 1"/>
            <p:cNvSpPr>
              <a:spLocks noChangeArrowheads="1"/>
            </p:cNvSpPr>
            <p:nvPr/>
          </p:nvSpPr>
          <p:spPr bwMode="auto">
            <a:xfrm rot="2700000">
              <a:off x="3348167" y="2276967"/>
              <a:ext cx="1400329" cy="1400063"/>
            </a:xfrm>
            <a:prstGeom prst="roundRect">
              <a:avLst>
                <a:gd name="adj" fmla="val 16667"/>
              </a:avLst>
            </a:prstGeom>
            <a:gradFill rotWithShape="1">
              <a:gsLst>
                <a:gs pos="0">
                  <a:srgbClr val="E16D55"/>
                </a:gs>
                <a:gs pos="100000">
                  <a:srgbClr val="98504A"/>
                </a:gs>
              </a:gsLst>
              <a:lin ang="2700000"/>
            </a:gradFill>
            <a:ln>
              <a:noFill/>
            </a:ln>
            <a:effectLst>
              <a:outerShdw blurRad="50800" dist="38100" dir="8100000" algn="tr" rotWithShape="0">
                <a:srgbClr val="808080">
                  <a:alpha val="39999"/>
                </a:srgbClr>
              </a:outerShdw>
            </a:effectLst>
            <a:extLst>
              <a:ext uri="{91240B29-F687-4F45-9708-019B960494DF}">
                <a14:hiddenLine xmlns:a14="http://schemas.microsoft.com/office/drawing/2010/main" w="25400">
                  <a:solidFill>
                    <a:srgbClr val="000000"/>
                  </a:solidFill>
                  <a:round/>
                  <a:headEnd/>
                  <a:tailEnd/>
                </a14:hiddenLine>
              </a:ext>
            </a:extLst>
          </p:spPr>
          <p:txBody>
            <a:bodyPr anchor="ctr"/>
            <a:lstStyle/>
            <a:p>
              <a:pPr algn="ctr">
                <a:defRPr/>
              </a:pPr>
              <a:endParaRPr lang="zh-CN" altLang="en-US">
                <a:solidFill>
                  <a:schemeClr val="lt1"/>
                </a:solidFill>
                <a:latin typeface="+mn-lt"/>
                <a:ea typeface="+mn-ea"/>
              </a:endParaRPr>
            </a:p>
          </p:txBody>
        </p:sp>
        <p:sp>
          <p:nvSpPr>
            <p:cNvPr id="16" name="燕尾形 2"/>
            <p:cNvSpPr>
              <a:spLocks noChangeArrowheads="1"/>
            </p:cNvSpPr>
            <p:nvPr/>
          </p:nvSpPr>
          <p:spPr bwMode="auto">
            <a:xfrm rot="5400000">
              <a:off x="4142618" y="1193380"/>
              <a:ext cx="1697224" cy="1415936"/>
            </a:xfrm>
            <a:prstGeom prst="chevron">
              <a:avLst>
                <a:gd name="adj" fmla="val 50000"/>
              </a:avLst>
            </a:prstGeom>
            <a:gradFill rotWithShape="0">
              <a:gsLst>
                <a:gs pos="0">
                  <a:srgbClr val="F8CD6F"/>
                </a:gs>
                <a:gs pos="100000">
                  <a:srgbClr val="E09452"/>
                </a:gs>
              </a:gsLst>
              <a:lin ang="5400000"/>
            </a:gradFill>
            <a:ln>
              <a:noFill/>
            </a:ln>
            <a:effectLst>
              <a:outerShdw blurRad="50800" dist="38100" dir="8100000" algn="tr" rotWithShape="0">
                <a:srgbClr val="808080">
                  <a:alpha val="39999"/>
                </a:srgbClr>
              </a:outerShdw>
            </a:effectLst>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defRPr/>
              </a:pPr>
              <a:endParaRPr lang="zh-CN" altLang="en-US">
                <a:latin typeface="+mn-lt"/>
                <a:ea typeface="+mn-ea"/>
              </a:endParaRPr>
            </a:p>
          </p:txBody>
        </p:sp>
        <p:sp>
          <p:nvSpPr>
            <p:cNvPr id="17" name="燕尾形 3"/>
            <p:cNvSpPr>
              <a:spLocks noChangeArrowheads="1"/>
            </p:cNvSpPr>
            <p:nvPr/>
          </p:nvSpPr>
          <p:spPr bwMode="auto">
            <a:xfrm rot="10800000">
              <a:off x="4283262" y="3213561"/>
              <a:ext cx="1698489" cy="1414617"/>
            </a:xfrm>
            <a:prstGeom prst="chevron">
              <a:avLst>
                <a:gd name="adj" fmla="val 50000"/>
              </a:avLst>
            </a:prstGeom>
            <a:gradFill rotWithShape="0">
              <a:gsLst>
                <a:gs pos="0">
                  <a:srgbClr val="769D94"/>
                </a:gs>
                <a:gs pos="100000">
                  <a:srgbClr val="247573"/>
                </a:gs>
              </a:gsLst>
              <a:lin ang="5400000"/>
            </a:gradFill>
            <a:ln>
              <a:noFill/>
            </a:ln>
            <a:effectLst>
              <a:outerShdw blurRad="50800" dist="38100" dir="8100000" algn="tr" rotWithShape="0">
                <a:srgbClr val="808080">
                  <a:alpha val="39999"/>
                </a:srgbClr>
              </a:outerShdw>
            </a:effectLst>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defRPr/>
              </a:pPr>
              <a:endParaRPr lang="zh-CN" altLang="en-US">
                <a:latin typeface="+mn-lt"/>
                <a:ea typeface="+mn-ea"/>
              </a:endParaRPr>
            </a:p>
          </p:txBody>
        </p:sp>
        <p:sp>
          <p:nvSpPr>
            <p:cNvPr id="18" name="燕尾形 4"/>
            <p:cNvSpPr>
              <a:spLocks noChangeArrowheads="1"/>
            </p:cNvSpPr>
            <p:nvPr/>
          </p:nvSpPr>
          <p:spPr bwMode="auto">
            <a:xfrm rot="-5400000">
              <a:off x="2209198" y="3311338"/>
              <a:ext cx="1697224" cy="1415936"/>
            </a:xfrm>
            <a:prstGeom prst="chevron">
              <a:avLst>
                <a:gd name="adj" fmla="val 50000"/>
              </a:avLst>
            </a:prstGeom>
            <a:gradFill rotWithShape="0">
              <a:gsLst>
                <a:gs pos="0">
                  <a:srgbClr val="B1BEBE"/>
                </a:gs>
                <a:gs pos="100000">
                  <a:srgbClr val="727C83"/>
                </a:gs>
              </a:gsLst>
              <a:lin ang="5400000"/>
            </a:gradFill>
            <a:ln>
              <a:noFill/>
            </a:ln>
            <a:effectLst>
              <a:outerShdw blurRad="50800" dist="38100" dir="8100000" algn="tr" rotWithShape="0">
                <a:srgbClr val="808080">
                  <a:alpha val="39999"/>
                </a:srgbClr>
              </a:outerShdw>
            </a:effectLst>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defRPr/>
              </a:pPr>
              <a:endParaRPr lang="zh-CN" altLang="en-US">
                <a:latin typeface="+mn-lt"/>
                <a:ea typeface="+mn-ea"/>
              </a:endParaRPr>
            </a:p>
          </p:txBody>
        </p:sp>
        <p:sp>
          <p:nvSpPr>
            <p:cNvPr id="19" name="燕尾形 5"/>
            <p:cNvSpPr>
              <a:spLocks noChangeArrowheads="1"/>
            </p:cNvSpPr>
            <p:nvPr/>
          </p:nvSpPr>
          <p:spPr bwMode="auto">
            <a:xfrm>
              <a:off x="2256188" y="1184513"/>
              <a:ext cx="1698489" cy="1414617"/>
            </a:xfrm>
            <a:prstGeom prst="chevron">
              <a:avLst>
                <a:gd name="adj" fmla="val 50000"/>
              </a:avLst>
            </a:prstGeom>
            <a:gradFill rotWithShape="0">
              <a:gsLst>
                <a:gs pos="0">
                  <a:srgbClr val="9A8A70"/>
                </a:gs>
                <a:gs pos="100000">
                  <a:srgbClr val="6A6458"/>
                </a:gs>
              </a:gsLst>
              <a:lin ang="5400000"/>
            </a:gradFill>
            <a:ln>
              <a:noFill/>
            </a:ln>
            <a:effectLst>
              <a:outerShdw blurRad="50800" dist="38100" dir="8100000" algn="tr" rotWithShape="0">
                <a:srgbClr val="808080">
                  <a:alpha val="39999"/>
                </a:srgbClr>
              </a:outerShdw>
            </a:effectLst>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defRPr/>
              </a:pPr>
              <a:endParaRPr lang="zh-CN" altLang="en-US">
                <a:latin typeface="+mn-lt"/>
                <a:ea typeface="+mn-ea"/>
              </a:endParaRPr>
            </a:p>
          </p:txBody>
        </p:sp>
      </p:grpSp>
      <p:sp>
        <p:nvSpPr>
          <p:cNvPr id="19460" name="文本框 9"/>
          <p:cNvSpPr txBox="1">
            <a:spLocks noChangeArrowheads="1"/>
          </p:cNvSpPr>
          <p:nvPr/>
        </p:nvSpPr>
        <p:spPr bwMode="auto">
          <a:xfrm>
            <a:off x="3324225" y="1871663"/>
            <a:ext cx="5032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zh-CN" sz="1800" b="1">
                <a:solidFill>
                  <a:srgbClr val="EFE6DF"/>
                </a:solidFill>
                <a:latin typeface="AnchorSteamNF" charset="0"/>
              </a:rPr>
              <a:t>1</a:t>
            </a:r>
            <a:endParaRPr lang="zh-CN" altLang="en-US" sz="1800" b="1">
              <a:solidFill>
                <a:srgbClr val="EFE6DF"/>
              </a:solidFill>
              <a:latin typeface="AnchorSteamNF" charset="0"/>
            </a:endParaRPr>
          </a:p>
        </p:txBody>
      </p:sp>
      <p:sp>
        <p:nvSpPr>
          <p:cNvPr id="19461" name="文本框 11"/>
          <p:cNvSpPr txBox="1">
            <a:spLocks noChangeArrowheads="1"/>
          </p:cNvSpPr>
          <p:nvPr/>
        </p:nvSpPr>
        <p:spPr bwMode="auto">
          <a:xfrm>
            <a:off x="5856288" y="2108200"/>
            <a:ext cx="3603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zh-CN" sz="1800" b="1">
                <a:solidFill>
                  <a:schemeClr val="bg1"/>
                </a:solidFill>
                <a:latin typeface="AnchorSteamNF" charset="0"/>
              </a:rPr>
              <a:t>2</a:t>
            </a:r>
            <a:endParaRPr lang="zh-CN" altLang="en-US" sz="1800" b="1">
              <a:solidFill>
                <a:schemeClr val="bg1"/>
              </a:solidFill>
              <a:latin typeface="AnchorSteamNF" charset="0"/>
            </a:endParaRPr>
          </a:p>
        </p:txBody>
      </p:sp>
      <p:sp>
        <p:nvSpPr>
          <p:cNvPr id="19462" name="文本框 14"/>
          <p:cNvSpPr txBox="1">
            <a:spLocks noChangeArrowheads="1"/>
          </p:cNvSpPr>
          <p:nvPr/>
        </p:nvSpPr>
        <p:spPr bwMode="auto">
          <a:xfrm>
            <a:off x="5467350" y="4595813"/>
            <a:ext cx="360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zh-CN" sz="1800" b="1">
                <a:solidFill>
                  <a:schemeClr val="bg1"/>
                </a:solidFill>
                <a:latin typeface="AnchorSteamNF" charset="0"/>
              </a:rPr>
              <a:t>3</a:t>
            </a:r>
            <a:endParaRPr lang="zh-CN" altLang="en-US" sz="1800" b="1">
              <a:solidFill>
                <a:schemeClr val="bg1"/>
              </a:solidFill>
              <a:latin typeface="AnchorSteamNF" charset="0"/>
            </a:endParaRPr>
          </a:p>
        </p:txBody>
      </p:sp>
      <p:sp>
        <p:nvSpPr>
          <p:cNvPr id="19463" name="文本框 15"/>
          <p:cNvSpPr txBox="1">
            <a:spLocks noChangeArrowheads="1"/>
          </p:cNvSpPr>
          <p:nvPr/>
        </p:nvSpPr>
        <p:spPr bwMode="auto">
          <a:xfrm>
            <a:off x="2963863" y="4565650"/>
            <a:ext cx="3603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zh-CN" sz="1800" b="1">
                <a:solidFill>
                  <a:schemeClr val="bg1"/>
                </a:solidFill>
                <a:latin typeface="AnchorSteamNF" charset="0"/>
              </a:rPr>
              <a:t>4</a:t>
            </a:r>
            <a:endParaRPr lang="zh-CN" altLang="en-US" sz="1800" b="1">
              <a:solidFill>
                <a:schemeClr val="bg1"/>
              </a:solidFill>
              <a:latin typeface="AnchorSteamNF" charset="0"/>
            </a:endParaRPr>
          </a:p>
        </p:txBody>
      </p:sp>
      <p:sp>
        <p:nvSpPr>
          <p:cNvPr id="19464" name="文本框 18"/>
          <p:cNvSpPr txBox="1">
            <a:spLocks noChangeArrowheads="1"/>
          </p:cNvSpPr>
          <p:nvPr/>
        </p:nvSpPr>
        <p:spPr bwMode="auto">
          <a:xfrm>
            <a:off x="6356350" y="1484313"/>
            <a:ext cx="2519363"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nSpc>
                <a:spcPct val="150000"/>
              </a:lnSpc>
            </a:pPr>
            <a:r>
              <a:rPr lang="en-US" altLang="id-ID" sz="1600">
                <a:solidFill>
                  <a:srgbClr val="000000"/>
                </a:solidFill>
                <a:cs typeface="Arial" panose="020B0604020202020204" pitchFamily="34" charset="0"/>
              </a:rPr>
              <a:t>Melibatkan </a:t>
            </a:r>
            <a:r>
              <a:rPr lang="en-US" altLang="id-ID" sz="1600" b="1">
                <a:solidFill>
                  <a:srgbClr val="0000FF"/>
                </a:solidFill>
                <a:cs typeface="Arial" panose="020B0604020202020204" pitchFamily="34" charset="0"/>
              </a:rPr>
              <a:t>lebih dari satu </a:t>
            </a:r>
            <a:r>
              <a:rPr lang="en-US" altLang="id-ID" sz="1600">
                <a:solidFill>
                  <a:srgbClr val="000000"/>
                </a:solidFill>
                <a:cs typeface="Arial" panose="020B0604020202020204" pitchFamily="34" charset="0"/>
              </a:rPr>
              <a:t>unit kerja</a:t>
            </a:r>
          </a:p>
        </p:txBody>
      </p:sp>
      <p:sp>
        <p:nvSpPr>
          <p:cNvPr id="19465" name="文本框 19"/>
          <p:cNvSpPr txBox="1">
            <a:spLocks noChangeArrowheads="1"/>
          </p:cNvSpPr>
          <p:nvPr/>
        </p:nvSpPr>
        <p:spPr bwMode="auto">
          <a:xfrm>
            <a:off x="6499225" y="3573463"/>
            <a:ext cx="2465388"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nSpc>
                <a:spcPct val="150000"/>
              </a:lnSpc>
            </a:pPr>
            <a:r>
              <a:rPr lang="en-US" altLang="id-ID" sz="1600">
                <a:solidFill>
                  <a:srgbClr val="000000"/>
                </a:solidFill>
                <a:cs typeface="Arial" panose="020B0604020202020204" pitchFamily="34" charset="0"/>
              </a:rPr>
              <a:t>Memberikan </a:t>
            </a:r>
            <a:r>
              <a:rPr lang="en-US" altLang="id-ID" sz="1600" b="1">
                <a:solidFill>
                  <a:srgbClr val="0000FF"/>
                </a:solidFill>
                <a:cs typeface="Arial" panose="020B0604020202020204" pitchFamily="34" charset="0"/>
              </a:rPr>
              <a:t>nilai tambah </a:t>
            </a:r>
            <a:r>
              <a:rPr lang="en-US" altLang="id-ID" sz="1600">
                <a:solidFill>
                  <a:srgbClr val="000000"/>
                </a:solidFill>
                <a:cs typeface="Arial" panose="020B0604020202020204" pitchFamily="34" charset="0"/>
              </a:rPr>
              <a:t>bagi pengguna layanan (berorientasi pada pelanggan)</a:t>
            </a:r>
          </a:p>
        </p:txBody>
      </p:sp>
      <p:sp>
        <p:nvSpPr>
          <p:cNvPr id="19466" name="文本框 20"/>
          <p:cNvSpPr txBox="1">
            <a:spLocks noChangeArrowheads="1"/>
          </p:cNvSpPr>
          <p:nvPr/>
        </p:nvSpPr>
        <p:spPr bwMode="auto">
          <a:xfrm>
            <a:off x="379413" y="1628775"/>
            <a:ext cx="2443162"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nSpc>
                <a:spcPct val="150000"/>
              </a:lnSpc>
            </a:pPr>
            <a:r>
              <a:rPr lang="en-US" altLang="id-ID" sz="1600">
                <a:solidFill>
                  <a:srgbClr val="000000"/>
                </a:solidFill>
                <a:cs typeface="Arial" panose="020B0604020202020204" pitchFamily="34" charset="0"/>
              </a:rPr>
              <a:t>Memiliki sejumlah kegiatan yang </a:t>
            </a:r>
            <a:r>
              <a:rPr lang="en-US" altLang="id-ID" sz="1600" b="1">
                <a:solidFill>
                  <a:srgbClr val="0000FF"/>
                </a:solidFill>
                <a:cs typeface="Arial" panose="020B0604020202020204" pitchFamily="34" charset="0"/>
              </a:rPr>
              <a:t>saling bersinergi </a:t>
            </a:r>
            <a:r>
              <a:rPr lang="en-US" altLang="id-ID" sz="1600">
                <a:solidFill>
                  <a:srgbClr val="000000"/>
                </a:solidFill>
                <a:cs typeface="Arial" panose="020B0604020202020204" pitchFamily="34" charset="0"/>
              </a:rPr>
              <a:t>dalam menghasilkan produk/layanan</a:t>
            </a:r>
          </a:p>
        </p:txBody>
      </p:sp>
      <p:sp>
        <p:nvSpPr>
          <p:cNvPr id="19467" name="文本框 21"/>
          <p:cNvSpPr txBox="1">
            <a:spLocks noChangeArrowheads="1"/>
          </p:cNvSpPr>
          <p:nvPr/>
        </p:nvSpPr>
        <p:spPr bwMode="auto">
          <a:xfrm>
            <a:off x="558800" y="4221163"/>
            <a:ext cx="2309813"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nSpc>
                <a:spcPct val="150000"/>
              </a:lnSpc>
            </a:pPr>
            <a:r>
              <a:rPr lang="en-US" altLang="id-ID" sz="1600">
                <a:solidFill>
                  <a:srgbClr val="000000"/>
                </a:solidFill>
                <a:cs typeface="Arial" panose="020B0604020202020204" pitchFamily="34" charset="0"/>
              </a:rPr>
              <a:t>Menjadi salah satu alat </a:t>
            </a:r>
            <a:r>
              <a:rPr lang="en-US" altLang="id-ID" sz="1600" b="1">
                <a:solidFill>
                  <a:srgbClr val="0000FF"/>
                </a:solidFill>
                <a:cs typeface="Arial" panose="020B0604020202020204" pitchFamily="34" charset="0"/>
              </a:rPr>
              <a:t>manajemen mutu </a:t>
            </a:r>
            <a:r>
              <a:rPr lang="en-US" altLang="id-ID" sz="1600">
                <a:solidFill>
                  <a:srgbClr val="000000"/>
                </a:solidFill>
                <a:cs typeface="Arial" panose="020B0604020202020204" pitchFamily="34" charset="0"/>
              </a:rPr>
              <a:t>dalam organisasi</a:t>
            </a:r>
          </a:p>
        </p:txBody>
      </p:sp>
      <p:sp>
        <p:nvSpPr>
          <p:cNvPr id="19468" name="文本框 22"/>
          <p:cNvSpPr txBox="1">
            <a:spLocks noChangeArrowheads="1"/>
          </p:cNvSpPr>
          <p:nvPr/>
        </p:nvSpPr>
        <p:spPr bwMode="auto">
          <a:xfrm>
            <a:off x="3979863" y="3141663"/>
            <a:ext cx="11953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zh-CN" b="1">
                <a:solidFill>
                  <a:srgbClr val="0000FF"/>
                </a:solidFill>
              </a:rPr>
              <a:t>PROSES BISNIS</a:t>
            </a:r>
            <a:endParaRPr lang="zh-CN" altLang="en-US" b="1">
              <a:solidFill>
                <a:srgbClr val="0000FF"/>
              </a:solidFill>
            </a:endParaRPr>
          </a:p>
        </p:txBody>
      </p:sp>
      <p:pic>
        <p:nvPicPr>
          <p:cNvPr id="19469" name="Picture 3" descr="Business_Process_-_Numbered.png"/>
          <p:cNvPicPr>
            <a:picLocks noChangeAspect="1"/>
          </p:cNvPicPr>
          <p:nvPr/>
        </p:nvPicPr>
        <p:blipFill>
          <a:blip r:embed="rId3" cstate="print">
            <a:extLst>
              <a:ext uri="{28A0092B-C50C-407E-A947-70E740481C1C}">
                <a14:useLocalDpi xmlns:a14="http://schemas.microsoft.com/office/drawing/2010/main" val="0"/>
              </a:ext>
            </a:extLst>
          </a:blip>
          <a:srcRect l="9473" t="26399" r="10104" b="34314"/>
          <a:stretch>
            <a:fillRect/>
          </a:stretch>
        </p:blipFill>
        <p:spPr bwMode="auto">
          <a:xfrm>
            <a:off x="214313" y="206375"/>
            <a:ext cx="2500312"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ectangle 281"/>
          <p:cNvSpPr txBox="1">
            <a:spLocks noChangeArrowheads="1"/>
          </p:cNvSpPr>
          <p:nvPr/>
        </p:nvSpPr>
        <p:spPr bwMode="auto">
          <a:xfrm>
            <a:off x="2591272" y="0"/>
            <a:ext cx="6552728"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lgn="l" eaLnBrk="1" hangingPunct="1">
              <a:defRPr/>
            </a:pPr>
            <a:r>
              <a:rPr lang="en-US" altLang="zh-CN" b="1" dirty="0">
                <a:ln w="31550" cmpd="sng">
                  <a:solidFill>
                    <a:schemeClr val="tx1"/>
                  </a:solidFill>
                  <a:prstDash val="solid"/>
                </a:ln>
                <a:effectLst>
                  <a:outerShdw blurRad="41275" dist="12700" dir="12000000" algn="tl" rotWithShape="0">
                    <a:srgbClr val="000000">
                      <a:alpha val="40000"/>
                    </a:srgbClr>
                  </a:outerShdw>
                </a:effectLst>
              </a:rPr>
              <a:t>APA ITU PROSES BISNIS?</a:t>
            </a:r>
          </a:p>
        </p:txBody>
      </p:sp>
    </p:spTree>
    <p:extLst>
      <p:ext uri="{BB962C8B-B14F-4D97-AF65-F5344CB8AC3E}">
        <p14:creationId xmlns:p14="http://schemas.microsoft.com/office/powerpoint/2010/main" val="2173418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Content Placeholder 3" descr="pro_01">
            <a:hlinkClick r:id="rId2" tooltip="pro_01"/>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428625" y="1071563"/>
            <a:ext cx="8358188" cy="4572000"/>
          </a:xfrm>
        </p:spPr>
      </p:pic>
      <p:sp>
        <p:nvSpPr>
          <p:cNvPr id="2" name="TextBox 1"/>
          <p:cNvSpPr txBox="1"/>
          <p:nvPr/>
        </p:nvSpPr>
        <p:spPr>
          <a:xfrm>
            <a:off x="611560" y="620688"/>
            <a:ext cx="3884397" cy="369332"/>
          </a:xfrm>
          <a:prstGeom prst="rect">
            <a:avLst/>
          </a:prstGeom>
          <a:noFill/>
        </p:spPr>
        <p:txBody>
          <a:bodyPr wrap="none" rtlCol="0">
            <a:spAutoFit/>
          </a:bodyPr>
          <a:lstStyle/>
          <a:p>
            <a:r>
              <a:rPr lang="id-ID" b="1" dirty="0">
                <a:solidFill>
                  <a:schemeClr val="bg1"/>
                </a:solidFill>
              </a:rPr>
              <a:t>Bagaimana Proses Bisnis Berjalan</a:t>
            </a:r>
          </a:p>
        </p:txBody>
      </p:sp>
    </p:spTree>
    <p:extLst>
      <p:ext uri="{BB962C8B-B14F-4D97-AF65-F5344CB8AC3E}">
        <p14:creationId xmlns:p14="http://schemas.microsoft.com/office/powerpoint/2010/main" val="706139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42875"/>
            <a:ext cx="8229600" cy="857250"/>
          </a:xfrm>
        </p:spPr>
        <p:txBody>
          <a:bodyPr/>
          <a:lstStyle/>
          <a:p>
            <a:pPr eaLnBrk="1" hangingPunct="1"/>
            <a:r>
              <a:rPr lang="id-ID" altLang="id-ID"/>
              <a:t>Karakteristik proses bisnis</a:t>
            </a:r>
          </a:p>
        </p:txBody>
      </p:sp>
      <p:sp>
        <p:nvSpPr>
          <p:cNvPr id="3" name="Content Placeholder 2"/>
          <p:cNvSpPr>
            <a:spLocks noGrp="1"/>
          </p:cNvSpPr>
          <p:nvPr>
            <p:ph idx="1"/>
          </p:nvPr>
        </p:nvSpPr>
        <p:spPr>
          <a:xfrm>
            <a:off x="142875" y="1071563"/>
            <a:ext cx="8786813" cy="4948237"/>
          </a:xfrm>
        </p:spPr>
        <p:txBody>
          <a:bodyPr rtlCol="0">
            <a:normAutofit fontScale="92500"/>
          </a:bodyPr>
          <a:lstStyle/>
          <a:p>
            <a:pPr algn="just" eaLnBrk="1" fontAlgn="auto" hangingPunct="1">
              <a:spcAft>
                <a:spcPts val="0"/>
              </a:spcAft>
              <a:buFontTx/>
              <a:buNone/>
              <a:defRPr/>
            </a:pPr>
            <a:r>
              <a:rPr lang="id-ID" sz="2200" dirty="0">
                <a:solidFill>
                  <a:schemeClr val="bg1"/>
                </a:solidFill>
              </a:rPr>
              <a:t>1. Adanya proses owner, yaitu orang yang ditunjuk langsung oleh manajemen untuk bertanggung jawab terhadap performansi proses agar efektif dan efisien.</a:t>
            </a:r>
          </a:p>
          <a:p>
            <a:pPr algn="just" eaLnBrk="1" fontAlgn="auto" hangingPunct="1">
              <a:spcAft>
                <a:spcPts val="0"/>
              </a:spcAft>
              <a:buFontTx/>
              <a:buNone/>
              <a:defRPr/>
            </a:pPr>
            <a:r>
              <a:rPr lang="id-ID" sz="2200" dirty="0">
                <a:solidFill>
                  <a:schemeClr val="bg1"/>
                </a:solidFill>
              </a:rPr>
              <a:t>2. Batasan – batasan yang jelas akan proses bisnis yang ada.</a:t>
            </a:r>
          </a:p>
          <a:p>
            <a:pPr algn="just" eaLnBrk="1" fontAlgn="auto" hangingPunct="1">
              <a:spcAft>
                <a:spcPts val="0"/>
              </a:spcAft>
              <a:buFontTx/>
              <a:buNone/>
              <a:defRPr/>
            </a:pPr>
            <a:r>
              <a:rPr lang="id-ID" sz="2200" dirty="0">
                <a:solidFill>
                  <a:schemeClr val="bg1"/>
                </a:solidFill>
              </a:rPr>
              <a:t>3. Kejelasan hubungan internal dan pertanggung jawabannya.</a:t>
            </a:r>
          </a:p>
          <a:p>
            <a:pPr algn="just" eaLnBrk="1" fontAlgn="auto" hangingPunct="1">
              <a:spcAft>
                <a:spcPts val="0"/>
              </a:spcAft>
              <a:buFontTx/>
              <a:buNone/>
              <a:defRPr/>
            </a:pPr>
            <a:r>
              <a:rPr lang="id-ID" sz="2200" dirty="0">
                <a:solidFill>
                  <a:schemeClr val="bg1"/>
                </a:solidFill>
              </a:rPr>
              <a:t>4. Prosedur, tugas kerja, kebutuhan training terdokumentasi dengan baik</a:t>
            </a:r>
          </a:p>
          <a:p>
            <a:pPr algn="just" eaLnBrk="1" fontAlgn="auto" hangingPunct="1">
              <a:spcAft>
                <a:spcPts val="0"/>
              </a:spcAft>
              <a:buFontTx/>
              <a:buNone/>
              <a:defRPr/>
            </a:pPr>
            <a:r>
              <a:rPr lang="id-ID" sz="2200" dirty="0">
                <a:solidFill>
                  <a:schemeClr val="bg1"/>
                </a:solidFill>
              </a:rPr>
              <a:t>5. memiliki ukuran-ukuran dan system feedback pada setiap aktivitas.</a:t>
            </a:r>
          </a:p>
          <a:p>
            <a:pPr algn="just" eaLnBrk="1" fontAlgn="auto" hangingPunct="1">
              <a:spcAft>
                <a:spcPts val="0"/>
              </a:spcAft>
              <a:buFontTx/>
              <a:buNone/>
              <a:defRPr/>
            </a:pPr>
            <a:r>
              <a:rPr lang="id-ID" sz="2200" dirty="0">
                <a:solidFill>
                  <a:schemeClr val="bg1"/>
                </a:solidFill>
              </a:rPr>
              <a:t>6. memiliki ukuran-ukuran dan target yang berhubungan dengan kepuasan user.</a:t>
            </a:r>
          </a:p>
          <a:p>
            <a:pPr algn="just" eaLnBrk="1" fontAlgn="auto" hangingPunct="1">
              <a:spcAft>
                <a:spcPts val="0"/>
              </a:spcAft>
              <a:buFontTx/>
              <a:buNone/>
              <a:defRPr/>
            </a:pPr>
            <a:r>
              <a:rPr lang="id-ID" sz="2200" dirty="0">
                <a:solidFill>
                  <a:schemeClr val="bg1"/>
                </a:solidFill>
              </a:rPr>
              <a:t>7. Waktu siklus dari setiap aktivitas diketahui dengan jelas.</a:t>
            </a:r>
          </a:p>
          <a:p>
            <a:pPr algn="just" eaLnBrk="1" fontAlgn="auto" hangingPunct="1">
              <a:spcAft>
                <a:spcPts val="0"/>
              </a:spcAft>
              <a:buFontTx/>
              <a:buNone/>
              <a:defRPr/>
            </a:pPr>
            <a:r>
              <a:rPr lang="id-ID" sz="2200" dirty="0">
                <a:solidFill>
                  <a:schemeClr val="bg1"/>
                </a:solidFill>
              </a:rPr>
              <a:t>8. Mempunyai perumusan atau perubahan prosedur.</a:t>
            </a:r>
          </a:p>
          <a:p>
            <a:pPr algn="just" eaLnBrk="1" fontAlgn="auto" hangingPunct="1">
              <a:spcAft>
                <a:spcPts val="0"/>
              </a:spcAft>
              <a:buFontTx/>
              <a:buNone/>
              <a:defRPr/>
            </a:pPr>
            <a:r>
              <a:rPr lang="id-ID" sz="2200" dirty="0">
                <a:solidFill>
                  <a:schemeClr val="bg1"/>
                </a:solidFill>
              </a:rPr>
              <a:t>9. Mengetahui tentang bagaimana langkah – langkah selanjutnya agar menjadi lebih baik.</a:t>
            </a:r>
          </a:p>
          <a:p>
            <a:pPr algn="just" eaLnBrk="1" fontAlgn="auto" hangingPunct="1">
              <a:spcAft>
                <a:spcPts val="0"/>
              </a:spcAft>
              <a:defRPr/>
            </a:pPr>
            <a:endParaRPr lang="id-ID" dirty="0">
              <a:solidFill>
                <a:schemeClr val="bg1"/>
              </a:solidFill>
            </a:endParaRPr>
          </a:p>
        </p:txBody>
      </p:sp>
    </p:spTree>
    <p:extLst>
      <p:ext uri="{BB962C8B-B14F-4D97-AF65-F5344CB8AC3E}">
        <p14:creationId xmlns:p14="http://schemas.microsoft.com/office/powerpoint/2010/main" val="3863838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sz="3600" b="1" dirty="0"/>
              <a:t>Atau secara umum Karakterisitik Proses Bisnis dapat digambarkan menjadi komponen yaitu</a:t>
            </a:r>
          </a:p>
        </p:txBody>
      </p:sp>
    </p:spTree>
    <p:extLst>
      <p:ext uri="{BB962C8B-B14F-4D97-AF65-F5344CB8AC3E}">
        <p14:creationId xmlns:p14="http://schemas.microsoft.com/office/powerpoint/2010/main" val="227388486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958</TotalTime>
  <Words>1271</Words>
  <Application>Microsoft Office PowerPoint</Application>
  <PresentationFormat>On-screen Show (4:3)</PresentationFormat>
  <Paragraphs>340</Paragraphs>
  <Slides>22</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MS PGothic</vt:lpstr>
      <vt:lpstr>MS PGothic</vt:lpstr>
      <vt:lpstr>AnchorSteamNF</vt:lpstr>
      <vt:lpstr>Arial</vt:lpstr>
      <vt:lpstr>Arial Black</vt:lpstr>
      <vt:lpstr>Calibri</vt:lpstr>
      <vt:lpstr>Century Gothic</vt:lpstr>
      <vt:lpstr>Wingdings</vt:lpstr>
      <vt:lpstr>Wingdings 3</vt:lpstr>
      <vt:lpstr>幼圆</vt:lpstr>
      <vt:lpstr>Slice</vt:lpstr>
      <vt:lpstr>Konsep dasar PROSES BISNIS</vt:lpstr>
      <vt:lpstr>PowerPoint Presentation</vt:lpstr>
      <vt:lpstr>PowerPoint Presentation</vt:lpstr>
      <vt:lpstr>PowerPoint Presentation</vt:lpstr>
      <vt:lpstr>PowerPoint Presentation</vt:lpstr>
      <vt:lpstr>PowerPoint Presentation</vt:lpstr>
      <vt:lpstr>PowerPoint Presentation</vt:lpstr>
      <vt:lpstr>Karakteristik proses bisnis</vt:lpstr>
      <vt:lpstr>PowerPoint Presentation</vt:lpstr>
      <vt:lpstr>KOMPONEN PROSES</vt:lpstr>
      <vt:lpstr>Tipe Proses Bisnis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Faculty_Poltek</dc:creator>
  <cp:lastModifiedBy>Hanung Prasetyo</cp:lastModifiedBy>
  <cp:revision>108</cp:revision>
  <dcterms:created xsi:type="dcterms:W3CDTF">2009-03-04T06:32:49Z</dcterms:created>
  <dcterms:modified xsi:type="dcterms:W3CDTF">2016-09-05T06:10:14Z</dcterms:modified>
</cp:coreProperties>
</file>