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804" r:id="rId2"/>
  </p:sldMasterIdLst>
  <p:notesMasterIdLst>
    <p:notesMasterId r:id="rId27"/>
  </p:notesMasterIdLst>
  <p:sldIdLst>
    <p:sldId id="300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557" autoAdjust="0"/>
  </p:normalViewPr>
  <p:slideViewPr>
    <p:cSldViewPr>
      <p:cViewPr varScale="1">
        <p:scale>
          <a:sx n="53" d="100"/>
          <a:sy n="5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BEFE6-9588-495A-922A-1A0F1904F73D}" type="datetimeFigureOut">
              <a:rPr lang="en-US"/>
              <a:pPr>
                <a:defRPr/>
              </a:pPr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C0C3B-70BF-4E8F-8B0C-1C7945A8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6896E-F314-4FAC-87B5-964B35402377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24D36-E280-44BA-B8BC-BC07C9FF35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980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0297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04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144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354718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83748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76781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2D09-121A-4B20-BEEB-AE3215910B41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68AB9-3333-4E49-9A0C-3F47BE274B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0701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9B658-FB10-4A56-BCDF-CF32D237DEA6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76DA8-D93E-49D2-9D59-4A0260561E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316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0"/>
            <a:ext cx="8229600" cy="2570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60763"/>
            <a:ext cx="8229600" cy="2570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3634BA-98FE-4D29-80EE-E724BDB0354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02518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8229600" cy="2570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560763"/>
            <a:ext cx="8229600" cy="2570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5DABD2-9775-4D17-8E5F-4EEC5D24CC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5654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BEDC2-A9D7-4391-90B4-E90A64526788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21D7-D591-494A-960C-021276192A0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2532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6896E-F314-4FAC-87B5-964B35402377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24D36-E280-44BA-B8BC-BC07C9FF35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463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BEDC2-A9D7-4391-90B4-E90A64526788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21D7-D591-494A-960C-021276192A0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2313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6A0AC-9205-46D1-B801-8B69AA30A68C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EED8-541C-4346-B695-0F35EF9B19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58083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4094C-D7DE-47CC-B720-4BBD3A3C64C4}" type="datetime1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947EC-4F70-4734-A3EF-993824D922A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3737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E5A4E-CD99-48B5-91B7-A366476DA55B}" type="datetime1">
              <a:rPr lang="id-ID" smtClean="0"/>
              <a:t>05/09/2016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98961-C74C-4333-9A67-821FF1FF693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3228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581E3-F13F-4F9C-A07A-D76DE00EB292}" type="datetime1">
              <a:rPr lang="id-ID" smtClean="0"/>
              <a:t>05/09/2016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20671-165D-4ABE-8E01-427F8C329C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2526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F096-27CE-40B3-8E45-22FFDBFB8BCC}" type="datetime1">
              <a:rPr lang="id-ID" smtClean="0"/>
              <a:t>05/09/2016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772C-C650-4A82-A652-1E613F01C4E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8852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FFBE4-7075-4D4B-A5DC-B3A5C1F40C3F}" type="datetime1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4166-F32A-4562-83AC-B351CF7562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8925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5F6A4-A878-4559-B8D1-133726B8ED2F}" type="datetime1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C555-D5BE-4BD6-94C4-BFB0B178EC9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3936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94646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6A0AC-9205-46D1-B801-8B69AA30A68C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EED8-541C-4346-B695-0F35EF9B19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1808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2634467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814532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197367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3227625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9603413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2D09-121A-4B20-BEEB-AE3215910B41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68AB9-3333-4E49-9A0C-3F47BE274B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09174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9B658-FB10-4A56-BCDF-CF32D237DEA6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76DA8-D93E-49D2-9D59-4A0260561E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03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4094C-D7DE-47CC-B720-4BBD3A3C64C4}" type="datetime1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947EC-4F70-4734-A3EF-993824D922A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809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E5A4E-CD99-48B5-91B7-A366476DA55B}" type="datetime1">
              <a:rPr lang="id-ID" smtClean="0"/>
              <a:t>05/09/2016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98961-C74C-4333-9A67-821FF1FF693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730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581E3-F13F-4F9C-A07A-D76DE00EB292}" type="datetime1">
              <a:rPr lang="id-ID" smtClean="0"/>
              <a:t>05/09/2016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20671-165D-4ABE-8E01-427F8C329C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907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F096-27CE-40B3-8E45-22FFDBFB8BCC}" type="datetime1">
              <a:rPr lang="id-ID" smtClean="0"/>
              <a:t>05/09/2016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772C-C650-4A82-A652-1E613F01C4E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422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FFBE4-7075-4D4B-A5DC-B3A5C1F40C3F}" type="datetime1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4166-F32A-4562-83AC-B351CF7562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627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5F6A4-A878-4559-B8D1-133726B8ED2F}" type="datetime1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C555-D5BE-4BD6-94C4-BFB0B178EC9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261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1895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  <p:sldLayoutId id="2147483803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0D6FF8E-5506-4643-9CC0-8ABFA10DE92B}" type="datetime1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0250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Analisis &amp; Dokumentasi Proses bisnis bag.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635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Hanya</a:t>
            </a:r>
            <a:r>
              <a:rPr lang="en-US" sz="1600" i="1" dirty="0"/>
              <a:t> </a:t>
            </a:r>
            <a:r>
              <a:rPr lang="en-US" sz="1600" i="1" dirty="0" err="1"/>
              <a:t>dipergunakan</a:t>
            </a:r>
            <a:r>
              <a:rPr lang="en-US" sz="1600" i="1" dirty="0"/>
              <a:t> </a:t>
            </a:r>
            <a:r>
              <a:rPr lang="en-US" sz="1600" i="1" dirty="0" err="1"/>
              <a:t>untuk</a:t>
            </a:r>
            <a:r>
              <a:rPr lang="en-US" sz="1600" i="1" dirty="0"/>
              <a:t> </a:t>
            </a:r>
            <a:r>
              <a:rPr lang="en-US" sz="1600" i="1" dirty="0" err="1"/>
              <a:t>kepentingan</a:t>
            </a:r>
            <a:r>
              <a:rPr lang="en-US" sz="1600" i="1" dirty="0"/>
              <a:t> </a:t>
            </a:r>
            <a:r>
              <a:rPr lang="en-US" sz="1600" i="1" dirty="0" err="1"/>
              <a:t>pengejaran</a:t>
            </a:r>
            <a:r>
              <a:rPr lang="en-US" sz="1600" i="1" dirty="0"/>
              <a:t> di </a:t>
            </a:r>
            <a:r>
              <a:rPr lang="en-US" sz="1600" i="1" dirty="0" err="1"/>
              <a:t>Lingkungan</a:t>
            </a:r>
            <a:r>
              <a:rPr lang="en-US" sz="1600" i="1" dirty="0"/>
              <a:t> Telkom University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5277108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id-ID" dirty="0"/>
              <a:t>MH1D3</a:t>
            </a:r>
            <a:r>
              <a:rPr lang="en-US" dirty="0"/>
              <a:t>-</a:t>
            </a:r>
            <a:r>
              <a:rPr lang="id-ID" dirty="0"/>
              <a:t>Proses Bisnis</a:t>
            </a:r>
            <a:endParaRPr lang="en-US" dirty="0"/>
          </a:p>
          <a:p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201</a:t>
            </a:r>
            <a:r>
              <a:rPr lang="id-ID" dirty="0"/>
              <a:t>6</a:t>
            </a:r>
            <a:r>
              <a:rPr lang="en-US" dirty="0"/>
              <a:t> - 201</a:t>
            </a:r>
            <a:r>
              <a:rPr lang="id-ID" dirty="0"/>
              <a:t>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4057" y="172978"/>
            <a:ext cx="343023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>
                <a:latin typeface="Calibri" pitchFamily="34" charset="0"/>
                <a:cs typeface="Calibri" pitchFamily="34" charset="0"/>
              </a:rPr>
              <a:t>Fakultas Ilmu Terapan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>
                <a:solidFill>
                  <a:srgbClr val="002060"/>
                </a:solidFill>
              </a:rPr>
              <a:t>www.telkomuniversity.ac.id</a:t>
            </a:r>
          </a:p>
        </p:txBody>
      </p:sp>
    </p:spTree>
    <p:extLst>
      <p:ext uri="{BB962C8B-B14F-4D97-AF65-F5344CB8AC3E}">
        <p14:creationId xmlns:p14="http://schemas.microsoft.com/office/powerpoint/2010/main" val="213575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989" y="5661248"/>
            <a:ext cx="8463499" cy="1524000"/>
          </a:xfrm>
        </p:spPr>
        <p:txBody>
          <a:bodyPr/>
          <a:lstStyle/>
          <a:p>
            <a:r>
              <a:rPr lang="en-US" altLang="id-ID" sz="3200" b="1" dirty="0" err="1"/>
              <a:t>Teknik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Pembuatan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Dokumentasi</a:t>
            </a:r>
            <a:r>
              <a:rPr lang="en-US" altLang="id-ID" sz="3200" b="1" dirty="0"/>
              <a:t> Proses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0989" y="347803"/>
            <a:ext cx="8247475" cy="5601477"/>
          </a:xfrm>
        </p:spPr>
        <p:txBody>
          <a:bodyPr>
            <a:normAutofit fontScale="92500"/>
          </a:bodyPr>
          <a:lstStyle/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id-ID" altLang="id-ID" sz="2100" b="1" dirty="0"/>
              <a:t>Pemetaan relasi</a:t>
            </a:r>
            <a:r>
              <a:rPr lang="en-US" altLang="id-ID" sz="2100" dirty="0"/>
              <a:t>: chart yang </a:t>
            </a:r>
            <a:r>
              <a:rPr lang="en-US" altLang="id-ID" sz="2100" dirty="0" err="1"/>
              <a:t>menggambarkan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seluruh</a:t>
            </a:r>
            <a:r>
              <a:rPr lang="en-US" altLang="id-ID" sz="2100" dirty="0"/>
              <a:t> </a:t>
            </a:r>
            <a:r>
              <a:rPr lang="en-US" altLang="id-ID" sz="2100" dirty="0" err="1"/>
              <a:t>hubungan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antar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bagian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bisnis</a:t>
            </a:r>
            <a:endParaRPr lang="en-US" altLang="id-ID" sz="2100" dirty="0"/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id-ID" sz="2100" dirty="0"/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100" b="1" dirty="0"/>
              <a:t>Flowchart</a:t>
            </a:r>
            <a:r>
              <a:rPr lang="en-US" altLang="id-ID" sz="2100" dirty="0"/>
              <a:t>: </a:t>
            </a:r>
            <a:r>
              <a:rPr lang="en-US" altLang="id-ID" sz="2100" dirty="0" err="1"/>
              <a:t>gambaran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grafis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aliran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aktivitas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dalam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sebuah</a:t>
            </a:r>
            <a:r>
              <a:rPr lang="en-US" altLang="id-ID" sz="2100" dirty="0"/>
              <a:t> proses</a:t>
            </a:r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id-ID" sz="2100" dirty="0"/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100" b="1" dirty="0"/>
              <a:t>Cross-functional flowchart</a:t>
            </a:r>
            <a:r>
              <a:rPr lang="en-US" altLang="id-ID" sz="2100" dirty="0"/>
              <a:t>: </a:t>
            </a:r>
            <a:r>
              <a:rPr lang="en-US" altLang="id-ID" sz="2100" dirty="0" err="1"/>
              <a:t>menggambarkan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aktivitas</a:t>
            </a:r>
            <a:r>
              <a:rPr lang="en-US" altLang="id-ID" sz="2100" dirty="0"/>
              <a:t>, </a:t>
            </a:r>
            <a:r>
              <a:rPr lang="en-US" altLang="id-ID" sz="2100" dirty="0" err="1"/>
              <a:t>siapa</a:t>
            </a:r>
            <a:r>
              <a:rPr lang="en-US" altLang="id-ID" sz="2100" dirty="0"/>
              <a:t> yang </a:t>
            </a:r>
            <a:r>
              <a:rPr lang="en-US" altLang="id-ID" sz="2100" dirty="0" err="1"/>
              <a:t>melakukan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aktivitas</a:t>
            </a:r>
            <a:r>
              <a:rPr lang="en-US" altLang="id-ID" sz="2100" dirty="0"/>
              <a:t> </a:t>
            </a:r>
            <a:r>
              <a:rPr lang="en-US" altLang="id-ID" sz="2100" dirty="0" err="1"/>
              <a:t>tersebut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dan</a:t>
            </a:r>
            <a:r>
              <a:rPr lang="en-US" altLang="id-ID" sz="2100" dirty="0"/>
              <a:t> di </a:t>
            </a:r>
            <a:r>
              <a:rPr lang="en-US" altLang="id-ID" sz="2100" dirty="0" err="1"/>
              <a:t>departemen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fungsional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apa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mereka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berada</a:t>
            </a:r>
            <a:r>
              <a:rPr lang="en-US" altLang="id-ID" sz="2100" dirty="0"/>
              <a:t>   </a:t>
            </a:r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id-ID" sz="2100" dirty="0"/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100" b="1" dirty="0"/>
              <a:t>Several-leveled flowchart</a:t>
            </a:r>
            <a:r>
              <a:rPr lang="en-US" altLang="id-ID" sz="2100" dirty="0"/>
              <a:t>: </a:t>
            </a:r>
            <a:r>
              <a:rPr lang="en-US" altLang="id-ID" sz="2100" dirty="0" err="1"/>
              <a:t>pembagian</a:t>
            </a:r>
            <a:r>
              <a:rPr lang="en-US" altLang="id-ID" sz="2100" dirty="0"/>
              <a:t> flowchart (</a:t>
            </a:r>
            <a:r>
              <a:rPr lang="en-US" altLang="id-ID" sz="2100" dirty="0" err="1"/>
              <a:t>baik</a:t>
            </a:r>
            <a:r>
              <a:rPr lang="en-US" altLang="id-ID" sz="2100" dirty="0"/>
              <a:t> </a:t>
            </a:r>
            <a:r>
              <a:rPr lang="en-US" altLang="id-ID" sz="2100" dirty="0" err="1"/>
              <a:t>untuk</a:t>
            </a:r>
            <a:r>
              <a:rPr lang="en-US" altLang="id-ID" sz="2100" dirty="0"/>
              <a:t> flowchart </a:t>
            </a:r>
            <a:r>
              <a:rPr lang="en-US" altLang="id-ID" sz="2100" dirty="0" err="1"/>
              <a:t>biasa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maupun</a:t>
            </a:r>
            <a:r>
              <a:rPr lang="en-US" altLang="id-ID" sz="2100" dirty="0"/>
              <a:t> cross-functional) </a:t>
            </a:r>
            <a:r>
              <a:rPr lang="en-US" altLang="id-ID" sz="2100" dirty="0" err="1"/>
              <a:t>menjadi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beberapa</a:t>
            </a:r>
            <a:r>
              <a:rPr lang="en-US" altLang="id-ID" sz="2100" dirty="0"/>
              <a:t> level </a:t>
            </a:r>
            <a:r>
              <a:rPr lang="en-US" altLang="id-ID" sz="2100" dirty="0" err="1"/>
              <a:t>hirarki</a:t>
            </a:r>
            <a:r>
              <a:rPr lang="en-US" altLang="id-ID" sz="2100" dirty="0"/>
              <a:t> </a:t>
            </a:r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id-ID" sz="2100" dirty="0"/>
              <a:t>	</a:t>
            </a:r>
          </a:p>
          <a:p>
            <a:pPr marL="349250" indent="-34925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id-ID" sz="2100" b="1" dirty="0" err="1">
                <a:solidFill>
                  <a:schemeClr val="tx2"/>
                </a:solidFill>
              </a:rPr>
              <a:t>Seluruh</a:t>
            </a:r>
            <a:r>
              <a:rPr lang="en-US" altLang="id-ID" sz="2100" b="1" dirty="0">
                <a:solidFill>
                  <a:schemeClr val="tx2"/>
                </a:solidFill>
              </a:rPr>
              <a:t> proses </a:t>
            </a:r>
            <a:r>
              <a:rPr lang="en-US" altLang="id-ID" sz="2100" b="1" dirty="0" err="1">
                <a:solidFill>
                  <a:schemeClr val="tx2"/>
                </a:solidFill>
              </a:rPr>
              <a:t>ini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dilakukan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dalam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sebuah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grup</a:t>
            </a:r>
            <a:r>
              <a:rPr lang="en-US" altLang="id-ID" sz="2100" b="1" dirty="0">
                <a:solidFill>
                  <a:schemeClr val="tx2"/>
                </a:solidFill>
              </a:rPr>
              <a:t> yang </a:t>
            </a:r>
            <a:r>
              <a:rPr lang="en-US" altLang="id-ID" sz="2100" b="1" dirty="0" err="1">
                <a:solidFill>
                  <a:schemeClr val="tx2"/>
                </a:solidFill>
              </a:rPr>
              <a:t>terdiri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dari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berbagai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partisipan</a:t>
            </a:r>
            <a:r>
              <a:rPr lang="en-US" altLang="id-ID" sz="2100" b="1" dirty="0">
                <a:solidFill>
                  <a:schemeClr val="tx2"/>
                </a:solidFill>
              </a:rPr>
              <a:t> </a:t>
            </a:r>
            <a:r>
              <a:rPr lang="en-US" altLang="id-ID" sz="2100" b="1" dirty="0" err="1">
                <a:solidFill>
                  <a:schemeClr val="tx2"/>
                </a:solidFill>
              </a:rPr>
              <a:t>dalam</a:t>
            </a:r>
            <a:r>
              <a:rPr lang="en-US" altLang="id-ID" sz="2100" b="1" dirty="0">
                <a:solidFill>
                  <a:schemeClr val="tx2"/>
                </a:solidFill>
              </a:rPr>
              <a:t> proses</a:t>
            </a:r>
          </a:p>
        </p:txBody>
      </p:sp>
    </p:spTree>
    <p:extLst>
      <p:ext uri="{BB962C8B-B14F-4D97-AF65-F5344CB8AC3E}">
        <p14:creationId xmlns:p14="http://schemas.microsoft.com/office/powerpoint/2010/main" val="1653817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59" y="5805264"/>
            <a:ext cx="6554867" cy="646584"/>
          </a:xfrm>
        </p:spPr>
        <p:txBody>
          <a:bodyPr>
            <a:normAutofit fontScale="90000"/>
          </a:bodyPr>
          <a:lstStyle/>
          <a:p>
            <a:r>
              <a:rPr lang="id-ID" altLang="id-ID" sz="4000" dirty="0"/>
              <a:t>Pemetaan relasi</a:t>
            </a:r>
            <a:endParaRPr lang="en-US" altLang="id-ID" sz="4000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280616" y="620688"/>
            <a:ext cx="8431088" cy="4872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id-ID" sz="2400" dirty="0" err="1"/>
              <a:t>Memberikan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gambaran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umum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mengenai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siapa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terlibat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proses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hubungan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antar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satu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pihak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yg</a:t>
            </a:r>
            <a:r>
              <a:rPr lang="en-US" altLang="id-ID" sz="2400" dirty="0"/>
              <a:t> lain</a:t>
            </a:r>
          </a:p>
          <a:p>
            <a:pPr>
              <a:lnSpc>
                <a:spcPct val="90000"/>
              </a:lnSpc>
            </a:pPr>
            <a:r>
              <a:rPr lang="id-ID" altLang="id-ID" sz="2400" dirty="0"/>
              <a:t>Pemetaan relasi </a:t>
            </a:r>
            <a:r>
              <a:rPr lang="en-US" altLang="id-ID" sz="2400" dirty="0" err="1"/>
              <a:t>tidak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memperhitungkan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aktivitas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urutannya</a:t>
            </a:r>
            <a:endParaRPr lang="en-US" altLang="id-ID" sz="2400" dirty="0"/>
          </a:p>
          <a:p>
            <a:pPr>
              <a:lnSpc>
                <a:spcPct val="90000"/>
              </a:lnSpc>
            </a:pPr>
            <a:r>
              <a:rPr lang="id-ID" altLang="id-ID" sz="2400" dirty="0"/>
              <a:t>Pemetaan relasi </a:t>
            </a:r>
            <a:r>
              <a:rPr lang="en-US" altLang="id-ID" sz="2400" dirty="0" err="1"/>
              <a:t>dibuat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id-ID" sz="2000" dirty="0" err="1"/>
              <a:t>Menggambarkan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berbagai</a:t>
            </a:r>
            <a:r>
              <a:rPr lang="en-US" altLang="id-ID" sz="2000" dirty="0"/>
              <a:t> unit, </a:t>
            </a:r>
            <a:r>
              <a:rPr lang="en-US" altLang="id-ID" sz="2000" dirty="0" err="1"/>
              <a:t>depaetemen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atau</a:t>
            </a:r>
            <a:r>
              <a:rPr lang="en-US" altLang="id-ID" sz="2000" dirty="0"/>
              <a:t> individual yang </a:t>
            </a:r>
            <a:r>
              <a:rPr lang="en-US" altLang="id-ID" sz="2000" dirty="0" err="1"/>
              <a:t>terlibat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dalam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atau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mempengaruhi</a:t>
            </a:r>
            <a:r>
              <a:rPr lang="en-US" altLang="id-ID" sz="2000" dirty="0"/>
              <a:t> proses </a:t>
            </a:r>
          </a:p>
          <a:p>
            <a:pPr lvl="1">
              <a:lnSpc>
                <a:spcPct val="90000"/>
              </a:lnSpc>
            </a:pPr>
            <a:r>
              <a:rPr lang="en-US" altLang="id-ID" sz="2000" dirty="0" err="1"/>
              <a:t>Setiap</a:t>
            </a:r>
            <a:r>
              <a:rPr lang="en-US" altLang="id-ID" sz="2000" dirty="0"/>
              <a:t> </a:t>
            </a:r>
            <a:r>
              <a:rPr lang="en-US" altLang="id-ID" sz="2000" dirty="0" err="1"/>
              <a:t>hubungan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antar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bagian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dianalisis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menentukan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tipe</a:t>
            </a:r>
            <a:r>
              <a:rPr lang="en-US" altLang="id-ID" sz="2000" dirty="0"/>
              <a:t> </a:t>
            </a:r>
            <a:r>
              <a:rPr lang="en-US" altLang="id-ID" sz="2000" dirty="0" err="1"/>
              <a:t>hubungan</a:t>
            </a:r>
            <a:r>
              <a:rPr lang="en-US" altLang="id-ID" sz="2000" dirty="0"/>
              <a:t> (</a:t>
            </a:r>
            <a:r>
              <a:rPr lang="en-US" altLang="id-ID" sz="2000" dirty="0" err="1"/>
              <a:t>diwakili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dengan</a:t>
            </a:r>
            <a:r>
              <a:rPr lang="en-US" altLang="id-ID" sz="2000" dirty="0"/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panah</a:t>
            </a:r>
            <a:r>
              <a:rPr lang="en-US" altLang="id-ID" sz="2000" dirty="0">
                <a:sym typeface="Wingdings" panose="05000000000000000000" pitchFamily="2" charset="2"/>
              </a:rPr>
              <a:t> yang </a:t>
            </a:r>
            <a:r>
              <a:rPr lang="en-US" altLang="id-ID" sz="2000" dirty="0" err="1">
                <a:sym typeface="Wingdings" panose="05000000000000000000" pitchFamily="2" charset="2"/>
              </a:rPr>
              <a:t>berbeda</a:t>
            </a:r>
            <a:endParaRPr lang="en-US" altLang="id-ID" sz="2000" dirty="0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id-ID" sz="2000" dirty="0" err="1">
                <a:sym typeface="Wingdings" panose="05000000000000000000" pitchFamily="2" charset="2"/>
              </a:rPr>
              <a:t>Elemen</a:t>
            </a:r>
            <a:r>
              <a:rPr lang="en-US" altLang="id-ID" sz="2000" dirty="0">
                <a:sym typeface="Wingdings" panose="05000000000000000000" pitchFamily="2" charset="2"/>
              </a:rPr>
              <a:t> yang </a:t>
            </a:r>
            <a:r>
              <a:rPr lang="en-US" altLang="id-ID" sz="2000" dirty="0" err="1">
                <a:sym typeface="Wingdings" panose="05000000000000000000" pitchFamily="2" charset="2"/>
              </a:rPr>
              <a:t>tidak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mempunyai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hubungan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dengan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elemen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lainnya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dihapus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dari</a:t>
            </a:r>
            <a:r>
              <a:rPr lang="en-US" altLang="id-ID" sz="2000" dirty="0">
                <a:sym typeface="Wingdings" panose="05000000000000000000" pitchFamily="2" charset="2"/>
              </a:rPr>
              <a:t> map</a:t>
            </a:r>
          </a:p>
          <a:p>
            <a:pPr lvl="1">
              <a:lnSpc>
                <a:spcPct val="90000"/>
              </a:lnSpc>
            </a:pPr>
            <a:r>
              <a:rPr lang="en-US" altLang="id-ID" sz="2000" dirty="0">
                <a:sym typeface="Wingdings" panose="05000000000000000000" pitchFamily="2" charset="2"/>
              </a:rPr>
              <a:t>Map </a:t>
            </a:r>
            <a:r>
              <a:rPr lang="en-US" altLang="id-ID" sz="2000" dirty="0" err="1">
                <a:sym typeface="Wingdings" panose="05000000000000000000" pitchFamily="2" charset="2"/>
              </a:rPr>
              <a:t>digambar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ulang</a:t>
            </a:r>
            <a:endParaRPr lang="en-US" altLang="id-ID" sz="2000" dirty="0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endParaRPr lang="en-US" altLang="id-ID" sz="2000" dirty="0"/>
          </a:p>
        </p:txBody>
      </p:sp>
    </p:spTree>
    <p:extLst>
      <p:ext uri="{BB962C8B-B14F-4D97-AF65-F5344CB8AC3E}">
        <p14:creationId xmlns:p14="http://schemas.microsoft.com/office/powerpoint/2010/main" val="310916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id-ID" sz="2800" b="1" dirty="0">
                <a:solidFill>
                  <a:srgbClr val="FF3300"/>
                </a:solidFill>
              </a:rPr>
              <a:t>Pemetaan relasi (Kerangka Proses Bisnis)</a:t>
            </a:r>
            <a:endParaRPr lang="en-US" altLang="id-ID" sz="2800" b="1" dirty="0">
              <a:solidFill>
                <a:srgbClr val="FF3300"/>
              </a:solidFill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400" dirty="0" err="1"/>
              <a:t>Contoh</a:t>
            </a:r>
            <a:r>
              <a:rPr lang="en-US" altLang="id-ID" sz="2400" dirty="0"/>
              <a:t> </a:t>
            </a:r>
            <a:r>
              <a:rPr lang="id-ID" altLang="id-ID" sz="2400" dirty="0"/>
              <a:t>pemetaan relasi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proses</a:t>
            </a:r>
          </a:p>
        </p:txBody>
      </p:sp>
      <p:graphicFrame>
        <p:nvGraphicFramePr>
          <p:cNvPr id="9421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1828800"/>
          <a:ext cx="5661025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3" imgW="5999683" imgH="4537558" progId="Visio.Drawing.6">
                  <p:embed/>
                </p:oleObj>
              </mc:Choice>
              <mc:Fallback>
                <p:oleObj name="Visio" r:id="rId3" imgW="5999683" imgH="4537558" progId="Visio.Drawing.6">
                  <p:embed/>
                  <p:pic>
                    <p:nvPicPr>
                      <p:cNvPr id="942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28800"/>
                        <a:ext cx="5661025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908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661248"/>
            <a:ext cx="8568952" cy="1019944"/>
          </a:xfrm>
        </p:spPr>
        <p:txBody>
          <a:bodyPr>
            <a:normAutofit/>
          </a:bodyPr>
          <a:lstStyle/>
          <a:p>
            <a:r>
              <a:rPr lang="en-US" altLang="id-ID" sz="3200" b="1" dirty="0" err="1"/>
              <a:t>Contoh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Kasus</a:t>
            </a:r>
            <a:r>
              <a:rPr lang="en-US" altLang="id-ID" sz="3200" b="1" dirty="0"/>
              <a:t> </a:t>
            </a:r>
            <a:r>
              <a:rPr lang="id-ID" altLang="id-ID" sz="3200" b="1" dirty="0"/>
              <a:t>pemetaan relasi</a:t>
            </a:r>
            <a:r>
              <a:rPr lang="en-US" altLang="id-ID" sz="3200" b="1" dirty="0"/>
              <a:t> (1)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96549" y="404664"/>
            <a:ext cx="8179907" cy="54726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id-ID" sz="2000" dirty="0" err="1"/>
              <a:t>Sebuah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perusahaan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internasional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terdiri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sebuah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pusat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manufaktur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melayani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permintaan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seluruh</a:t>
            </a:r>
            <a:r>
              <a:rPr lang="en-US" altLang="id-ID" sz="2000" dirty="0"/>
              <a:t> </a:t>
            </a:r>
            <a:r>
              <a:rPr lang="en-US" altLang="id-ID" sz="2000" dirty="0" err="1"/>
              <a:t>Eropa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dealer </a:t>
            </a:r>
            <a:r>
              <a:rPr lang="en-US" altLang="id-ID" sz="2000" dirty="0" err="1"/>
              <a:t>lokal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terdapat</a:t>
            </a:r>
            <a:r>
              <a:rPr lang="en-US" altLang="id-ID" sz="2000" dirty="0"/>
              <a:t> di </a:t>
            </a:r>
            <a:r>
              <a:rPr lang="en-US" altLang="id-ID" sz="2000" dirty="0" err="1"/>
              <a:t>beberapa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negara</a:t>
            </a:r>
            <a:r>
              <a:rPr lang="en-US" altLang="id-ID" sz="2000" dirty="0"/>
              <a:t>.</a:t>
            </a:r>
            <a:r>
              <a:rPr lang="id-ID" altLang="id-ID" sz="2000" dirty="0"/>
              <a:t> </a:t>
            </a:r>
            <a:r>
              <a:rPr lang="en-US" altLang="id-ID" sz="2000" dirty="0" err="1"/>
              <a:t>Masing-masing</a:t>
            </a:r>
            <a:r>
              <a:rPr lang="en-US" altLang="id-ID" sz="2000" dirty="0"/>
              <a:t> dealer </a:t>
            </a:r>
            <a:r>
              <a:rPr lang="en-US" altLang="id-ID" sz="2000" dirty="0" err="1"/>
              <a:t>memiliki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persediaan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barang</a:t>
            </a:r>
            <a:r>
              <a:rPr lang="en-US" altLang="id-ID" sz="2000" dirty="0"/>
              <a:t> </a:t>
            </a:r>
            <a:r>
              <a:rPr lang="en-US" altLang="id-ID" sz="2000" dirty="0" err="1"/>
              <a:t>jadi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melayani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kebutuhan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konsumen</a:t>
            </a:r>
            <a:r>
              <a:rPr lang="en-US" altLang="id-ID" sz="2000" dirty="0"/>
              <a:t>. </a:t>
            </a:r>
            <a:r>
              <a:rPr lang="id-ID" altLang="id-ID" sz="2000" dirty="0"/>
              <a:t> </a:t>
            </a:r>
            <a:r>
              <a:rPr lang="en-US" altLang="id-ID" sz="2000" dirty="0"/>
              <a:t>Ada </a:t>
            </a:r>
            <a:r>
              <a:rPr lang="en-US" altLang="id-ID" sz="2000" dirty="0" err="1"/>
              <a:t>indikasi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bahwa</a:t>
            </a:r>
            <a:r>
              <a:rPr lang="en-US" altLang="id-ID" sz="2000" dirty="0"/>
              <a:t> proses supply yang </a:t>
            </a:r>
            <a:r>
              <a:rPr lang="en-US" altLang="id-ID" sz="2000" dirty="0" err="1"/>
              <a:t>meliputi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komunikasi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kebutuhan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distribusi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barang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</a:t>
            </a:r>
            <a:r>
              <a:rPr lang="en-US" altLang="id-ID" sz="2000" dirty="0"/>
              <a:t> dealer </a:t>
            </a:r>
            <a:r>
              <a:rPr lang="en-US" altLang="id-ID" sz="2000" dirty="0" err="1"/>
              <a:t>lokal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belum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berjalan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dengan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baik</a:t>
            </a:r>
            <a:r>
              <a:rPr lang="en-US" altLang="id-ID" sz="2000" dirty="0"/>
              <a:t>. </a:t>
            </a:r>
            <a:r>
              <a:rPr lang="en-US" altLang="id-ID" sz="2000" dirty="0" err="1"/>
              <a:t>Manajemen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perusahaan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memulai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proyek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meningkatkan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aliran</a:t>
            </a:r>
            <a:r>
              <a:rPr lang="en-US" altLang="id-ID" sz="2000" dirty="0"/>
              <a:t> material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informasi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dimulai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perusahaan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induk</a:t>
            </a:r>
            <a:r>
              <a:rPr lang="en-US" altLang="id-ID" sz="2000" dirty="0"/>
              <a:t>.</a:t>
            </a:r>
          </a:p>
          <a:p>
            <a:pPr marL="0" indent="0" algn="just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id-ID" sz="2000" dirty="0" err="1">
                <a:solidFill>
                  <a:schemeClr val="tx1"/>
                </a:solidFill>
              </a:rPr>
              <a:t>Langkah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pertama</a:t>
            </a:r>
            <a:r>
              <a:rPr lang="id-ID" altLang="id-ID" sz="2000" dirty="0">
                <a:solidFill>
                  <a:schemeClr val="tx1"/>
                </a:solidFill>
              </a:rPr>
              <a:t> dan terpenting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adalah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mengumpulkan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informasi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dari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pihak-pihak</a:t>
            </a:r>
            <a:r>
              <a:rPr lang="en-US" altLang="id-ID" sz="2000" dirty="0">
                <a:solidFill>
                  <a:schemeClr val="tx1"/>
                </a:solidFill>
              </a:rPr>
              <a:t> yang </a:t>
            </a:r>
            <a:r>
              <a:rPr lang="en-US" altLang="id-ID" sz="2000" dirty="0" err="1">
                <a:solidFill>
                  <a:schemeClr val="tx1"/>
                </a:solidFill>
              </a:rPr>
              <a:t>terlibat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mengenai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transaksi</a:t>
            </a:r>
            <a:r>
              <a:rPr lang="en-US" altLang="id-ID" sz="2000" dirty="0">
                <a:solidFill>
                  <a:schemeClr val="tx1"/>
                </a:solidFill>
              </a:rPr>
              <a:t> yang </a:t>
            </a:r>
            <a:r>
              <a:rPr lang="en-US" altLang="id-ID" sz="2000" dirty="0" err="1">
                <a:solidFill>
                  <a:schemeClr val="tx1"/>
                </a:solidFill>
              </a:rPr>
              <a:t>melibatkan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mereka</a:t>
            </a:r>
            <a:r>
              <a:rPr lang="en-US" altLang="id-ID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8356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5272" y="5733256"/>
            <a:ext cx="8660606" cy="947936"/>
          </a:xfrm>
        </p:spPr>
        <p:txBody>
          <a:bodyPr>
            <a:normAutofit/>
          </a:bodyPr>
          <a:lstStyle/>
          <a:p>
            <a:r>
              <a:rPr lang="en-US" altLang="id-ID" sz="3200" b="1" dirty="0" err="1"/>
              <a:t>Contoh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Kasus</a:t>
            </a:r>
            <a:r>
              <a:rPr lang="en-US" altLang="id-ID" sz="3200" b="1" dirty="0"/>
              <a:t> </a:t>
            </a:r>
            <a:r>
              <a:rPr lang="id-ID" altLang="id-ID" sz="3200" b="1" dirty="0"/>
              <a:t>pemetaan relasi</a:t>
            </a:r>
            <a:r>
              <a:rPr lang="en-US" altLang="id-ID" sz="3200" b="1" dirty="0"/>
              <a:t>(2)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528" y="184150"/>
            <a:ext cx="8642350" cy="5693122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id-ID" sz="2000" b="1" dirty="0" err="1"/>
              <a:t>Transaksi-transaksi</a:t>
            </a:r>
            <a:r>
              <a:rPr lang="en-US" altLang="id-ID" sz="2000" b="1" dirty="0"/>
              <a:t> yang </a:t>
            </a:r>
            <a:r>
              <a:rPr lang="en-US" altLang="id-ID" sz="2000" b="1" dirty="0" err="1"/>
              <a:t>terlibat</a:t>
            </a:r>
            <a:r>
              <a:rPr lang="id-ID" altLang="id-ID" sz="2000" b="1" dirty="0"/>
              <a:t> (diperoleh dari hasil interview dan Observasi)</a:t>
            </a:r>
            <a:r>
              <a:rPr lang="en-US" altLang="id-ID" sz="2000" dirty="0"/>
              <a:t>:</a:t>
            </a:r>
          </a:p>
          <a:p>
            <a:pPr marL="0" indent="0"/>
            <a:r>
              <a:rPr lang="en-US" altLang="id-ID" sz="2000" dirty="0"/>
              <a:t>Dealer </a:t>
            </a:r>
            <a:r>
              <a:rPr lang="en-US" altLang="id-ID" sz="2000" dirty="0" err="1"/>
              <a:t>lokal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menggunakan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konsultasi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penjualan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dua</a:t>
            </a:r>
            <a:r>
              <a:rPr lang="en-US" altLang="id-ID" sz="2000" dirty="0"/>
              <a:t> kali </a:t>
            </a:r>
            <a:r>
              <a:rPr lang="en-US" altLang="id-ID" sz="2000" dirty="0" err="1"/>
              <a:t>setahun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dengan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konsumen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utamanya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sebagai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dasar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perkiraan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permintaan</a:t>
            </a:r>
            <a:endParaRPr lang="en-US" altLang="id-ID" sz="2000" dirty="0"/>
          </a:p>
          <a:p>
            <a:pPr marL="0" indent="0"/>
            <a:r>
              <a:rPr lang="en-US" altLang="id-ID" sz="2000" dirty="0" err="1"/>
              <a:t>Berdasarkan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agregasi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informasi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konsultasi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ini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mereka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mentransfer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perkiraan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permintaan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berbagai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kelompok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produk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</a:t>
            </a:r>
            <a:r>
              <a:rPr lang="en-US" altLang="id-ID" sz="2000" dirty="0"/>
              <a:t> unit </a:t>
            </a:r>
            <a:r>
              <a:rPr lang="en-US" altLang="id-ID" sz="2000" dirty="0" err="1"/>
              <a:t>manufaktur</a:t>
            </a:r>
            <a:endParaRPr lang="en-US" altLang="id-ID" sz="2000" dirty="0"/>
          </a:p>
          <a:p>
            <a:pPr marL="0" indent="0"/>
            <a:r>
              <a:rPr lang="en-US" altLang="id-ID" sz="2000" dirty="0" err="1"/>
              <a:t>Disini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informasi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seluruh</a:t>
            </a:r>
            <a:r>
              <a:rPr lang="en-US" altLang="id-ID" sz="2000" dirty="0"/>
              <a:t> dealer </a:t>
            </a:r>
            <a:r>
              <a:rPr lang="en-US" altLang="id-ID" sz="2000" dirty="0" err="1"/>
              <a:t>digabungkan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lebih</a:t>
            </a:r>
            <a:r>
              <a:rPr lang="en-US" altLang="id-ID" sz="2000" dirty="0"/>
              <a:t> </a:t>
            </a:r>
            <a:r>
              <a:rPr lang="en-US" altLang="id-ID" sz="2000" dirty="0" err="1"/>
              <a:t>lanjut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menjadi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ramalan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kasar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enam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bulan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depan</a:t>
            </a:r>
            <a:endParaRPr lang="en-US" altLang="id-ID" sz="2000" dirty="0"/>
          </a:p>
          <a:p>
            <a:pPr marL="0" indent="0"/>
            <a:r>
              <a:rPr lang="en-US" altLang="id-ID" sz="2000" dirty="0" err="1"/>
              <a:t>Ini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menjadi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dasar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negosiasi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dengan</a:t>
            </a:r>
            <a:r>
              <a:rPr lang="en-US" altLang="id-ID" sz="2000" dirty="0"/>
              <a:t> supplier </a:t>
            </a:r>
            <a:r>
              <a:rPr lang="en-US" altLang="id-ID" sz="2000" dirty="0" err="1"/>
              <a:t>tentang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persetujuan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periode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berikutnya</a:t>
            </a:r>
            <a:endParaRPr lang="en-US" altLang="id-ID" sz="2000" dirty="0"/>
          </a:p>
          <a:p>
            <a:pPr marL="0" indent="0"/>
            <a:r>
              <a:rPr lang="en-US" altLang="id-ID" sz="2000" dirty="0" err="1"/>
              <a:t>Permintaan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detil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dikeluarkan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oleh</a:t>
            </a:r>
            <a:r>
              <a:rPr lang="en-US" altLang="id-ID" sz="2000" dirty="0"/>
              <a:t> dealer </a:t>
            </a:r>
            <a:r>
              <a:rPr lang="en-US" altLang="id-ID" sz="2000" dirty="0" err="1"/>
              <a:t>lokal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setiap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bulan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dengan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waktu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pengiriman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tetap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lokasi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manufaktur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selama</a:t>
            </a:r>
            <a:r>
              <a:rPr lang="en-US" altLang="id-ID" sz="2000" dirty="0"/>
              <a:t> 3 </a:t>
            </a:r>
            <a:r>
              <a:rPr lang="en-US" altLang="id-ID" sz="2000" dirty="0" err="1"/>
              <a:t>minggu</a:t>
            </a:r>
            <a:endParaRPr lang="en-US" altLang="id-ID" sz="2000" dirty="0"/>
          </a:p>
          <a:p>
            <a:pPr marL="0" indent="0"/>
            <a:r>
              <a:rPr lang="en-US" altLang="id-ID" sz="2000" dirty="0" err="1"/>
              <a:t>Produk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dipesan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bisa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diambil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persediaan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barang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atau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diproduksi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sebelum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dikirim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dengan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mobil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</a:t>
            </a:r>
            <a:r>
              <a:rPr lang="en-US" altLang="id-ID" sz="2000" dirty="0"/>
              <a:t> dealer</a:t>
            </a:r>
          </a:p>
        </p:txBody>
      </p:sp>
    </p:spTree>
    <p:extLst>
      <p:ext uri="{BB962C8B-B14F-4D97-AF65-F5344CB8AC3E}">
        <p14:creationId xmlns:p14="http://schemas.microsoft.com/office/powerpoint/2010/main" val="269076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334000"/>
            <a:ext cx="6554867" cy="1524000"/>
          </a:xfrm>
        </p:spPr>
        <p:txBody>
          <a:bodyPr/>
          <a:lstStyle/>
          <a:p>
            <a:r>
              <a:rPr lang="en-US" altLang="id-ID" sz="4000" dirty="0"/>
              <a:t>Flowchart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6632"/>
            <a:ext cx="7999040" cy="6192688"/>
          </a:xfrm>
        </p:spPr>
        <p:txBody>
          <a:bodyPr/>
          <a:lstStyle/>
          <a:p>
            <a:r>
              <a:rPr lang="en-US" altLang="id-ID" dirty="0"/>
              <a:t>Flowchart </a:t>
            </a:r>
            <a:r>
              <a:rPr lang="en-US" altLang="id-ID" dirty="0" err="1"/>
              <a:t>digunakan</a:t>
            </a:r>
            <a:r>
              <a:rPr lang="en-US" altLang="id-ID" dirty="0"/>
              <a:t> </a:t>
            </a:r>
            <a:r>
              <a:rPr lang="en-US" altLang="id-ID" dirty="0" err="1"/>
              <a:t>karena</a:t>
            </a:r>
            <a:r>
              <a:rPr lang="en-US" altLang="id-ID" dirty="0"/>
              <a:t> </a:t>
            </a:r>
            <a:r>
              <a:rPr lang="en-US" altLang="id-ID" dirty="0" err="1"/>
              <a:t>pada</a:t>
            </a:r>
            <a:r>
              <a:rPr lang="en-US" altLang="id-ID" dirty="0"/>
              <a:t> </a:t>
            </a:r>
            <a:r>
              <a:rPr lang="en-US" altLang="id-ID" dirty="0" err="1"/>
              <a:t>umumnya</a:t>
            </a:r>
            <a:r>
              <a:rPr lang="en-US" altLang="id-ID" dirty="0"/>
              <a:t> </a:t>
            </a:r>
            <a:r>
              <a:rPr lang="en-US" altLang="id-ID" dirty="0" err="1"/>
              <a:t>lebih</a:t>
            </a:r>
            <a:r>
              <a:rPr lang="en-US" altLang="id-ID" dirty="0"/>
              <a:t> </a:t>
            </a:r>
            <a:r>
              <a:rPr lang="en-US" altLang="id-ID" dirty="0" err="1"/>
              <a:t>mudah</a:t>
            </a:r>
            <a:r>
              <a:rPr lang="en-US" altLang="id-ID" dirty="0"/>
              <a:t> </a:t>
            </a:r>
            <a:r>
              <a:rPr lang="en-US" altLang="id-ID" dirty="0" err="1"/>
              <a:t>memahami</a:t>
            </a:r>
            <a:r>
              <a:rPr lang="en-US" altLang="id-ID" dirty="0"/>
              <a:t> </a:t>
            </a:r>
            <a:r>
              <a:rPr lang="en-US" altLang="id-ID" dirty="0" err="1"/>
              <a:t>sesuatu</a:t>
            </a:r>
            <a:r>
              <a:rPr lang="en-US" altLang="id-ID" dirty="0"/>
              <a:t> yang </a:t>
            </a:r>
            <a:r>
              <a:rPr lang="en-US" altLang="id-ID" dirty="0" err="1"/>
              <a:t>ditampilkan</a:t>
            </a:r>
            <a:r>
              <a:rPr lang="en-US" altLang="id-ID" dirty="0"/>
              <a:t> </a:t>
            </a:r>
            <a:r>
              <a:rPr lang="en-US" altLang="id-ID" dirty="0" err="1"/>
              <a:t>secara</a:t>
            </a:r>
            <a:r>
              <a:rPr lang="en-US" altLang="id-ID" dirty="0"/>
              <a:t> </a:t>
            </a:r>
            <a:r>
              <a:rPr lang="en-US" altLang="id-ID" dirty="0" err="1"/>
              <a:t>grafik</a:t>
            </a:r>
            <a:r>
              <a:rPr lang="en-US" altLang="id-ID" dirty="0"/>
              <a:t> </a:t>
            </a:r>
            <a:r>
              <a:rPr lang="en-US" altLang="id-ID" dirty="0" err="1"/>
              <a:t>daripada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kata-kata</a:t>
            </a:r>
          </a:p>
          <a:p>
            <a:r>
              <a:rPr lang="en-US" altLang="id-ID" dirty="0"/>
              <a:t>Ada </a:t>
            </a:r>
            <a:r>
              <a:rPr lang="en-US" altLang="id-ID" dirty="0" err="1"/>
              <a:t>berbagai</a:t>
            </a:r>
            <a:r>
              <a:rPr lang="en-US" altLang="id-ID" dirty="0"/>
              <a:t> </a:t>
            </a:r>
            <a:r>
              <a:rPr lang="en-US" altLang="id-ID" dirty="0" err="1"/>
              <a:t>cara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menggambarkan</a:t>
            </a:r>
            <a:r>
              <a:rPr lang="en-US" altLang="id-ID" dirty="0"/>
              <a:t> flowchart</a:t>
            </a:r>
            <a:r>
              <a:rPr lang="id-ID" altLang="id-ID" dirty="0"/>
              <a:t> {</a:t>
            </a:r>
            <a:r>
              <a:rPr lang="id-ID" altLang="id-ID" dirty="0">
                <a:solidFill>
                  <a:schemeClr val="tx1"/>
                </a:solidFill>
              </a:rPr>
              <a:t>sebagai catatan dalam MK ini akan menggunakan BPMN sebagai notasinya</a:t>
            </a:r>
            <a:r>
              <a:rPr lang="id-ID" altLang="id-ID" dirty="0"/>
              <a:t>}</a:t>
            </a:r>
            <a:endParaRPr lang="en-US" altLang="id-ID" dirty="0"/>
          </a:p>
          <a:p>
            <a:r>
              <a:rPr lang="en-US" altLang="id-ID" dirty="0"/>
              <a:t>Cara paling </a:t>
            </a:r>
            <a:r>
              <a:rPr lang="en-US" altLang="id-ID" dirty="0" err="1"/>
              <a:t>sederhana</a:t>
            </a:r>
            <a:r>
              <a:rPr lang="en-US" altLang="id-ID" dirty="0"/>
              <a:t>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menggunakan</a:t>
            </a:r>
            <a:r>
              <a:rPr lang="en-US" altLang="id-ID" dirty="0"/>
              <a:t> </a:t>
            </a:r>
            <a:r>
              <a:rPr lang="en-US" altLang="id-ID" dirty="0" err="1"/>
              <a:t>simbol</a:t>
            </a:r>
            <a:r>
              <a:rPr lang="en-US" altLang="id-ID" dirty="0"/>
              <a:t> yang </a:t>
            </a:r>
            <a:r>
              <a:rPr lang="en-US" altLang="id-ID" dirty="0" err="1"/>
              <a:t>berbeda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mewakili</a:t>
            </a:r>
            <a:r>
              <a:rPr lang="en-US" altLang="id-ID" dirty="0"/>
              <a:t> </a:t>
            </a:r>
            <a:r>
              <a:rPr lang="en-US" altLang="id-ID" dirty="0" err="1"/>
              <a:t>aktivitas</a:t>
            </a:r>
            <a:r>
              <a:rPr lang="en-US" altLang="id-ID" dirty="0"/>
              <a:t>,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panah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menggambarkan</a:t>
            </a:r>
            <a:r>
              <a:rPr lang="en-US" altLang="id-ID" dirty="0"/>
              <a:t> </a:t>
            </a:r>
            <a:r>
              <a:rPr lang="en-US" altLang="id-ID" dirty="0" err="1"/>
              <a:t>hubungan</a:t>
            </a:r>
            <a:r>
              <a:rPr lang="en-US" altLang="id-ID" dirty="0"/>
              <a:t> </a:t>
            </a:r>
            <a:r>
              <a:rPr lang="en-US" altLang="id-ID" dirty="0" err="1"/>
              <a:t>antar</a:t>
            </a:r>
            <a:r>
              <a:rPr lang="en-US" altLang="id-ID" dirty="0"/>
              <a:t> </a:t>
            </a:r>
            <a:r>
              <a:rPr lang="en-US" altLang="id-ID" dirty="0" err="1"/>
              <a:t>aktivitas</a:t>
            </a:r>
            <a:endParaRPr lang="en-US" altLang="id-ID" dirty="0"/>
          </a:p>
          <a:p>
            <a:pPr>
              <a:buFont typeface="Wingdings" panose="05000000000000000000" pitchFamily="2" charset="2"/>
              <a:buNone/>
            </a:pP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961051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1243" y="5250393"/>
            <a:ext cx="6554867" cy="1524000"/>
          </a:xfrm>
        </p:spPr>
        <p:txBody>
          <a:bodyPr/>
          <a:lstStyle/>
          <a:p>
            <a:r>
              <a:rPr lang="en-US" altLang="id-ID" sz="3200" b="1" dirty="0" err="1"/>
              <a:t>Simbol-simbol</a:t>
            </a:r>
            <a:r>
              <a:rPr lang="en-US" altLang="id-ID" sz="3200" b="1" dirty="0"/>
              <a:t> Flowchart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12342"/>
            <a:ext cx="8642350" cy="144700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id-ID" sz="2100" dirty="0" err="1"/>
              <a:t>Simbol</a:t>
            </a:r>
            <a:r>
              <a:rPr lang="en-US" altLang="id-ID" sz="2100" dirty="0"/>
              <a:t> yang </a:t>
            </a:r>
            <a:r>
              <a:rPr lang="en-US" altLang="id-ID" sz="2100" dirty="0" err="1"/>
              <a:t>digunakan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untuk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membuat</a:t>
            </a:r>
            <a:r>
              <a:rPr lang="en-US" altLang="id-ID" sz="2100" dirty="0"/>
              <a:t> flow</a:t>
            </a:r>
            <a:r>
              <a:rPr lang="id-ID" altLang="id-ID" sz="2100" dirty="0"/>
              <a:t>c</a:t>
            </a:r>
            <a:r>
              <a:rPr lang="en-US" altLang="id-ID" sz="2100" dirty="0"/>
              <a:t>hart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id-ID" sz="2100" dirty="0"/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468313" y="1773238"/>
            <a:ext cx="1366837" cy="431800"/>
          </a:xfrm>
          <a:prstGeom prst="flowChartAlternateProcess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032000" y="1720850"/>
            <a:ext cx="258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 dirty="0">
                <a:latin typeface="Arial" panose="020B0604020202020204" pitchFamily="34" charset="0"/>
              </a:rPr>
              <a:t>Start </a:t>
            </a:r>
            <a:r>
              <a:rPr lang="en-US" altLang="id-ID" dirty="0" err="1">
                <a:latin typeface="Arial" panose="020B0604020202020204" pitchFamily="34" charset="0"/>
              </a:rPr>
              <a:t>atau</a:t>
            </a:r>
            <a:r>
              <a:rPr lang="en-US" altLang="id-ID" dirty="0">
                <a:latin typeface="Arial" panose="020B0604020202020204" pitchFamily="34" charset="0"/>
              </a:rPr>
              <a:t> finished point</a:t>
            </a:r>
          </a:p>
        </p:txBody>
      </p:sp>
      <p:sp>
        <p:nvSpPr>
          <p:cNvPr id="97286" name="AutoShape 6"/>
          <p:cNvSpPr>
            <a:spLocks noChangeArrowheads="1"/>
          </p:cNvSpPr>
          <p:nvPr/>
        </p:nvSpPr>
        <p:spPr bwMode="auto">
          <a:xfrm>
            <a:off x="539750" y="2492375"/>
            <a:ext cx="1223963" cy="431800"/>
          </a:xfrm>
          <a:prstGeom prst="flowChartProcess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103438" y="2439988"/>
            <a:ext cx="280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>
                <a:latin typeface="Arial" panose="020B0604020202020204" pitchFamily="34" charset="0"/>
              </a:rPr>
              <a:t>Step atau aktivitas proses</a:t>
            </a: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611188" y="3141663"/>
            <a:ext cx="1081087" cy="503237"/>
          </a:xfrm>
          <a:prstGeom prst="diamond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2103438" y="3089275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>
                <a:latin typeface="Arial" panose="020B0604020202020204" pitchFamily="34" charset="0"/>
              </a:rPr>
              <a:t>Decision point</a:t>
            </a: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>
            <a:off x="612775" y="3933825"/>
            <a:ext cx="1079500" cy="503238"/>
          </a:xfrm>
          <a:prstGeom prst="flowChartInputOutpu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2032000" y="3881438"/>
            <a:ext cx="139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>
                <a:latin typeface="Arial" panose="020B0604020202020204" pitchFamily="34" charset="0"/>
              </a:rPr>
              <a:t>Input/output</a:t>
            </a:r>
          </a:p>
        </p:txBody>
      </p:sp>
      <p:sp>
        <p:nvSpPr>
          <p:cNvPr id="97292" name="AutoShape 12"/>
          <p:cNvSpPr>
            <a:spLocks noChangeArrowheads="1"/>
          </p:cNvSpPr>
          <p:nvPr/>
        </p:nvSpPr>
        <p:spPr bwMode="auto">
          <a:xfrm>
            <a:off x="684213" y="4724400"/>
            <a:ext cx="1008062" cy="504825"/>
          </a:xfrm>
          <a:prstGeom prst="flowChartDocumen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2103438" y="46736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>
                <a:latin typeface="Arial" panose="020B0604020202020204" pitchFamily="34" charset="0"/>
              </a:rPr>
              <a:t>Document</a:t>
            </a:r>
          </a:p>
        </p:txBody>
      </p:sp>
    </p:spTree>
    <p:extLst>
      <p:ext uri="{BB962C8B-B14F-4D97-AF65-F5344CB8AC3E}">
        <p14:creationId xmlns:p14="http://schemas.microsoft.com/office/powerpoint/2010/main" val="305293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44399"/>
            <a:ext cx="6554867" cy="1524000"/>
          </a:xfrm>
        </p:spPr>
        <p:txBody>
          <a:bodyPr/>
          <a:lstStyle/>
          <a:p>
            <a:r>
              <a:rPr lang="en-US" altLang="id-ID" sz="3200" b="1" dirty="0" err="1"/>
              <a:t>Contoh</a:t>
            </a:r>
            <a:r>
              <a:rPr lang="en-US" altLang="id-ID" sz="3200" b="1" dirty="0"/>
              <a:t> Flowchart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53451" y="548680"/>
            <a:ext cx="4321175" cy="23749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id-ID" sz="1900" dirty="0" err="1"/>
              <a:t>Lanjutan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dari</a:t>
            </a:r>
            <a:r>
              <a:rPr lang="en-US" altLang="id-ID" sz="1900" dirty="0"/>
              <a:t> relationship mapping, </a:t>
            </a:r>
            <a:r>
              <a:rPr lang="en-US" altLang="id-ID" sz="1900" b="1" dirty="0" err="1"/>
              <a:t>digambarkan</a:t>
            </a:r>
            <a:r>
              <a:rPr lang="en-US" altLang="id-ID" sz="1900" b="1" dirty="0"/>
              <a:t> flowchart </a:t>
            </a:r>
            <a:r>
              <a:rPr lang="en-US" altLang="id-ID" sz="1900" b="1" dirty="0" err="1"/>
              <a:t>untuk</a:t>
            </a:r>
            <a:r>
              <a:rPr lang="en-US" altLang="id-ID" sz="1900" b="1" dirty="0"/>
              <a:t> proses supply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dalam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memenuhi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permintaan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konsumen</a:t>
            </a:r>
            <a:r>
              <a:rPr lang="en-US" altLang="id-ID" sz="1900" dirty="0"/>
              <a:t>.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675907"/>
              </p:ext>
            </p:extLst>
          </p:nvPr>
        </p:nvGraphicFramePr>
        <p:xfrm>
          <a:off x="5344398" y="225425"/>
          <a:ext cx="3487738" cy="579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Visio" r:id="rId3" imgW="3855720" imgH="6405067" progId="Visio.Drawing.6">
                  <p:embed/>
                </p:oleObj>
              </mc:Choice>
              <mc:Fallback>
                <p:oleObj name="Visio" r:id="rId3" imgW="3855720" imgH="6405067" progId="Visio.Drawing.6">
                  <p:embed/>
                  <p:pic>
                    <p:nvPicPr>
                      <p:cNvPr id="983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4398" y="225425"/>
                        <a:ext cx="3487738" cy="579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653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47" y="5877272"/>
            <a:ext cx="6554867" cy="718592"/>
          </a:xfrm>
        </p:spPr>
        <p:txBody>
          <a:bodyPr/>
          <a:lstStyle/>
          <a:p>
            <a:r>
              <a:rPr lang="en-US" altLang="id-ID" sz="3600" b="1" dirty="0" err="1"/>
              <a:t>Contoh</a:t>
            </a:r>
            <a:r>
              <a:rPr lang="en-US" altLang="id-ID" sz="3600" b="1" dirty="0"/>
              <a:t> </a:t>
            </a:r>
            <a:r>
              <a:rPr lang="en-US" altLang="id-ID" sz="3600" b="1" dirty="0" err="1"/>
              <a:t>Kasus</a:t>
            </a:r>
            <a:r>
              <a:rPr lang="en-US" altLang="id-ID" sz="3600" dirty="0"/>
              <a:t> </a:t>
            </a:r>
            <a:r>
              <a:rPr lang="en-US" altLang="id-ID" sz="3600" b="1" dirty="0"/>
              <a:t>Flowchart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1520" y="260648"/>
            <a:ext cx="8569325" cy="5832648"/>
          </a:xfrm>
        </p:spPr>
        <p:txBody>
          <a:bodyPr>
            <a:normAutofit/>
          </a:bodyPr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id-ID" sz="2100" dirty="0" err="1"/>
              <a:t>Sekelompok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sekertaris</a:t>
            </a:r>
            <a:r>
              <a:rPr lang="en-US" altLang="id-ID" sz="2100" dirty="0"/>
              <a:t> </a:t>
            </a:r>
            <a:r>
              <a:rPr lang="en-US" altLang="id-ID" sz="2100" dirty="0" err="1"/>
              <a:t>pada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bagian</a:t>
            </a:r>
            <a:r>
              <a:rPr lang="en-US" altLang="id-ID" sz="2100" dirty="0"/>
              <a:t> public office </a:t>
            </a:r>
            <a:r>
              <a:rPr lang="en-US" altLang="id-ID" sz="2100" dirty="0" err="1"/>
              <a:t>sebuah</a:t>
            </a:r>
            <a:r>
              <a:rPr lang="en-US" altLang="id-ID" sz="2100" dirty="0"/>
              <a:t> </a:t>
            </a:r>
            <a:r>
              <a:rPr lang="en-US" altLang="id-ID" sz="2100" dirty="0" err="1"/>
              <a:t>perusahaan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mengalami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kesulitan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dengan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dokumen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dan</a:t>
            </a:r>
            <a:r>
              <a:rPr lang="en-US" altLang="id-ID" sz="2100" dirty="0"/>
              <a:t> material lain </a:t>
            </a:r>
            <a:r>
              <a:rPr lang="en-US" altLang="id-ID" sz="2100" dirty="0" err="1"/>
              <a:t>dimana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setelah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difilekan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sulit</a:t>
            </a:r>
            <a:r>
              <a:rPr lang="en-US" altLang="id-ID" sz="2100" dirty="0"/>
              <a:t> </a:t>
            </a:r>
            <a:r>
              <a:rPr lang="en-US" altLang="id-ID" sz="2100" dirty="0" err="1"/>
              <a:t>untuk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dicari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kembali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pada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saat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dibutuhkan</a:t>
            </a:r>
            <a:r>
              <a:rPr lang="en-US" altLang="id-ID" sz="2100" dirty="0"/>
              <a:t>. 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id-ID" sz="2100" dirty="0" err="1"/>
              <a:t>Diantara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karyawan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ada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kecurigaan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bahwa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beberapa</a:t>
            </a:r>
            <a:r>
              <a:rPr lang="en-US" altLang="id-ID" sz="2100" dirty="0"/>
              <a:t> orang </a:t>
            </a:r>
            <a:r>
              <a:rPr lang="en-US" altLang="id-ID" sz="2100" dirty="0" err="1"/>
              <a:t>menggunakan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prinsip</a:t>
            </a:r>
            <a:r>
              <a:rPr lang="en-US" altLang="id-ID" sz="2100" dirty="0"/>
              <a:t> yang </a:t>
            </a:r>
            <a:r>
              <a:rPr lang="en-US" altLang="id-ID" sz="2100" dirty="0" err="1"/>
              <a:t>berbeda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dalam</a:t>
            </a:r>
            <a:r>
              <a:rPr lang="en-US" altLang="id-ID" sz="2100" dirty="0"/>
              <a:t> filing. </a:t>
            </a:r>
            <a:r>
              <a:rPr lang="en-US" altLang="id-ID" sz="2100" dirty="0" err="1"/>
              <a:t>Oleh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karena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itu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diputuskan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sebagai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usaha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bersama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untuk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menentukan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bagaimana</a:t>
            </a:r>
            <a:r>
              <a:rPr lang="en-US" altLang="id-ID" sz="2100" dirty="0"/>
              <a:t> proses yang </a:t>
            </a:r>
            <a:r>
              <a:rPr lang="en-US" altLang="id-ID" sz="2100" dirty="0" err="1"/>
              <a:t>dilakukan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saat</a:t>
            </a:r>
            <a:r>
              <a:rPr lang="en-US" altLang="id-ID" sz="2100" dirty="0"/>
              <a:t> </a:t>
            </a:r>
            <a:r>
              <a:rPr lang="en-US" altLang="id-ID" sz="2100" dirty="0" err="1"/>
              <a:t>ini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bagaimana</a:t>
            </a:r>
            <a:r>
              <a:rPr lang="en-US" altLang="id-ID" sz="2100" dirty="0"/>
              <a:t> proses </a:t>
            </a:r>
            <a:r>
              <a:rPr lang="en-US" altLang="id-ID" sz="2100" dirty="0" err="1"/>
              <a:t>seharusnya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dilakukan</a:t>
            </a:r>
            <a:r>
              <a:rPr lang="en-US" altLang="id-ID" sz="2100" dirty="0"/>
              <a:t>. </a:t>
            </a:r>
            <a:r>
              <a:rPr lang="en-US" altLang="id-ID" sz="2100" dirty="0" err="1"/>
              <a:t>Untuk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melakukan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hal</a:t>
            </a:r>
            <a:r>
              <a:rPr lang="en-US" altLang="id-ID" sz="2100" dirty="0"/>
              <a:t> </a:t>
            </a:r>
            <a:r>
              <a:rPr lang="en-US" altLang="id-ID" sz="2100" dirty="0" err="1"/>
              <a:t>ini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digunakan</a:t>
            </a:r>
            <a:r>
              <a:rPr lang="en-US" altLang="id-ID" sz="2100" dirty="0"/>
              <a:t> flowchart.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id-ID" sz="2100" dirty="0"/>
              <a:t>Para </a:t>
            </a:r>
            <a:r>
              <a:rPr lang="en-US" altLang="id-ID" sz="2100" dirty="0" err="1"/>
              <a:t>sekretaris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berkumpul</a:t>
            </a:r>
            <a:r>
              <a:rPr lang="en-US" altLang="id-ID" sz="2100" dirty="0"/>
              <a:t> di </a:t>
            </a:r>
            <a:r>
              <a:rPr lang="en-US" altLang="id-ID" sz="2100" dirty="0" err="1"/>
              <a:t>ruang</a:t>
            </a:r>
            <a:r>
              <a:rPr lang="en-US" altLang="id-ID" sz="2100" dirty="0"/>
              <a:t> </a:t>
            </a:r>
            <a:r>
              <a:rPr lang="en-US" altLang="id-ID" sz="2100" dirty="0" err="1"/>
              <a:t>pertemuan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ditemukan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bahwa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mereka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pada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dasarnya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menggunakan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langkah-langkah</a:t>
            </a:r>
            <a:r>
              <a:rPr lang="en-US" altLang="id-ID" sz="2100" dirty="0"/>
              <a:t> yang </a:t>
            </a:r>
            <a:r>
              <a:rPr lang="en-US" altLang="id-ID" sz="2100" dirty="0" err="1"/>
              <a:t>sama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dalam</a:t>
            </a:r>
            <a:r>
              <a:rPr lang="en-US" altLang="id-ID" sz="2100" dirty="0"/>
              <a:t> filing </a:t>
            </a:r>
            <a:r>
              <a:rPr lang="en-US" altLang="id-ID" sz="2100" dirty="0" err="1"/>
              <a:t>tapi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kriteria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dimana</a:t>
            </a:r>
            <a:r>
              <a:rPr lang="en-US" altLang="id-ID" sz="2100" dirty="0"/>
              <a:t> material </a:t>
            </a:r>
            <a:r>
              <a:rPr lang="en-US" altLang="id-ID" sz="2100" dirty="0" err="1"/>
              <a:t>harus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difilekan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sangat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berbeda-beda</a:t>
            </a:r>
            <a:r>
              <a:rPr lang="en-US" altLang="id-ID" sz="2100" dirty="0"/>
              <a:t>. </a:t>
            </a:r>
            <a:r>
              <a:rPr lang="en-US" altLang="id-ID" sz="2100" dirty="0" err="1"/>
              <a:t>Setelah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debat</a:t>
            </a:r>
            <a:r>
              <a:rPr lang="en-US" altLang="id-ID" sz="2100" dirty="0"/>
              <a:t> yang </a:t>
            </a:r>
            <a:r>
              <a:rPr lang="en-US" altLang="id-ID" sz="2100" dirty="0" err="1"/>
              <a:t>panas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akhirnya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mereka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menyetujui</a:t>
            </a:r>
            <a:r>
              <a:rPr lang="en-US" altLang="id-ID" sz="2100" dirty="0"/>
              <a:t> proses </a:t>
            </a:r>
            <a:r>
              <a:rPr lang="en-US" altLang="id-ID" sz="2100" dirty="0" err="1"/>
              <a:t>dan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kriteria</a:t>
            </a:r>
            <a:r>
              <a:rPr lang="en-US" altLang="id-ID" sz="2100" dirty="0"/>
              <a:t> filing. </a:t>
            </a:r>
            <a:r>
              <a:rPr lang="en-US" altLang="id-ID" sz="2100" dirty="0" err="1"/>
              <a:t>Hasilnya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adalah</a:t>
            </a:r>
            <a:r>
              <a:rPr lang="en-US" altLang="id-ID" sz="2100" dirty="0"/>
              <a:t> flowchart </a:t>
            </a:r>
            <a:r>
              <a:rPr lang="en-US" altLang="id-ID" sz="2100" dirty="0" err="1"/>
              <a:t>berikut</a:t>
            </a:r>
            <a:r>
              <a:rPr lang="en-US" altLang="id-ID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3131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165304"/>
            <a:ext cx="6554867" cy="242093"/>
          </a:xfrm>
        </p:spPr>
        <p:txBody>
          <a:bodyPr>
            <a:normAutofit fontScale="90000"/>
          </a:bodyPr>
          <a:lstStyle/>
          <a:p>
            <a:r>
              <a:rPr lang="en-US" altLang="id-ID" sz="3200" b="1" dirty="0"/>
              <a:t>Flowchart </a:t>
            </a:r>
            <a:r>
              <a:rPr lang="id-ID" altLang="id-ID" sz="3200" b="1" dirty="0"/>
              <a:t>(</a:t>
            </a:r>
            <a:r>
              <a:rPr lang="id-ID" altLang="id-ID" sz="3200" dirty="0"/>
              <a:t>biasa</a:t>
            </a:r>
            <a:r>
              <a:rPr lang="id-ID" altLang="id-ID" sz="3200" b="1" dirty="0"/>
              <a:t>) </a:t>
            </a:r>
            <a:r>
              <a:rPr lang="en-US" altLang="id-ID" sz="3200" b="1" dirty="0" err="1"/>
              <a:t>untuk</a:t>
            </a:r>
            <a:r>
              <a:rPr lang="en-US" altLang="id-ID" sz="3200" b="1" dirty="0"/>
              <a:t> Proses Filing</a:t>
            </a:r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73770"/>
              </p:ext>
            </p:extLst>
          </p:nvPr>
        </p:nvGraphicFramePr>
        <p:xfrm>
          <a:off x="683568" y="353219"/>
          <a:ext cx="4324350" cy="542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3" imgW="4324807" imgH="5424221" progId="Visio.Drawing.6">
                  <p:embed/>
                </p:oleObj>
              </mc:Choice>
              <mc:Fallback>
                <p:oleObj name="Visio" r:id="rId3" imgW="4324807" imgH="5424221" progId="Visio.Drawing.6">
                  <p:embed/>
                  <p:pic>
                    <p:nvPicPr>
                      <p:cNvPr id="1003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53219"/>
                        <a:ext cx="4324350" cy="542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6300192" y="838200"/>
            <a:ext cx="2667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 dirty="0" err="1"/>
              <a:t>Apa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kekurangan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flowchart </a:t>
            </a:r>
            <a:r>
              <a:rPr lang="en-US" altLang="id-ID" sz="2800" b="1" dirty="0" err="1"/>
              <a:t>biasa</a:t>
            </a:r>
            <a:r>
              <a:rPr lang="en-US" altLang="id-ID" sz="2800" b="1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24288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dirty="0"/>
              <a:t>Outline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 err="1"/>
              <a:t>Dokumentasi</a:t>
            </a:r>
            <a:r>
              <a:rPr lang="en-US" altLang="id-ID" dirty="0"/>
              <a:t> proses</a:t>
            </a:r>
          </a:p>
          <a:p>
            <a:r>
              <a:rPr lang="en-US" altLang="id-ID" dirty="0" err="1"/>
              <a:t>Identifikasi</a:t>
            </a:r>
            <a:r>
              <a:rPr lang="en-US" altLang="id-ID" dirty="0"/>
              <a:t> proses </a:t>
            </a:r>
            <a:r>
              <a:rPr lang="en-US" altLang="id-ID" dirty="0" err="1"/>
              <a:t>bisnis</a:t>
            </a:r>
            <a:endParaRPr lang="en-US" altLang="id-ID" dirty="0"/>
          </a:p>
          <a:p>
            <a:r>
              <a:rPr lang="en-US" altLang="id-ID" dirty="0"/>
              <a:t>Relationship mapping</a:t>
            </a:r>
          </a:p>
          <a:p>
            <a:r>
              <a:rPr lang="en-US" altLang="id-ID" dirty="0"/>
              <a:t>Flowchart</a:t>
            </a:r>
          </a:p>
          <a:p>
            <a:r>
              <a:rPr lang="en-US" altLang="id-ID" dirty="0"/>
              <a:t>Cross-functional flowchart</a:t>
            </a:r>
          </a:p>
          <a:p>
            <a:r>
              <a:rPr lang="en-US" altLang="id-ID" dirty="0"/>
              <a:t>Process Ownership</a:t>
            </a:r>
          </a:p>
        </p:txBody>
      </p:sp>
    </p:spTree>
    <p:extLst>
      <p:ext uri="{BB962C8B-B14F-4D97-AF65-F5344CB8AC3E}">
        <p14:creationId xmlns:p14="http://schemas.microsoft.com/office/powerpoint/2010/main" val="1791497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b="1">
                <a:solidFill>
                  <a:srgbClr val="FF3300"/>
                </a:solidFill>
              </a:rPr>
              <a:t>Cross-Functional Flowchart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229600" cy="55626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altLang="id-ID" sz="2400" b="1" dirty="0"/>
              <a:t>Flowchart </a:t>
            </a:r>
            <a:r>
              <a:rPr lang="en-US" altLang="id-ID" sz="2400" b="1" dirty="0" err="1"/>
              <a:t>biasa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pada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dasarnya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hanya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menggambarkan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aktivitas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apa</a:t>
            </a:r>
            <a:r>
              <a:rPr lang="en-US" altLang="id-ID" sz="2400" b="1" dirty="0"/>
              <a:t> yang </a:t>
            </a:r>
            <a:r>
              <a:rPr lang="en-US" altLang="id-ID" sz="2400" b="1" dirty="0" err="1"/>
              <a:t>dilakukan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dalam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sebuah</a:t>
            </a:r>
            <a:r>
              <a:rPr lang="en-US" altLang="id-ID" sz="2400" b="1" dirty="0"/>
              <a:t> proses</a:t>
            </a:r>
          </a:p>
          <a:p>
            <a:pPr>
              <a:lnSpc>
                <a:spcPct val="130000"/>
              </a:lnSpc>
            </a:pPr>
            <a:endParaRPr lang="en-US" altLang="id-ID" sz="2400" b="1" dirty="0"/>
          </a:p>
          <a:p>
            <a:pPr>
              <a:lnSpc>
                <a:spcPct val="130000"/>
              </a:lnSpc>
            </a:pPr>
            <a:r>
              <a:rPr lang="en-US" altLang="id-ID" sz="2400" b="1" dirty="0"/>
              <a:t>Cross-functional flowchart </a:t>
            </a:r>
            <a:r>
              <a:rPr lang="en-US" altLang="id-ID" sz="2400" b="1" dirty="0" err="1"/>
              <a:t>memberikan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informasi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tambahan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siapa</a:t>
            </a:r>
            <a:r>
              <a:rPr lang="en-US" altLang="id-ID" sz="2400" b="1" dirty="0"/>
              <a:t> yang </a:t>
            </a:r>
            <a:r>
              <a:rPr lang="en-US" altLang="id-ID" sz="2400" b="1" dirty="0" err="1"/>
              <a:t>melakukan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aktivitas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dan</a:t>
            </a:r>
            <a:r>
              <a:rPr lang="en-US" altLang="id-ID" sz="2400" b="1" dirty="0"/>
              <a:t> di </a:t>
            </a:r>
            <a:r>
              <a:rPr lang="en-US" altLang="id-ID" sz="2400" b="1" dirty="0" err="1"/>
              <a:t>departemen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apa</a:t>
            </a:r>
            <a:r>
              <a:rPr lang="en-US" altLang="id-ID" sz="2400" b="1" dirty="0"/>
              <a:t>.</a:t>
            </a:r>
          </a:p>
          <a:p>
            <a:pPr>
              <a:lnSpc>
                <a:spcPct val="130000"/>
              </a:lnSpc>
            </a:pPr>
            <a:endParaRPr lang="en-US" altLang="id-ID" sz="2400" b="1" dirty="0"/>
          </a:p>
          <a:p>
            <a:pPr algn="ctr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id-ID" sz="2400" b="1" i="1" dirty="0" err="1"/>
              <a:t>Lengkapi</a:t>
            </a:r>
            <a:r>
              <a:rPr lang="en-US" altLang="id-ID" sz="2400" b="1" i="1" dirty="0"/>
              <a:t> flowchart proses supply yang </a:t>
            </a:r>
            <a:r>
              <a:rPr lang="en-US" altLang="id-ID" sz="2400" b="1" i="1" dirty="0" err="1"/>
              <a:t>ditampilkan</a:t>
            </a:r>
            <a:r>
              <a:rPr lang="en-US" altLang="id-ID" sz="2400" b="1" i="1" dirty="0"/>
              <a:t> </a:t>
            </a:r>
            <a:r>
              <a:rPr lang="en-US" altLang="id-ID" sz="2400" b="1" i="1" dirty="0" err="1"/>
              <a:t>sebelumnya</a:t>
            </a:r>
            <a:r>
              <a:rPr lang="en-US" altLang="id-ID" sz="2400" b="1" i="1" dirty="0"/>
              <a:t> </a:t>
            </a:r>
            <a:r>
              <a:rPr lang="en-US" altLang="id-ID" sz="2400" b="1" i="1" dirty="0" err="1"/>
              <a:t>sehingga</a:t>
            </a:r>
            <a:r>
              <a:rPr lang="en-US" altLang="id-ID" sz="2400" b="1" i="1" dirty="0"/>
              <a:t> </a:t>
            </a:r>
            <a:r>
              <a:rPr lang="en-US" altLang="id-ID" sz="2400" b="1" i="1" dirty="0" err="1"/>
              <a:t>menjadi</a:t>
            </a:r>
            <a:r>
              <a:rPr lang="en-US" altLang="id-ID" sz="2400" b="1" i="1" dirty="0"/>
              <a:t> cross-functional flowchart</a:t>
            </a:r>
          </a:p>
        </p:txBody>
      </p:sp>
    </p:spTree>
    <p:extLst>
      <p:ext uri="{BB962C8B-B14F-4D97-AF65-F5344CB8AC3E}">
        <p14:creationId xmlns:p14="http://schemas.microsoft.com/office/powerpoint/2010/main" val="102559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 sz="2800" b="1">
                <a:solidFill>
                  <a:srgbClr val="FF3300"/>
                </a:solidFill>
              </a:rPr>
              <a:t>Cross-Functional Flowchart untuk proses supply</a:t>
            </a:r>
          </a:p>
        </p:txBody>
      </p:sp>
      <p:graphicFrame>
        <p:nvGraphicFramePr>
          <p:cNvPr id="12493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1052903"/>
              </p:ext>
            </p:extLst>
          </p:nvPr>
        </p:nvGraphicFramePr>
        <p:xfrm>
          <a:off x="457200" y="838200"/>
          <a:ext cx="8229600" cy="359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isio" r:id="rId3" imgW="6910426" imgH="3852062" progId="Visio.Drawing.6">
                  <p:embed/>
                </p:oleObj>
              </mc:Choice>
              <mc:Fallback>
                <p:oleObj name="Visio" r:id="rId3" imgW="6910426" imgH="3852062" progId="Visio.Drawing.6">
                  <p:embed/>
                  <p:pic>
                    <p:nvPicPr>
                      <p:cNvPr id="1249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8229600" cy="359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572000"/>
            <a:ext cx="8229600" cy="2133600"/>
          </a:xfrm>
        </p:spPr>
        <p:txBody>
          <a:bodyPr/>
          <a:lstStyle/>
          <a:p>
            <a:r>
              <a:rPr lang="en-US" altLang="id-ID" sz="2000" dirty="0" err="1">
                <a:solidFill>
                  <a:schemeClr val="tx1"/>
                </a:solidFill>
              </a:rPr>
              <a:t>Menambahkan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informasi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ini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tidak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menghabiskan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banyak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waktu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dibandingkan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dengan</a:t>
            </a:r>
            <a:r>
              <a:rPr lang="en-US" altLang="id-ID" sz="2000" dirty="0">
                <a:solidFill>
                  <a:schemeClr val="tx1"/>
                </a:solidFill>
              </a:rPr>
              <a:t> flowchart </a:t>
            </a:r>
            <a:r>
              <a:rPr lang="en-US" altLang="id-ID" sz="2000" dirty="0" err="1">
                <a:solidFill>
                  <a:schemeClr val="tx1"/>
                </a:solidFill>
              </a:rPr>
              <a:t>biasa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namun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memberikan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gambaran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yang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lebih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jelas</a:t>
            </a:r>
            <a:endParaRPr lang="en-US" alt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Umumnya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disarankan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untuk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memakai</a:t>
            </a:r>
            <a:r>
              <a:rPr lang="en-US" altLang="id-ID" sz="2000" dirty="0">
                <a:solidFill>
                  <a:schemeClr val="tx1"/>
                </a:solidFill>
                <a:sym typeface="Wingdings" panose="05000000000000000000" pitchFamily="2" charset="2"/>
              </a:rPr>
              <a:t> cross-functional flowchart</a:t>
            </a:r>
            <a:endParaRPr lang="en-US" alt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28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id-ID" sz="2800" b="1"/>
              <a:t>Informasi lain dalam Cross-functional flowchart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533400"/>
            <a:ext cx="8712968" cy="3767670"/>
          </a:xfrm>
        </p:spPr>
        <p:txBody>
          <a:bodyPr>
            <a:normAutofit fontScale="85000" lnSpcReduction="20000"/>
          </a:bodyPr>
          <a:lstStyle/>
          <a:p>
            <a:r>
              <a:rPr lang="en-US" altLang="id-ID" sz="2400" dirty="0"/>
              <a:t>Cross functional flowchart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digunakan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menampilkan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informasi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lebih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lanjut</a:t>
            </a:r>
            <a:r>
              <a:rPr lang="en-US" altLang="id-ID" sz="2400" dirty="0"/>
              <a:t>.</a:t>
            </a:r>
          </a:p>
          <a:p>
            <a:r>
              <a:rPr lang="en-US" altLang="id-ID" sz="2400" dirty="0" err="1"/>
              <a:t>Sepanjang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garis</a:t>
            </a:r>
            <a:r>
              <a:rPr lang="en-US" altLang="id-ID" sz="2400" dirty="0"/>
              <a:t> </a:t>
            </a:r>
            <a:r>
              <a:rPr lang="en-US" altLang="id-ID" sz="2400" dirty="0" err="1"/>
              <a:t>vertikal</a:t>
            </a:r>
            <a:r>
              <a:rPr lang="en-US" altLang="id-ID" sz="2400" dirty="0"/>
              <a:t> (horizontal </a:t>
            </a:r>
            <a:r>
              <a:rPr lang="en-US" altLang="id-ID" sz="2400" dirty="0" err="1"/>
              <a:t>jika</a:t>
            </a:r>
            <a:r>
              <a:rPr lang="en-US" altLang="id-ID" sz="2400" dirty="0"/>
              <a:t> flowchart </a:t>
            </a:r>
            <a:r>
              <a:rPr lang="en-US" altLang="id-ID" sz="2400" dirty="0" err="1"/>
              <a:t>digambarkan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format landscape),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ditambahkan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informasi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berikut</a:t>
            </a:r>
            <a:r>
              <a:rPr lang="en-US" altLang="id-ID" sz="2400" dirty="0"/>
              <a:t>:</a:t>
            </a:r>
          </a:p>
          <a:p>
            <a:pPr lvl="1"/>
            <a:r>
              <a:rPr lang="en-US" altLang="id-ID" sz="2000" dirty="0" err="1"/>
              <a:t>Waktu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dihabiskan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dalam</a:t>
            </a:r>
            <a:r>
              <a:rPr lang="en-US" altLang="id-ID" sz="2000" dirty="0"/>
              <a:t> proses</a:t>
            </a:r>
          </a:p>
          <a:p>
            <a:pPr lvl="1"/>
            <a:r>
              <a:rPr lang="en-US" altLang="id-ID" sz="2000" dirty="0" err="1"/>
              <a:t>Biaya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dikeluarkan</a:t>
            </a:r>
            <a:r>
              <a:rPr lang="en-US" altLang="id-ID" sz="2000" dirty="0"/>
              <a:t> </a:t>
            </a:r>
          </a:p>
          <a:p>
            <a:pPr lvl="1"/>
            <a:r>
              <a:rPr lang="en-US" altLang="id-ID" sz="2000" dirty="0"/>
              <a:t>Value added</a:t>
            </a:r>
          </a:p>
          <a:p>
            <a:pPr lvl="1"/>
            <a:r>
              <a:rPr lang="en-US" altLang="id-ID" sz="2000" dirty="0"/>
              <a:t>Tingkat </a:t>
            </a:r>
            <a:r>
              <a:rPr lang="en-US" altLang="id-ID" sz="2000" dirty="0" err="1"/>
              <a:t>penyelesaian</a:t>
            </a:r>
            <a:endParaRPr lang="en-US" altLang="id-ID" sz="2000" dirty="0"/>
          </a:p>
          <a:p>
            <a:r>
              <a:rPr lang="en-US" altLang="id-ID" sz="2400" dirty="0" err="1"/>
              <a:t>Tapi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menambahkan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semakin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banyak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informasi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apalagi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proses yang </a:t>
            </a:r>
            <a:r>
              <a:rPr lang="en-US" altLang="id-ID" sz="2400" dirty="0" err="1"/>
              <a:t>kompleks</a:t>
            </a:r>
            <a:r>
              <a:rPr lang="en-US" altLang="id-ID" sz="2400" dirty="0"/>
              <a:t> </a:t>
            </a:r>
            <a:r>
              <a:rPr lang="en-US" altLang="id-ID" sz="2400" dirty="0">
                <a:sym typeface="Wingdings" panose="05000000000000000000" pitchFamily="2" charset="2"/>
              </a:rPr>
              <a:t> </a:t>
            </a:r>
            <a:r>
              <a:rPr lang="en-US" altLang="id-ID" sz="2400" dirty="0" err="1">
                <a:sym typeface="Wingdings" panose="05000000000000000000" pitchFamily="2" charset="2"/>
              </a:rPr>
              <a:t>sulit</a:t>
            </a:r>
            <a:r>
              <a:rPr lang="en-US" altLang="id-ID" sz="2400" dirty="0"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ym typeface="Wingdings" panose="05000000000000000000" pitchFamily="2" charset="2"/>
              </a:rPr>
              <a:t>dipahami</a:t>
            </a:r>
            <a:endParaRPr lang="en-US" altLang="id-ID" sz="2400" dirty="0">
              <a:sym typeface="Wingdings" panose="05000000000000000000" pitchFamily="2" charset="2"/>
            </a:endParaRPr>
          </a:p>
          <a:p>
            <a:r>
              <a:rPr lang="en-US" altLang="id-ID" sz="2400" dirty="0" err="1"/>
              <a:t>Apa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solusinya</a:t>
            </a:r>
            <a:r>
              <a:rPr lang="en-US" altLang="id-ID" sz="24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649318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38081"/>
            <a:ext cx="8352928" cy="286544"/>
          </a:xfrm>
        </p:spPr>
        <p:txBody>
          <a:bodyPr>
            <a:normAutofit fontScale="90000"/>
          </a:bodyPr>
          <a:lstStyle/>
          <a:p>
            <a:r>
              <a:rPr lang="en-US" altLang="id-ID" sz="3200" b="1" dirty="0" err="1"/>
              <a:t>Contoh</a:t>
            </a:r>
            <a:r>
              <a:rPr lang="en-US" altLang="id-ID" sz="3200" b="1" dirty="0"/>
              <a:t> Several-Leveled Flowchart</a:t>
            </a: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943405"/>
              </p:ext>
            </p:extLst>
          </p:nvPr>
        </p:nvGraphicFramePr>
        <p:xfrm>
          <a:off x="1115616" y="476672"/>
          <a:ext cx="2108200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Visio" r:id="rId3" imgW="1947367" imgH="5124907" progId="Visio.Drawing.6">
                  <p:embed/>
                </p:oleObj>
              </mc:Choice>
              <mc:Fallback>
                <p:oleObj name="Visio" r:id="rId3" imgW="1947367" imgH="5124907" progId="Visio.Drawing.6">
                  <p:embed/>
                  <p:pic>
                    <p:nvPicPr>
                      <p:cNvPr id="1024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76672"/>
                        <a:ext cx="2108200" cy="554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299571"/>
              </p:ext>
            </p:extLst>
          </p:nvPr>
        </p:nvGraphicFramePr>
        <p:xfrm>
          <a:off x="5292328" y="751309"/>
          <a:ext cx="1749425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Visio" r:id="rId5" imgW="1749247" imgH="5124907" progId="Visio.Drawing.6">
                  <p:embed/>
                </p:oleObj>
              </mc:Choice>
              <mc:Fallback>
                <p:oleObj name="Visio" r:id="rId5" imgW="1749247" imgH="5124907" progId="Visio.Drawing.6">
                  <p:embed/>
                  <p:pic>
                    <p:nvPicPr>
                      <p:cNvPr id="1024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328" y="751309"/>
                        <a:ext cx="1749425" cy="512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266428" y="135359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>
                <a:latin typeface="Arial" panose="020B0604020202020204" pitchFamily="34" charset="0"/>
              </a:rPr>
              <a:t>Level 0-chart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4816078" y="325859"/>
            <a:ext cx="285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>
                <a:latin typeface="Arial" panose="020B0604020202020204" pitchFamily="34" charset="0"/>
              </a:rPr>
              <a:t>Level 1-chart procurement</a:t>
            </a:r>
          </a:p>
        </p:txBody>
      </p:sp>
      <p:sp>
        <p:nvSpPr>
          <p:cNvPr id="2" name="Curved Up Arrow 1"/>
          <p:cNvSpPr/>
          <p:nvPr/>
        </p:nvSpPr>
        <p:spPr>
          <a:xfrm rot="19319252" flipV="1">
            <a:off x="2258593" y="1535727"/>
            <a:ext cx="3522708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64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334000"/>
            <a:ext cx="6554867" cy="1524000"/>
          </a:xfrm>
        </p:spPr>
        <p:txBody>
          <a:bodyPr/>
          <a:lstStyle/>
          <a:p>
            <a:r>
              <a:rPr lang="en-US" altLang="id-ID" sz="4000" dirty="0"/>
              <a:t>Process Ownership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0"/>
            <a:ext cx="8359080" cy="5373216"/>
          </a:xfrm>
        </p:spPr>
        <p:txBody>
          <a:bodyPr/>
          <a:lstStyle/>
          <a:p>
            <a:r>
              <a:rPr lang="en-US" altLang="id-ID" dirty="0" err="1"/>
              <a:t>Siapa</a:t>
            </a:r>
            <a:r>
              <a:rPr lang="en-US" altLang="id-ID" dirty="0"/>
              <a:t> yang </a:t>
            </a:r>
            <a:r>
              <a:rPr lang="en-US" altLang="id-ID" dirty="0" err="1"/>
              <a:t>bertanggung</a:t>
            </a:r>
            <a:r>
              <a:rPr lang="en-US" altLang="id-ID" dirty="0"/>
              <a:t> </a:t>
            </a:r>
            <a:r>
              <a:rPr lang="en-US" altLang="id-ID" dirty="0" err="1"/>
              <a:t>jawab</a:t>
            </a:r>
            <a:r>
              <a:rPr lang="en-US" altLang="id-ID" dirty="0"/>
              <a:t> </a:t>
            </a:r>
            <a:r>
              <a:rPr lang="en-US" altLang="id-ID" dirty="0" err="1"/>
              <a:t>terhadap</a:t>
            </a:r>
            <a:r>
              <a:rPr lang="en-US" altLang="id-ID" dirty="0"/>
              <a:t> </a:t>
            </a:r>
            <a:r>
              <a:rPr lang="en-US" altLang="id-ID" dirty="0" err="1"/>
              <a:t>sebuah</a:t>
            </a:r>
            <a:r>
              <a:rPr lang="en-US" altLang="id-ID" dirty="0"/>
              <a:t> proses </a:t>
            </a:r>
            <a:r>
              <a:rPr lang="en-US" altLang="id-ID" dirty="0" err="1"/>
              <a:t>bisnis</a:t>
            </a:r>
            <a:r>
              <a:rPr lang="en-US" altLang="id-ID" dirty="0"/>
              <a:t>?</a:t>
            </a:r>
          </a:p>
          <a:p>
            <a:r>
              <a:rPr lang="en-US" altLang="id-ID" dirty="0"/>
              <a:t>Process ownership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menunjuk</a:t>
            </a:r>
            <a:r>
              <a:rPr lang="en-US" altLang="id-ID" dirty="0"/>
              <a:t> </a:t>
            </a:r>
            <a:r>
              <a:rPr lang="en-US" altLang="id-ID" dirty="0" err="1"/>
              <a:t>beberapa</a:t>
            </a:r>
            <a:r>
              <a:rPr lang="en-US" altLang="id-ID" dirty="0"/>
              <a:t> orang </a:t>
            </a:r>
            <a:r>
              <a:rPr lang="en-US" altLang="id-ID" dirty="0" err="1"/>
              <a:t>sebagai</a:t>
            </a:r>
            <a:r>
              <a:rPr lang="en-US" altLang="id-ID" dirty="0"/>
              <a:t> </a:t>
            </a:r>
            <a:r>
              <a:rPr lang="en-US" altLang="id-ID" dirty="0" err="1"/>
              <a:t>pemilik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proses </a:t>
            </a:r>
            <a:r>
              <a:rPr lang="en-US" altLang="id-ID" dirty="0" err="1"/>
              <a:t>bisnis</a:t>
            </a:r>
            <a:r>
              <a:rPr lang="en-US" altLang="id-ID" dirty="0"/>
              <a:t> di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perusahaan</a:t>
            </a:r>
            <a:endParaRPr lang="en-US" altLang="id-ID" dirty="0"/>
          </a:p>
          <a:p>
            <a:r>
              <a:rPr lang="en-US" altLang="id-ID" dirty="0" err="1"/>
              <a:t>Penunjukan</a:t>
            </a:r>
            <a:r>
              <a:rPr lang="en-US" altLang="id-ID" dirty="0"/>
              <a:t> </a:t>
            </a:r>
            <a:r>
              <a:rPr lang="en-US" altLang="id-ID" dirty="0" err="1"/>
              <a:t>dilakukan</a:t>
            </a:r>
            <a:r>
              <a:rPr lang="en-US" altLang="id-ID" dirty="0"/>
              <a:t> </a:t>
            </a:r>
            <a:r>
              <a:rPr lang="en-US" altLang="id-ID" dirty="0" err="1"/>
              <a:t>oleh</a:t>
            </a:r>
            <a:r>
              <a:rPr lang="en-US" altLang="id-ID" dirty="0"/>
              <a:t> </a:t>
            </a:r>
            <a:r>
              <a:rPr lang="en-US" altLang="id-ID" dirty="0" err="1"/>
              <a:t>manajemen</a:t>
            </a:r>
            <a:endParaRPr lang="en-US" altLang="id-ID" dirty="0"/>
          </a:p>
          <a:p>
            <a:r>
              <a:rPr lang="en-US" altLang="id-ID" dirty="0"/>
              <a:t>Orang yang </a:t>
            </a:r>
            <a:r>
              <a:rPr lang="en-US" altLang="id-ID" dirty="0" err="1"/>
              <a:t>terlibat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proses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otoritas</a:t>
            </a:r>
            <a:r>
              <a:rPr lang="en-US" altLang="id-ID" dirty="0"/>
              <a:t> </a:t>
            </a:r>
            <a:r>
              <a:rPr lang="en-US" altLang="id-ID" dirty="0" err="1"/>
              <a:t>tertinggi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mempengaruhi</a:t>
            </a:r>
            <a:r>
              <a:rPr lang="en-US" altLang="id-ID" dirty="0"/>
              <a:t> </a:t>
            </a:r>
            <a:r>
              <a:rPr lang="en-US" altLang="id-ID" dirty="0" err="1"/>
              <a:t>sebagian</a:t>
            </a:r>
            <a:r>
              <a:rPr lang="en-US" altLang="id-ID" dirty="0"/>
              <a:t> </a:t>
            </a:r>
            <a:r>
              <a:rPr lang="en-US" altLang="id-ID" dirty="0" err="1"/>
              <a:t>besar</a:t>
            </a:r>
            <a:r>
              <a:rPr lang="en-US" altLang="id-ID" dirty="0"/>
              <a:t> proses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pemilik</a:t>
            </a:r>
            <a:r>
              <a:rPr lang="en-US" altLang="id-ID" dirty="0"/>
              <a:t> proses!</a:t>
            </a:r>
          </a:p>
        </p:txBody>
      </p:sp>
    </p:spTree>
    <p:extLst>
      <p:ext uri="{BB962C8B-B14F-4D97-AF65-F5344CB8AC3E}">
        <p14:creationId xmlns:p14="http://schemas.microsoft.com/office/powerpoint/2010/main" val="1392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/>
              <a:t>Dokumentasi proses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414867" cy="3767670"/>
          </a:xfrm>
        </p:spPr>
        <p:txBody>
          <a:bodyPr/>
          <a:lstStyle/>
          <a:p>
            <a:r>
              <a:rPr lang="en-US" altLang="id-ID" dirty="0" err="1"/>
              <a:t>Aturan</a:t>
            </a:r>
            <a:r>
              <a:rPr lang="en-US" altLang="id-ID" dirty="0"/>
              <a:t> </a:t>
            </a:r>
            <a:r>
              <a:rPr lang="en-US" altLang="id-ID" dirty="0" err="1"/>
              <a:t>awal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meningkatkan</a:t>
            </a:r>
            <a:r>
              <a:rPr lang="en-US" altLang="id-ID" dirty="0"/>
              <a:t> </a:t>
            </a:r>
            <a:r>
              <a:rPr lang="en-US" altLang="id-ID" dirty="0" err="1"/>
              <a:t>sesuatu</a:t>
            </a:r>
            <a:r>
              <a:rPr lang="en-US" altLang="id-ID" dirty="0"/>
              <a:t> </a:t>
            </a:r>
            <a:r>
              <a:rPr lang="en-US" altLang="id-ID" dirty="0" err="1"/>
              <a:t>adalah</a:t>
            </a:r>
            <a:r>
              <a:rPr lang="en-US" altLang="id-ID" dirty="0"/>
              <a:t>: </a:t>
            </a:r>
            <a:r>
              <a:rPr lang="en-US" altLang="id-ID" b="1" u="sng" dirty="0" err="1"/>
              <a:t>mengetahui</a:t>
            </a:r>
            <a:r>
              <a:rPr lang="en-US" altLang="id-ID" b="1" u="sng" dirty="0"/>
              <a:t> </a:t>
            </a:r>
            <a:r>
              <a:rPr lang="en-US" altLang="id-ID" b="1" u="sng" dirty="0" err="1"/>
              <a:t>kondisi</a:t>
            </a:r>
            <a:r>
              <a:rPr lang="en-US" altLang="id-ID" b="1" u="sng" dirty="0"/>
              <a:t> </a:t>
            </a:r>
            <a:r>
              <a:rPr lang="en-US" altLang="id-ID" b="1" u="sng" dirty="0" err="1"/>
              <a:t>saat</a:t>
            </a:r>
            <a:r>
              <a:rPr lang="en-US" altLang="id-ID" b="1" u="sng" dirty="0"/>
              <a:t> </a:t>
            </a:r>
            <a:r>
              <a:rPr lang="en-US" altLang="id-ID" b="1" u="sng" dirty="0" err="1"/>
              <a:t>ini</a:t>
            </a:r>
            <a:endParaRPr lang="en-US" altLang="id-ID" b="1" u="sng" dirty="0"/>
          </a:p>
          <a:p>
            <a:r>
              <a:rPr lang="en-US" altLang="id-ID" dirty="0" err="1"/>
              <a:t>Tanpa</a:t>
            </a:r>
            <a:r>
              <a:rPr lang="en-US" altLang="id-ID" dirty="0"/>
              <a:t> </a:t>
            </a:r>
            <a:r>
              <a:rPr lang="en-US" altLang="id-ID" dirty="0" err="1"/>
              <a:t>mengetahui</a:t>
            </a:r>
            <a:r>
              <a:rPr lang="en-US" altLang="id-ID" dirty="0"/>
              <a:t> </a:t>
            </a:r>
            <a:r>
              <a:rPr lang="en-US" altLang="id-ID" dirty="0" err="1"/>
              <a:t>bagaimana</a:t>
            </a:r>
            <a:r>
              <a:rPr lang="en-US" altLang="id-ID" dirty="0"/>
              <a:t> </a:t>
            </a:r>
            <a:r>
              <a:rPr lang="en-US" altLang="id-ID" dirty="0" err="1"/>
              <a:t>kondisi</a:t>
            </a:r>
            <a:r>
              <a:rPr lang="en-US" altLang="id-ID" dirty="0"/>
              <a:t> proses </a:t>
            </a:r>
            <a:r>
              <a:rPr lang="en-US" altLang="id-ID" dirty="0" err="1"/>
              <a:t>saat</a:t>
            </a:r>
            <a:r>
              <a:rPr lang="en-US" altLang="id-ID" dirty="0"/>
              <a:t> </a:t>
            </a:r>
            <a:r>
              <a:rPr lang="en-US" altLang="id-ID" dirty="0" err="1"/>
              <a:t>ini</a:t>
            </a:r>
            <a:r>
              <a:rPr lang="en-US" altLang="id-ID" dirty="0"/>
              <a:t>, </a:t>
            </a:r>
            <a:r>
              <a:rPr lang="en-US" altLang="id-ID" dirty="0" err="1"/>
              <a:t>maka</a:t>
            </a:r>
            <a:r>
              <a:rPr lang="en-US" altLang="id-ID" dirty="0"/>
              <a:t> </a:t>
            </a:r>
            <a:r>
              <a:rPr lang="en-US" altLang="id-ID" dirty="0" err="1"/>
              <a:t>sulit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mengetahui</a:t>
            </a:r>
            <a:r>
              <a:rPr lang="en-US" altLang="id-ID" dirty="0"/>
              <a:t> </a:t>
            </a:r>
            <a:r>
              <a:rPr lang="en-US" altLang="id-ID" dirty="0" err="1"/>
              <a:t>inisiatif</a:t>
            </a:r>
            <a:r>
              <a:rPr lang="en-US" altLang="id-ID" dirty="0"/>
              <a:t> </a:t>
            </a:r>
            <a:r>
              <a:rPr lang="en-US" altLang="id-ID" dirty="0" err="1"/>
              <a:t>peningkatan</a:t>
            </a:r>
            <a:r>
              <a:rPr lang="en-US" altLang="id-ID" dirty="0"/>
              <a:t> </a:t>
            </a:r>
            <a:r>
              <a:rPr lang="en-US" altLang="id-ID" dirty="0" err="1"/>
              <a:t>apa</a:t>
            </a:r>
            <a:r>
              <a:rPr lang="en-US" altLang="id-ID" dirty="0"/>
              <a:t> yang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dilakukan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apakah</a:t>
            </a:r>
            <a:r>
              <a:rPr lang="en-US" altLang="id-ID" dirty="0"/>
              <a:t> </a:t>
            </a:r>
            <a:r>
              <a:rPr lang="en-US" altLang="id-ID" dirty="0" err="1"/>
              <a:t>akan</a:t>
            </a:r>
            <a:r>
              <a:rPr lang="en-US" altLang="id-ID" dirty="0"/>
              <a:t> </a:t>
            </a:r>
            <a:r>
              <a:rPr lang="en-US" altLang="id-ID" dirty="0" err="1"/>
              <a:t>berhasil</a:t>
            </a:r>
            <a:endParaRPr lang="en-US" altLang="id-ID" dirty="0"/>
          </a:p>
          <a:p>
            <a:r>
              <a:rPr lang="en-US" altLang="id-ID" dirty="0" err="1"/>
              <a:t>Dokumentasi</a:t>
            </a:r>
            <a:r>
              <a:rPr lang="en-US" altLang="id-ID" dirty="0"/>
              <a:t> proses </a:t>
            </a:r>
            <a:r>
              <a:rPr lang="en-US" altLang="id-ID" dirty="0" err="1"/>
              <a:t>adalah</a:t>
            </a:r>
            <a:r>
              <a:rPr lang="en-US" altLang="id-ID" dirty="0"/>
              <a:t> proses </a:t>
            </a:r>
            <a:r>
              <a:rPr lang="en-US" altLang="id-ID" dirty="0" err="1"/>
              <a:t>pertama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aktivitas</a:t>
            </a:r>
            <a:r>
              <a:rPr lang="en-US" altLang="id-ID" dirty="0"/>
              <a:t> </a:t>
            </a:r>
            <a:r>
              <a:rPr lang="en-US" altLang="id-ID" dirty="0" err="1"/>
              <a:t>peningkatan</a:t>
            </a:r>
            <a:r>
              <a:rPr lang="id-ID" altLang="id-ID" dirty="0"/>
              <a:t> bisnis dalam sebuah organisasi</a:t>
            </a:r>
            <a:endParaRPr lang="en-US" altLang="id-ID" dirty="0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236067" y="4047598"/>
            <a:ext cx="1614487" cy="701675"/>
          </a:xfrm>
          <a:prstGeom prst="homePlate">
            <a:avLst>
              <a:gd name="adj" fmla="val 57523"/>
            </a:avLst>
          </a:prstGeom>
          <a:solidFill>
            <a:srgbClr val="0033CC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id-ID" sz="1400" b="1">
                <a:solidFill>
                  <a:schemeClr val="bg1"/>
                </a:solidFill>
                <a:latin typeface="Arial" panose="020B0604020202020204" pitchFamily="34" charset="0"/>
              </a:rPr>
              <a:t>Process</a:t>
            </a:r>
          </a:p>
          <a:p>
            <a:pPr eaLnBrk="1" hangingPunct="1"/>
            <a:r>
              <a:rPr lang="en-US" altLang="id-ID" sz="1400" b="1">
                <a:solidFill>
                  <a:schemeClr val="bg1"/>
                </a:solidFill>
                <a:latin typeface="Arial" panose="020B0604020202020204" pitchFamily="34" charset="0"/>
              </a:rPr>
              <a:t>Documentation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1907704" y="4047598"/>
            <a:ext cx="1614488" cy="701675"/>
          </a:xfrm>
          <a:prstGeom prst="homePlate">
            <a:avLst>
              <a:gd name="adj" fmla="val 57523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Performance</a:t>
            </a:r>
          </a:p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Measurement</a:t>
            </a: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3579342" y="4047598"/>
            <a:ext cx="2017712" cy="701675"/>
          </a:xfrm>
          <a:prstGeom prst="homePlate">
            <a:avLst>
              <a:gd name="adj" fmla="val 71889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id-ID" sz="1400" dirty="0">
                <a:latin typeface="Arial" panose="020B0604020202020204" pitchFamily="34" charset="0"/>
              </a:rPr>
              <a:t>Self assessment</a:t>
            </a:r>
          </a:p>
          <a:p>
            <a:pPr eaLnBrk="1" hangingPunct="1"/>
            <a:r>
              <a:rPr lang="en-US" altLang="id-ID" sz="1400" dirty="0">
                <a:latin typeface="Arial" panose="020B0604020202020204" pitchFamily="34" charset="0"/>
              </a:rPr>
              <a:t>&amp; Performance</a:t>
            </a:r>
          </a:p>
          <a:p>
            <a:pPr eaLnBrk="1" hangingPunct="1"/>
            <a:r>
              <a:rPr lang="en-US" altLang="id-ID" sz="1400" dirty="0">
                <a:latin typeface="Arial" panose="020B0604020202020204" pitchFamily="34" charset="0"/>
              </a:rPr>
              <a:t>Evaluation </a:t>
            </a: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5662142" y="4047598"/>
            <a:ext cx="1612900" cy="701675"/>
          </a:xfrm>
          <a:prstGeom prst="homePlate">
            <a:avLst>
              <a:gd name="adj" fmla="val 57466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Improvement</a:t>
            </a:r>
          </a:p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Planning</a:t>
            </a: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7333779" y="4047598"/>
            <a:ext cx="1614488" cy="701675"/>
          </a:xfrm>
          <a:prstGeom prst="homePlate">
            <a:avLst>
              <a:gd name="adj" fmla="val 57523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Improvement</a:t>
            </a:r>
          </a:p>
        </p:txBody>
      </p:sp>
    </p:spTree>
    <p:extLst>
      <p:ext uri="{BB962C8B-B14F-4D97-AF65-F5344CB8AC3E}">
        <p14:creationId xmlns:p14="http://schemas.microsoft.com/office/powerpoint/2010/main" val="413204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/>
              <a:t>Kapan dokumentasi proses dilakukan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id-ID" dirty="0" err="1"/>
              <a:t>Dokumentasi</a:t>
            </a:r>
            <a:r>
              <a:rPr lang="en-US" altLang="id-ID" dirty="0"/>
              <a:t> proses </a:t>
            </a:r>
            <a:r>
              <a:rPr lang="en-US" altLang="id-ID" dirty="0" err="1"/>
              <a:t>pada</a:t>
            </a:r>
            <a:r>
              <a:rPr lang="en-US" altLang="id-ID" dirty="0"/>
              <a:t> </a:t>
            </a:r>
            <a:r>
              <a:rPr lang="en-US" altLang="id-ID" dirty="0" err="1"/>
              <a:t>dasarnya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dilakukan</a:t>
            </a:r>
            <a:r>
              <a:rPr lang="en-US" altLang="id-ID" dirty="0"/>
              <a:t> </a:t>
            </a:r>
            <a:r>
              <a:rPr lang="en-US" altLang="id-ID" dirty="0" err="1"/>
              <a:t>pada</a:t>
            </a:r>
            <a:r>
              <a:rPr lang="en-US" altLang="id-ID" dirty="0"/>
              <a:t> </a:t>
            </a:r>
            <a:r>
              <a:rPr lang="en-US" altLang="id-ID" dirty="0" err="1"/>
              <a:t>dua</a:t>
            </a:r>
            <a:r>
              <a:rPr lang="en-US" altLang="id-ID" dirty="0"/>
              <a:t> </a:t>
            </a:r>
            <a:r>
              <a:rPr lang="en-US" altLang="id-ID" dirty="0" err="1"/>
              <a:t>saat</a:t>
            </a:r>
            <a:r>
              <a:rPr lang="en-US" altLang="id-ID" dirty="0"/>
              <a:t> yang </a:t>
            </a:r>
            <a:r>
              <a:rPr lang="en-US" altLang="id-ID" dirty="0" err="1"/>
              <a:t>berbeda</a:t>
            </a:r>
            <a:r>
              <a:rPr lang="en-US" altLang="id-ID" dirty="0"/>
              <a:t>:</a:t>
            </a:r>
          </a:p>
          <a:p>
            <a:pPr marL="533400" indent="-533400"/>
            <a:endParaRPr lang="en-US" altLang="id-ID" dirty="0"/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id-ID" dirty="0" err="1"/>
              <a:t>Satu</a:t>
            </a:r>
            <a:r>
              <a:rPr lang="en-US" altLang="id-ID" dirty="0"/>
              <a:t> per </a:t>
            </a:r>
            <a:r>
              <a:rPr lang="en-US" altLang="id-ID" dirty="0" err="1"/>
              <a:t>satu</a:t>
            </a:r>
            <a:r>
              <a:rPr lang="en-US" altLang="id-ID" dirty="0"/>
              <a:t> </a:t>
            </a:r>
            <a:r>
              <a:rPr lang="en-US" altLang="id-ID" dirty="0" err="1"/>
              <a:t>terkait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proyek</a:t>
            </a:r>
            <a:r>
              <a:rPr lang="en-US" altLang="id-ID" dirty="0"/>
              <a:t> yang </a:t>
            </a:r>
            <a:r>
              <a:rPr lang="en-US" altLang="id-ID" dirty="0" err="1"/>
              <a:t>melibatkan</a:t>
            </a:r>
            <a:r>
              <a:rPr lang="en-US" altLang="id-ID" dirty="0"/>
              <a:t> proses </a:t>
            </a:r>
            <a:r>
              <a:rPr lang="en-US" altLang="id-ID" dirty="0" err="1"/>
              <a:t>tertentu</a:t>
            </a:r>
            <a:endParaRPr lang="en-US" altLang="id-ID" dirty="0"/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endParaRPr lang="en-US" altLang="id-ID" dirty="0"/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id-ID" dirty="0" err="1"/>
              <a:t>Keseluruhan</a:t>
            </a:r>
            <a:r>
              <a:rPr lang="en-US" altLang="id-ID" dirty="0"/>
              <a:t> di </a:t>
            </a:r>
            <a:r>
              <a:rPr lang="en-US" altLang="id-ID" dirty="0" err="1"/>
              <a:t>awal</a:t>
            </a:r>
            <a:r>
              <a:rPr lang="en-US" altLang="id-ID" dirty="0"/>
              <a:t> </a:t>
            </a:r>
            <a:r>
              <a:rPr lang="id-ID" altLang="id-ID" dirty="0"/>
              <a:t> y</a:t>
            </a:r>
            <a:r>
              <a:rPr lang="en-US" altLang="id-ID" dirty="0" err="1"/>
              <a:t>ang</a:t>
            </a:r>
            <a:r>
              <a:rPr lang="en-US" altLang="id-ID" dirty="0"/>
              <a:t> </a:t>
            </a:r>
            <a:r>
              <a:rPr lang="en-US" altLang="id-ID" dirty="0" err="1"/>
              <a:t>bersifat</a:t>
            </a:r>
            <a:r>
              <a:rPr lang="en-US" altLang="id-ID" dirty="0"/>
              <a:t> </a:t>
            </a:r>
            <a:r>
              <a:rPr lang="en-US" altLang="id-ID" dirty="0" err="1"/>
              <a:t>umum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89190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altLang="id-ID" sz="2800" b="1"/>
              <a:t>1) Dokumentasi Proses Menunggu Proyek Peningkatan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382000" cy="5638800"/>
          </a:xfrm>
        </p:spPr>
        <p:txBody>
          <a:bodyPr>
            <a:normAutofit lnSpcReduction="10000"/>
          </a:bodyPr>
          <a:lstStyle/>
          <a:p>
            <a:r>
              <a:rPr lang="en-US" altLang="id-ID" sz="2400"/>
              <a:t>Proses baru didokumentasikan jika sebuah proyek atau aktivitas lain dimulai untuk meningkatkan proses tersebut</a:t>
            </a:r>
          </a:p>
          <a:p>
            <a:r>
              <a:rPr lang="en-US" altLang="id-ID" sz="2400"/>
              <a:t>Dokumentasi proses menjadi langkah pertama yang berfungsi sebagai:</a:t>
            </a:r>
          </a:p>
          <a:p>
            <a:pPr lvl="1"/>
            <a:r>
              <a:rPr lang="en-US" altLang="id-ID" sz="2000"/>
              <a:t>Pemahaman bersama dalam tim peningkatan tentang isi dari proses: aktivitas, hasil dan siapa yang melakukan setiap langkah</a:t>
            </a:r>
          </a:p>
          <a:p>
            <a:pPr lvl="1"/>
            <a:r>
              <a:rPr lang="en-US" altLang="id-ID" sz="2000"/>
              <a:t>Cakupan proses didefinisikan termasuk batasan terhadap proses yang berdampingan</a:t>
            </a:r>
          </a:p>
          <a:p>
            <a:pPr lvl="1"/>
            <a:r>
              <a:rPr lang="en-US" altLang="id-ID" sz="2000"/>
              <a:t>Pendefinisian problem yang lebih spesifik di dalam proses tersebut</a:t>
            </a:r>
          </a:p>
          <a:p>
            <a:r>
              <a:rPr lang="en-US" altLang="id-ID" sz="2400"/>
              <a:t>Pendekatan ini sesuai untuk:</a:t>
            </a:r>
          </a:p>
          <a:p>
            <a:pPr lvl="1"/>
            <a:r>
              <a:rPr lang="en-US" altLang="id-ID" sz="2000"/>
              <a:t>Perusahaan yang kekurangan sumber daya</a:t>
            </a:r>
          </a:p>
          <a:p>
            <a:pPr lvl="1"/>
            <a:r>
              <a:rPr lang="en-US" altLang="id-ID" sz="2000"/>
              <a:t>Perusahaan yang proses bisnisnya berubah dengan cepat</a:t>
            </a:r>
          </a:p>
        </p:txBody>
      </p:sp>
    </p:spTree>
    <p:extLst>
      <p:ext uri="{BB962C8B-B14F-4D97-AF65-F5344CB8AC3E}">
        <p14:creationId xmlns:p14="http://schemas.microsoft.com/office/powerpoint/2010/main" val="7094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365"/>
            <a:ext cx="8686800" cy="609600"/>
          </a:xfrm>
        </p:spPr>
        <p:txBody>
          <a:bodyPr>
            <a:normAutofit/>
          </a:bodyPr>
          <a:lstStyle/>
          <a:p>
            <a:r>
              <a:rPr lang="en-US" altLang="id-ID" sz="2800" b="1" dirty="0"/>
              <a:t>2) </a:t>
            </a:r>
            <a:r>
              <a:rPr lang="en-US" altLang="id-ID" sz="2800" b="1" dirty="0" err="1"/>
              <a:t>Dokumentasi</a:t>
            </a:r>
            <a:r>
              <a:rPr lang="en-US" altLang="id-ID" sz="2800" b="1" dirty="0"/>
              <a:t> Proses di </a:t>
            </a:r>
            <a:r>
              <a:rPr lang="en-US" altLang="id-ID" sz="2800" b="1" dirty="0" err="1"/>
              <a:t>Awal</a:t>
            </a:r>
            <a:endParaRPr lang="en-US" altLang="id-ID" sz="2800" b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6554867" cy="376767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id-ID" dirty="0" err="1"/>
              <a:t>Dilakukan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melihat</a:t>
            </a:r>
            <a:r>
              <a:rPr lang="en-US" altLang="id-ID" dirty="0"/>
              <a:t> </a:t>
            </a:r>
            <a:r>
              <a:rPr lang="en-US" altLang="id-ID" dirty="0" err="1"/>
              <a:t>keseluruhan</a:t>
            </a:r>
            <a:r>
              <a:rPr lang="en-US" altLang="id-ID" dirty="0"/>
              <a:t> </a:t>
            </a:r>
            <a:r>
              <a:rPr lang="en-US" altLang="id-ID" dirty="0" err="1"/>
              <a:t>perusahaan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dokumentasi</a:t>
            </a:r>
            <a:r>
              <a:rPr lang="en-US" altLang="id-ID" dirty="0"/>
              <a:t> </a:t>
            </a:r>
            <a:r>
              <a:rPr lang="en-US" altLang="id-ID" dirty="0" err="1"/>
              <a:t>seluruh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sebagian</a:t>
            </a:r>
            <a:r>
              <a:rPr lang="en-US" altLang="id-ID" dirty="0"/>
              <a:t> </a:t>
            </a:r>
            <a:r>
              <a:rPr lang="en-US" altLang="id-ID" dirty="0" err="1"/>
              <a:t>besar</a:t>
            </a:r>
            <a:r>
              <a:rPr lang="en-US" altLang="id-ID" dirty="0"/>
              <a:t> proses </a:t>
            </a:r>
            <a:r>
              <a:rPr lang="en-US" altLang="id-ID" dirty="0" err="1"/>
              <a:t>bisnis</a:t>
            </a:r>
            <a:endParaRPr lang="en-US" altLang="id-ID" dirty="0"/>
          </a:p>
          <a:p>
            <a:pPr>
              <a:lnSpc>
                <a:spcPct val="90000"/>
              </a:lnSpc>
            </a:pPr>
            <a:r>
              <a:rPr lang="en-US" altLang="id-ID" dirty="0" err="1"/>
              <a:t>Keuntungan</a:t>
            </a:r>
            <a:r>
              <a:rPr lang="en-US" altLang="id-ID" dirty="0"/>
              <a:t> </a:t>
            </a:r>
            <a:r>
              <a:rPr lang="en-US" altLang="id-ID" dirty="0" err="1"/>
              <a:t>pendekatan</a:t>
            </a:r>
            <a:r>
              <a:rPr lang="en-US" altLang="id-ID" dirty="0"/>
              <a:t> </a:t>
            </a:r>
            <a:r>
              <a:rPr lang="en-US" altLang="id-ID" dirty="0" err="1"/>
              <a:t>ini</a:t>
            </a:r>
            <a:r>
              <a:rPr lang="en-US" altLang="id-ID" dirty="0"/>
              <a:t> </a:t>
            </a:r>
            <a:r>
              <a:rPr lang="en-US" altLang="id-ID" dirty="0" err="1"/>
              <a:t>adalah</a:t>
            </a:r>
            <a:r>
              <a:rPr lang="en-US" altLang="id-ID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melibatkan</a:t>
            </a:r>
            <a:r>
              <a:rPr lang="en-US" altLang="id-ID" dirty="0"/>
              <a:t> </a:t>
            </a:r>
            <a:r>
              <a:rPr lang="en-US" altLang="id-ID" dirty="0" err="1"/>
              <a:t>seluruh</a:t>
            </a:r>
            <a:r>
              <a:rPr lang="en-US" altLang="id-ID" dirty="0"/>
              <a:t> </a:t>
            </a:r>
            <a:r>
              <a:rPr lang="en-US" altLang="id-ID" dirty="0" err="1"/>
              <a:t>karyawan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pekerjaan</a:t>
            </a:r>
            <a:r>
              <a:rPr lang="en-US" altLang="id-ID" dirty="0"/>
              <a:t> </a:t>
            </a:r>
            <a:r>
              <a:rPr lang="en-US" altLang="id-ID" dirty="0" err="1"/>
              <a:t>ini</a:t>
            </a:r>
            <a:r>
              <a:rPr lang="en-US" altLang="id-ID" dirty="0"/>
              <a:t>, </a:t>
            </a:r>
            <a:r>
              <a:rPr lang="en-US" altLang="id-ID" dirty="0" err="1"/>
              <a:t>terbentuk</a:t>
            </a:r>
            <a:r>
              <a:rPr lang="en-US" altLang="id-ID" dirty="0"/>
              <a:t> </a:t>
            </a:r>
            <a:r>
              <a:rPr lang="en-US" altLang="id-ID" dirty="0" err="1"/>
              <a:t>perilaku</a:t>
            </a:r>
            <a:r>
              <a:rPr lang="en-US" altLang="id-ID" dirty="0"/>
              <a:t> </a:t>
            </a:r>
            <a:r>
              <a:rPr lang="en-US" altLang="id-ID" dirty="0" err="1"/>
              <a:t>positif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motivasi</a:t>
            </a:r>
            <a:r>
              <a:rPr lang="en-US" altLang="id-ID" dirty="0"/>
              <a:t> </a:t>
            </a:r>
            <a:r>
              <a:rPr lang="en-US" altLang="id-ID" dirty="0" err="1"/>
              <a:t>peningkatan</a:t>
            </a:r>
            <a:r>
              <a:rPr lang="en-US" altLang="id-ID" dirty="0"/>
              <a:t>  </a:t>
            </a:r>
          </a:p>
          <a:p>
            <a:pPr lvl="1">
              <a:lnSpc>
                <a:spcPct val="90000"/>
              </a:lnSpc>
            </a:pPr>
            <a:r>
              <a:rPr lang="en-US" altLang="id-ID" dirty="0"/>
              <a:t>Top management </a:t>
            </a:r>
            <a:r>
              <a:rPr lang="en-US" altLang="id-ID" dirty="0" err="1"/>
              <a:t>akan</a:t>
            </a:r>
            <a:r>
              <a:rPr lang="en-US" altLang="id-ID" dirty="0"/>
              <a:t> </a:t>
            </a:r>
            <a:r>
              <a:rPr lang="en-US" altLang="id-ID" dirty="0" err="1"/>
              <a:t>mempunyai</a:t>
            </a:r>
            <a:r>
              <a:rPr lang="en-US" altLang="id-ID" dirty="0"/>
              <a:t> </a:t>
            </a:r>
            <a:r>
              <a:rPr lang="en-US" altLang="id-ID" dirty="0" err="1"/>
              <a:t>gambaran</a:t>
            </a:r>
            <a:r>
              <a:rPr lang="en-US" altLang="id-ID" dirty="0"/>
              <a:t> </a:t>
            </a:r>
            <a:r>
              <a:rPr lang="en-US" altLang="id-ID" dirty="0" err="1"/>
              <a:t>umum</a:t>
            </a:r>
            <a:r>
              <a:rPr lang="en-US" altLang="id-ID" dirty="0"/>
              <a:t> </a:t>
            </a:r>
            <a:r>
              <a:rPr lang="en-US" altLang="id-ID" dirty="0" err="1"/>
              <a:t>tentang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kebutuhan</a:t>
            </a:r>
            <a:r>
              <a:rPr lang="en-US" altLang="id-ID" dirty="0"/>
              <a:t> </a:t>
            </a:r>
            <a:r>
              <a:rPr lang="en-US" altLang="id-ID" dirty="0" err="1"/>
              <a:t>peningkatan</a:t>
            </a:r>
            <a:r>
              <a:rPr lang="en-US" altLang="id-ID" dirty="0"/>
              <a:t> </a:t>
            </a:r>
            <a:r>
              <a:rPr lang="en-US" altLang="id-ID" dirty="0" err="1"/>
              <a:t>tertentu</a:t>
            </a:r>
            <a:endParaRPr lang="en-US" altLang="id-ID" dirty="0"/>
          </a:p>
          <a:p>
            <a:pPr lvl="1">
              <a:lnSpc>
                <a:spcPct val="90000"/>
              </a:lnSpc>
            </a:pPr>
            <a:r>
              <a:rPr lang="en-US" altLang="id-ID" dirty="0" err="1"/>
              <a:t>Masukan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proses </a:t>
            </a:r>
            <a:r>
              <a:rPr lang="en-US" altLang="id-ID" dirty="0" err="1"/>
              <a:t>dokumentasi</a:t>
            </a:r>
            <a:r>
              <a:rPr lang="en-US" altLang="id-ID" dirty="0"/>
              <a:t> </a:t>
            </a:r>
            <a:r>
              <a:rPr lang="en-US" altLang="id-ID" dirty="0" err="1"/>
              <a:t>seringkali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menunjukkan</a:t>
            </a:r>
            <a:r>
              <a:rPr lang="en-US" altLang="id-ID" dirty="0"/>
              <a:t> </a:t>
            </a:r>
            <a:r>
              <a:rPr lang="en-US" altLang="id-ID" dirty="0" err="1"/>
              <a:t>elemen</a:t>
            </a:r>
            <a:r>
              <a:rPr lang="en-US" altLang="id-ID" dirty="0"/>
              <a:t> proses </a:t>
            </a:r>
            <a:r>
              <a:rPr lang="en-US" altLang="id-ID" dirty="0" err="1"/>
              <a:t>tertentu</a:t>
            </a:r>
            <a:r>
              <a:rPr lang="en-US" altLang="id-ID" dirty="0"/>
              <a:t> yang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ditingkatkan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4873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/>
              <a:t>Mana yang sebaiknya digunakan?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id-ID" sz="2400" dirty="0" err="1"/>
              <a:t>Jika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sumber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memungkinkan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maka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pendekatan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cara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kedua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lebih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berguna</a:t>
            </a:r>
            <a:endParaRPr lang="en-US" altLang="id-ID" sz="2400" dirty="0"/>
          </a:p>
          <a:p>
            <a:r>
              <a:rPr lang="en-US" altLang="id-ID" sz="2400" dirty="0" err="1"/>
              <a:t>Banyak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perusahaan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memiliki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kerangka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baik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proses </a:t>
            </a:r>
            <a:r>
              <a:rPr lang="en-US" altLang="id-ID" sz="2400" dirty="0" err="1"/>
              <a:t>dokumentasi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prosedur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dikembangkan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sertifikasi</a:t>
            </a:r>
            <a:r>
              <a:rPr lang="en-US" altLang="id-ID" sz="2400" dirty="0"/>
              <a:t> ISO 9000</a:t>
            </a:r>
          </a:p>
          <a:p>
            <a:r>
              <a:rPr lang="en-US" altLang="id-ID" sz="2400" dirty="0" err="1"/>
              <a:t>Namun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perlu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diingat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bahwa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prosedur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proses </a:t>
            </a:r>
            <a:r>
              <a:rPr lang="en-US" altLang="id-ID" sz="2400" dirty="0" err="1"/>
              <a:t>dari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kualitas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seringkali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menunjukkan</a:t>
            </a:r>
            <a:r>
              <a:rPr lang="en-US" altLang="id-ID" sz="2400" dirty="0"/>
              <a:t> </a:t>
            </a:r>
            <a:r>
              <a:rPr lang="en-US" altLang="id-ID" sz="2400" b="1" dirty="0" err="1">
                <a:solidFill>
                  <a:srgbClr val="FF0000"/>
                </a:solidFill>
              </a:rPr>
              <a:t>situasi</a:t>
            </a:r>
            <a:r>
              <a:rPr lang="en-US" altLang="id-ID" sz="2400" b="1" dirty="0">
                <a:solidFill>
                  <a:srgbClr val="FF0000"/>
                </a:solidFill>
              </a:rPr>
              <a:t> ideal</a:t>
            </a:r>
            <a:r>
              <a:rPr lang="en-US" altLang="id-ID" sz="2400" dirty="0">
                <a:solidFill>
                  <a:srgbClr val="FF0000"/>
                </a:solidFill>
              </a:rPr>
              <a:t> </a:t>
            </a:r>
            <a:r>
              <a:rPr lang="en-US" altLang="id-ID" sz="2400" dirty="0" err="1"/>
              <a:t>bukan</a:t>
            </a:r>
            <a:r>
              <a:rPr lang="en-US" altLang="id-ID" sz="2400" dirty="0"/>
              <a:t> </a:t>
            </a:r>
            <a:r>
              <a:rPr lang="en-US" altLang="id-ID" sz="2400" b="1" dirty="0">
                <a:solidFill>
                  <a:srgbClr val="FF0000"/>
                </a:solidFill>
              </a:rPr>
              <a:t>yang </a:t>
            </a:r>
            <a:r>
              <a:rPr lang="en-US" altLang="id-ID" sz="2400" b="1" dirty="0" err="1">
                <a:solidFill>
                  <a:srgbClr val="FF0000"/>
                </a:solidFill>
              </a:rPr>
              <a:t>sesungguhnya</a:t>
            </a:r>
            <a:endParaRPr lang="en-US" altLang="id-ID" sz="2400" b="1" dirty="0">
              <a:solidFill>
                <a:srgbClr val="FF0000"/>
              </a:solidFill>
            </a:endParaRPr>
          </a:p>
          <a:p>
            <a:r>
              <a:rPr lang="en-US" altLang="id-ID" sz="2400" dirty="0" err="1"/>
              <a:t>Tujuan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haruslah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medokumentasikan</a:t>
            </a:r>
            <a:r>
              <a:rPr lang="en-US" altLang="id-ID" sz="2400" dirty="0"/>
              <a:t> proses </a:t>
            </a:r>
            <a:r>
              <a:rPr lang="en-US" altLang="id-ID" sz="2400" b="1" dirty="0" err="1">
                <a:solidFill>
                  <a:srgbClr val="FF0000"/>
                </a:solidFill>
              </a:rPr>
              <a:t>seperti</a:t>
            </a:r>
            <a:r>
              <a:rPr lang="en-US" altLang="id-ID" sz="2400" b="1" dirty="0">
                <a:solidFill>
                  <a:srgbClr val="FF0000"/>
                </a:solidFill>
              </a:rPr>
              <a:t> yang </a:t>
            </a:r>
            <a:r>
              <a:rPr lang="en-US" altLang="id-ID" sz="2400" b="1" dirty="0" err="1">
                <a:solidFill>
                  <a:srgbClr val="FF0000"/>
                </a:solidFill>
              </a:rPr>
              <a:t>dilakukan</a:t>
            </a:r>
            <a:r>
              <a:rPr lang="en-US" altLang="id-ID" sz="2400" b="1" dirty="0">
                <a:solidFill>
                  <a:srgbClr val="FF0000"/>
                </a:solidFill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</a:rPr>
              <a:t>saat</a:t>
            </a:r>
            <a:r>
              <a:rPr lang="en-US" altLang="id-ID" sz="2400" b="1" dirty="0">
                <a:solidFill>
                  <a:srgbClr val="FF0000"/>
                </a:solidFill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</a:rPr>
              <a:t>ini</a:t>
            </a:r>
            <a:r>
              <a:rPr lang="en-US" altLang="id-ID" sz="2400" b="1" dirty="0">
                <a:solidFill>
                  <a:srgbClr val="FF0000"/>
                </a:solidFill>
              </a:rPr>
              <a:t> (as is)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bukan</a:t>
            </a:r>
            <a:r>
              <a:rPr lang="en-US" altLang="id-ID" sz="2400" dirty="0"/>
              <a:t> </a:t>
            </a:r>
            <a:r>
              <a:rPr lang="en-US" altLang="id-ID" sz="2400" b="1" dirty="0" err="1">
                <a:solidFill>
                  <a:srgbClr val="FF0000"/>
                </a:solidFill>
              </a:rPr>
              <a:t>bagaimana</a:t>
            </a:r>
            <a:r>
              <a:rPr lang="en-US" altLang="id-ID" sz="2400" b="1" dirty="0">
                <a:solidFill>
                  <a:srgbClr val="FF0000"/>
                </a:solidFill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</a:rPr>
              <a:t>seharusnya</a:t>
            </a:r>
            <a:r>
              <a:rPr lang="en-US" altLang="id-ID" sz="2400" b="1" dirty="0">
                <a:solidFill>
                  <a:srgbClr val="FF0000"/>
                </a:solidFill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</a:rPr>
              <a:t>dilakukan</a:t>
            </a:r>
            <a:r>
              <a:rPr lang="en-US" altLang="id-ID" sz="2400" b="1" dirty="0">
                <a:solidFill>
                  <a:srgbClr val="FF0000"/>
                </a:solidFill>
              </a:rPr>
              <a:t> (to be)</a:t>
            </a:r>
            <a:r>
              <a:rPr lang="en-US" altLang="id-ID" sz="24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854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941168"/>
            <a:ext cx="6554867" cy="1524000"/>
          </a:xfrm>
        </p:spPr>
        <p:txBody>
          <a:bodyPr/>
          <a:lstStyle/>
          <a:p>
            <a:r>
              <a:rPr lang="en-US" altLang="id-ID" sz="4000"/>
              <a:t>Identifikasi proses bisnis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7999040" cy="46958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id-ID" sz="2400" dirty="0" err="1"/>
              <a:t>Dua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cara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mengidentifikasi</a:t>
            </a:r>
            <a:r>
              <a:rPr lang="en-US" altLang="id-ID" sz="2400" dirty="0"/>
              <a:t> proses </a:t>
            </a:r>
            <a:r>
              <a:rPr lang="en-US" altLang="id-ID" sz="2400" dirty="0" err="1"/>
              <a:t>bisnis</a:t>
            </a:r>
            <a:r>
              <a:rPr lang="en-US" altLang="id-ID" sz="2400" dirty="0"/>
              <a:t>: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id-ID" sz="2400" dirty="0" err="1"/>
              <a:t>Membuat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daftar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seluruh</a:t>
            </a:r>
            <a:r>
              <a:rPr lang="en-US" altLang="id-ID" sz="2400" dirty="0"/>
              <a:t> proses </a:t>
            </a:r>
            <a:r>
              <a:rPr lang="en-US" altLang="id-ID" sz="2400" dirty="0" err="1"/>
              <a:t>bisnis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ada</a:t>
            </a:r>
            <a:r>
              <a:rPr lang="en-US" altLang="id-ID" sz="2400" dirty="0"/>
              <a:t> di </a:t>
            </a:r>
            <a:r>
              <a:rPr lang="en-US" altLang="id-ID" sz="2400" dirty="0" err="1"/>
              <a:t>perusahaan</a:t>
            </a:r>
            <a:r>
              <a:rPr lang="en-US" altLang="id-ID" sz="2400" dirty="0"/>
              <a:t> </a:t>
            </a:r>
            <a:r>
              <a:rPr lang="en-US" altLang="id-ID" sz="2400" dirty="0">
                <a:sym typeface="Wingdings" panose="05000000000000000000" pitchFamily="2" charset="2"/>
              </a:rPr>
              <a:t> </a:t>
            </a:r>
            <a:r>
              <a:rPr lang="id-ID" altLang="id-ID" sz="2400" dirty="0">
                <a:sym typeface="Wingdings" panose="05000000000000000000" pitchFamily="2" charset="2"/>
              </a:rPr>
              <a:t>Misalkan </a:t>
            </a:r>
            <a:r>
              <a:rPr lang="en-US" altLang="id-ID" sz="2400" dirty="0" err="1">
                <a:sym typeface="Wingdings" panose="05000000000000000000" pitchFamily="2" charset="2"/>
              </a:rPr>
              <a:t>berdasarkan</a:t>
            </a:r>
            <a:r>
              <a:rPr lang="en-US" altLang="id-ID" sz="2400" dirty="0"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ym typeface="Wingdings" panose="05000000000000000000" pitchFamily="2" charset="2"/>
              </a:rPr>
              <a:t>sertifikasi</a:t>
            </a:r>
            <a:r>
              <a:rPr lang="en-US" altLang="id-ID" sz="2400" dirty="0">
                <a:sym typeface="Wingdings" panose="05000000000000000000" pitchFamily="2" charset="2"/>
              </a:rPr>
              <a:t> ISO-9000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id-ID" sz="2400" dirty="0" err="1">
                <a:sym typeface="Wingdings" panose="05000000000000000000" pitchFamily="2" charset="2"/>
              </a:rPr>
              <a:t>Memetakan</a:t>
            </a:r>
            <a:r>
              <a:rPr lang="en-US" altLang="id-ID" sz="2400" dirty="0"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ym typeface="Wingdings" panose="05000000000000000000" pitchFamily="2" charset="2"/>
              </a:rPr>
              <a:t>urutan</a:t>
            </a:r>
            <a:r>
              <a:rPr lang="en-US" altLang="id-ID" sz="2400" dirty="0"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ym typeface="Wingdings" panose="05000000000000000000" pitchFamily="2" charset="2"/>
              </a:rPr>
              <a:t>elemen</a:t>
            </a:r>
            <a:r>
              <a:rPr lang="en-US" altLang="id-ID" sz="2400" dirty="0"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ym typeface="Wingdings" panose="05000000000000000000" pitchFamily="2" charset="2"/>
              </a:rPr>
              <a:t>berikut</a:t>
            </a:r>
            <a:r>
              <a:rPr lang="en-US" altLang="id-ID" sz="2400" dirty="0">
                <a:sym typeface="Wingdings" panose="05000000000000000000" pitchFamily="2" charset="2"/>
              </a:rPr>
              <a:t>:</a:t>
            </a:r>
          </a:p>
          <a:p>
            <a:pPr marL="914400" lvl="1" indent="-457200">
              <a:buFont typeface="Wingdings" panose="05000000000000000000" pitchFamily="2" charset="2"/>
              <a:buChar char="p"/>
            </a:pPr>
            <a:r>
              <a:rPr lang="en-US" altLang="id-ID" sz="2000" dirty="0" err="1">
                <a:solidFill>
                  <a:srgbClr val="FF0000"/>
                </a:solidFill>
                <a:sym typeface="Wingdings" panose="05000000000000000000" pitchFamily="2" charset="2"/>
              </a:rPr>
              <a:t>Strategi</a:t>
            </a:r>
            <a:r>
              <a:rPr lang="en-US" altLang="id-ID" sz="2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olidFill>
                  <a:srgbClr val="FF0000"/>
                </a:solidFill>
                <a:sym typeface="Wingdings" panose="05000000000000000000" pitchFamily="2" charset="2"/>
              </a:rPr>
              <a:t>organisasi</a:t>
            </a:r>
            <a:r>
              <a:rPr lang="en-US" altLang="id-ID" sz="2000" dirty="0">
                <a:sym typeface="Wingdings" panose="05000000000000000000" pitchFamily="2" charset="2"/>
              </a:rPr>
              <a:t>, yang </a:t>
            </a:r>
            <a:r>
              <a:rPr lang="en-US" altLang="id-ID" sz="2000" dirty="0" err="1">
                <a:sym typeface="Wingdings" panose="05000000000000000000" pitchFamily="2" charset="2"/>
              </a:rPr>
              <a:t>ditentukan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dibentuk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oleh</a:t>
            </a:r>
            <a:endParaRPr lang="en-US" altLang="id-ID" sz="2000" dirty="0"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p"/>
            </a:pPr>
            <a:r>
              <a:rPr lang="en-US" altLang="id-ID" sz="2000" dirty="0">
                <a:solidFill>
                  <a:srgbClr val="FF0000"/>
                </a:solidFill>
                <a:sym typeface="Wingdings" panose="05000000000000000000" pitchFamily="2" charset="2"/>
              </a:rPr>
              <a:t>Stakeholder </a:t>
            </a:r>
            <a:r>
              <a:rPr lang="en-US" altLang="id-ID" sz="2000" dirty="0">
                <a:sym typeface="Wingdings" panose="05000000000000000000" pitchFamily="2" charset="2"/>
              </a:rPr>
              <a:t>(</a:t>
            </a:r>
            <a:r>
              <a:rPr lang="en-US" altLang="id-ID" sz="2000" dirty="0" err="1">
                <a:sym typeface="Wingdings" panose="05000000000000000000" pitchFamily="2" charset="2"/>
              </a:rPr>
              <a:t>organisasi</a:t>
            </a:r>
            <a:r>
              <a:rPr lang="en-US" altLang="id-ID" sz="2000" dirty="0">
                <a:sym typeface="Wingdings" panose="05000000000000000000" pitchFamily="2" charset="2"/>
              </a:rPr>
              <a:t>, </a:t>
            </a:r>
            <a:r>
              <a:rPr lang="en-US" altLang="id-ID" sz="2000" dirty="0" err="1">
                <a:sym typeface="Wingdings" panose="05000000000000000000" pitchFamily="2" charset="2"/>
              </a:rPr>
              <a:t>institusi</a:t>
            </a:r>
            <a:r>
              <a:rPr lang="en-US" altLang="id-ID" sz="2000" dirty="0">
                <a:sym typeface="Wingdings" panose="05000000000000000000" pitchFamily="2" charset="2"/>
              </a:rPr>
              <a:t>, </a:t>
            </a:r>
            <a:r>
              <a:rPr lang="en-US" altLang="id-ID" sz="2000" dirty="0" err="1">
                <a:sym typeface="Wingdings" panose="05000000000000000000" pitchFamily="2" charset="2"/>
              </a:rPr>
              <a:t>atau</a:t>
            </a:r>
            <a:r>
              <a:rPr lang="en-US" altLang="id-ID" sz="2000" dirty="0">
                <a:sym typeface="Wingdings" panose="05000000000000000000" pitchFamily="2" charset="2"/>
              </a:rPr>
              <a:t> orang yang </a:t>
            </a:r>
            <a:r>
              <a:rPr lang="en-US" altLang="id-ID" sz="2000" dirty="0" err="1">
                <a:sym typeface="Wingdings" panose="05000000000000000000" pitchFamily="2" charset="2"/>
              </a:rPr>
              <a:t>dipengaruhi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oleh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atau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dengan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kepentingan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tertentu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terhadap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organisasi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dan</a:t>
            </a:r>
            <a:r>
              <a:rPr lang="en-US" altLang="id-ID" sz="2000" dirty="0">
                <a:sym typeface="Wingdings" panose="05000000000000000000" pitchFamily="2" charset="2"/>
              </a:rPr>
              <a:t> proses </a:t>
            </a:r>
            <a:r>
              <a:rPr lang="en-US" altLang="id-ID" sz="2000" dirty="0" err="1">
                <a:sym typeface="Wingdings" panose="05000000000000000000" pitchFamily="2" charset="2"/>
              </a:rPr>
              <a:t>bisnisnya</a:t>
            </a:r>
            <a:r>
              <a:rPr lang="en-US" altLang="id-ID" sz="2000" dirty="0">
                <a:sym typeface="Wingdings" panose="05000000000000000000" pitchFamily="2" charset="2"/>
              </a:rPr>
              <a:t>) yang </a:t>
            </a:r>
            <a:r>
              <a:rPr lang="en-US" altLang="id-ID" sz="2000" dirty="0" err="1">
                <a:sym typeface="Wingdings" panose="05000000000000000000" pitchFamily="2" charset="2"/>
              </a:rPr>
              <a:t>memiliki</a:t>
            </a:r>
            <a:endParaRPr lang="en-US" altLang="id-ID" sz="2000" dirty="0"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p"/>
            </a:pPr>
            <a:r>
              <a:rPr lang="en-US" altLang="id-ID" sz="2000" dirty="0" err="1">
                <a:solidFill>
                  <a:srgbClr val="FF0000"/>
                </a:solidFill>
                <a:sym typeface="Wingdings" panose="05000000000000000000" pitchFamily="2" charset="2"/>
              </a:rPr>
              <a:t>Ekspektas</a:t>
            </a:r>
            <a:r>
              <a:rPr lang="en-US" altLang="id-ID" sz="2000" dirty="0" err="1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terhadap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produk</a:t>
            </a:r>
            <a:r>
              <a:rPr lang="en-US" altLang="id-ID" sz="2000" dirty="0">
                <a:sym typeface="Wingdings" panose="05000000000000000000" pitchFamily="2" charset="2"/>
              </a:rPr>
              <a:t>/</a:t>
            </a:r>
            <a:r>
              <a:rPr lang="en-US" altLang="id-ID" sz="2000" dirty="0" err="1">
                <a:sym typeface="Wingdings" panose="05000000000000000000" pitchFamily="2" charset="2"/>
              </a:rPr>
              <a:t>servis</a:t>
            </a:r>
            <a:r>
              <a:rPr lang="en-US" altLang="id-ID" sz="2000" dirty="0">
                <a:sym typeface="Wingdings" panose="05000000000000000000" pitchFamily="2" charset="2"/>
              </a:rPr>
              <a:t> yang </a:t>
            </a:r>
            <a:r>
              <a:rPr lang="en-US" altLang="id-ID" sz="2000" dirty="0" err="1">
                <a:sym typeface="Wingdings" panose="05000000000000000000" pitchFamily="2" charset="2"/>
              </a:rPr>
              <a:t>diberikan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organisasi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melalui</a:t>
            </a:r>
            <a:endParaRPr lang="en-US" altLang="id-ID" sz="2000" dirty="0"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p"/>
            </a:pPr>
            <a:r>
              <a:rPr lang="en-US" altLang="id-ID" sz="2000" dirty="0">
                <a:solidFill>
                  <a:srgbClr val="FF0000"/>
                </a:solidFill>
                <a:sym typeface="Wingdings" panose="05000000000000000000" pitchFamily="2" charset="2"/>
              </a:rPr>
              <a:t>Proses </a:t>
            </a:r>
            <a:r>
              <a:rPr lang="en-US" altLang="id-ID" sz="2000" dirty="0" err="1">
                <a:solidFill>
                  <a:srgbClr val="FF0000"/>
                </a:solidFill>
                <a:sym typeface="Wingdings" panose="05000000000000000000" pitchFamily="2" charset="2"/>
              </a:rPr>
              <a:t>bisnis</a:t>
            </a:r>
            <a:r>
              <a:rPr lang="en-US" altLang="id-ID" sz="2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000" dirty="0">
                <a:sym typeface="Wingdings" panose="05000000000000000000" pitchFamily="2" charset="2"/>
              </a:rPr>
              <a:t>yang </a:t>
            </a:r>
            <a:r>
              <a:rPr lang="en-US" altLang="id-ID" sz="2000" dirty="0" err="1">
                <a:sym typeface="Wingdings" panose="05000000000000000000" pitchFamily="2" charset="2"/>
              </a:rPr>
              <a:t>membuat</a:t>
            </a:r>
            <a:r>
              <a:rPr lang="en-US" altLang="id-ID" sz="2000" dirty="0">
                <a:sym typeface="Wingdings" panose="05000000000000000000" pitchFamily="2" charset="2"/>
              </a:rPr>
              <a:t>, </a:t>
            </a:r>
            <a:r>
              <a:rPr lang="en-US" altLang="id-ID" sz="2000" dirty="0" err="1">
                <a:sym typeface="Wingdings" panose="05000000000000000000" pitchFamily="2" charset="2"/>
              </a:rPr>
              <a:t>mendukung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dan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memungkinkan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produksi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produk</a:t>
            </a:r>
            <a:r>
              <a:rPr lang="en-US" altLang="id-ID" sz="2000" dirty="0">
                <a:sym typeface="Wingdings" panose="05000000000000000000" pitchFamily="2" charset="2"/>
              </a:rPr>
              <a:t>/</a:t>
            </a:r>
            <a:r>
              <a:rPr lang="en-US" altLang="id-ID" sz="2000" dirty="0" err="1">
                <a:sym typeface="Wingdings" panose="05000000000000000000" pitchFamily="2" charset="2"/>
              </a:rPr>
              <a:t>servis</a:t>
            </a:r>
            <a:r>
              <a:rPr lang="en-US" altLang="id-ID" sz="2000" dirty="0">
                <a:sym typeface="Wingdings" panose="05000000000000000000" pitchFamily="2" charset="2"/>
              </a:rPr>
              <a:t> </a:t>
            </a:r>
            <a:r>
              <a:rPr lang="en-US" altLang="id-ID" sz="2000" dirty="0" err="1">
                <a:sym typeface="Wingdings" panose="05000000000000000000" pitchFamily="2" charset="2"/>
              </a:rPr>
              <a:t>ini</a:t>
            </a:r>
            <a:endParaRPr lang="en-US" altLang="id-ID" sz="2000" dirty="0">
              <a:sym typeface="Wingdings" panose="05000000000000000000" pitchFamily="2" charset="2"/>
            </a:endParaRPr>
          </a:p>
          <a:p>
            <a:pPr marL="914400" lvl="1" indent="-457200"/>
            <a:endParaRPr lang="en-US" altLang="id-ID" sz="2000" dirty="0"/>
          </a:p>
          <a:p>
            <a:pPr marL="914400" lvl="1" indent="-457200"/>
            <a:endParaRPr lang="en-US" altLang="id-ID" sz="2000" dirty="0"/>
          </a:p>
        </p:txBody>
      </p:sp>
    </p:spTree>
    <p:extLst>
      <p:ext uri="{BB962C8B-B14F-4D97-AF65-F5344CB8AC3E}">
        <p14:creationId xmlns:p14="http://schemas.microsoft.com/office/powerpoint/2010/main" val="55955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b="1">
                <a:solidFill>
                  <a:srgbClr val="FF3300"/>
                </a:solidFill>
              </a:rPr>
              <a:t>Dokumentasi Proses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60648"/>
            <a:ext cx="8108950" cy="4735513"/>
          </a:xfrm>
          <a:noFill/>
          <a:ln/>
        </p:spPr>
        <p:txBody>
          <a:bodyPr/>
          <a:lstStyle/>
          <a:p>
            <a:pPr marL="357188" indent="-357188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id-ID" sz="2600" dirty="0" err="1"/>
              <a:t>Tahapan</a:t>
            </a:r>
            <a:r>
              <a:rPr lang="en-US" altLang="id-ID" sz="2600" dirty="0"/>
              <a:t> </a:t>
            </a:r>
            <a:r>
              <a:rPr lang="en-US" altLang="id-ID" sz="2600" dirty="0" err="1"/>
              <a:t>dalam</a:t>
            </a:r>
            <a:r>
              <a:rPr lang="en-US" altLang="id-ID" sz="2600" dirty="0"/>
              <a:t> </a:t>
            </a:r>
            <a:r>
              <a:rPr lang="en-US" altLang="id-ID" sz="2600" dirty="0" err="1"/>
              <a:t>mendokumentasikan</a:t>
            </a:r>
            <a:r>
              <a:rPr lang="en-US" altLang="id-ID" sz="2600" dirty="0"/>
              <a:t> proses:</a:t>
            </a:r>
          </a:p>
          <a:p>
            <a:pPr marL="357188" indent="-357188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id-ID" sz="2100" dirty="0"/>
              <a:t>1. </a:t>
            </a:r>
            <a:r>
              <a:rPr lang="en-US" altLang="id-ID" sz="2100" dirty="0" err="1"/>
              <a:t>Definisikan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deskripsikan</a:t>
            </a:r>
            <a:r>
              <a:rPr lang="en-US" altLang="id-ID" sz="2100" dirty="0"/>
              <a:t> proses </a:t>
            </a:r>
            <a:r>
              <a:rPr lang="en-US" altLang="id-ID" sz="2100" dirty="0" err="1"/>
              <a:t>secara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kualitatif</a:t>
            </a:r>
            <a:r>
              <a:rPr lang="en-US" altLang="id-ID" sz="2100" dirty="0"/>
              <a:t>, </a:t>
            </a:r>
            <a:r>
              <a:rPr lang="en-US" altLang="id-ID" sz="2100" dirty="0" err="1"/>
              <a:t>tepatnya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menggunakan</a:t>
            </a:r>
            <a:r>
              <a:rPr lang="en-US" altLang="id-ID" sz="2100" dirty="0"/>
              <a:t> relationship mapping. </a:t>
            </a:r>
            <a:r>
              <a:rPr lang="en-US" altLang="id-ID" sz="2100" dirty="0" err="1"/>
              <a:t>Sehingga</a:t>
            </a:r>
            <a:r>
              <a:rPr lang="en-US" altLang="id-ID" sz="2100" dirty="0"/>
              <a:t> </a:t>
            </a:r>
            <a:r>
              <a:rPr lang="en-US" altLang="id-ID" sz="2100" dirty="0" err="1"/>
              <a:t>menjawab</a:t>
            </a:r>
            <a:r>
              <a:rPr lang="en-US" altLang="id-ID" sz="2100" dirty="0"/>
              <a:t> </a:t>
            </a:r>
            <a:r>
              <a:rPr lang="en-US" altLang="id-ID" sz="2100" dirty="0" err="1"/>
              <a:t>pertanyaan</a:t>
            </a:r>
            <a:r>
              <a:rPr lang="en-US" altLang="id-ID" sz="2100" dirty="0"/>
              <a:t> </a:t>
            </a:r>
            <a:r>
              <a:rPr lang="en-US" altLang="id-ID" sz="2100" dirty="0" err="1"/>
              <a:t>berikut</a:t>
            </a:r>
            <a:r>
              <a:rPr lang="en-US" altLang="id-ID" sz="2100" dirty="0"/>
              <a:t>;</a:t>
            </a:r>
            <a:r>
              <a:rPr lang="id-ID" altLang="id-ID" sz="2100" dirty="0"/>
              <a:t> contohnya seperti</a:t>
            </a:r>
            <a:endParaRPr lang="en-US" altLang="id-ID" sz="2100" dirty="0"/>
          </a:p>
          <a:p>
            <a:pPr marL="536575" lvl="1" indent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id-ID" sz="1800" dirty="0"/>
              <a:t> </a:t>
            </a:r>
            <a:r>
              <a:rPr lang="en-US" altLang="id-ID" sz="1800" dirty="0" err="1"/>
              <a:t>Siapakah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konsumen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dan</a:t>
            </a:r>
            <a:r>
              <a:rPr lang="en-US" altLang="id-ID" sz="1800" dirty="0"/>
              <a:t> output </a:t>
            </a:r>
            <a:r>
              <a:rPr lang="en-US" altLang="id-ID" sz="1800" dirty="0" err="1"/>
              <a:t>dari</a:t>
            </a:r>
            <a:r>
              <a:rPr lang="en-US" altLang="id-ID" sz="1800" dirty="0"/>
              <a:t> proses?</a:t>
            </a:r>
          </a:p>
          <a:p>
            <a:pPr marL="536575" lvl="1" indent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id-ID" sz="1800" dirty="0"/>
              <a:t> </a:t>
            </a:r>
            <a:r>
              <a:rPr lang="en-US" altLang="id-ID" sz="1800" dirty="0" err="1"/>
              <a:t>Siapakan</a:t>
            </a:r>
            <a:r>
              <a:rPr lang="en-US" altLang="id-ID" sz="1800" dirty="0"/>
              <a:t> supplier </a:t>
            </a:r>
            <a:r>
              <a:rPr lang="en-US" altLang="id-ID" sz="1800" dirty="0" err="1"/>
              <a:t>dan</a:t>
            </a:r>
            <a:r>
              <a:rPr lang="en-US" altLang="id-ID" sz="1800" dirty="0"/>
              <a:t> input </a:t>
            </a:r>
            <a:r>
              <a:rPr lang="en-US" altLang="id-ID" sz="1800" dirty="0" err="1"/>
              <a:t>dari</a:t>
            </a:r>
            <a:r>
              <a:rPr lang="en-US" altLang="id-ID" sz="1800" dirty="0"/>
              <a:t> proses?</a:t>
            </a:r>
          </a:p>
          <a:p>
            <a:pPr marL="536575" lvl="1" indent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id-ID" sz="1800" dirty="0"/>
              <a:t> </a:t>
            </a:r>
            <a:r>
              <a:rPr lang="en-US" altLang="id-ID" sz="1800" dirty="0" err="1"/>
              <a:t>Bagaimana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aktivitas</a:t>
            </a:r>
            <a:r>
              <a:rPr lang="en-US" altLang="id-ID" sz="1800" dirty="0"/>
              <a:t> </a:t>
            </a:r>
            <a:r>
              <a:rPr lang="en-US" altLang="id-ID" sz="1800" dirty="0" err="1"/>
              <a:t>aliran</a:t>
            </a:r>
            <a:r>
              <a:rPr lang="en-US" altLang="id-ID" sz="1800" dirty="0"/>
              <a:t> internal proses?</a:t>
            </a:r>
          </a:p>
          <a:p>
            <a:pPr marL="357188" indent="-357188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id-ID" sz="2100" dirty="0"/>
              <a:t>2. </a:t>
            </a:r>
            <a:r>
              <a:rPr lang="en-US" altLang="id-ID" sz="2100" dirty="0" err="1"/>
              <a:t>Konstruksikan</a:t>
            </a:r>
            <a:r>
              <a:rPr lang="en-US" altLang="id-ID" sz="2100" dirty="0"/>
              <a:t> flowchart</a:t>
            </a:r>
          </a:p>
        </p:txBody>
      </p:sp>
    </p:spTree>
    <p:extLst>
      <p:ext uri="{BB962C8B-B14F-4D97-AF65-F5344CB8AC3E}">
        <p14:creationId xmlns:p14="http://schemas.microsoft.com/office/powerpoint/2010/main" val="1582178442"/>
      </p:ext>
    </p:extLst>
  </p:cSld>
  <p:clrMapOvr>
    <a:masterClrMapping/>
  </p:clrMapOvr>
</p:sld>
</file>

<file path=ppt/theme/theme1.xml><?xml version="1.0" encoding="utf-8"?>
<a:theme xmlns:a="http://schemas.openxmlformats.org/drawingml/2006/main" name="1_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1022</TotalTime>
  <Words>1265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Century Gothic</vt:lpstr>
      <vt:lpstr>Wingdings</vt:lpstr>
      <vt:lpstr>Wingdings 3</vt:lpstr>
      <vt:lpstr>1_Slice</vt:lpstr>
      <vt:lpstr>Slice</vt:lpstr>
      <vt:lpstr>Visio</vt:lpstr>
      <vt:lpstr>Analisis &amp; Dokumentasi Proses bisnis bag. 1</vt:lpstr>
      <vt:lpstr>Outline </vt:lpstr>
      <vt:lpstr>Dokumentasi proses</vt:lpstr>
      <vt:lpstr>Kapan dokumentasi proses dilakukan</vt:lpstr>
      <vt:lpstr>1) Dokumentasi Proses Menunggu Proyek Peningkatan</vt:lpstr>
      <vt:lpstr>2) Dokumentasi Proses di Awal</vt:lpstr>
      <vt:lpstr>Mana yang sebaiknya digunakan?</vt:lpstr>
      <vt:lpstr>Identifikasi proses bisnis</vt:lpstr>
      <vt:lpstr>Dokumentasi Proses</vt:lpstr>
      <vt:lpstr>Teknik Pembuatan Dokumentasi Proses</vt:lpstr>
      <vt:lpstr>Pemetaan relasi</vt:lpstr>
      <vt:lpstr>Pemetaan relasi (Kerangka Proses Bisnis)</vt:lpstr>
      <vt:lpstr>Contoh Kasus pemetaan relasi (1)</vt:lpstr>
      <vt:lpstr>Contoh Kasus pemetaan relasi(2)</vt:lpstr>
      <vt:lpstr>Flowchart</vt:lpstr>
      <vt:lpstr>Simbol-simbol Flowchart</vt:lpstr>
      <vt:lpstr>Contoh Flowchart</vt:lpstr>
      <vt:lpstr>Contoh Kasus Flowchart</vt:lpstr>
      <vt:lpstr>Flowchart (biasa) untuk Proses Filing</vt:lpstr>
      <vt:lpstr>Cross-Functional Flowchart</vt:lpstr>
      <vt:lpstr>Cross-Functional Flowchart untuk proses supply</vt:lpstr>
      <vt:lpstr>Informasi lain dalam Cross-functional flowchart</vt:lpstr>
      <vt:lpstr>Contoh Several-Leveled Flowchart</vt:lpstr>
      <vt:lpstr>Process Ownership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Hanung Prasetyo</cp:lastModifiedBy>
  <cp:revision>121</cp:revision>
  <dcterms:created xsi:type="dcterms:W3CDTF">2009-03-04T06:32:49Z</dcterms:created>
  <dcterms:modified xsi:type="dcterms:W3CDTF">2016-09-05T05:53:32Z</dcterms:modified>
</cp:coreProperties>
</file>