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51"/>
  </p:notesMasterIdLst>
  <p:sldIdLst>
    <p:sldId id="300" r:id="rId2"/>
    <p:sldId id="301" r:id="rId3"/>
    <p:sldId id="302" r:id="rId4"/>
    <p:sldId id="303" r:id="rId5"/>
    <p:sldId id="362" r:id="rId6"/>
    <p:sldId id="309" r:id="rId7"/>
    <p:sldId id="363" r:id="rId8"/>
    <p:sldId id="364" r:id="rId9"/>
    <p:sldId id="321" r:id="rId10"/>
    <p:sldId id="322" r:id="rId11"/>
    <p:sldId id="323" r:id="rId12"/>
    <p:sldId id="324" r:id="rId13"/>
    <p:sldId id="325" r:id="rId14"/>
    <p:sldId id="333" r:id="rId15"/>
    <p:sldId id="334" r:id="rId16"/>
    <p:sldId id="374" r:id="rId17"/>
    <p:sldId id="375" r:id="rId18"/>
    <p:sldId id="372" r:id="rId19"/>
    <p:sldId id="377" r:id="rId20"/>
    <p:sldId id="376" r:id="rId21"/>
    <p:sldId id="373" r:id="rId22"/>
    <p:sldId id="336" r:id="rId23"/>
    <p:sldId id="337" r:id="rId24"/>
    <p:sldId id="338" r:id="rId25"/>
    <p:sldId id="339" r:id="rId26"/>
    <p:sldId id="348" r:id="rId27"/>
    <p:sldId id="340" r:id="rId28"/>
    <p:sldId id="349" r:id="rId29"/>
    <p:sldId id="341" r:id="rId30"/>
    <p:sldId id="350" r:id="rId31"/>
    <p:sldId id="342" r:id="rId32"/>
    <p:sldId id="351" r:id="rId33"/>
    <p:sldId id="343" r:id="rId34"/>
    <p:sldId id="352" r:id="rId35"/>
    <p:sldId id="344" r:id="rId36"/>
    <p:sldId id="353" r:id="rId37"/>
    <p:sldId id="345" r:id="rId38"/>
    <p:sldId id="354" r:id="rId39"/>
    <p:sldId id="346" r:id="rId40"/>
    <p:sldId id="355" r:id="rId41"/>
    <p:sldId id="332" r:id="rId42"/>
    <p:sldId id="371" r:id="rId43"/>
    <p:sldId id="365" r:id="rId44"/>
    <p:sldId id="366" r:id="rId45"/>
    <p:sldId id="367" r:id="rId46"/>
    <p:sldId id="369" r:id="rId47"/>
    <p:sldId id="370" r:id="rId48"/>
    <p:sldId id="356" r:id="rId49"/>
    <p:sldId id="378"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557" autoAdjust="0"/>
  </p:normalViewPr>
  <p:slideViewPr>
    <p:cSldViewPr>
      <p:cViewPr varScale="1">
        <p:scale>
          <a:sx n="53" d="100"/>
          <a:sy n="53" d="100"/>
        </p:scale>
        <p:origin x="15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EAA4F-3CA2-4C0F-99BB-2F2C30267C2E}" type="doc">
      <dgm:prSet loTypeId="urn:microsoft.com/office/officeart/2005/8/layout/radial1" loCatId="relationship" qsTypeId="urn:microsoft.com/office/officeart/2005/8/quickstyle/simple1" qsCatId="simple" csTypeId="urn:microsoft.com/office/officeart/2005/8/colors/accent1_2" csCatId="accent1"/>
      <dgm:spPr/>
    </dgm:pt>
    <dgm:pt modelId="{4533C8EB-315F-44A6-A69D-97252527553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id-ID" b="1" i="0" u="none" strike="noStrike" cap="none" normalizeH="0" baseline="0">
              <a:ln>
                <a:noFill/>
              </a:ln>
              <a:solidFill>
                <a:srgbClr val="FFFF00"/>
              </a:solidFill>
              <a:effectLst/>
              <a:latin typeface="Arial" panose="020B0604020202020204" pitchFamily="34" charset="0"/>
            </a:rPr>
            <a:t>Proses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id-ID" b="1" i="0" u="none" strike="noStrike" cap="none" normalizeH="0" baseline="0">
              <a:ln>
                <a:noFill/>
              </a:ln>
              <a:solidFill>
                <a:srgbClr val="FFFF00"/>
              </a:solidFill>
              <a:effectLst/>
              <a:latin typeface="Arial" panose="020B0604020202020204" pitchFamily="34" charset="0"/>
            </a:rPr>
            <a:t>Bisnis</a:t>
          </a:r>
          <a:endParaRPr kumimoji="0" lang="en-US" altLang="id-ID" b="1" i="0" u="none" strike="noStrike" cap="none" normalizeH="0" baseline="0">
            <a:ln>
              <a:noFill/>
            </a:ln>
            <a:solidFill>
              <a:srgbClr val="FFFF00"/>
            </a:solidFill>
            <a:effectLst/>
            <a:latin typeface="Arial" panose="020B0604020202020204" pitchFamily="34" charset="0"/>
          </a:endParaRPr>
        </a:p>
      </dgm:t>
    </dgm:pt>
    <dgm:pt modelId="{B17382B9-53BC-4FE8-A8C9-0554461EF8CA}" type="parTrans" cxnId="{BC0DFC4B-73FA-455D-87B6-9E90B69809D3}">
      <dgm:prSet/>
      <dgm:spPr/>
      <dgm:t>
        <a:bodyPr/>
        <a:lstStyle/>
        <a:p>
          <a:endParaRPr lang="en-US"/>
        </a:p>
      </dgm:t>
    </dgm:pt>
    <dgm:pt modelId="{70E48258-CB38-47EB-A46C-2887365A4069}" type="sibTrans" cxnId="{BC0DFC4B-73FA-455D-87B6-9E90B69809D3}">
      <dgm:prSet/>
      <dgm:spPr/>
      <dgm:t>
        <a:bodyPr/>
        <a:lstStyle/>
        <a:p>
          <a:endParaRPr lang="en-US"/>
        </a:p>
      </dgm:t>
    </dgm:pt>
    <dgm:pt modelId="{9772A997-0531-4B30-AC5F-243DBF2091EA}">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id-ID" b="1" i="0" u="none" strike="noStrike" cap="none" normalizeH="0" baseline="0">
              <a:ln>
                <a:noFill/>
              </a:ln>
              <a:solidFill>
                <a:schemeClr val="tx1"/>
              </a:solidFill>
              <a:effectLst/>
              <a:latin typeface="Arial" panose="020B0604020202020204" pitchFamily="34" charset="0"/>
            </a:rPr>
            <a:t>Kebijakan</a:t>
          </a:r>
          <a:endParaRPr kumimoji="0" lang="en-US" altLang="id-ID" b="1" i="0" u="none" strike="noStrike" cap="none" normalizeH="0" baseline="0">
            <a:ln>
              <a:noFill/>
            </a:ln>
            <a:solidFill>
              <a:schemeClr val="tx1"/>
            </a:solidFill>
            <a:effectLst/>
            <a:latin typeface="Arial" panose="020B0604020202020204" pitchFamily="34" charset="0"/>
          </a:endParaRPr>
        </a:p>
      </dgm:t>
    </dgm:pt>
    <dgm:pt modelId="{1D0713F6-F9CB-4F4D-AB71-61086E8D0432}" type="parTrans" cxnId="{8CABD48E-9E27-4F75-AF9A-5787E37CAB5B}">
      <dgm:prSet/>
      <dgm:spPr/>
      <dgm:t>
        <a:bodyPr/>
        <a:lstStyle/>
        <a:p>
          <a:endParaRPr lang="en-US"/>
        </a:p>
      </dgm:t>
    </dgm:pt>
    <dgm:pt modelId="{2748F144-FB17-4104-94E9-8C4673E9FF92}" type="sibTrans" cxnId="{8CABD48E-9E27-4F75-AF9A-5787E37CAB5B}">
      <dgm:prSet/>
      <dgm:spPr/>
      <dgm:t>
        <a:bodyPr/>
        <a:lstStyle/>
        <a:p>
          <a:endParaRPr lang="en-US"/>
        </a:p>
      </dgm:t>
    </dgm:pt>
    <dgm:pt modelId="{45768714-60CF-424B-9478-9F0E2E88DF8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id-ID" b="1" i="0" u="none" strike="noStrike" cap="none" normalizeH="0" baseline="0">
              <a:ln>
                <a:noFill/>
              </a:ln>
              <a:solidFill>
                <a:schemeClr val="tx1"/>
              </a:solidFill>
              <a:effectLst/>
              <a:latin typeface="Arial" panose="020B0604020202020204" pitchFamily="34" charset="0"/>
            </a:rPr>
            <a:t>Sumber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id-ID" b="1" i="0" u="none" strike="noStrike" cap="none" normalizeH="0" baseline="0">
              <a:ln>
                <a:noFill/>
              </a:ln>
              <a:solidFill>
                <a:schemeClr val="tx1"/>
              </a:solidFill>
              <a:effectLst/>
              <a:latin typeface="Arial" panose="020B0604020202020204" pitchFamily="34" charset="0"/>
            </a:rPr>
            <a:t>Daya</a:t>
          </a:r>
          <a:endParaRPr kumimoji="0" lang="en-US" altLang="id-ID" b="1" i="0" u="none" strike="noStrike" cap="none" normalizeH="0" baseline="0">
            <a:ln>
              <a:noFill/>
            </a:ln>
            <a:solidFill>
              <a:schemeClr val="tx1"/>
            </a:solidFill>
            <a:effectLst/>
            <a:latin typeface="Arial" panose="020B0604020202020204" pitchFamily="34" charset="0"/>
          </a:endParaRPr>
        </a:p>
      </dgm:t>
    </dgm:pt>
    <dgm:pt modelId="{059929F7-5CDE-43F4-827D-C0573E161CDC}" type="parTrans" cxnId="{8E05BE8E-9135-47D7-9349-ABFE74446BD2}">
      <dgm:prSet/>
      <dgm:spPr/>
      <dgm:t>
        <a:bodyPr/>
        <a:lstStyle/>
        <a:p>
          <a:endParaRPr lang="en-US"/>
        </a:p>
      </dgm:t>
    </dgm:pt>
    <dgm:pt modelId="{75476CDA-94D6-4A80-85E5-8AF61882F0F4}" type="sibTrans" cxnId="{8E05BE8E-9135-47D7-9349-ABFE74446BD2}">
      <dgm:prSet/>
      <dgm:spPr/>
      <dgm:t>
        <a:bodyPr/>
        <a:lstStyle/>
        <a:p>
          <a:endParaRPr lang="en-US"/>
        </a:p>
      </dgm:t>
    </dgm:pt>
    <dgm:pt modelId="{35CA9918-26C5-46BA-B177-0B3B6902487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id-ID" b="1" i="0" u="none" strike="noStrike" cap="none" normalizeH="0" baseline="0">
              <a:ln>
                <a:noFill/>
              </a:ln>
              <a:solidFill>
                <a:schemeClr val="tx1"/>
              </a:solidFill>
              <a:effectLst/>
              <a:latin typeface="Arial" panose="020B0604020202020204" pitchFamily="34" charset="0"/>
            </a:rPr>
            <a:t>Aktivitas</a:t>
          </a:r>
          <a:endParaRPr kumimoji="0" lang="en-US" altLang="id-ID" b="1" i="0" u="none" strike="noStrike" cap="none" normalizeH="0" baseline="0">
            <a:ln>
              <a:noFill/>
            </a:ln>
            <a:solidFill>
              <a:schemeClr val="tx1"/>
            </a:solidFill>
            <a:effectLst/>
            <a:latin typeface="Arial" panose="020B0604020202020204" pitchFamily="34" charset="0"/>
          </a:endParaRPr>
        </a:p>
      </dgm:t>
    </dgm:pt>
    <dgm:pt modelId="{6DBF5FC5-0382-44FF-8BF8-C8087C374CC5}" type="parTrans" cxnId="{C439CA51-6541-4FC0-BD76-CCE7C67BAAB0}">
      <dgm:prSet/>
      <dgm:spPr/>
      <dgm:t>
        <a:bodyPr/>
        <a:lstStyle/>
        <a:p>
          <a:endParaRPr lang="en-US"/>
        </a:p>
      </dgm:t>
    </dgm:pt>
    <dgm:pt modelId="{9F45D468-DF8B-43B1-B68A-01B13BDC53D1}" type="sibTrans" cxnId="{C439CA51-6541-4FC0-BD76-CCE7C67BAAB0}">
      <dgm:prSet/>
      <dgm:spPr/>
      <dgm:t>
        <a:bodyPr/>
        <a:lstStyle/>
        <a:p>
          <a:endParaRPr lang="en-US"/>
        </a:p>
      </dgm:t>
    </dgm:pt>
    <dgm:pt modelId="{3EF7D117-DDCF-4222-BA73-75915A4DD6D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id-ID" b="1" i="0" u="none" strike="noStrike" cap="none" normalizeH="0" baseline="0">
              <a:ln>
                <a:noFill/>
              </a:ln>
              <a:solidFill>
                <a:schemeClr val="tx1"/>
              </a:solidFill>
              <a:effectLst/>
              <a:latin typeface="Arial" panose="020B0604020202020204" pitchFamily="34" charset="0"/>
            </a:rPr>
            <a:t>Struktur</a:t>
          </a:r>
        </a:p>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id-ID" b="1" i="0" u="none" strike="noStrike" cap="none" normalizeH="0" baseline="0">
              <a:ln>
                <a:noFill/>
              </a:ln>
              <a:solidFill>
                <a:schemeClr val="tx1"/>
              </a:solidFill>
              <a:effectLst/>
              <a:latin typeface="Arial" panose="020B0604020202020204" pitchFamily="34" charset="0"/>
            </a:rPr>
            <a:t>Organisasi</a:t>
          </a:r>
          <a:endParaRPr kumimoji="0" lang="en-US" altLang="id-ID" b="1" i="0" u="none" strike="noStrike" cap="none" normalizeH="0" baseline="0">
            <a:ln>
              <a:noFill/>
            </a:ln>
            <a:solidFill>
              <a:schemeClr val="tx1"/>
            </a:solidFill>
            <a:effectLst/>
            <a:latin typeface="Arial" panose="020B0604020202020204" pitchFamily="34" charset="0"/>
          </a:endParaRPr>
        </a:p>
      </dgm:t>
    </dgm:pt>
    <dgm:pt modelId="{D3CD48FE-A291-4C95-AF02-19875BF60FD2}" type="parTrans" cxnId="{12C21387-EB27-4A6D-ACB1-D99E521CCAA6}">
      <dgm:prSet/>
      <dgm:spPr/>
      <dgm:t>
        <a:bodyPr/>
        <a:lstStyle/>
        <a:p>
          <a:endParaRPr lang="en-US"/>
        </a:p>
      </dgm:t>
    </dgm:pt>
    <dgm:pt modelId="{E324D49C-D6B6-41FC-A897-7292F806573E}" type="sibTrans" cxnId="{12C21387-EB27-4A6D-ACB1-D99E521CCAA6}">
      <dgm:prSet/>
      <dgm:spPr/>
      <dgm:t>
        <a:bodyPr/>
        <a:lstStyle/>
        <a:p>
          <a:endParaRPr lang="en-US"/>
        </a:p>
      </dgm:t>
    </dgm:pt>
    <dgm:pt modelId="{AF0CEE9B-4F7B-4241-86B1-C12D54541C24}" type="pres">
      <dgm:prSet presAssocID="{7C3EAA4F-3CA2-4C0F-99BB-2F2C30267C2E}" presName="cycle" presStyleCnt="0">
        <dgm:presLayoutVars>
          <dgm:chMax val="1"/>
          <dgm:dir/>
          <dgm:animLvl val="ctr"/>
          <dgm:resizeHandles val="exact"/>
        </dgm:presLayoutVars>
      </dgm:prSet>
      <dgm:spPr/>
    </dgm:pt>
    <dgm:pt modelId="{964D1BFF-4F7B-4DA1-9117-925F12579DEA}" type="pres">
      <dgm:prSet presAssocID="{4533C8EB-315F-44A6-A69D-97252527553D}" presName="centerShape" presStyleLbl="node0" presStyleIdx="0" presStyleCnt="1" custLinFactNeighborY="1846"/>
      <dgm:spPr/>
    </dgm:pt>
    <dgm:pt modelId="{1F81DC28-A83A-449A-B384-CD016E006F23}" type="pres">
      <dgm:prSet presAssocID="{1D0713F6-F9CB-4F4D-AB71-61086E8D0432}" presName="Name9" presStyleLbl="parChTrans1D2" presStyleIdx="0" presStyleCnt="4"/>
      <dgm:spPr/>
    </dgm:pt>
    <dgm:pt modelId="{4D205A9E-B9FA-440A-990D-9936C6981A6C}" type="pres">
      <dgm:prSet presAssocID="{1D0713F6-F9CB-4F4D-AB71-61086E8D0432}" presName="connTx" presStyleLbl="parChTrans1D2" presStyleIdx="0" presStyleCnt="4"/>
      <dgm:spPr/>
    </dgm:pt>
    <dgm:pt modelId="{8B2682A7-0206-42EC-81F3-DB330ABF1184}" type="pres">
      <dgm:prSet presAssocID="{9772A997-0531-4B30-AC5F-243DBF2091EA}" presName="node" presStyleLbl="node1" presStyleIdx="0" presStyleCnt="4">
        <dgm:presLayoutVars>
          <dgm:bulletEnabled val="1"/>
        </dgm:presLayoutVars>
      </dgm:prSet>
      <dgm:spPr/>
    </dgm:pt>
    <dgm:pt modelId="{14485085-D4DE-459A-BD74-FB8F5A1931DE}" type="pres">
      <dgm:prSet presAssocID="{059929F7-5CDE-43F4-827D-C0573E161CDC}" presName="Name9" presStyleLbl="parChTrans1D2" presStyleIdx="1" presStyleCnt="4"/>
      <dgm:spPr/>
    </dgm:pt>
    <dgm:pt modelId="{83D030E5-EEBF-4356-AA99-6D29D4CCEF35}" type="pres">
      <dgm:prSet presAssocID="{059929F7-5CDE-43F4-827D-C0573E161CDC}" presName="connTx" presStyleLbl="parChTrans1D2" presStyleIdx="1" presStyleCnt="4"/>
      <dgm:spPr/>
    </dgm:pt>
    <dgm:pt modelId="{E1C1FE10-0F6E-4676-9193-B6CDCB129ADC}" type="pres">
      <dgm:prSet presAssocID="{45768714-60CF-424B-9478-9F0E2E88DF87}" presName="node" presStyleLbl="node1" presStyleIdx="1" presStyleCnt="4">
        <dgm:presLayoutVars>
          <dgm:bulletEnabled val="1"/>
        </dgm:presLayoutVars>
      </dgm:prSet>
      <dgm:spPr/>
    </dgm:pt>
    <dgm:pt modelId="{B35D656E-D248-4555-A9DA-9264A47A2E9F}" type="pres">
      <dgm:prSet presAssocID="{6DBF5FC5-0382-44FF-8BF8-C8087C374CC5}" presName="Name9" presStyleLbl="parChTrans1D2" presStyleIdx="2" presStyleCnt="4"/>
      <dgm:spPr/>
    </dgm:pt>
    <dgm:pt modelId="{1FC15B3A-320D-4212-B807-00F755824F96}" type="pres">
      <dgm:prSet presAssocID="{6DBF5FC5-0382-44FF-8BF8-C8087C374CC5}" presName="connTx" presStyleLbl="parChTrans1D2" presStyleIdx="2" presStyleCnt="4"/>
      <dgm:spPr/>
    </dgm:pt>
    <dgm:pt modelId="{756CD5F6-A620-452F-9719-4163A61C459D}" type="pres">
      <dgm:prSet presAssocID="{35CA9918-26C5-46BA-B177-0B3B6902487B}" presName="node" presStyleLbl="node1" presStyleIdx="2" presStyleCnt="4">
        <dgm:presLayoutVars>
          <dgm:bulletEnabled val="1"/>
        </dgm:presLayoutVars>
      </dgm:prSet>
      <dgm:spPr/>
    </dgm:pt>
    <dgm:pt modelId="{5D9B6F25-4CC6-4AB7-8964-0C2E1E4A813B}" type="pres">
      <dgm:prSet presAssocID="{D3CD48FE-A291-4C95-AF02-19875BF60FD2}" presName="Name9" presStyleLbl="parChTrans1D2" presStyleIdx="3" presStyleCnt="4"/>
      <dgm:spPr/>
    </dgm:pt>
    <dgm:pt modelId="{11B1E309-331F-4B54-876C-250C649B964C}" type="pres">
      <dgm:prSet presAssocID="{D3CD48FE-A291-4C95-AF02-19875BF60FD2}" presName="connTx" presStyleLbl="parChTrans1D2" presStyleIdx="3" presStyleCnt="4"/>
      <dgm:spPr/>
    </dgm:pt>
    <dgm:pt modelId="{E5C23974-F378-4FBD-949C-4D13FF485C74}" type="pres">
      <dgm:prSet presAssocID="{3EF7D117-DDCF-4222-BA73-75915A4DD6DE}" presName="node" presStyleLbl="node1" presStyleIdx="3" presStyleCnt="4">
        <dgm:presLayoutVars>
          <dgm:bulletEnabled val="1"/>
        </dgm:presLayoutVars>
      </dgm:prSet>
      <dgm:spPr/>
    </dgm:pt>
  </dgm:ptLst>
  <dgm:cxnLst>
    <dgm:cxn modelId="{6EBA0089-29F6-4BFC-98AA-04B4AA78E859}" type="presOf" srcId="{45768714-60CF-424B-9478-9F0E2E88DF87}" destId="{E1C1FE10-0F6E-4676-9193-B6CDCB129ADC}" srcOrd="0" destOrd="0" presId="urn:microsoft.com/office/officeart/2005/8/layout/radial1"/>
    <dgm:cxn modelId="{0519707C-4B67-4C9D-9AC5-CFD70CF34134}" type="presOf" srcId="{35CA9918-26C5-46BA-B177-0B3B6902487B}" destId="{756CD5F6-A620-452F-9719-4163A61C459D}" srcOrd="0" destOrd="0" presId="urn:microsoft.com/office/officeart/2005/8/layout/radial1"/>
    <dgm:cxn modelId="{4ED0033D-CFB5-45BF-A4DB-5BD11619A07F}" type="presOf" srcId="{6DBF5FC5-0382-44FF-8BF8-C8087C374CC5}" destId="{B35D656E-D248-4555-A9DA-9264A47A2E9F}" srcOrd="0" destOrd="0" presId="urn:microsoft.com/office/officeart/2005/8/layout/radial1"/>
    <dgm:cxn modelId="{969F262D-4459-4D78-8EF8-CAA6D19283B5}" type="presOf" srcId="{D3CD48FE-A291-4C95-AF02-19875BF60FD2}" destId="{5D9B6F25-4CC6-4AB7-8964-0C2E1E4A813B}" srcOrd="0" destOrd="0" presId="urn:microsoft.com/office/officeart/2005/8/layout/radial1"/>
    <dgm:cxn modelId="{BC0DFC4B-73FA-455D-87B6-9E90B69809D3}" srcId="{7C3EAA4F-3CA2-4C0F-99BB-2F2C30267C2E}" destId="{4533C8EB-315F-44A6-A69D-97252527553D}" srcOrd="0" destOrd="0" parTransId="{B17382B9-53BC-4FE8-A8C9-0554461EF8CA}" sibTransId="{70E48258-CB38-47EB-A46C-2887365A4069}"/>
    <dgm:cxn modelId="{C40748BE-25F8-4C56-BBCC-FAE46743523B}" type="presOf" srcId="{D3CD48FE-A291-4C95-AF02-19875BF60FD2}" destId="{11B1E309-331F-4B54-876C-250C649B964C}" srcOrd="1" destOrd="0" presId="urn:microsoft.com/office/officeart/2005/8/layout/radial1"/>
    <dgm:cxn modelId="{3DE86D05-B787-4814-B3E9-FDDC04AD290C}" type="presOf" srcId="{4533C8EB-315F-44A6-A69D-97252527553D}" destId="{964D1BFF-4F7B-4DA1-9117-925F12579DEA}" srcOrd="0" destOrd="0" presId="urn:microsoft.com/office/officeart/2005/8/layout/radial1"/>
    <dgm:cxn modelId="{292BB085-F69D-46EB-9D41-AB4E1AF4708F}" type="presOf" srcId="{3EF7D117-DDCF-4222-BA73-75915A4DD6DE}" destId="{E5C23974-F378-4FBD-949C-4D13FF485C74}" srcOrd="0" destOrd="0" presId="urn:microsoft.com/office/officeart/2005/8/layout/radial1"/>
    <dgm:cxn modelId="{8CABD48E-9E27-4F75-AF9A-5787E37CAB5B}" srcId="{4533C8EB-315F-44A6-A69D-97252527553D}" destId="{9772A997-0531-4B30-AC5F-243DBF2091EA}" srcOrd="0" destOrd="0" parTransId="{1D0713F6-F9CB-4F4D-AB71-61086E8D0432}" sibTransId="{2748F144-FB17-4104-94E9-8C4673E9FF92}"/>
    <dgm:cxn modelId="{67AFDC94-5C00-40C9-8DB7-F35A141EDD05}" type="presOf" srcId="{9772A997-0531-4B30-AC5F-243DBF2091EA}" destId="{8B2682A7-0206-42EC-81F3-DB330ABF1184}" srcOrd="0" destOrd="0" presId="urn:microsoft.com/office/officeart/2005/8/layout/radial1"/>
    <dgm:cxn modelId="{C439CA51-6541-4FC0-BD76-CCE7C67BAAB0}" srcId="{4533C8EB-315F-44A6-A69D-97252527553D}" destId="{35CA9918-26C5-46BA-B177-0B3B6902487B}" srcOrd="2" destOrd="0" parTransId="{6DBF5FC5-0382-44FF-8BF8-C8087C374CC5}" sibTransId="{9F45D468-DF8B-43B1-B68A-01B13BDC53D1}"/>
    <dgm:cxn modelId="{EB9EB57C-F74F-49F3-97D8-8A5C01EA2E54}" type="presOf" srcId="{059929F7-5CDE-43F4-827D-C0573E161CDC}" destId="{14485085-D4DE-459A-BD74-FB8F5A1931DE}" srcOrd="0" destOrd="0" presId="urn:microsoft.com/office/officeart/2005/8/layout/radial1"/>
    <dgm:cxn modelId="{8A989C36-E517-44B1-807B-C43D49D79564}" type="presOf" srcId="{059929F7-5CDE-43F4-827D-C0573E161CDC}" destId="{83D030E5-EEBF-4356-AA99-6D29D4CCEF35}" srcOrd="1" destOrd="0" presId="urn:microsoft.com/office/officeart/2005/8/layout/radial1"/>
    <dgm:cxn modelId="{8E05BE8E-9135-47D7-9349-ABFE74446BD2}" srcId="{4533C8EB-315F-44A6-A69D-97252527553D}" destId="{45768714-60CF-424B-9478-9F0E2E88DF87}" srcOrd="1" destOrd="0" parTransId="{059929F7-5CDE-43F4-827D-C0573E161CDC}" sibTransId="{75476CDA-94D6-4A80-85E5-8AF61882F0F4}"/>
    <dgm:cxn modelId="{32A095D3-7EE6-456B-A988-F20E5999C156}" type="presOf" srcId="{7C3EAA4F-3CA2-4C0F-99BB-2F2C30267C2E}" destId="{AF0CEE9B-4F7B-4241-86B1-C12D54541C24}" srcOrd="0" destOrd="0" presId="urn:microsoft.com/office/officeart/2005/8/layout/radial1"/>
    <dgm:cxn modelId="{CCAA1BAB-F257-43FC-9D8C-4C1D82C720B5}" type="presOf" srcId="{1D0713F6-F9CB-4F4D-AB71-61086E8D0432}" destId="{1F81DC28-A83A-449A-B384-CD016E006F23}" srcOrd="0" destOrd="0" presId="urn:microsoft.com/office/officeart/2005/8/layout/radial1"/>
    <dgm:cxn modelId="{654ACDD9-80DE-4091-BD9C-E63789EE69D4}" type="presOf" srcId="{1D0713F6-F9CB-4F4D-AB71-61086E8D0432}" destId="{4D205A9E-B9FA-440A-990D-9936C6981A6C}" srcOrd="1" destOrd="0" presId="urn:microsoft.com/office/officeart/2005/8/layout/radial1"/>
    <dgm:cxn modelId="{12C21387-EB27-4A6D-ACB1-D99E521CCAA6}" srcId="{4533C8EB-315F-44A6-A69D-97252527553D}" destId="{3EF7D117-DDCF-4222-BA73-75915A4DD6DE}" srcOrd="3" destOrd="0" parTransId="{D3CD48FE-A291-4C95-AF02-19875BF60FD2}" sibTransId="{E324D49C-D6B6-41FC-A897-7292F806573E}"/>
    <dgm:cxn modelId="{A3BEF47F-15FE-4038-8F04-79EDAEC1DCDA}" type="presOf" srcId="{6DBF5FC5-0382-44FF-8BF8-C8087C374CC5}" destId="{1FC15B3A-320D-4212-B807-00F755824F96}" srcOrd="1" destOrd="0" presId="urn:microsoft.com/office/officeart/2005/8/layout/radial1"/>
    <dgm:cxn modelId="{39D276AF-3F35-4500-A4DE-7ECF3925A70F}" type="presParOf" srcId="{AF0CEE9B-4F7B-4241-86B1-C12D54541C24}" destId="{964D1BFF-4F7B-4DA1-9117-925F12579DEA}" srcOrd="0" destOrd="0" presId="urn:microsoft.com/office/officeart/2005/8/layout/radial1"/>
    <dgm:cxn modelId="{FE62C6F9-FC3F-45C9-93C9-394767845DAE}" type="presParOf" srcId="{AF0CEE9B-4F7B-4241-86B1-C12D54541C24}" destId="{1F81DC28-A83A-449A-B384-CD016E006F23}" srcOrd="1" destOrd="0" presId="urn:microsoft.com/office/officeart/2005/8/layout/radial1"/>
    <dgm:cxn modelId="{255287D5-0D87-4F58-9FD0-0E9155B51FC7}" type="presParOf" srcId="{1F81DC28-A83A-449A-B384-CD016E006F23}" destId="{4D205A9E-B9FA-440A-990D-9936C6981A6C}" srcOrd="0" destOrd="0" presId="urn:microsoft.com/office/officeart/2005/8/layout/radial1"/>
    <dgm:cxn modelId="{D3B8852B-05F3-4C55-AD2F-CAEFDDEF8D05}" type="presParOf" srcId="{AF0CEE9B-4F7B-4241-86B1-C12D54541C24}" destId="{8B2682A7-0206-42EC-81F3-DB330ABF1184}" srcOrd="2" destOrd="0" presId="urn:microsoft.com/office/officeart/2005/8/layout/radial1"/>
    <dgm:cxn modelId="{3A17CD45-0C0A-457F-A126-E08F123F695E}" type="presParOf" srcId="{AF0CEE9B-4F7B-4241-86B1-C12D54541C24}" destId="{14485085-D4DE-459A-BD74-FB8F5A1931DE}" srcOrd="3" destOrd="0" presId="urn:microsoft.com/office/officeart/2005/8/layout/radial1"/>
    <dgm:cxn modelId="{5275548C-EF40-47BE-AD26-1D251A1653AD}" type="presParOf" srcId="{14485085-D4DE-459A-BD74-FB8F5A1931DE}" destId="{83D030E5-EEBF-4356-AA99-6D29D4CCEF35}" srcOrd="0" destOrd="0" presId="urn:microsoft.com/office/officeart/2005/8/layout/radial1"/>
    <dgm:cxn modelId="{6ABC329A-4F81-4EC5-9A5F-74749B215DA4}" type="presParOf" srcId="{AF0CEE9B-4F7B-4241-86B1-C12D54541C24}" destId="{E1C1FE10-0F6E-4676-9193-B6CDCB129ADC}" srcOrd="4" destOrd="0" presId="urn:microsoft.com/office/officeart/2005/8/layout/radial1"/>
    <dgm:cxn modelId="{7741FE31-43A0-4349-BD7E-D530CF41FD34}" type="presParOf" srcId="{AF0CEE9B-4F7B-4241-86B1-C12D54541C24}" destId="{B35D656E-D248-4555-A9DA-9264A47A2E9F}" srcOrd="5" destOrd="0" presId="urn:microsoft.com/office/officeart/2005/8/layout/radial1"/>
    <dgm:cxn modelId="{0BFFC403-2305-456A-8215-E413A5D32137}" type="presParOf" srcId="{B35D656E-D248-4555-A9DA-9264A47A2E9F}" destId="{1FC15B3A-320D-4212-B807-00F755824F96}" srcOrd="0" destOrd="0" presId="urn:microsoft.com/office/officeart/2005/8/layout/radial1"/>
    <dgm:cxn modelId="{4F449AF4-EE9A-4D2E-9253-6336B74B3071}" type="presParOf" srcId="{AF0CEE9B-4F7B-4241-86B1-C12D54541C24}" destId="{756CD5F6-A620-452F-9719-4163A61C459D}" srcOrd="6" destOrd="0" presId="urn:microsoft.com/office/officeart/2005/8/layout/radial1"/>
    <dgm:cxn modelId="{BC50BB8D-FAA9-4565-AD1B-E94406316C82}" type="presParOf" srcId="{AF0CEE9B-4F7B-4241-86B1-C12D54541C24}" destId="{5D9B6F25-4CC6-4AB7-8964-0C2E1E4A813B}" srcOrd="7" destOrd="0" presId="urn:microsoft.com/office/officeart/2005/8/layout/radial1"/>
    <dgm:cxn modelId="{54F46E33-D560-475F-B2D9-79C3A2B14D7B}" type="presParOf" srcId="{5D9B6F25-4CC6-4AB7-8964-0C2E1E4A813B}" destId="{11B1E309-331F-4B54-876C-250C649B964C}" srcOrd="0" destOrd="0" presId="urn:microsoft.com/office/officeart/2005/8/layout/radial1"/>
    <dgm:cxn modelId="{331926D0-EF23-41CE-B27A-47BA73F6EAC8}" type="presParOf" srcId="{AF0CEE9B-4F7B-4241-86B1-C12D54541C24}" destId="{E5C23974-F378-4FBD-949C-4D13FF485C74}"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D1BFF-4F7B-4DA1-9117-925F12579DEA}">
      <dsp:nvSpPr>
        <dsp:cNvPr id="0" name=""/>
        <dsp:cNvSpPr/>
      </dsp:nvSpPr>
      <dsp:spPr>
        <a:xfrm>
          <a:off x="1948492" y="1869909"/>
          <a:ext cx="1370339" cy="1370339"/>
        </a:xfrm>
        <a:prstGeom prst="ellips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id-ID" sz="2200" b="1" i="0" u="none" strike="noStrike" kern="1200" cap="none" normalizeH="0" baseline="0">
              <a:ln>
                <a:noFill/>
              </a:ln>
              <a:solidFill>
                <a:srgbClr val="FFFF00"/>
              </a:solidFill>
              <a:effectLst/>
              <a:latin typeface="Arial" panose="020B0604020202020204" pitchFamily="34" charset="0"/>
            </a:rPr>
            <a:t>Proses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id-ID" sz="2200" b="1" i="0" u="none" strike="noStrike" kern="1200" cap="none" normalizeH="0" baseline="0">
              <a:ln>
                <a:noFill/>
              </a:ln>
              <a:solidFill>
                <a:srgbClr val="FFFF00"/>
              </a:solidFill>
              <a:effectLst/>
              <a:latin typeface="Arial" panose="020B0604020202020204" pitchFamily="34" charset="0"/>
            </a:rPr>
            <a:t>Bisnis</a:t>
          </a:r>
          <a:endParaRPr kumimoji="0" lang="en-US" altLang="id-ID" sz="2200" b="1" i="0" u="none" strike="noStrike" kern="1200" cap="none" normalizeH="0" baseline="0">
            <a:ln>
              <a:noFill/>
            </a:ln>
            <a:solidFill>
              <a:srgbClr val="FFFF00"/>
            </a:solidFill>
            <a:effectLst/>
            <a:latin typeface="Arial" panose="020B0604020202020204" pitchFamily="34" charset="0"/>
          </a:endParaRPr>
        </a:p>
      </dsp:txBody>
      <dsp:txXfrm>
        <a:off x="2149174" y="2070591"/>
        <a:ext cx="968975" cy="968975"/>
      </dsp:txXfrm>
    </dsp:sp>
    <dsp:sp modelId="{1F81DC28-A83A-449A-B384-CD016E006F23}">
      <dsp:nvSpPr>
        <dsp:cNvPr id="0" name=""/>
        <dsp:cNvSpPr/>
      </dsp:nvSpPr>
      <dsp:spPr>
        <a:xfrm rot="16200000">
          <a:off x="2393699" y="1606532"/>
          <a:ext cx="479925" cy="46828"/>
        </a:xfrm>
        <a:custGeom>
          <a:avLst/>
          <a:gdLst/>
          <a:ahLst/>
          <a:cxnLst/>
          <a:rect l="0" t="0" r="0" b="0"/>
          <a:pathLst>
            <a:path>
              <a:moveTo>
                <a:pt x="0" y="23414"/>
              </a:moveTo>
              <a:lnTo>
                <a:pt x="479925" y="23414"/>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1664" y="1617949"/>
        <a:ext cx="23996" cy="23996"/>
      </dsp:txXfrm>
    </dsp:sp>
    <dsp:sp modelId="{8B2682A7-0206-42EC-81F3-DB330ABF1184}">
      <dsp:nvSpPr>
        <dsp:cNvPr id="0" name=""/>
        <dsp:cNvSpPr/>
      </dsp:nvSpPr>
      <dsp:spPr>
        <a:xfrm>
          <a:off x="1948492" y="19645"/>
          <a:ext cx="1370339" cy="1370339"/>
        </a:xfrm>
        <a:prstGeom prst="ellips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id-ID" sz="1400" b="1" i="0" u="none" strike="noStrike" kern="1200" cap="none" normalizeH="0" baseline="0">
              <a:ln>
                <a:noFill/>
              </a:ln>
              <a:solidFill>
                <a:schemeClr val="tx1"/>
              </a:solidFill>
              <a:effectLst/>
              <a:latin typeface="Arial" panose="020B0604020202020204" pitchFamily="34" charset="0"/>
            </a:rPr>
            <a:t>Kebijakan</a:t>
          </a:r>
          <a:endParaRPr kumimoji="0" lang="en-US" altLang="id-ID" sz="1400" b="1" i="0" u="none" strike="noStrike" kern="1200" cap="none" normalizeH="0" baseline="0">
            <a:ln>
              <a:noFill/>
            </a:ln>
            <a:solidFill>
              <a:schemeClr val="tx1"/>
            </a:solidFill>
            <a:effectLst/>
            <a:latin typeface="Arial" panose="020B0604020202020204" pitchFamily="34" charset="0"/>
          </a:endParaRPr>
        </a:p>
      </dsp:txBody>
      <dsp:txXfrm>
        <a:off x="2149174" y="220327"/>
        <a:ext cx="968975" cy="968975"/>
      </dsp:txXfrm>
    </dsp:sp>
    <dsp:sp modelId="{14485085-D4DE-459A-BD74-FB8F5A1931DE}">
      <dsp:nvSpPr>
        <dsp:cNvPr id="0" name=""/>
        <dsp:cNvSpPr/>
      </dsp:nvSpPr>
      <dsp:spPr>
        <a:xfrm rot="21473136">
          <a:off x="3318224" y="2498725"/>
          <a:ext cx="415261" cy="46828"/>
        </a:xfrm>
        <a:custGeom>
          <a:avLst/>
          <a:gdLst/>
          <a:ahLst/>
          <a:cxnLst/>
          <a:rect l="0" t="0" r="0" b="0"/>
          <a:pathLst>
            <a:path>
              <a:moveTo>
                <a:pt x="0" y="23414"/>
              </a:moveTo>
              <a:lnTo>
                <a:pt x="415261" y="23414"/>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15473" y="2511758"/>
        <a:ext cx="20763" cy="20763"/>
      </dsp:txXfrm>
    </dsp:sp>
    <dsp:sp modelId="{E1C1FE10-0F6E-4676-9193-B6CDCB129ADC}">
      <dsp:nvSpPr>
        <dsp:cNvPr id="0" name=""/>
        <dsp:cNvSpPr/>
      </dsp:nvSpPr>
      <dsp:spPr>
        <a:xfrm>
          <a:off x="3732877" y="1804030"/>
          <a:ext cx="1370339" cy="1370339"/>
        </a:xfrm>
        <a:prstGeom prst="ellips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id-ID" sz="1400" b="1" i="0" u="none" strike="noStrike" kern="1200" cap="none" normalizeH="0" baseline="0">
              <a:ln>
                <a:noFill/>
              </a:ln>
              <a:solidFill>
                <a:schemeClr val="tx1"/>
              </a:solidFill>
              <a:effectLst/>
              <a:latin typeface="Arial" panose="020B0604020202020204" pitchFamily="34" charset="0"/>
            </a:rPr>
            <a:t>Sumber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id-ID" sz="1400" b="1" i="0" u="none" strike="noStrike" kern="1200" cap="none" normalizeH="0" baseline="0">
              <a:ln>
                <a:noFill/>
              </a:ln>
              <a:solidFill>
                <a:schemeClr val="tx1"/>
              </a:solidFill>
              <a:effectLst/>
              <a:latin typeface="Arial" panose="020B0604020202020204" pitchFamily="34" charset="0"/>
            </a:rPr>
            <a:t>Daya</a:t>
          </a:r>
          <a:endParaRPr kumimoji="0" lang="en-US" altLang="id-ID" sz="1400" b="1" i="0" u="none" strike="noStrike" kern="1200" cap="none" normalizeH="0" baseline="0">
            <a:ln>
              <a:noFill/>
            </a:ln>
            <a:solidFill>
              <a:schemeClr val="tx1"/>
            </a:solidFill>
            <a:effectLst/>
            <a:latin typeface="Arial" panose="020B0604020202020204" pitchFamily="34" charset="0"/>
          </a:endParaRPr>
        </a:p>
      </dsp:txBody>
      <dsp:txXfrm>
        <a:off x="3933559" y="2004712"/>
        <a:ext cx="968975" cy="968975"/>
      </dsp:txXfrm>
    </dsp:sp>
    <dsp:sp modelId="{B35D656E-D248-4555-A9DA-9264A47A2E9F}">
      <dsp:nvSpPr>
        <dsp:cNvPr id="0" name=""/>
        <dsp:cNvSpPr/>
      </dsp:nvSpPr>
      <dsp:spPr>
        <a:xfrm rot="5400000">
          <a:off x="2459579" y="3390918"/>
          <a:ext cx="348166" cy="46828"/>
        </a:xfrm>
        <a:custGeom>
          <a:avLst/>
          <a:gdLst/>
          <a:ahLst/>
          <a:cxnLst/>
          <a:rect l="0" t="0" r="0" b="0"/>
          <a:pathLst>
            <a:path>
              <a:moveTo>
                <a:pt x="0" y="23414"/>
              </a:moveTo>
              <a:lnTo>
                <a:pt x="348166" y="23414"/>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4958" y="3405628"/>
        <a:ext cx="17408" cy="17408"/>
      </dsp:txXfrm>
    </dsp:sp>
    <dsp:sp modelId="{756CD5F6-A620-452F-9719-4163A61C459D}">
      <dsp:nvSpPr>
        <dsp:cNvPr id="0" name=""/>
        <dsp:cNvSpPr/>
      </dsp:nvSpPr>
      <dsp:spPr>
        <a:xfrm>
          <a:off x="1948492" y="3588415"/>
          <a:ext cx="1370339" cy="1370339"/>
        </a:xfrm>
        <a:prstGeom prst="ellips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id-ID" sz="1400" b="1" i="0" u="none" strike="noStrike" kern="1200" cap="none" normalizeH="0" baseline="0">
              <a:ln>
                <a:noFill/>
              </a:ln>
              <a:solidFill>
                <a:schemeClr val="tx1"/>
              </a:solidFill>
              <a:effectLst/>
              <a:latin typeface="Arial" panose="020B0604020202020204" pitchFamily="34" charset="0"/>
            </a:rPr>
            <a:t>Aktivitas</a:t>
          </a:r>
          <a:endParaRPr kumimoji="0" lang="en-US" altLang="id-ID" sz="1400" b="1" i="0" u="none" strike="noStrike" kern="1200" cap="none" normalizeH="0" baseline="0">
            <a:ln>
              <a:noFill/>
            </a:ln>
            <a:solidFill>
              <a:schemeClr val="tx1"/>
            </a:solidFill>
            <a:effectLst/>
            <a:latin typeface="Arial" panose="020B0604020202020204" pitchFamily="34" charset="0"/>
          </a:endParaRPr>
        </a:p>
      </dsp:txBody>
      <dsp:txXfrm>
        <a:off x="2149174" y="3789097"/>
        <a:ext cx="968975" cy="968975"/>
      </dsp:txXfrm>
    </dsp:sp>
    <dsp:sp modelId="{5D9B6F25-4CC6-4AB7-8964-0C2E1E4A813B}">
      <dsp:nvSpPr>
        <dsp:cNvPr id="0" name=""/>
        <dsp:cNvSpPr/>
      </dsp:nvSpPr>
      <dsp:spPr>
        <a:xfrm rot="10926864">
          <a:off x="1533839" y="2498725"/>
          <a:ext cx="415261" cy="46828"/>
        </a:xfrm>
        <a:custGeom>
          <a:avLst/>
          <a:gdLst/>
          <a:ahLst/>
          <a:cxnLst/>
          <a:rect l="0" t="0" r="0" b="0"/>
          <a:pathLst>
            <a:path>
              <a:moveTo>
                <a:pt x="0" y="23414"/>
              </a:moveTo>
              <a:lnTo>
                <a:pt x="415261" y="23414"/>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731088" y="2511758"/>
        <a:ext cx="20763" cy="20763"/>
      </dsp:txXfrm>
    </dsp:sp>
    <dsp:sp modelId="{E5C23974-F378-4FBD-949C-4D13FF485C74}">
      <dsp:nvSpPr>
        <dsp:cNvPr id="0" name=""/>
        <dsp:cNvSpPr/>
      </dsp:nvSpPr>
      <dsp:spPr>
        <a:xfrm>
          <a:off x="164107" y="1804030"/>
          <a:ext cx="1370339" cy="1370339"/>
        </a:xfrm>
        <a:prstGeom prst="ellips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id-ID" sz="1400" b="1" i="0" u="none" strike="noStrike" kern="1200" cap="none" normalizeH="0" baseline="0">
              <a:ln>
                <a:noFill/>
              </a:ln>
              <a:solidFill>
                <a:schemeClr val="tx1"/>
              </a:solidFill>
              <a:effectLst/>
              <a:latin typeface="Arial" panose="020B0604020202020204" pitchFamily="34" charset="0"/>
            </a:rPr>
            <a:t>Struktur</a:t>
          </a:r>
        </a:p>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id-ID" sz="1400" b="1" i="0" u="none" strike="noStrike" kern="1200" cap="none" normalizeH="0" baseline="0">
              <a:ln>
                <a:noFill/>
              </a:ln>
              <a:solidFill>
                <a:schemeClr val="tx1"/>
              </a:solidFill>
              <a:effectLst/>
              <a:latin typeface="Arial" panose="020B0604020202020204" pitchFamily="34" charset="0"/>
            </a:rPr>
            <a:t>Organisasi</a:t>
          </a:r>
          <a:endParaRPr kumimoji="0" lang="en-US" altLang="id-ID" sz="1400" b="1" i="0" u="none" strike="noStrike" kern="1200" cap="none" normalizeH="0" baseline="0">
            <a:ln>
              <a:noFill/>
            </a:ln>
            <a:solidFill>
              <a:schemeClr val="tx1"/>
            </a:solidFill>
            <a:effectLst/>
            <a:latin typeface="Arial" panose="020B0604020202020204" pitchFamily="34" charset="0"/>
          </a:endParaRPr>
        </a:p>
      </dsp:txBody>
      <dsp:txXfrm>
        <a:off x="364789" y="2004712"/>
        <a:ext cx="968975" cy="96897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21BEFE6-9588-495A-922A-1A0F1904F73D}" type="datetimeFigureOut">
              <a:rPr lang="en-US"/>
              <a:pPr>
                <a:defRPr/>
              </a:pPr>
              <a:t>9/5/2016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8FC0C3B-70BF-4E8F-8B0C-1C7945A8CCF5}" type="slidenum">
              <a:rPr lang="en-US"/>
              <a:pPr>
                <a:defRPr/>
              </a:pPr>
              <a:t>‹#›</a:t>
            </a:fld>
            <a:endParaRPr lang="en-US"/>
          </a:p>
        </p:txBody>
      </p:sp>
    </p:spTree>
    <p:extLst>
      <p:ext uri="{BB962C8B-B14F-4D97-AF65-F5344CB8AC3E}">
        <p14:creationId xmlns:p14="http://schemas.microsoft.com/office/powerpoint/2010/main" val="3126760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id-ID"/>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E0A8E04-BFA2-4981-9552-015337751145}" type="slidenum">
              <a:rPr lang="id-ID" altLang="id-ID" sz="1200"/>
              <a:pPr eaLnBrk="1" hangingPunct="1"/>
              <a:t>7</a:t>
            </a:fld>
            <a:endParaRPr lang="id-ID" altLang="id-ID" sz="1200"/>
          </a:p>
        </p:txBody>
      </p:sp>
    </p:spTree>
    <p:extLst>
      <p:ext uri="{BB962C8B-B14F-4D97-AF65-F5344CB8AC3E}">
        <p14:creationId xmlns:p14="http://schemas.microsoft.com/office/powerpoint/2010/main" val="3409471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88E6896E-F314-4FAC-87B5-964B35402377}" type="datetime1">
              <a:rPr lang="id-ID" smtClean="0"/>
              <a:t>05/09/2016</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pPr>
              <a:defRPr/>
            </a:pPr>
            <a:fld id="{4E824D36-E280-44BA-B8BC-BC07C9FF3596}" type="slidenum">
              <a:rPr lang="id-ID" smtClean="0"/>
              <a:pPr>
                <a:defRPr/>
              </a:pPr>
              <a:t>‹#›</a:t>
            </a:fld>
            <a:endParaRPr lang="id-ID"/>
          </a:p>
        </p:txBody>
      </p:sp>
    </p:spTree>
    <p:extLst>
      <p:ext uri="{BB962C8B-B14F-4D97-AF65-F5344CB8AC3E}">
        <p14:creationId xmlns:p14="http://schemas.microsoft.com/office/powerpoint/2010/main" val="323463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pPr>
              <a:defRPr/>
            </a:pPr>
            <a:fld id="{C0D6FF8E-5506-4643-9CC0-8ABFA10DE92B}" type="datetime1">
              <a:rPr lang="id-ID" smtClean="0"/>
              <a:t>05/09/2016</a:t>
            </a:fld>
            <a:endParaRPr lang="id-ID"/>
          </a:p>
        </p:txBody>
      </p:sp>
      <p:sp>
        <p:nvSpPr>
          <p:cNvPr id="4" name="Footer Placeholder 3"/>
          <p:cNvSpPr>
            <a:spLocks noGrp="1"/>
          </p:cNvSpPr>
          <p:nvPr>
            <p:ph type="ftr" sz="quarter" idx="11"/>
          </p:nvPr>
        </p:nvSpPr>
        <p:spPr/>
        <p:txBody>
          <a:bodyPr/>
          <a:lstStyle/>
          <a:p>
            <a:pPr>
              <a:defRPr/>
            </a:pPr>
            <a:endParaRPr lang="id-ID"/>
          </a:p>
        </p:txBody>
      </p:sp>
      <p:sp>
        <p:nvSpPr>
          <p:cNvPr id="5" name="Slide Number Placeholder 4"/>
          <p:cNvSpPr>
            <a:spLocks noGrp="1"/>
          </p:cNvSpPr>
          <p:nvPr>
            <p:ph type="sldNum" sz="quarter" idx="12"/>
          </p:nvPr>
        </p:nvSpPr>
        <p:spPr/>
        <p:txBody>
          <a:bodyPr/>
          <a:lstStyle/>
          <a:p>
            <a:pPr>
              <a:defRPr/>
            </a:pPr>
            <a:fld id="{6AD24D02-4ACA-4F97-9203-315E644FEE7D}" type="slidenum">
              <a:rPr lang="id-ID" smtClean="0"/>
              <a:pPr>
                <a:defRPr/>
              </a:pPr>
              <a:t>‹#›</a:t>
            </a:fld>
            <a:endParaRPr lang="id-ID"/>
          </a:p>
        </p:txBody>
      </p:sp>
    </p:spTree>
    <p:extLst>
      <p:ext uri="{BB962C8B-B14F-4D97-AF65-F5344CB8AC3E}">
        <p14:creationId xmlns:p14="http://schemas.microsoft.com/office/powerpoint/2010/main" val="24629464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C0D6FF8E-5506-4643-9CC0-8ABFA10DE92B}" type="datetime1">
              <a:rPr lang="id-ID" smtClean="0"/>
              <a:t>05/09/2016</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pPr>
              <a:defRPr/>
            </a:pPr>
            <a:fld id="{6AD24D02-4ACA-4F97-9203-315E644FEE7D}" type="slidenum">
              <a:rPr lang="id-ID" smtClean="0"/>
              <a:pPr>
                <a:defRPr/>
              </a:pPr>
              <a:t>‹#›</a:t>
            </a:fld>
            <a:endParaRPr lang="id-ID"/>
          </a:p>
        </p:txBody>
      </p:sp>
    </p:spTree>
    <p:extLst>
      <p:ext uri="{BB962C8B-B14F-4D97-AF65-F5344CB8AC3E}">
        <p14:creationId xmlns:p14="http://schemas.microsoft.com/office/powerpoint/2010/main" val="199263446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C0D6FF8E-5506-4643-9CC0-8ABFA10DE92B}" type="datetime1">
              <a:rPr lang="id-ID" smtClean="0"/>
              <a:t>05/09/2016</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pPr>
              <a:defRPr/>
            </a:pPr>
            <a:fld id="{6AD24D02-4ACA-4F97-9203-315E644FEE7D}" type="slidenum">
              <a:rPr lang="id-ID" smtClean="0"/>
              <a:pPr>
                <a:defRPr/>
              </a:pPr>
              <a:t>‹#›</a:t>
            </a:fld>
            <a:endParaRPr lang="id-ID"/>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6981453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C0D6FF8E-5506-4643-9CC0-8ABFA10DE92B}" type="datetime1">
              <a:rPr lang="id-ID" smtClean="0"/>
              <a:t>05/09/2016</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pPr>
              <a:defRPr/>
            </a:pPr>
            <a:fld id="{6AD24D02-4ACA-4F97-9203-315E644FEE7D}" type="slidenum">
              <a:rPr lang="id-ID" smtClean="0"/>
              <a:pPr>
                <a:defRPr/>
              </a:pPr>
              <a:t>‹#›</a:t>
            </a:fld>
            <a:endParaRPr lang="id-ID"/>
          </a:p>
        </p:txBody>
      </p:sp>
    </p:spTree>
    <p:extLst>
      <p:ext uri="{BB962C8B-B14F-4D97-AF65-F5344CB8AC3E}">
        <p14:creationId xmlns:p14="http://schemas.microsoft.com/office/powerpoint/2010/main" val="69919736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C0D6FF8E-5506-4643-9CC0-8ABFA10DE92B}" type="datetime1">
              <a:rPr lang="id-ID" smtClean="0"/>
              <a:t>05/09/2016</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pPr>
              <a:defRPr/>
            </a:pPr>
            <a:fld id="{6AD24D02-4ACA-4F97-9203-315E644FEE7D}" type="slidenum">
              <a:rPr lang="id-ID" smtClean="0"/>
              <a:pPr>
                <a:defRPr/>
              </a:pPr>
              <a:t>‹#›</a:t>
            </a:fld>
            <a:endParaRPr lang="id-ID"/>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1322762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C0D6FF8E-5506-4643-9CC0-8ABFA10DE92B}" type="datetime1">
              <a:rPr lang="id-ID" smtClean="0"/>
              <a:t>05/09/2016</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pPr>
              <a:defRPr/>
            </a:pPr>
            <a:fld id="{6AD24D02-4ACA-4F97-9203-315E644FEE7D}" type="slidenum">
              <a:rPr lang="id-ID" smtClean="0"/>
              <a:pPr>
                <a:defRPr/>
              </a:pPr>
              <a:t>‹#›</a:t>
            </a:fld>
            <a:endParaRPr lang="id-ID"/>
          </a:p>
        </p:txBody>
      </p:sp>
    </p:spTree>
    <p:extLst>
      <p:ext uri="{BB962C8B-B14F-4D97-AF65-F5344CB8AC3E}">
        <p14:creationId xmlns:p14="http://schemas.microsoft.com/office/powerpoint/2010/main" val="321960341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7122D09-121A-4B20-BEEB-AE3215910B41}" type="datetime1">
              <a:rPr lang="id-ID" smtClean="0"/>
              <a:t>05/09/2016</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pPr>
              <a:defRPr/>
            </a:pPr>
            <a:fld id="{46E68AB9-3333-4E49-9A0C-3F47BE274B3E}" type="slidenum">
              <a:rPr lang="id-ID" smtClean="0"/>
              <a:pPr>
                <a:defRPr/>
              </a:pPr>
              <a:t>‹#›</a:t>
            </a:fld>
            <a:endParaRPr lang="id-ID"/>
          </a:p>
        </p:txBody>
      </p:sp>
    </p:spTree>
    <p:extLst>
      <p:ext uri="{BB962C8B-B14F-4D97-AF65-F5344CB8AC3E}">
        <p14:creationId xmlns:p14="http://schemas.microsoft.com/office/powerpoint/2010/main" val="3300917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849B658-FB10-4A56-BCDF-CF32D237DEA6}" type="datetime1">
              <a:rPr lang="id-ID" smtClean="0"/>
              <a:t>05/09/2016</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pPr>
              <a:defRPr/>
            </a:pPr>
            <a:fld id="{ECF76DA8-D93E-49D2-9D59-4A0260561E6B}" type="slidenum">
              <a:rPr lang="id-ID" smtClean="0"/>
              <a:pPr>
                <a:defRPr/>
              </a:pPr>
              <a:t>‹#›</a:t>
            </a:fld>
            <a:endParaRPr lang="id-ID"/>
          </a:p>
        </p:txBody>
      </p:sp>
    </p:spTree>
    <p:extLst>
      <p:ext uri="{BB962C8B-B14F-4D97-AF65-F5344CB8AC3E}">
        <p14:creationId xmlns:p14="http://schemas.microsoft.com/office/powerpoint/2010/main" val="3910346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a:t>Click to edit Master title style</a:t>
            </a:r>
          </a:p>
        </p:txBody>
      </p:sp>
      <p:sp>
        <p:nvSpPr>
          <p:cNvPr id="3" name="Table Placeholder 2"/>
          <p:cNvSpPr>
            <a:spLocks noGrp="1"/>
          </p:cNvSpPr>
          <p:nvPr>
            <p:ph type="tbl" idx="1"/>
          </p:nvPr>
        </p:nvSpPr>
        <p:spPr>
          <a:xfrm>
            <a:off x="301625" y="1676400"/>
            <a:ext cx="8540750" cy="442277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79FAEB-432B-41BF-883F-9945E77BBD4C}" type="slidenum">
              <a:rPr lang="en-US" altLang="id-ID"/>
              <a:pPr/>
              <a:t>‹#›</a:t>
            </a:fld>
            <a:endParaRPr lang="en-US" altLang="id-ID"/>
          </a:p>
        </p:txBody>
      </p:sp>
    </p:spTree>
    <p:extLst>
      <p:ext uri="{BB962C8B-B14F-4D97-AF65-F5344CB8AC3E}">
        <p14:creationId xmlns:p14="http://schemas.microsoft.com/office/powerpoint/2010/main" val="178745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a:t>Click to edit Master title style</a:t>
            </a:r>
          </a:p>
        </p:txBody>
      </p:sp>
      <p:sp>
        <p:nvSpPr>
          <p:cNvPr id="3" name="SmartArt Placeholder 2"/>
          <p:cNvSpPr>
            <a:spLocks noGrp="1"/>
          </p:cNvSpPr>
          <p:nvPr>
            <p:ph type="dgm" idx="1"/>
          </p:nvPr>
        </p:nvSpPr>
        <p:spPr>
          <a:xfrm>
            <a:off x="301625" y="1676400"/>
            <a:ext cx="8540750" cy="442277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E4D7815-18A9-4447-AA5B-8E53E63AA87A}" type="slidenum">
              <a:rPr lang="en-US" altLang="id-ID"/>
              <a:pPr/>
              <a:t>‹#›</a:t>
            </a:fld>
            <a:endParaRPr lang="en-US" altLang="id-ID"/>
          </a:p>
        </p:txBody>
      </p:sp>
    </p:spTree>
    <p:extLst>
      <p:ext uri="{BB962C8B-B14F-4D97-AF65-F5344CB8AC3E}">
        <p14:creationId xmlns:p14="http://schemas.microsoft.com/office/powerpoint/2010/main" val="376780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CCBEDC2-A9D7-4391-90B4-E90A64526788}" type="datetime1">
              <a:rPr lang="id-ID" smtClean="0"/>
              <a:t>05/09/2016</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pPr>
              <a:defRPr/>
            </a:pPr>
            <a:fld id="{A1A821D7-D591-494A-960C-021276192A08}" type="slidenum">
              <a:rPr lang="id-ID" smtClean="0"/>
              <a:pPr>
                <a:defRPr/>
              </a:pPr>
              <a:t>‹#›</a:t>
            </a:fld>
            <a:endParaRPr lang="id-ID"/>
          </a:p>
        </p:txBody>
      </p:sp>
    </p:spTree>
    <p:extLst>
      <p:ext uri="{BB962C8B-B14F-4D97-AF65-F5344CB8AC3E}">
        <p14:creationId xmlns:p14="http://schemas.microsoft.com/office/powerpoint/2010/main" val="357231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C116A0AC-9205-46D1-B801-8B69AA30A68C}" type="datetime1">
              <a:rPr lang="id-ID" smtClean="0"/>
              <a:t>05/09/2016</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pPr>
              <a:defRPr/>
            </a:pPr>
            <a:fld id="{CA69EED8-541C-4346-B695-0F35EF9B19AB}" type="slidenum">
              <a:rPr lang="id-ID" smtClean="0"/>
              <a:pPr>
                <a:defRPr/>
              </a:pPr>
              <a:t>‹#›</a:t>
            </a:fld>
            <a:endParaRPr lang="id-ID"/>
          </a:p>
        </p:txBody>
      </p:sp>
    </p:spTree>
    <p:extLst>
      <p:ext uri="{BB962C8B-B14F-4D97-AF65-F5344CB8AC3E}">
        <p14:creationId xmlns:p14="http://schemas.microsoft.com/office/powerpoint/2010/main" val="865808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5DE4094C-D7DE-47CC-B720-4BBD3A3C64C4}" type="datetime1">
              <a:rPr lang="id-ID" smtClean="0"/>
              <a:t>05/09/2016</a:t>
            </a:fld>
            <a:endParaRPr lang="id-ID"/>
          </a:p>
        </p:txBody>
      </p:sp>
      <p:sp>
        <p:nvSpPr>
          <p:cNvPr id="6" name="Footer Placeholder 5"/>
          <p:cNvSpPr>
            <a:spLocks noGrp="1"/>
          </p:cNvSpPr>
          <p:nvPr>
            <p:ph type="ftr" sz="quarter" idx="11"/>
          </p:nvPr>
        </p:nvSpPr>
        <p:spPr/>
        <p:txBody>
          <a:bodyPr/>
          <a:lstStyle/>
          <a:p>
            <a:pPr>
              <a:defRPr/>
            </a:pPr>
            <a:endParaRPr lang="id-ID"/>
          </a:p>
        </p:txBody>
      </p:sp>
      <p:sp>
        <p:nvSpPr>
          <p:cNvPr id="7" name="Slide Number Placeholder 6"/>
          <p:cNvSpPr>
            <a:spLocks noGrp="1"/>
          </p:cNvSpPr>
          <p:nvPr>
            <p:ph type="sldNum" sz="quarter" idx="12"/>
          </p:nvPr>
        </p:nvSpPr>
        <p:spPr/>
        <p:txBody>
          <a:bodyPr/>
          <a:lstStyle/>
          <a:p>
            <a:pPr>
              <a:defRPr/>
            </a:pPr>
            <a:fld id="{55A947EC-4F70-4734-A3EF-993824D922A6}" type="slidenum">
              <a:rPr lang="id-ID" smtClean="0"/>
              <a:pPr>
                <a:defRPr/>
              </a:pPr>
              <a:t>‹#›</a:t>
            </a:fld>
            <a:endParaRPr lang="id-ID"/>
          </a:p>
        </p:txBody>
      </p:sp>
    </p:spTree>
    <p:extLst>
      <p:ext uri="{BB962C8B-B14F-4D97-AF65-F5344CB8AC3E}">
        <p14:creationId xmlns:p14="http://schemas.microsoft.com/office/powerpoint/2010/main" val="333373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A7E5A4E-CD99-48B5-91B7-A366476DA55B}" type="datetime1">
              <a:rPr lang="id-ID" smtClean="0"/>
              <a:t>05/09/2016</a:t>
            </a:fld>
            <a:endParaRPr lang="id-ID"/>
          </a:p>
        </p:txBody>
      </p:sp>
      <p:sp>
        <p:nvSpPr>
          <p:cNvPr id="8" name="Footer Placeholder 7"/>
          <p:cNvSpPr>
            <a:spLocks noGrp="1"/>
          </p:cNvSpPr>
          <p:nvPr>
            <p:ph type="ftr" sz="quarter" idx="11"/>
          </p:nvPr>
        </p:nvSpPr>
        <p:spPr/>
        <p:txBody>
          <a:bodyPr/>
          <a:lstStyle/>
          <a:p>
            <a:pPr>
              <a:defRPr/>
            </a:pPr>
            <a:endParaRPr lang="id-ID"/>
          </a:p>
        </p:txBody>
      </p:sp>
      <p:sp>
        <p:nvSpPr>
          <p:cNvPr id="9" name="Slide Number Placeholder 8"/>
          <p:cNvSpPr>
            <a:spLocks noGrp="1"/>
          </p:cNvSpPr>
          <p:nvPr>
            <p:ph type="sldNum" sz="quarter" idx="12"/>
          </p:nvPr>
        </p:nvSpPr>
        <p:spPr/>
        <p:txBody>
          <a:bodyPr/>
          <a:lstStyle/>
          <a:p>
            <a:pPr>
              <a:defRPr/>
            </a:pPr>
            <a:fld id="{AE098961-C74C-4333-9A67-821FF1FF693F}" type="slidenum">
              <a:rPr lang="id-ID" smtClean="0"/>
              <a:pPr>
                <a:defRPr/>
              </a:pPr>
              <a:t>‹#›</a:t>
            </a:fld>
            <a:endParaRPr lang="id-ID"/>
          </a:p>
        </p:txBody>
      </p:sp>
    </p:spTree>
    <p:extLst>
      <p:ext uri="{BB962C8B-B14F-4D97-AF65-F5344CB8AC3E}">
        <p14:creationId xmlns:p14="http://schemas.microsoft.com/office/powerpoint/2010/main" val="276322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5E7581E3-F13F-4F9C-A07A-D76DE00EB292}" type="datetime1">
              <a:rPr lang="id-ID" smtClean="0"/>
              <a:t>05/09/2016</a:t>
            </a:fld>
            <a:endParaRPr lang="id-ID"/>
          </a:p>
        </p:txBody>
      </p:sp>
      <p:sp>
        <p:nvSpPr>
          <p:cNvPr id="4" name="Footer Placeholder 3"/>
          <p:cNvSpPr>
            <a:spLocks noGrp="1"/>
          </p:cNvSpPr>
          <p:nvPr>
            <p:ph type="ftr" sz="quarter" idx="11"/>
          </p:nvPr>
        </p:nvSpPr>
        <p:spPr/>
        <p:txBody>
          <a:bodyPr/>
          <a:lstStyle/>
          <a:p>
            <a:pPr>
              <a:defRPr/>
            </a:pPr>
            <a:endParaRPr lang="id-ID"/>
          </a:p>
        </p:txBody>
      </p:sp>
      <p:sp>
        <p:nvSpPr>
          <p:cNvPr id="5" name="Slide Number Placeholder 4"/>
          <p:cNvSpPr>
            <a:spLocks noGrp="1"/>
          </p:cNvSpPr>
          <p:nvPr>
            <p:ph type="sldNum" sz="quarter" idx="12"/>
          </p:nvPr>
        </p:nvSpPr>
        <p:spPr/>
        <p:txBody>
          <a:bodyPr/>
          <a:lstStyle/>
          <a:p>
            <a:pPr>
              <a:defRPr/>
            </a:pPr>
            <a:fld id="{79620671-165D-4ABE-8E01-427F8C329CA7}" type="slidenum">
              <a:rPr lang="id-ID" smtClean="0"/>
              <a:pPr>
                <a:defRPr/>
              </a:pPr>
              <a:t>‹#›</a:t>
            </a:fld>
            <a:endParaRPr lang="id-ID"/>
          </a:p>
        </p:txBody>
      </p:sp>
    </p:spTree>
    <p:extLst>
      <p:ext uri="{BB962C8B-B14F-4D97-AF65-F5344CB8AC3E}">
        <p14:creationId xmlns:p14="http://schemas.microsoft.com/office/powerpoint/2010/main" val="2522526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738F096-27CE-40B3-8E45-22FFDBFB8BCC}" type="datetime1">
              <a:rPr lang="id-ID" smtClean="0"/>
              <a:t>05/09/2016</a:t>
            </a:fld>
            <a:endParaRPr lang="id-ID"/>
          </a:p>
        </p:txBody>
      </p:sp>
      <p:sp>
        <p:nvSpPr>
          <p:cNvPr id="3" name="Footer Placeholder 2"/>
          <p:cNvSpPr>
            <a:spLocks noGrp="1"/>
          </p:cNvSpPr>
          <p:nvPr>
            <p:ph type="ftr" sz="quarter" idx="11"/>
          </p:nvPr>
        </p:nvSpPr>
        <p:spPr/>
        <p:txBody>
          <a:bodyPr/>
          <a:lstStyle/>
          <a:p>
            <a:pPr>
              <a:defRPr/>
            </a:pPr>
            <a:endParaRPr lang="id-ID"/>
          </a:p>
        </p:txBody>
      </p:sp>
      <p:sp>
        <p:nvSpPr>
          <p:cNvPr id="4" name="Slide Number Placeholder 3"/>
          <p:cNvSpPr>
            <a:spLocks noGrp="1"/>
          </p:cNvSpPr>
          <p:nvPr>
            <p:ph type="sldNum" sz="quarter" idx="12"/>
          </p:nvPr>
        </p:nvSpPr>
        <p:spPr/>
        <p:txBody>
          <a:bodyPr/>
          <a:lstStyle/>
          <a:p>
            <a:pPr>
              <a:defRPr/>
            </a:pPr>
            <a:fld id="{462A772C-C650-4A82-A652-1E613F01C4EE}" type="slidenum">
              <a:rPr lang="id-ID" smtClean="0"/>
              <a:pPr>
                <a:defRPr/>
              </a:pPr>
              <a:t>‹#›</a:t>
            </a:fld>
            <a:endParaRPr lang="id-ID"/>
          </a:p>
        </p:txBody>
      </p:sp>
    </p:spTree>
    <p:extLst>
      <p:ext uri="{BB962C8B-B14F-4D97-AF65-F5344CB8AC3E}">
        <p14:creationId xmlns:p14="http://schemas.microsoft.com/office/powerpoint/2010/main" val="2268852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F9DFFBE4-7075-4D4B-A5DC-B3A5C1F40C3F}" type="datetime1">
              <a:rPr lang="id-ID" smtClean="0"/>
              <a:t>05/09/2016</a:t>
            </a:fld>
            <a:endParaRPr lang="id-ID"/>
          </a:p>
        </p:txBody>
      </p:sp>
      <p:sp>
        <p:nvSpPr>
          <p:cNvPr id="6" name="Footer Placeholder 5"/>
          <p:cNvSpPr>
            <a:spLocks noGrp="1"/>
          </p:cNvSpPr>
          <p:nvPr>
            <p:ph type="ftr" sz="quarter" idx="11"/>
          </p:nvPr>
        </p:nvSpPr>
        <p:spPr/>
        <p:txBody>
          <a:bodyPr/>
          <a:lstStyle/>
          <a:p>
            <a:pPr>
              <a:defRPr/>
            </a:pPr>
            <a:endParaRPr lang="id-ID"/>
          </a:p>
        </p:txBody>
      </p:sp>
      <p:sp>
        <p:nvSpPr>
          <p:cNvPr id="7" name="Slide Number Placeholder 6"/>
          <p:cNvSpPr>
            <a:spLocks noGrp="1"/>
          </p:cNvSpPr>
          <p:nvPr>
            <p:ph type="sldNum" sz="quarter" idx="12"/>
          </p:nvPr>
        </p:nvSpPr>
        <p:spPr/>
        <p:txBody>
          <a:bodyPr/>
          <a:lstStyle/>
          <a:p>
            <a:pPr>
              <a:defRPr/>
            </a:pPr>
            <a:fld id="{81334166-F32A-4562-83AC-B351CF75626C}" type="slidenum">
              <a:rPr lang="id-ID" smtClean="0"/>
              <a:pPr>
                <a:defRPr/>
              </a:pPr>
              <a:t>‹#›</a:t>
            </a:fld>
            <a:endParaRPr lang="id-ID"/>
          </a:p>
        </p:txBody>
      </p:sp>
    </p:spTree>
    <p:extLst>
      <p:ext uri="{BB962C8B-B14F-4D97-AF65-F5344CB8AC3E}">
        <p14:creationId xmlns:p14="http://schemas.microsoft.com/office/powerpoint/2010/main" val="212892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C065F6A4-A878-4559-B8D1-133726B8ED2F}" type="datetime1">
              <a:rPr lang="id-ID" smtClean="0"/>
              <a:t>05/09/2016</a:t>
            </a:fld>
            <a:endParaRPr lang="id-ID"/>
          </a:p>
        </p:txBody>
      </p:sp>
      <p:sp>
        <p:nvSpPr>
          <p:cNvPr id="6" name="Footer Placeholder 5"/>
          <p:cNvSpPr>
            <a:spLocks noGrp="1"/>
          </p:cNvSpPr>
          <p:nvPr>
            <p:ph type="ftr" sz="quarter" idx="11"/>
          </p:nvPr>
        </p:nvSpPr>
        <p:spPr>
          <a:xfrm>
            <a:off x="533400" y="6172200"/>
            <a:ext cx="5811724" cy="365125"/>
          </a:xfrm>
        </p:spPr>
        <p:txBody>
          <a:bodyPr/>
          <a:lstStyle/>
          <a:p>
            <a:pPr>
              <a:defRPr/>
            </a:pPr>
            <a:endParaRPr lang="id-ID"/>
          </a:p>
        </p:txBody>
      </p:sp>
      <p:sp>
        <p:nvSpPr>
          <p:cNvPr id="7" name="Slide Number Placeholder 6"/>
          <p:cNvSpPr>
            <a:spLocks noGrp="1"/>
          </p:cNvSpPr>
          <p:nvPr>
            <p:ph type="sldNum" sz="quarter" idx="12"/>
          </p:nvPr>
        </p:nvSpPr>
        <p:spPr/>
        <p:txBody>
          <a:bodyPr/>
          <a:lstStyle/>
          <a:p>
            <a:pPr>
              <a:defRPr/>
            </a:pPr>
            <a:fld id="{1C95C555-D5BE-4BD6-94C4-BFB0B178EC9E}" type="slidenum">
              <a:rPr lang="id-ID" smtClean="0"/>
              <a:pPr>
                <a:defRPr/>
              </a:pPr>
              <a:t>‹#›</a:t>
            </a:fld>
            <a:endParaRPr lang="id-ID"/>
          </a:p>
        </p:txBody>
      </p:sp>
    </p:spTree>
    <p:extLst>
      <p:ext uri="{BB962C8B-B14F-4D97-AF65-F5344CB8AC3E}">
        <p14:creationId xmlns:p14="http://schemas.microsoft.com/office/powerpoint/2010/main" val="57393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C0D6FF8E-5506-4643-9CC0-8ABFA10DE92B}" type="datetime1">
              <a:rPr lang="id-ID" smtClean="0"/>
              <a:t>05/09/2016</a:t>
            </a:fld>
            <a:endParaRPr lang="id-ID"/>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id-ID"/>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6AD24D02-4ACA-4F97-9203-315E644FEE7D}" type="slidenum">
              <a:rPr lang="id-ID" smtClean="0"/>
              <a:pPr>
                <a:defRPr/>
              </a:pPr>
              <a:t>‹#›</a:t>
            </a:fld>
            <a:endParaRPr lang="id-ID"/>
          </a:p>
        </p:txBody>
      </p:sp>
    </p:spTree>
    <p:extLst>
      <p:ext uri="{BB962C8B-B14F-4D97-AF65-F5344CB8AC3E}">
        <p14:creationId xmlns:p14="http://schemas.microsoft.com/office/powerpoint/2010/main" val="650250849"/>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3" r:id="rId18"/>
    <p:sldLayoutId id="2147483824" r:id="rId19"/>
  </p:sldLayoutIdLst>
  <p:hf sldNum="0"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636912"/>
            <a:ext cx="7715304" cy="1224136"/>
          </a:xfrm>
        </p:spPr>
        <p:txBody>
          <a:bodyPr rtlCol="0">
            <a:normAutofit/>
          </a:bodyPr>
          <a:lstStyle/>
          <a:p>
            <a:pPr eaLnBrk="1" fontAlgn="auto" hangingPunct="1">
              <a:spcAft>
                <a:spcPts val="0"/>
              </a:spcAft>
              <a:defRPr/>
            </a:pPr>
            <a:r>
              <a:rPr lang="id-ID"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reflection blurRad="6350" stA="55000" endA="300" endPos="45500" dir="5400000" sy="-100000" algn="bl" rotWithShape="0"/>
                </a:effectLst>
                <a:latin typeface="Arial Black" pitchFamily="34" charset="0"/>
              </a:rPr>
              <a:t>Analisis &amp; Dokumentasi Proses bisnis bag. 2</a:t>
            </a:r>
          </a:p>
        </p:txBody>
      </p:sp>
      <p:sp>
        <p:nvSpPr>
          <p:cNvPr id="3" name="TextBox 2"/>
          <p:cNvSpPr txBox="1"/>
          <p:nvPr/>
        </p:nvSpPr>
        <p:spPr>
          <a:xfrm>
            <a:off x="467544" y="3969930"/>
            <a:ext cx="3931397" cy="923330"/>
          </a:xfrm>
          <a:prstGeom prst="rect">
            <a:avLst/>
          </a:prstGeom>
          <a:noFill/>
        </p:spPr>
        <p:txBody>
          <a:bodyPr wrap="none" rtlCol="0">
            <a:spAutoFit/>
          </a:bodyPr>
          <a:lstStyle/>
          <a:p>
            <a:r>
              <a:rPr lang="en-US" b="1" dirty="0" err="1"/>
              <a:t>Disusun</a:t>
            </a:r>
            <a:r>
              <a:rPr lang="en-US" b="1" dirty="0"/>
              <a:t> </a:t>
            </a:r>
            <a:r>
              <a:rPr lang="en-US" b="1" dirty="0" err="1"/>
              <a:t>Oleh</a:t>
            </a:r>
            <a:r>
              <a:rPr lang="en-US" b="1" dirty="0"/>
              <a:t> : </a:t>
            </a:r>
          </a:p>
          <a:p>
            <a:r>
              <a:rPr lang="en-US" b="1" dirty="0" err="1"/>
              <a:t>Hanung</a:t>
            </a:r>
            <a:r>
              <a:rPr lang="en-US" b="1" dirty="0"/>
              <a:t> N. </a:t>
            </a:r>
            <a:r>
              <a:rPr lang="en-US" b="1" dirty="0" err="1"/>
              <a:t>Prasetyo</a:t>
            </a:r>
            <a:r>
              <a:rPr lang="en-US" b="1" dirty="0"/>
              <a:t>, </a:t>
            </a:r>
            <a:r>
              <a:rPr lang="en-US" b="1" dirty="0" err="1"/>
              <a:t>S.Si</a:t>
            </a:r>
            <a:r>
              <a:rPr lang="en-US" b="1" dirty="0"/>
              <a:t>, M.T. </a:t>
            </a:r>
            <a:r>
              <a:rPr lang="en-US" b="1" dirty="0" err="1"/>
              <a:t>dkk</a:t>
            </a:r>
            <a:endParaRPr lang="en-US" b="1" dirty="0"/>
          </a:p>
          <a:p>
            <a:r>
              <a:rPr lang="en-US" b="1" dirty="0"/>
              <a:t>hanungnp@telkomuniversity.ac.id</a:t>
            </a:r>
          </a:p>
        </p:txBody>
      </p:sp>
      <p:sp>
        <p:nvSpPr>
          <p:cNvPr id="4" name="TextBox 3"/>
          <p:cNvSpPr txBox="1"/>
          <p:nvPr/>
        </p:nvSpPr>
        <p:spPr>
          <a:xfrm>
            <a:off x="107504" y="6309320"/>
            <a:ext cx="8635697" cy="338554"/>
          </a:xfrm>
          <a:prstGeom prst="rect">
            <a:avLst/>
          </a:prstGeom>
          <a:noFill/>
        </p:spPr>
        <p:txBody>
          <a:bodyPr wrap="none" rtlCol="0">
            <a:spAutoFit/>
          </a:bodyPr>
          <a:lstStyle/>
          <a:p>
            <a:r>
              <a:rPr lang="en-US" sz="1600" i="1" dirty="0" err="1"/>
              <a:t>Hanya</a:t>
            </a:r>
            <a:r>
              <a:rPr lang="en-US" sz="1600" i="1" dirty="0"/>
              <a:t> </a:t>
            </a:r>
            <a:r>
              <a:rPr lang="en-US" sz="1600" i="1" dirty="0" err="1"/>
              <a:t>dipergunakan</a:t>
            </a:r>
            <a:r>
              <a:rPr lang="en-US" sz="1600" i="1" dirty="0"/>
              <a:t> </a:t>
            </a:r>
            <a:r>
              <a:rPr lang="en-US" sz="1600" i="1" dirty="0" err="1"/>
              <a:t>untuk</a:t>
            </a:r>
            <a:r>
              <a:rPr lang="en-US" sz="1600" i="1" dirty="0"/>
              <a:t> </a:t>
            </a:r>
            <a:r>
              <a:rPr lang="en-US" sz="1600" i="1" dirty="0" err="1"/>
              <a:t>kepentingan</a:t>
            </a:r>
            <a:r>
              <a:rPr lang="en-US" sz="1600" i="1" dirty="0"/>
              <a:t> </a:t>
            </a:r>
            <a:r>
              <a:rPr lang="en-US" sz="1600" i="1" dirty="0" err="1"/>
              <a:t>pengejaran</a:t>
            </a:r>
            <a:r>
              <a:rPr lang="en-US" sz="1600" i="1" dirty="0"/>
              <a:t> di </a:t>
            </a:r>
            <a:r>
              <a:rPr lang="en-US" sz="1600" i="1" dirty="0" err="1"/>
              <a:t>Lingkungan</a:t>
            </a:r>
            <a:r>
              <a:rPr lang="en-US" sz="1600" i="1" dirty="0"/>
              <a:t> Telkom University</a:t>
            </a:r>
          </a:p>
        </p:txBody>
      </p:sp>
      <p:sp>
        <p:nvSpPr>
          <p:cNvPr id="5" name="TextBox 4"/>
          <p:cNvSpPr txBox="1"/>
          <p:nvPr/>
        </p:nvSpPr>
        <p:spPr>
          <a:xfrm>
            <a:off x="5436096" y="5277108"/>
            <a:ext cx="3320140" cy="646331"/>
          </a:xfrm>
          <a:prstGeom prst="rect">
            <a:avLst/>
          </a:prstGeom>
          <a:noFill/>
        </p:spPr>
        <p:txBody>
          <a:bodyPr wrap="none" rtlCol="0">
            <a:spAutoFit/>
          </a:bodyPr>
          <a:lstStyle/>
          <a:p>
            <a:r>
              <a:rPr lang="en-US" dirty="0"/>
              <a:t>D</a:t>
            </a:r>
            <a:r>
              <a:rPr lang="id-ID" dirty="0"/>
              <a:t>MH1D3</a:t>
            </a:r>
            <a:r>
              <a:rPr lang="en-US" dirty="0"/>
              <a:t>-</a:t>
            </a:r>
            <a:r>
              <a:rPr lang="id-ID" dirty="0"/>
              <a:t>Proses Bisnis</a:t>
            </a:r>
            <a:endParaRPr lang="en-US" dirty="0"/>
          </a:p>
          <a:p>
            <a:r>
              <a:rPr lang="en-US" dirty="0"/>
              <a:t>Semester </a:t>
            </a:r>
            <a:r>
              <a:rPr lang="en-US" dirty="0" err="1"/>
              <a:t>Ganjil</a:t>
            </a:r>
            <a:r>
              <a:rPr lang="en-US" dirty="0"/>
              <a:t> 201</a:t>
            </a:r>
            <a:r>
              <a:rPr lang="id-ID" dirty="0"/>
              <a:t>6</a:t>
            </a:r>
            <a:r>
              <a:rPr lang="en-US" dirty="0"/>
              <a:t> - 201</a:t>
            </a:r>
            <a:r>
              <a:rPr lang="id-ID" dirty="0"/>
              <a:t>7</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796" y="172978"/>
            <a:ext cx="1077595" cy="1077595"/>
          </a:xfrm>
          <a:prstGeom prst="rect">
            <a:avLst/>
          </a:prstGeom>
        </p:spPr>
      </p:pic>
      <p:sp>
        <p:nvSpPr>
          <p:cNvPr id="10" name="TextBox 9"/>
          <p:cNvSpPr txBox="1"/>
          <p:nvPr/>
        </p:nvSpPr>
        <p:spPr>
          <a:xfrm>
            <a:off x="1334057" y="172978"/>
            <a:ext cx="3430234" cy="1169551"/>
          </a:xfrm>
          <a:prstGeom prst="rect">
            <a:avLst/>
          </a:prstGeom>
          <a:noFill/>
        </p:spPr>
        <p:txBody>
          <a:bodyPr wrap="none" rtlCol="0">
            <a:spAutoFit/>
          </a:bodyPr>
          <a:lstStyle/>
          <a:p>
            <a:r>
              <a:rPr lang="id-ID" sz="2800" b="1" dirty="0">
                <a:latin typeface="Calibri" pitchFamily="34" charset="0"/>
                <a:cs typeface="Calibri" pitchFamily="34" charset="0"/>
              </a:rPr>
              <a:t>Fakultas Ilmu Terapan</a:t>
            </a:r>
          </a:p>
          <a:p>
            <a:r>
              <a:rPr lang="en-US" sz="2400" b="1" dirty="0" err="1">
                <a:latin typeface="Calibri" pitchFamily="34" charset="0"/>
                <a:cs typeface="Calibri" pitchFamily="34" charset="0"/>
              </a:rPr>
              <a:t>Universitas</a:t>
            </a:r>
            <a:r>
              <a:rPr lang="en-US" sz="2400" b="1" dirty="0">
                <a:latin typeface="Calibri" pitchFamily="34" charset="0"/>
                <a:cs typeface="Calibri" pitchFamily="34" charset="0"/>
              </a:rPr>
              <a:t> Telkom</a:t>
            </a:r>
          </a:p>
          <a:p>
            <a:r>
              <a:rPr lang="en-US" b="1" dirty="0">
                <a:solidFill>
                  <a:srgbClr val="002060"/>
                </a:solidFill>
              </a:rPr>
              <a:t>www.telkomuniversity.ac.id</a:t>
            </a:r>
          </a:p>
        </p:txBody>
      </p:sp>
    </p:spTree>
    <p:extLst>
      <p:ext uri="{BB962C8B-B14F-4D97-AF65-F5344CB8AC3E}">
        <p14:creationId xmlns:p14="http://schemas.microsoft.com/office/powerpoint/2010/main" val="213575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eaLnBrk="1" hangingPunct="1">
              <a:defRPr/>
            </a:pPr>
            <a:r>
              <a:rPr lang="id-ID" sz="3600" dirty="0"/>
              <a:t>Tipe Organisasi Berdasarkan Ukurannya (1)</a:t>
            </a:r>
            <a:endParaRPr lang="en-US" sz="3600" dirty="0"/>
          </a:p>
        </p:txBody>
      </p:sp>
      <p:graphicFrame>
        <p:nvGraphicFramePr>
          <p:cNvPr id="57409" name="Group 65"/>
          <p:cNvGraphicFramePr>
            <a:graphicFrameLocks noGrp="1"/>
          </p:cNvGraphicFramePr>
          <p:nvPr>
            <p:ph type="tbl" idx="1"/>
            <p:extLst>
              <p:ext uri="{D42A27DB-BD31-4B8C-83A1-F6EECF244321}">
                <p14:modId xmlns:p14="http://schemas.microsoft.com/office/powerpoint/2010/main" val="2132320129"/>
              </p:ext>
            </p:extLst>
          </p:nvPr>
        </p:nvGraphicFramePr>
        <p:xfrm>
          <a:off x="301625" y="1676400"/>
          <a:ext cx="8540750" cy="4286250"/>
        </p:xfrm>
        <a:graphic>
          <a:graphicData uri="http://schemas.openxmlformats.org/drawingml/2006/table">
            <a:tbl>
              <a:tblPr/>
              <a:tblGrid>
                <a:gridCol w="2846388">
                  <a:extLst>
                    <a:ext uri="{9D8B030D-6E8A-4147-A177-3AD203B41FA5}">
                      <a16:colId xmlns:a16="http://schemas.microsoft.com/office/drawing/2014/main" val="20000"/>
                    </a:ext>
                  </a:extLst>
                </a:gridCol>
                <a:gridCol w="2847975">
                  <a:extLst>
                    <a:ext uri="{9D8B030D-6E8A-4147-A177-3AD203B41FA5}">
                      <a16:colId xmlns:a16="http://schemas.microsoft.com/office/drawing/2014/main" val="20001"/>
                    </a:ext>
                  </a:extLst>
                </a:gridCol>
                <a:gridCol w="2846387">
                  <a:extLst>
                    <a:ext uri="{9D8B030D-6E8A-4147-A177-3AD203B41FA5}">
                      <a16:colId xmlns:a16="http://schemas.microsoft.com/office/drawing/2014/main" val="20002"/>
                    </a:ext>
                  </a:extLst>
                </a:gridCol>
              </a:tblGrid>
              <a:tr h="88433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600" b="1" i="0" u="none" strike="noStrike" cap="none" normalizeH="0" baseline="0" dirty="0">
                          <a:ln>
                            <a:noFill/>
                          </a:ln>
                          <a:solidFill>
                            <a:schemeClr val="bg1"/>
                          </a:solidFill>
                          <a:effectLst>
                            <a:outerShdw blurRad="38100" dist="38100" dir="2700000" algn="tl">
                              <a:srgbClr val="000000"/>
                            </a:outerShdw>
                          </a:effectLst>
                          <a:latin typeface="Arial" pitchFamily="34" charset="0"/>
                        </a:rPr>
                        <a:t>Tipe Organisasi</a:t>
                      </a:r>
                      <a:endParaRPr kumimoji="0" lang="en-US" sz="1600" b="1"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600" b="1" i="0" u="none" strike="noStrike" cap="none" normalizeH="0" baseline="0">
                          <a:ln>
                            <a:noFill/>
                          </a:ln>
                          <a:solidFill>
                            <a:schemeClr val="bg1"/>
                          </a:solidFill>
                          <a:effectLst>
                            <a:outerShdw blurRad="38100" dist="38100" dir="2700000" algn="tl">
                              <a:srgbClr val="000000"/>
                            </a:outerShdw>
                          </a:effectLst>
                          <a:latin typeface="Arial" pitchFamily="34" charset="0"/>
                        </a:rPr>
                        <a:t>Penjelasan</a:t>
                      </a:r>
                      <a:endParaRPr kumimoji="0" lang="en-US" sz="1600" b="1"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600" b="1" i="0" u="none" strike="noStrike" cap="none" normalizeH="0" baseline="0">
                          <a:ln>
                            <a:noFill/>
                          </a:ln>
                          <a:solidFill>
                            <a:schemeClr val="bg1"/>
                          </a:solidFill>
                          <a:effectLst>
                            <a:outerShdw blurRad="38100" dist="38100" dir="2700000" algn="tl">
                              <a:srgbClr val="000000"/>
                            </a:outerShdw>
                          </a:effectLst>
                          <a:latin typeface="Arial" pitchFamily="34" charset="0"/>
                        </a:rPr>
                        <a:t>Contoh</a:t>
                      </a:r>
                      <a:endParaRPr kumimoji="0" lang="en-US" sz="1600" b="1"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extLst>
                  <a:ext uri="{0D108BD9-81ED-4DB2-BD59-A6C34878D82A}">
                    <a16:rowId xmlns:a16="http://schemas.microsoft.com/office/drawing/2014/main" val="10000"/>
                  </a:ext>
                </a:extLst>
              </a:tr>
              <a:tr h="170096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2400" b="0" i="0" u="none" strike="noStrike" cap="none" normalizeH="0" baseline="0" dirty="0">
                          <a:ln>
                            <a:noFill/>
                          </a:ln>
                          <a:solidFill>
                            <a:schemeClr val="bg1"/>
                          </a:solidFill>
                          <a:effectLst>
                            <a:outerShdw blurRad="38100" dist="38100" dir="2700000" algn="tl">
                              <a:srgbClr val="000000"/>
                            </a:outerShdw>
                          </a:effectLst>
                          <a:latin typeface="Arial" pitchFamily="34" charset="0"/>
                        </a:rPr>
                        <a:t>Perusahaan Kecil</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a:ln>
                            <a:noFill/>
                          </a:ln>
                          <a:solidFill>
                            <a:schemeClr val="bg1"/>
                          </a:solidFill>
                          <a:effectLst>
                            <a:outerShdw blurRad="38100" dist="38100" dir="2700000" algn="tl">
                              <a:srgbClr val="000000"/>
                            </a:outerShdw>
                          </a:effectLst>
                          <a:latin typeface="Arial" pitchFamily="34" charset="0"/>
                        </a:rPr>
                        <a:t>Perusahaan kecil-sedang</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a:ln>
                            <a:noFill/>
                          </a:ln>
                          <a:solidFill>
                            <a:schemeClr val="bg1"/>
                          </a:solidFill>
                          <a:effectLst>
                            <a:outerShdw blurRad="38100" dist="38100" dir="2700000" algn="tl">
                              <a:srgbClr val="000000"/>
                            </a:outerShdw>
                          </a:effectLst>
                          <a:latin typeface="Arial" pitchFamily="34" charset="0"/>
                        </a:rPr>
                        <a:t>Lingkungan Organisasi cepat berubah</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a:ln>
                            <a:noFill/>
                          </a:ln>
                          <a:solidFill>
                            <a:schemeClr val="bg1"/>
                          </a:solidFill>
                          <a:effectLst>
                            <a:outerShdw blurRad="38100" dist="38100" dir="2700000" algn="tl">
                              <a:srgbClr val="000000"/>
                            </a:outerShdw>
                          </a:effectLst>
                          <a:latin typeface="Arial" pitchFamily="34" charset="0"/>
                        </a:rPr>
                        <a:t>Struktur organisasi simple</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a:ln>
                            <a:noFill/>
                          </a:ln>
                          <a:solidFill>
                            <a:schemeClr val="bg1"/>
                          </a:solidFill>
                          <a:effectLst>
                            <a:outerShdw blurRad="38100" dist="38100" dir="2700000" algn="tl">
                              <a:srgbClr val="000000"/>
                            </a:outerShdw>
                          </a:effectLst>
                          <a:latin typeface="Arial" pitchFamily="34" charset="0"/>
                        </a:rPr>
                        <a:t>Dipimpin seorang ketua/direktur/pimpinan</a:t>
                      </a:r>
                      <a:endParaRPr kumimoji="0" lang="en-US" sz="1600" b="0"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600" b="0" i="0" u="none" strike="noStrike" cap="none" normalizeH="0" baseline="0" dirty="0">
                          <a:ln>
                            <a:noFill/>
                          </a:ln>
                          <a:solidFill>
                            <a:schemeClr val="bg1"/>
                          </a:solidFill>
                          <a:effectLst>
                            <a:outerShdw blurRad="38100" dist="38100" dir="2700000" algn="tl">
                              <a:srgbClr val="000000"/>
                            </a:outerShdw>
                          </a:effectLst>
                          <a:latin typeface="Arial" pitchFamily="34" charset="0"/>
                        </a:rPr>
                        <a:t>Perusahaan bisnis kecil, atau yang baru berdiri</a:t>
                      </a:r>
                      <a:endParaRPr kumimoji="0" lang="en-US" sz="1600" b="0"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0096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2400" b="0" i="0" u="none" strike="noStrike" cap="none" normalizeH="0" baseline="0" dirty="0">
                          <a:ln>
                            <a:noFill/>
                          </a:ln>
                          <a:solidFill>
                            <a:schemeClr val="bg1"/>
                          </a:solidFill>
                          <a:effectLst>
                            <a:outerShdw blurRad="38100" dist="38100" dir="2700000" algn="tl">
                              <a:srgbClr val="000000"/>
                            </a:outerShdw>
                          </a:effectLst>
                          <a:latin typeface="Arial" pitchFamily="34" charset="0"/>
                        </a:rPr>
                        <a:t>Birokrasi Mesin</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a:ln>
                            <a:noFill/>
                          </a:ln>
                          <a:solidFill>
                            <a:schemeClr val="bg1"/>
                          </a:solidFill>
                          <a:effectLst>
                            <a:outerShdw blurRad="38100" dist="38100" dir="2700000" algn="tl">
                              <a:srgbClr val="000000"/>
                            </a:outerShdw>
                          </a:effectLst>
                          <a:latin typeface="Arial" pitchFamily="34" charset="0"/>
                        </a:rPr>
                        <a:t>Perusahaan besar</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a:ln>
                            <a:noFill/>
                          </a:ln>
                          <a:solidFill>
                            <a:schemeClr val="bg1"/>
                          </a:solidFill>
                          <a:effectLst>
                            <a:outerShdw blurRad="38100" dist="38100" dir="2700000" algn="tl">
                              <a:srgbClr val="000000"/>
                            </a:outerShdw>
                          </a:effectLst>
                          <a:latin typeface="Arial" pitchFamily="34" charset="0"/>
                        </a:rPr>
                        <a:t>Lingkungan organisasi tidak cepat berubah</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a:ln>
                            <a:noFill/>
                          </a:ln>
                          <a:solidFill>
                            <a:schemeClr val="bg1"/>
                          </a:solidFill>
                          <a:effectLst>
                            <a:outerShdw blurRad="38100" dist="38100" dir="2700000" algn="tl">
                              <a:srgbClr val="000000"/>
                            </a:outerShdw>
                          </a:effectLst>
                          <a:latin typeface="Arial" pitchFamily="34" charset="0"/>
                        </a:rPr>
                        <a:t>Menghasilkan produk</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a:ln>
                            <a:noFill/>
                          </a:ln>
                          <a:solidFill>
                            <a:schemeClr val="bg1"/>
                          </a:solidFill>
                          <a:effectLst>
                            <a:outerShdw blurRad="38100" dist="38100" dir="2700000" algn="tl">
                              <a:srgbClr val="000000"/>
                            </a:outerShdw>
                          </a:effectLst>
                          <a:latin typeface="Arial" pitchFamily="34" charset="0"/>
                        </a:rPr>
                        <a:t>Manajemen dan pembuat keputusan terpusat</a:t>
                      </a:r>
                      <a:endParaRPr kumimoji="0" lang="en-US" sz="1600" b="0"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600" b="0" i="0" u="none" strike="noStrike" cap="none" normalizeH="0" baseline="0" dirty="0">
                          <a:ln>
                            <a:noFill/>
                          </a:ln>
                          <a:solidFill>
                            <a:schemeClr val="bg1"/>
                          </a:solidFill>
                          <a:effectLst>
                            <a:outerShdw blurRad="38100" dist="38100" dir="2700000" algn="tl">
                              <a:srgbClr val="000000"/>
                            </a:outerShdw>
                          </a:effectLst>
                          <a:latin typeface="Arial" pitchFamily="34" charset="0"/>
                        </a:rPr>
                        <a:t>Perusahaan sedang, menghasilkan produk</a:t>
                      </a:r>
                      <a:endParaRPr kumimoji="0" lang="en-US" sz="1600" b="0"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05756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pPr eaLnBrk="1" hangingPunct="1">
              <a:defRPr/>
            </a:pPr>
            <a:r>
              <a:rPr lang="id-ID" sz="3600"/>
              <a:t>Organisasi Berdasarkan Ukurannya (2)</a:t>
            </a:r>
            <a:endParaRPr lang="en-US" sz="3600"/>
          </a:p>
        </p:txBody>
      </p:sp>
      <p:graphicFrame>
        <p:nvGraphicFramePr>
          <p:cNvPr id="59424" name="Group 32"/>
          <p:cNvGraphicFramePr>
            <a:graphicFrameLocks noGrp="1"/>
          </p:cNvGraphicFramePr>
          <p:nvPr>
            <p:ph type="tbl" idx="1"/>
            <p:extLst>
              <p:ext uri="{D42A27DB-BD31-4B8C-83A1-F6EECF244321}">
                <p14:modId xmlns:p14="http://schemas.microsoft.com/office/powerpoint/2010/main" val="1033714605"/>
              </p:ext>
            </p:extLst>
          </p:nvPr>
        </p:nvGraphicFramePr>
        <p:xfrm>
          <a:off x="301625" y="1676400"/>
          <a:ext cx="8540750" cy="4627563"/>
        </p:xfrm>
        <a:graphic>
          <a:graphicData uri="http://schemas.openxmlformats.org/drawingml/2006/table">
            <a:tbl>
              <a:tblPr/>
              <a:tblGrid>
                <a:gridCol w="2846388">
                  <a:extLst>
                    <a:ext uri="{9D8B030D-6E8A-4147-A177-3AD203B41FA5}">
                      <a16:colId xmlns:a16="http://schemas.microsoft.com/office/drawing/2014/main" val="20000"/>
                    </a:ext>
                  </a:extLst>
                </a:gridCol>
                <a:gridCol w="2847975">
                  <a:extLst>
                    <a:ext uri="{9D8B030D-6E8A-4147-A177-3AD203B41FA5}">
                      <a16:colId xmlns:a16="http://schemas.microsoft.com/office/drawing/2014/main" val="20001"/>
                    </a:ext>
                  </a:extLst>
                </a:gridCol>
                <a:gridCol w="2846387">
                  <a:extLst>
                    <a:ext uri="{9D8B030D-6E8A-4147-A177-3AD203B41FA5}">
                      <a16:colId xmlns:a16="http://schemas.microsoft.com/office/drawing/2014/main" val="20002"/>
                    </a:ext>
                  </a:extLst>
                </a:gridCol>
              </a:tblGrid>
              <a:tr h="88431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600" b="1" i="0" u="none" strike="noStrike" cap="none" normalizeH="0" baseline="0">
                          <a:ln>
                            <a:noFill/>
                          </a:ln>
                          <a:solidFill>
                            <a:schemeClr val="bg1"/>
                          </a:solidFill>
                          <a:effectLst>
                            <a:outerShdw blurRad="38100" dist="38100" dir="2700000" algn="tl">
                              <a:srgbClr val="000000"/>
                            </a:outerShdw>
                          </a:effectLst>
                          <a:latin typeface="Arial" pitchFamily="34" charset="0"/>
                        </a:rPr>
                        <a:t>Tipe Organisasi</a:t>
                      </a:r>
                      <a:endParaRPr kumimoji="0" lang="en-US" sz="1600" b="1"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600" b="1" i="0" u="none" strike="noStrike" cap="none" normalizeH="0" baseline="0" dirty="0">
                          <a:ln>
                            <a:noFill/>
                          </a:ln>
                          <a:solidFill>
                            <a:schemeClr val="bg1"/>
                          </a:solidFill>
                          <a:effectLst>
                            <a:outerShdw blurRad="38100" dist="38100" dir="2700000" algn="tl">
                              <a:srgbClr val="000000"/>
                            </a:outerShdw>
                          </a:effectLst>
                          <a:latin typeface="Arial" pitchFamily="34" charset="0"/>
                        </a:rPr>
                        <a:t>Penjelasan</a:t>
                      </a:r>
                      <a:endParaRPr kumimoji="0" lang="en-US" sz="1600" b="1"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600" b="1" i="0" u="none" strike="noStrike" cap="none" normalizeH="0" baseline="0">
                          <a:ln>
                            <a:noFill/>
                          </a:ln>
                          <a:solidFill>
                            <a:schemeClr val="bg1"/>
                          </a:solidFill>
                          <a:effectLst>
                            <a:outerShdw blurRad="38100" dist="38100" dir="2700000" algn="tl">
                              <a:srgbClr val="000000"/>
                            </a:outerShdw>
                          </a:effectLst>
                          <a:latin typeface="Arial" pitchFamily="34" charset="0"/>
                        </a:rPr>
                        <a:t>Contoh</a:t>
                      </a:r>
                      <a:endParaRPr kumimoji="0" lang="en-US" sz="1600" b="1"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extLst>
                  <a:ext uri="{0D108BD9-81ED-4DB2-BD59-A6C34878D82A}">
                    <a16:rowId xmlns:a16="http://schemas.microsoft.com/office/drawing/2014/main" val="10000"/>
                  </a:ext>
                </a:extLst>
              </a:tr>
              <a:tr h="165215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2800" b="0" i="0" u="none" strike="noStrike" cap="none" normalizeH="0" baseline="0" dirty="0">
                          <a:ln>
                            <a:noFill/>
                          </a:ln>
                          <a:solidFill>
                            <a:schemeClr val="bg1"/>
                          </a:solidFill>
                          <a:effectLst>
                            <a:outerShdw blurRad="38100" dist="38100" dir="2700000" algn="tl">
                              <a:srgbClr val="000000"/>
                            </a:outerShdw>
                          </a:effectLst>
                          <a:latin typeface="Arial" pitchFamily="34" charset="0"/>
                        </a:rPr>
                        <a:t>Birokrasi Divisi</a:t>
                      </a:r>
                      <a:endParaRPr kumimoji="0" lang="en-US" sz="2800" b="0"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a:ln>
                            <a:noFill/>
                          </a:ln>
                          <a:solidFill>
                            <a:schemeClr val="bg1"/>
                          </a:solidFill>
                          <a:effectLst>
                            <a:outerShdw blurRad="38100" dist="38100" dir="2700000" algn="tl">
                              <a:srgbClr val="000000"/>
                            </a:outerShdw>
                          </a:effectLst>
                          <a:latin typeface="Arial" pitchFamily="34" charset="0"/>
                        </a:rPr>
                        <a:t>Perusahaan multi divisi, setiap divisi menghasilkan produk sendiri/tertentu</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a:ln>
                            <a:noFill/>
                          </a:ln>
                          <a:solidFill>
                            <a:schemeClr val="bg1"/>
                          </a:solidFill>
                          <a:effectLst>
                            <a:outerShdw blurRad="38100" dist="38100" dir="2700000" algn="tl">
                              <a:srgbClr val="000000"/>
                            </a:outerShdw>
                          </a:effectLst>
                          <a:latin typeface="Arial" pitchFamily="34" charset="0"/>
                        </a:rPr>
                        <a:t>Kepemimpinan berdasarkan pimpinan departemen</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a:ln>
                            <a:noFill/>
                          </a:ln>
                          <a:solidFill>
                            <a:schemeClr val="bg1"/>
                          </a:solidFill>
                          <a:effectLst>
                            <a:outerShdw blurRad="38100" dist="38100" dir="2700000" algn="tl">
                              <a:srgbClr val="000000"/>
                            </a:outerShdw>
                          </a:effectLst>
                          <a:latin typeface="Arial" pitchFamily="34" charset="0"/>
                        </a:rPr>
                        <a:t>Tidak terlalu terpusat</a:t>
                      </a:r>
                      <a:endParaRPr kumimoji="0" lang="en-US" sz="1600" b="0"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600" b="0" i="0" u="none" strike="noStrike" cap="none" normalizeH="0" baseline="0">
                          <a:ln>
                            <a:noFill/>
                          </a:ln>
                          <a:solidFill>
                            <a:schemeClr val="bg1"/>
                          </a:solidFill>
                          <a:effectLst>
                            <a:outerShdw blurRad="38100" dist="38100" dir="2700000" algn="tl">
                              <a:srgbClr val="000000"/>
                            </a:outerShdw>
                          </a:effectLst>
                          <a:latin typeface="Arial" pitchFamily="34" charset="0"/>
                        </a:rPr>
                        <a:t>Perusahaan besar, memiliki cabang perusahaan di mana-mana</a:t>
                      </a:r>
                      <a:endParaRPr kumimoji="0" lang="en-US" sz="1600" b="0"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911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2800" b="0" i="0" u="none" strike="noStrike" cap="none" normalizeH="0" baseline="0" dirty="0">
                          <a:ln>
                            <a:noFill/>
                          </a:ln>
                          <a:solidFill>
                            <a:schemeClr val="bg1"/>
                          </a:solidFill>
                          <a:effectLst>
                            <a:outerShdw blurRad="38100" dist="38100" dir="2700000" algn="tl">
                              <a:srgbClr val="000000"/>
                            </a:outerShdw>
                          </a:effectLst>
                          <a:latin typeface="Arial" pitchFamily="34" charset="0"/>
                        </a:rPr>
                        <a:t>Birokrasi Profesional</a:t>
                      </a:r>
                      <a:endParaRPr kumimoji="0" lang="en-US" sz="2800" b="0"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a:ln>
                            <a:noFill/>
                          </a:ln>
                          <a:solidFill>
                            <a:schemeClr val="bg1"/>
                          </a:solidFill>
                          <a:effectLst>
                            <a:outerShdw blurRad="38100" dist="38100" dir="2700000" algn="tl">
                              <a:srgbClr val="000000"/>
                            </a:outerShdw>
                          </a:effectLst>
                          <a:latin typeface="Arial" pitchFamily="34" charset="0"/>
                        </a:rPr>
                        <a:t>Organisasi berbasis ilmu pengetahuan, di mana jasa dan produk tergantung pada pengalaman dan ilmu pengetahuan profesional</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a:ln>
                            <a:noFill/>
                          </a:ln>
                          <a:solidFill>
                            <a:schemeClr val="bg1"/>
                          </a:solidFill>
                          <a:effectLst>
                            <a:outerShdw blurRad="38100" dist="38100" dir="2700000" algn="tl">
                              <a:srgbClr val="000000"/>
                            </a:outerShdw>
                          </a:effectLst>
                          <a:latin typeface="Arial" pitchFamily="34" charset="0"/>
                        </a:rPr>
                        <a:t>Didominasi oleh pimpinan departemen di mana wewenang tidak terpusat</a:t>
                      </a:r>
                      <a:endParaRPr kumimoji="0" lang="en-US" sz="1600" b="0"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600" b="0" i="0" u="none" strike="noStrike" cap="none" normalizeH="0" baseline="0" dirty="0">
                          <a:ln>
                            <a:noFill/>
                          </a:ln>
                          <a:solidFill>
                            <a:schemeClr val="bg1"/>
                          </a:solidFill>
                          <a:effectLst>
                            <a:outerShdw blurRad="38100" dist="38100" dir="2700000" algn="tl">
                              <a:srgbClr val="000000"/>
                            </a:outerShdw>
                          </a:effectLst>
                          <a:latin typeface="Arial" pitchFamily="34" charset="0"/>
                        </a:rPr>
                        <a:t>Sekolah, perusahaan hukum, rumah sakit, perusahaan konsultan</a:t>
                      </a:r>
                      <a:endParaRPr kumimoji="0" lang="en-US" sz="1600" b="0"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03298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eaLnBrk="1" hangingPunct="1">
              <a:defRPr/>
            </a:pPr>
            <a:r>
              <a:rPr lang="id-ID" sz="3200" dirty="0"/>
              <a:t>Tipe Organisasi Berdasarkan Profit Tidaknya (1)</a:t>
            </a:r>
            <a:endParaRPr lang="en-US" sz="3200" dirty="0"/>
          </a:p>
        </p:txBody>
      </p:sp>
      <p:graphicFrame>
        <p:nvGraphicFramePr>
          <p:cNvPr id="62503" name="Group 39"/>
          <p:cNvGraphicFramePr>
            <a:graphicFrameLocks noGrp="1"/>
          </p:cNvGraphicFramePr>
          <p:nvPr>
            <p:ph type="tbl" idx="1"/>
            <p:extLst>
              <p:ext uri="{D42A27DB-BD31-4B8C-83A1-F6EECF244321}">
                <p14:modId xmlns:p14="http://schemas.microsoft.com/office/powerpoint/2010/main" val="3239899447"/>
              </p:ext>
            </p:extLst>
          </p:nvPr>
        </p:nvGraphicFramePr>
        <p:xfrm>
          <a:off x="301625" y="1484784"/>
          <a:ext cx="8540750" cy="5161186"/>
        </p:xfrm>
        <a:graphic>
          <a:graphicData uri="http://schemas.openxmlformats.org/drawingml/2006/table">
            <a:tbl>
              <a:tblPr/>
              <a:tblGrid>
                <a:gridCol w="2846388">
                  <a:extLst>
                    <a:ext uri="{9D8B030D-6E8A-4147-A177-3AD203B41FA5}">
                      <a16:colId xmlns:a16="http://schemas.microsoft.com/office/drawing/2014/main" val="20000"/>
                    </a:ext>
                  </a:extLst>
                </a:gridCol>
                <a:gridCol w="2847975">
                  <a:extLst>
                    <a:ext uri="{9D8B030D-6E8A-4147-A177-3AD203B41FA5}">
                      <a16:colId xmlns:a16="http://schemas.microsoft.com/office/drawing/2014/main" val="20001"/>
                    </a:ext>
                  </a:extLst>
                </a:gridCol>
                <a:gridCol w="2846387">
                  <a:extLst>
                    <a:ext uri="{9D8B030D-6E8A-4147-A177-3AD203B41FA5}">
                      <a16:colId xmlns:a16="http://schemas.microsoft.com/office/drawing/2014/main" val="20002"/>
                    </a:ext>
                  </a:extLst>
                </a:gridCol>
              </a:tblGrid>
              <a:tr h="88415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600" b="1" i="0" u="none" strike="noStrike" cap="none" normalizeH="0" baseline="0" dirty="0">
                          <a:ln>
                            <a:noFill/>
                          </a:ln>
                          <a:solidFill>
                            <a:schemeClr val="bg1"/>
                          </a:solidFill>
                          <a:effectLst>
                            <a:outerShdw blurRad="38100" dist="38100" dir="2700000" algn="tl">
                              <a:srgbClr val="000000"/>
                            </a:outerShdw>
                          </a:effectLst>
                          <a:latin typeface="Arial" pitchFamily="34" charset="0"/>
                        </a:rPr>
                        <a:t>Tipe Organisasi</a:t>
                      </a:r>
                      <a:endParaRPr kumimoji="0" lang="en-US" sz="1600" b="1"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600" b="1" i="0" u="none" strike="noStrike" cap="none" normalizeH="0" baseline="0">
                          <a:ln>
                            <a:noFill/>
                          </a:ln>
                          <a:solidFill>
                            <a:schemeClr val="bg1"/>
                          </a:solidFill>
                          <a:effectLst>
                            <a:outerShdw blurRad="38100" dist="38100" dir="2700000" algn="tl">
                              <a:srgbClr val="000000"/>
                            </a:outerShdw>
                          </a:effectLst>
                          <a:latin typeface="Arial" pitchFamily="34" charset="0"/>
                        </a:rPr>
                        <a:t>Penjelasan</a:t>
                      </a:r>
                      <a:endParaRPr kumimoji="0" lang="en-US" sz="1600" b="1"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600" b="1" i="0" u="none" strike="noStrike" cap="none" normalizeH="0" baseline="0" dirty="0">
                          <a:ln>
                            <a:noFill/>
                          </a:ln>
                          <a:solidFill>
                            <a:schemeClr val="bg1"/>
                          </a:solidFill>
                          <a:effectLst>
                            <a:outerShdw blurRad="38100" dist="38100" dir="2700000" algn="tl">
                              <a:srgbClr val="000000"/>
                            </a:outerShdw>
                          </a:effectLst>
                          <a:latin typeface="Arial" pitchFamily="34" charset="0"/>
                        </a:rPr>
                        <a:t>Contoh</a:t>
                      </a:r>
                      <a:endParaRPr kumimoji="0" lang="en-US" sz="1600" b="1"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extLst>
                  <a:ext uri="{0D108BD9-81ED-4DB2-BD59-A6C34878D82A}">
                    <a16:rowId xmlns:a16="http://schemas.microsoft.com/office/drawing/2014/main" val="10000"/>
                  </a:ext>
                </a:extLst>
              </a:tr>
              <a:tr h="106669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2800" b="0" i="0" u="none" strike="noStrike" cap="none" normalizeH="0" baseline="0" dirty="0">
                          <a:ln>
                            <a:noFill/>
                          </a:ln>
                          <a:solidFill>
                            <a:schemeClr val="bg1"/>
                          </a:solidFill>
                          <a:effectLst>
                            <a:outerShdw blurRad="38100" dist="38100" dir="2700000" algn="tl">
                              <a:srgbClr val="000000"/>
                            </a:outerShdw>
                          </a:effectLst>
                          <a:latin typeface="Arial" pitchFamily="34" charset="0"/>
                        </a:rPr>
                        <a:t>Bisnis</a:t>
                      </a:r>
                      <a:endParaRPr kumimoji="0" lang="en-US" sz="2800" b="0"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a:ln>
                            <a:noFill/>
                          </a:ln>
                          <a:solidFill>
                            <a:schemeClr val="bg1"/>
                          </a:solidFill>
                          <a:effectLst>
                            <a:outerShdw blurRad="38100" dist="38100" dir="2700000" algn="tl">
                              <a:srgbClr val="000000"/>
                            </a:outerShdw>
                          </a:effectLst>
                          <a:latin typeface="Arial" pitchFamily="34" charset="0"/>
                        </a:rPr>
                        <a:t>Perusahaan yang bertujuan mendapatkan profit/keuntungan berupa uang dari pelanggan</a:t>
                      </a:r>
                      <a:endParaRPr kumimoji="0" lang="en-US" sz="1600" b="0"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600" b="0" i="0" u="none" strike="noStrike" cap="none" normalizeH="0" baseline="0">
                          <a:ln>
                            <a:noFill/>
                          </a:ln>
                          <a:solidFill>
                            <a:schemeClr val="bg1"/>
                          </a:solidFill>
                          <a:effectLst>
                            <a:outerShdw blurRad="38100" dist="38100" dir="2700000" algn="tl">
                              <a:srgbClr val="000000"/>
                            </a:outerShdw>
                          </a:effectLst>
                          <a:latin typeface="Arial" pitchFamily="34" charset="0"/>
                        </a:rPr>
                        <a:t>PT. Telkom, PT. Adira Financial</a:t>
                      </a:r>
                      <a:endParaRPr kumimoji="0" lang="en-US" sz="1600" b="0"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084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2800" b="0" i="0" u="none" strike="noStrike" cap="none" normalizeH="0" baseline="0" dirty="0">
                          <a:ln>
                            <a:noFill/>
                          </a:ln>
                          <a:solidFill>
                            <a:schemeClr val="bg1"/>
                          </a:solidFill>
                          <a:effectLst>
                            <a:outerShdw blurRad="38100" dist="38100" dir="2700000" algn="tl">
                              <a:srgbClr val="000000"/>
                            </a:outerShdw>
                          </a:effectLst>
                          <a:latin typeface="Arial" pitchFamily="34" charset="0"/>
                        </a:rPr>
                        <a:t>Jasa</a:t>
                      </a:r>
                      <a:endParaRPr kumimoji="0" lang="en-US" sz="2800" b="0"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a:ln>
                            <a:noFill/>
                          </a:ln>
                          <a:solidFill>
                            <a:schemeClr val="bg1"/>
                          </a:solidFill>
                          <a:effectLst>
                            <a:outerShdw blurRad="38100" dist="38100" dir="2700000" algn="tl">
                              <a:srgbClr val="000000"/>
                            </a:outerShdw>
                          </a:effectLst>
                          <a:latin typeface="Arial" pitchFamily="34" charset="0"/>
                        </a:rPr>
                        <a:t>Perusahaan yang bertujuan memberikan layanan/jasa kepada pelanggan, bukan bertujuan mendapatkan profit</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a:ln>
                            <a:noFill/>
                          </a:ln>
                          <a:solidFill>
                            <a:schemeClr val="bg1"/>
                          </a:solidFill>
                          <a:effectLst>
                            <a:outerShdw blurRad="38100" dist="38100" dir="2700000" algn="tl">
                              <a:srgbClr val="000000"/>
                            </a:outerShdw>
                          </a:effectLst>
                          <a:latin typeface="Arial" pitchFamily="34" charset="0"/>
                        </a:rPr>
                        <a:t>Pelanggan bersifat luas (nasional), kalangan manapun</a:t>
                      </a:r>
                      <a:endParaRPr kumimoji="0" lang="en-US" sz="1600" b="0"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600" b="0" i="0" u="none" strike="noStrike" cap="none" normalizeH="0" baseline="0">
                          <a:ln>
                            <a:noFill/>
                          </a:ln>
                          <a:solidFill>
                            <a:schemeClr val="bg1"/>
                          </a:solidFill>
                          <a:effectLst>
                            <a:outerShdw blurRad="38100" dist="38100" dir="2700000" algn="tl">
                              <a:srgbClr val="000000"/>
                            </a:outerShdw>
                          </a:effectLst>
                          <a:latin typeface="Arial" pitchFamily="34" charset="0"/>
                        </a:rPr>
                        <a:t>Yayasan Yatim Piatu, Yayasan Anak Jalanan, Yayasan AIDS Organisasi Pemerintah</a:t>
                      </a:r>
                      <a:endParaRPr kumimoji="0" lang="en-US" sz="1600" b="0"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59274">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2800" b="0" i="0" u="none" strike="noStrike" cap="none" normalizeH="0" baseline="0" dirty="0">
                          <a:ln>
                            <a:noFill/>
                          </a:ln>
                          <a:solidFill>
                            <a:schemeClr val="bg1"/>
                          </a:solidFill>
                          <a:effectLst>
                            <a:outerShdw blurRad="38100" dist="38100" dir="2700000" algn="tl">
                              <a:srgbClr val="000000"/>
                            </a:outerShdw>
                          </a:effectLst>
                          <a:latin typeface="Arial" pitchFamily="34" charset="0"/>
                        </a:rPr>
                        <a:t>Bisnis dan Jasa</a:t>
                      </a:r>
                      <a:endParaRPr kumimoji="0" lang="en-US" sz="2800" b="0"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a:ln>
                            <a:noFill/>
                          </a:ln>
                          <a:solidFill>
                            <a:schemeClr val="bg1"/>
                          </a:solidFill>
                          <a:effectLst>
                            <a:outerShdw blurRad="38100" dist="38100" dir="2700000" algn="tl">
                              <a:srgbClr val="000000"/>
                            </a:outerShdw>
                          </a:effectLst>
                          <a:latin typeface="Arial" pitchFamily="34" charset="0"/>
                        </a:rPr>
                        <a:t>Perusahaan yang bertujuan memberikan layanan dan sekaligus profit</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a:ln>
                            <a:noFill/>
                          </a:ln>
                          <a:solidFill>
                            <a:schemeClr val="bg1"/>
                          </a:solidFill>
                          <a:effectLst>
                            <a:outerShdw blurRad="38100" dist="38100" dir="2700000" algn="tl">
                              <a:srgbClr val="000000"/>
                            </a:outerShdw>
                          </a:effectLst>
                          <a:latin typeface="Arial" pitchFamily="34" charset="0"/>
                        </a:rPr>
                        <a:t>Pelanggannya bersifat nasional</a:t>
                      </a:r>
                      <a:endParaRPr kumimoji="0" lang="en-US" sz="1600" b="0"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600" b="0" i="0" u="none" strike="noStrike" cap="none" normalizeH="0" baseline="0" dirty="0">
                          <a:ln>
                            <a:noFill/>
                          </a:ln>
                          <a:solidFill>
                            <a:schemeClr val="bg1"/>
                          </a:solidFill>
                          <a:effectLst>
                            <a:outerShdw blurRad="38100" dist="38100" dir="2700000" algn="tl">
                              <a:srgbClr val="000000"/>
                            </a:outerShdw>
                          </a:effectLst>
                          <a:latin typeface="Arial" pitchFamily="34" charset="0"/>
                        </a:rPr>
                        <a:t>BUMN (Badan Usaha Milik Negara) : ITB</a:t>
                      </a:r>
                      <a:endParaRPr kumimoji="0" lang="en-US" sz="1600" b="0"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02223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pPr eaLnBrk="1" hangingPunct="1">
              <a:defRPr/>
            </a:pPr>
            <a:r>
              <a:rPr lang="id-ID" b="1" dirty="0">
                <a:solidFill>
                  <a:schemeClr val="bg1"/>
                </a:solidFill>
              </a:rPr>
              <a:t>Empat Perubahan Organisasi saat ini</a:t>
            </a:r>
            <a:endParaRPr lang="en-US" b="1" dirty="0">
              <a:solidFill>
                <a:schemeClr val="bg1"/>
              </a:solidFill>
            </a:endParaRPr>
          </a:p>
        </p:txBody>
      </p:sp>
      <p:graphicFrame>
        <p:nvGraphicFramePr>
          <p:cNvPr id="63509" name="Group 21"/>
          <p:cNvGraphicFramePr>
            <a:graphicFrameLocks noGrp="1"/>
          </p:cNvGraphicFramePr>
          <p:nvPr>
            <p:ph type="tbl" idx="1"/>
          </p:nvPr>
        </p:nvGraphicFramePr>
        <p:xfrm>
          <a:off x="301625" y="1676400"/>
          <a:ext cx="8540750" cy="3934453"/>
        </p:xfrm>
        <a:graphic>
          <a:graphicData uri="http://schemas.openxmlformats.org/drawingml/2006/table">
            <a:tbl>
              <a:tblPr/>
              <a:tblGrid>
                <a:gridCol w="4270375">
                  <a:extLst>
                    <a:ext uri="{9D8B030D-6E8A-4147-A177-3AD203B41FA5}">
                      <a16:colId xmlns:a16="http://schemas.microsoft.com/office/drawing/2014/main" val="20000"/>
                    </a:ext>
                  </a:extLst>
                </a:gridCol>
                <a:gridCol w="4270375">
                  <a:extLst>
                    <a:ext uri="{9D8B030D-6E8A-4147-A177-3AD203B41FA5}">
                      <a16:colId xmlns:a16="http://schemas.microsoft.com/office/drawing/2014/main" val="20001"/>
                    </a:ext>
                  </a:extLst>
                </a:gridCol>
              </a:tblGrid>
              <a:tr h="59995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2800" b="1" i="0" u="none" strike="noStrike" cap="none" normalizeH="0" baseline="0">
                          <a:ln>
                            <a:noFill/>
                          </a:ln>
                          <a:solidFill>
                            <a:schemeClr val="tx1"/>
                          </a:solidFill>
                          <a:effectLst>
                            <a:outerShdw blurRad="38100" dist="38100" dir="2700000" algn="tl">
                              <a:srgbClr val="000000"/>
                            </a:outerShdw>
                          </a:effectLst>
                          <a:latin typeface="Arial" pitchFamily="34" charset="0"/>
                        </a:rPr>
                        <a:t>Perusahaan dulu</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2800" b="1" i="0" u="none" strike="noStrike" cap="none" normalizeH="0" baseline="0">
                          <a:ln>
                            <a:noFill/>
                          </a:ln>
                          <a:solidFill>
                            <a:schemeClr val="tx1"/>
                          </a:solidFill>
                          <a:effectLst>
                            <a:outerShdw blurRad="38100" dist="38100" dir="2700000" algn="tl">
                              <a:srgbClr val="000000"/>
                            </a:outerShdw>
                          </a:effectLst>
                          <a:latin typeface="Arial" pitchFamily="34" charset="0"/>
                        </a:rPr>
                        <a:t>Perusahaan saat ini</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extLst>
                  <a:ext uri="{0D108BD9-81ED-4DB2-BD59-A6C34878D82A}">
                    <a16:rowId xmlns:a16="http://schemas.microsoft.com/office/drawing/2014/main" val="10000"/>
                  </a:ext>
                </a:extLst>
              </a:tr>
              <a:tr h="3333866">
                <a:tc>
                  <a:txBody>
                    <a:bodyPr/>
                    <a:lstStyle/>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AutoNum type="arabicPeriod"/>
                        <a:tabLst/>
                      </a:pPr>
                      <a:r>
                        <a:rPr kumimoji="0" lang="id-ID" sz="2800" b="0" i="0" u="none" strike="noStrike" cap="none" normalizeH="0" baseline="0">
                          <a:ln>
                            <a:noFill/>
                          </a:ln>
                          <a:solidFill>
                            <a:schemeClr val="tx1"/>
                          </a:solidFill>
                          <a:effectLst>
                            <a:outerShdw blurRad="38100" dist="38100" dir="2700000" algn="tl">
                              <a:srgbClr val="000000"/>
                            </a:outerShdw>
                          </a:effectLst>
                          <a:latin typeface="Arial" pitchFamily="34" charset="0"/>
                        </a:rPr>
                        <a:t>Hierarchical</a:t>
                      </a:r>
                    </a:p>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AutoNum type="arabicPeriod"/>
                        <a:tabLst/>
                      </a:pPr>
                      <a:r>
                        <a:rPr kumimoji="0" lang="id-ID" sz="2800" b="0" i="0" u="none" strike="noStrike" cap="none" normalizeH="0" baseline="0">
                          <a:ln>
                            <a:noFill/>
                          </a:ln>
                          <a:solidFill>
                            <a:schemeClr val="tx1"/>
                          </a:solidFill>
                          <a:effectLst>
                            <a:outerShdw blurRad="38100" dist="38100" dir="2700000" algn="tl">
                              <a:srgbClr val="000000"/>
                            </a:outerShdw>
                          </a:effectLst>
                          <a:latin typeface="Arial" pitchFamily="34" charset="0"/>
                        </a:rPr>
                        <a:t>Centralized</a:t>
                      </a:r>
                    </a:p>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AutoNum type="arabicPeriod"/>
                        <a:tabLst/>
                      </a:pPr>
                      <a:r>
                        <a:rPr kumimoji="0" lang="id-ID" sz="2800" b="0" i="0" u="none" strike="noStrike" cap="none" normalizeH="0" baseline="0">
                          <a:ln>
                            <a:noFill/>
                          </a:ln>
                          <a:solidFill>
                            <a:schemeClr val="tx1"/>
                          </a:solidFill>
                          <a:effectLst>
                            <a:outerShdw blurRad="38100" dist="38100" dir="2700000" algn="tl">
                              <a:srgbClr val="000000"/>
                            </a:outerShdw>
                          </a:effectLst>
                          <a:latin typeface="Arial" pitchFamily="34" charset="0"/>
                        </a:rPr>
                        <a:t>Pengaturan terstruktur terhadap tim atau pekerja individu</a:t>
                      </a:r>
                    </a:p>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AutoNum type="arabicPeriod"/>
                        <a:tabLst/>
                      </a:pPr>
                      <a:r>
                        <a:rPr kumimoji="0" lang="id-ID" sz="2800" b="0" i="0" u="none" strike="noStrike" cap="none" normalizeH="0" baseline="0">
                          <a:ln>
                            <a:noFill/>
                          </a:ln>
                          <a:solidFill>
                            <a:schemeClr val="tx1"/>
                          </a:solidFill>
                          <a:effectLst>
                            <a:outerShdw blurRad="38100" dist="38100" dir="2700000" algn="tl">
                              <a:srgbClr val="000000"/>
                            </a:outerShdw>
                          </a:effectLst>
                          <a:latin typeface="Arial" pitchFamily="34" charset="0"/>
                        </a:rPr>
                        <a:t>Mass-produced product/serviced</a:t>
                      </a:r>
                      <a:endParaRPr kumimoji="0" lang="en-US" sz="2800" b="0" i="0" u="none" strike="noStrike" cap="none" normalizeH="0" baseline="0">
                        <a:ln>
                          <a:noFill/>
                        </a:ln>
                        <a:solidFill>
                          <a:schemeClr val="tx1"/>
                        </a:solidFill>
                        <a:effectLst>
                          <a:outerShdw blurRad="38100" dist="38100" dir="2700000" algn="tl">
                            <a:srgbClr val="000000"/>
                          </a:outerShdw>
                        </a:effectLst>
                        <a:latin typeface="Arial"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AutoNum type="arabicPeriod"/>
                        <a:tabLst/>
                      </a:pPr>
                      <a:r>
                        <a:rPr kumimoji="0" lang="id-ID" sz="2800" b="0" i="0" u="none" strike="noStrike" cap="none" normalizeH="0" baseline="0">
                          <a:ln>
                            <a:noFill/>
                          </a:ln>
                          <a:solidFill>
                            <a:schemeClr val="tx1"/>
                          </a:solidFill>
                          <a:effectLst>
                            <a:outerShdw blurRad="38100" dist="38100" dir="2700000" algn="tl">
                              <a:srgbClr val="000000"/>
                            </a:outerShdw>
                          </a:effectLst>
                          <a:latin typeface="Arial" pitchFamily="34" charset="0"/>
                        </a:rPr>
                        <a:t>Flattened</a:t>
                      </a:r>
                    </a:p>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AutoNum type="arabicPeriod"/>
                        <a:tabLst/>
                      </a:pPr>
                      <a:r>
                        <a:rPr kumimoji="0" lang="id-ID" sz="2800" b="0" i="0" u="none" strike="noStrike" cap="none" normalizeH="0" baseline="0">
                          <a:ln>
                            <a:noFill/>
                          </a:ln>
                          <a:solidFill>
                            <a:schemeClr val="tx1"/>
                          </a:solidFill>
                          <a:effectLst>
                            <a:outerShdw blurRad="38100" dist="38100" dir="2700000" algn="tl">
                              <a:srgbClr val="000000"/>
                            </a:outerShdw>
                          </a:effectLst>
                          <a:latin typeface="Arial" pitchFamily="34" charset="0"/>
                        </a:rPr>
                        <a:t>Decentralized</a:t>
                      </a:r>
                    </a:p>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AutoNum type="arabicPeriod"/>
                        <a:tabLst/>
                      </a:pPr>
                      <a:r>
                        <a:rPr kumimoji="0" lang="id-ID" sz="2800" b="0" i="0" u="none" strike="noStrike" cap="none" normalizeH="0" baseline="0">
                          <a:ln>
                            <a:noFill/>
                          </a:ln>
                          <a:solidFill>
                            <a:schemeClr val="tx1"/>
                          </a:solidFill>
                          <a:effectLst>
                            <a:outerShdw blurRad="38100" dist="38100" dir="2700000" algn="tl">
                              <a:srgbClr val="000000"/>
                            </a:outerShdw>
                          </a:effectLst>
                          <a:latin typeface="Arial" pitchFamily="34" charset="0"/>
                        </a:rPr>
                        <a:t>Pengaturan fleksibel terhadap tim atau pekerja individu</a:t>
                      </a:r>
                    </a:p>
                    <a:p>
                      <a:pPr marL="533400" marR="0" lvl="0" indent="-533400" algn="l" defTabSz="914400" rtl="0" eaLnBrk="1" fontAlgn="base" latinLnBrk="0" hangingPunct="1">
                        <a:lnSpc>
                          <a:spcPct val="100000"/>
                        </a:lnSpc>
                        <a:spcBef>
                          <a:spcPct val="20000"/>
                        </a:spcBef>
                        <a:spcAft>
                          <a:spcPct val="0"/>
                        </a:spcAft>
                        <a:buClr>
                          <a:schemeClr val="hlink"/>
                        </a:buClr>
                        <a:buSzTx/>
                        <a:buFont typeface="Wingdings" pitchFamily="2" charset="2"/>
                        <a:buAutoNum type="arabicPeriod"/>
                        <a:tabLst/>
                      </a:pPr>
                      <a:r>
                        <a:rPr kumimoji="0" lang="id-ID" sz="2800" b="0" i="0" u="none" strike="noStrike" cap="none" normalizeH="0" baseline="0">
                          <a:ln>
                            <a:noFill/>
                          </a:ln>
                          <a:solidFill>
                            <a:schemeClr val="tx1"/>
                          </a:solidFill>
                          <a:effectLst>
                            <a:outerShdw blurRad="38100" dist="38100" dir="2700000" algn="tl">
                              <a:srgbClr val="000000"/>
                            </a:outerShdw>
                          </a:effectLst>
                          <a:latin typeface="Arial" pitchFamily="34" charset="0"/>
                        </a:rPr>
                        <a:t>Spesific market/customer</a:t>
                      </a:r>
                      <a:endParaRPr kumimoji="0" lang="en-US" sz="2800" b="0" i="0" u="none" strike="noStrike" cap="none" normalizeH="0" baseline="0">
                        <a:ln>
                          <a:noFill/>
                        </a:ln>
                        <a:solidFill>
                          <a:schemeClr val="tx1"/>
                        </a:solidFill>
                        <a:effectLst>
                          <a:outerShdw blurRad="38100" dist="38100" dir="2700000" algn="tl">
                            <a:srgbClr val="000000"/>
                          </a:outerShdw>
                        </a:effectLst>
                        <a:latin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96200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pPr eaLnBrk="1" hangingPunct="1">
              <a:defRPr/>
            </a:pPr>
            <a:r>
              <a:rPr lang="id-ID"/>
              <a:t>Struktur Organisasi</a:t>
            </a:r>
            <a:endParaRPr lang="en-US"/>
          </a:p>
        </p:txBody>
      </p:sp>
      <p:sp>
        <p:nvSpPr>
          <p:cNvPr id="72707" name="Rectangle 3"/>
          <p:cNvSpPr>
            <a:spLocks noGrp="1" noRot="1" noChangeArrowheads="1"/>
          </p:cNvSpPr>
          <p:nvPr>
            <p:ph idx="1"/>
          </p:nvPr>
        </p:nvSpPr>
        <p:spPr/>
        <p:txBody>
          <a:bodyPr/>
          <a:lstStyle/>
          <a:p>
            <a:pPr eaLnBrk="1" hangingPunct="1">
              <a:defRPr/>
            </a:pPr>
            <a:r>
              <a:rPr lang="id-ID"/>
              <a:t>Struktur organisasi adalah spesifikasi pekerjaan yang harus dilakukan di dalam suatu organisasi dan cara-cara mengaitkan satu pekerjaan dengan lainnya</a:t>
            </a:r>
          </a:p>
          <a:p>
            <a:pPr eaLnBrk="1" hangingPunct="1">
              <a:defRPr/>
            </a:pPr>
            <a:r>
              <a:rPr lang="id-ID"/>
              <a:t>Contoh:</a:t>
            </a:r>
          </a:p>
          <a:p>
            <a:pPr lvl="1" eaLnBrk="1" hangingPunct="1">
              <a:defRPr/>
            </a:pPr>
            <a:r>
              <a:rPr lang="id-ID"/>
              <a:t>Mobil sebagai analogi organisasi dan semua mobil mempunyai mesin, empat ban, rem dan komponen struktur lainnya (sebagai analogi struktur organisasi)</a:t>
            </a:r>
            <a:endParaRPr lang="en-US"/>
          </a:p>
        </p:txBody>
      </p:sp>
    </p:spTree>
    <p:extLst>
      <p:ext uri="{BB962C8B-B14F-4D97-AF65-F5344CB8AC3E}">
        <p14:creationId xmlns:p14="http://schemas.microsoft.com/office/powerpoint/2010/main" val="4023164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pPr eaLnBrk="1" hangingPunct="1">
              <a:defRPr/>
            </a:pPr>
            <a:r>
              <a:rPr lang="id-ID"/>
              <a:t>Blok Struktur Organisasi</a:t>
            </a:r>
            <a:endParaRPr lang="en-US"/>
          </a:p>
        </p:txBody>
      </p:sp>
      <p:sp>
        <p:nvSpPr>
          <p:cNvPr id="73731" name="Rectangle 3"/>
          <p:cNvSpPr>
            <a:spLocks noGrp="1" noRot="1" noChangeArrowheads="1"/>
          </p:cNvSpPr>
          <p:nvPr>
            <p:ph idx="1"/>
          </p:nvPr>
        </p:nvSpPr>
        <p:spPr/>
        <p:txBody>
          <a:bodyPr>
            <a:normAutofit fontScale="85000" lnSpcReduction="20000"/>
          </a:bodyPr>
          <a:lstStyle/>
          <a:p>
            <a:pPr eaLnBrk="1" hangingPunct="1">
              <a:defRPr/>
            </a:pPr>
            <a:r>
              <a:rPr lang="id-ID" sz="2800"/>
              <a:t>Spesialisasi: menentukan siapa yang akan mengerjakan apa</a:t>
            </a:r>
          </a:p>
          <a:p>
            <a:pPr lvl="1" eaLnBrk="1" hangingPunct="1">
              <a:defRPr/>
            </a:pPr>
            <a:r>
              <a:rPr lang="id-ID" sz="2400"/>
              <a:t>Proses mengidentifikasi pekerjaan-pekerjaan khusus yang harus diselesaikan dan menentukan orang-orang yang akan melakukannya</a:t>
            </a:r>
          </a:p>
          <a:p>
            <a:pPr eaLnBrk="1" hangingPunct="1">
              <a:defRPr/>
            </a:pPr>
            <a:r>
              <a:rPr lang="id-ID" sz="2800"/>
              <a:t>Departemenisasi: menentukan bagaimana sebaiknya mengelompokkan orang-orang yang melaksanakan tugas tertentu</a:t>
            </a:r>
          </a:p>
          <a:p>
            <a:pPr lvl="1" eaLnBrk="1" hangingPunct="1">
              <a:defRPr/>
            </a:pPr>
            <a:r>
              <a:rPr lang="id-ID" sz="2400"/>
              <a:t>Proses mengelompokkan pekerjaan ke dalam unit-unit yang masuk akal</a:t>
            </a:r>
            <a:endParaRPr lang="en-US" sz="2400"/>
          </a:p>
        </p:txBody>
      </p:sp>
    </p:spTree>
    <p:extLst>
      <p:ext uri="{BB962C8B-B14F-4D97-AF65-F5344CB8AC3E}">
        <p14:creationId xmlns:p14="http://schemas.microsoft.com/office/powerpoint/2010/main" val="1426471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17232"/>
            <a:ext cx="6554867" cy="502568"/>
          </a:xfrm>
        </p:spPr>
        <p:txBody>
          <a:bodyPr>
            <a:normAutofit/>
          </a:bodyPr>
          <a:lstStyle/>
          <a:p>
            <a:r>
              <a:rPr lang="id-ID" sz="2400" b="1" dirty="0"/>
              <a:t>Prinsip dasar Struktur Organisasi</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13647"/>
            <a:ext cx="7632847" cy="4791766"/>
          </a:xfrm>
          <a:prstGeom prst="rect">
            <a:avLst/>
          </a:prstGeom>
        </p:spPr>
      </p:pic>
    </p:spTree>
    <p:extLst>
      <p:ext uri="{BB962C8B-B14F-4D97-AF65-F5344CB8AC3E}">
        <p14:creationId xmlns:p14="http://schemas.microsoft.com/office/powerpoint/2010/main" val="4149812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17232"/>
            <a:ext cx="6554867" cy="502568"/>
          </a:xfrm>
        </p:spPr>
        <p:txBody>
          <a:bodyPr>
            <a:normAutofit/>
          </a:bodyPr>
          <a:lstStyle/>
          <a:p>
            <a:r>
              <a:rPr lang="id-ID" sz="2400" b="1" dirty="0"/>
              <a:t>Bentuk umum struktur organisasi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908720"/>
            <a:ext cx="8516539" cy="4210638"/>
          </a:xfrm>
          <a:prstGeom prst="rect">
            <a:avLst/>
          </a:prstGeom>
        </p:spPr>
      </p:pic>
    </p:spTree>
    <p:extLst>
      <p:ext uri="{BB962C8B-B14F-4D97-AF65-F5344CB8AC3E}">
        <p14:creationId xmlns:p14="http://schemas.microsoft.com/office/powerpoint/2010/main" val="2602211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id-ID" sz="3600" b="1" dirty="0"/>
              <a:t>Berikut ini adalah bentuk-bentuk struktur organisasi yang bisa terjadi </a:t>
            </a:r>
          </a:p>
        </p:txBody>
      </p:sp>
    </p:spTree>
    <p:extLst>
      <p:ext uri="{BB962C8B-B14F-4D97-AF65-F5344CB8AC3E}">
        <p14:creationId xmlns:p14="http://schemas.microsoft.com/office/powerpoint/2010/main" val="2718852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45224"/>
            <a:ext cx="6554867" cy="574576"/>
          </a:xfrm>
        </p:spPr>
        <p:txBody>
          <a:bodyPr>
            <a:normAutofit fontScale="90000"/>
          </a:bodyPr>
          <a:lstStyle/>
          <a:p>
            <a:r>
              <a:rPr lang="id-ID" b="1" dirty="0"/>
              <a:t>Contoh Struktur Organisasi (1)</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04664"/>
            <a:ext cx="7206952" cy="5040560"/>
          </a:xfrm>
          <a:prstGeom prst="rect">
            <a:avLst/>
          </a:prstGeom>
        </p:spPr>
      </p:pic>
    </p:spTree>
    <p:extLst>
      <p:ext uri="{BB962C8B-B14F-4D97-AF65-F5344CB8AC3E}">
        <p14:creationId xmlns:p14="http://schemas.microsoft.com/office/powerpoint/2010/main" val="930863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defRPr/>
            </a:pPr>
            <a:r>
              <a:rPr lang="id-ID" dirty="0"/>
              <a:t>Hal-hal terkait proses bisnis dalam suatu organisasi</a:t>
            </a:r>
            <a:endParaRPr lang="en-US" dirty="0"/>
          </a:p>
        </p:txBody>
      </p:sp>
      <p:sp>
        <p:nvSpPr>
          <p:cNvPr id="19459" name="Rectangle 3"/>
          <p:cNvSpPr>
            <a:spLocks noGrp="1" noRot="1" noChangeArrowheads="1"/>
          </p:cNvSpPr>
          <p:nvPr>
            <p:ph idx="1"/>
          </p:nvPr>
        </p:nvSpPr>
        <p:spPr>
          <a:xfrm>
            <a:off x="533400" y="533400"/>
            <a:ext cx="8215064" cy="3767670"/>
          </a:xfrm>
        </p:spPr>
        <p:txBody>
          <a:bodyPr>
            <a:normAutofit fontScale="92500" lnSpcReduction="20000"/>
          </a:bodyPr>
          <a:lstStyle/>
          <a:p>
            <a:pPr algn="just" eaLnBrk="1" hangingPunct="1">
              <a:lnSpc>
                <a:spcPct val="90000"/>
              </a:lnSpc>
              <a:defRPr/>
            </a:pPr>
            <a:r>
              <a:rPr lang="id-ID" sz="2800" dirty="0"/>
              <a:t>Proses adalah sekumpulan aktivitas yang mengubah masukan menjadi keluaran</a:t>
            </a:r>
          </a:p>
          <a:p>
            <a:pPr algn="just" eaLnBrk="1" hangingPunct="1">
              <a:lnSpc>
                <a:spcPct val="90000"/>
              </a:lnSpc>
              <a:defRPr/>
            </a:pPr>
            <a:r>
              <a:rPr lang="id-ID" sz="2800" dirty="0"/>
              <a:t>Aktivitas terkait dengan pengubahan status dari sebuah entitas</a:t>
            </a:r>
          </a:p>
          <a:p>
            <a:pPr algn="just" eaLnBrk="1" hangingPunct="1">
              <a:lnSpc>
                <a:spcPct val="90000"/>
              </a:lnSpc>
              <a:defRPr/>
            </a:pPr>
            <a:r>
              <a:rPr lang="id-ID" sz="2800" dirty="0"/>
              <a:t>Entitas adalah “benda” yang menjadi fokus kita</a:t>
            </a:r>
          </a:p>
          <a:p>
            <a:pPr algn="just" eaLnBrk="1" hangingPunct="1">
              <a:lnSpc>
                <a:spcPct val="90000"/>
              </a:lnSpc>
              <a:defRPr/>
            </a:pPr>
            <a:r>
              <a:rPr lang="id-ID" sz="2800" dirty="0"/>
              <a:t>Kebijakan adalah aturan main yang diterapkan pada organisasi</a:t>
            </a:r>
          </a:p>
          <a:p>
            <a:pPr algn="just" eaLnBrk="1" hangingPunct="1">
              <a:lnSpc>
                <a:spcPct val="90000"/>
              </a:lnSpc>
              <a:defRPr/>
            </a:pPr>
            <a:r>
              <a:rPr lang="id-ID" sz="2800" dirty="0"/>
              <a:t>Struktur Organisasi menunjukkan pembagian Sumber Daya Manusia yang terdapat pada sebuah organisasi</a:t>
            </a:r>
          </a:p>
        </p:txBody>
      </p:sp>
    </p:spTree>
    <p:extLst>
      <p:ext uri="{BB962C8B-B14F-4D97-AF65-F5344CB8AC3E}">
        <p14:creationId xmlns:p14="http://schemas.microsoft.com/office/powerpoint/2010/main" val="977810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45224"/>
            <a:ext cx="6554867" cy="574576"/>
          </a:xfrm>
        </p:spPr>
        <p:txBody>
          <a:bodyPr>
            <a:normAutofit fontScale="90000"/>
          </a:bodyPr>
          <a:lstStyle/>
          <a:p>
            <a:r>
              <a:rPr lang="id-ID" b="1" dirty="0"/>
              <a:t>Contoh Struktur Organisasi (2)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17" y="620688"/>
            <a:ext cx="6076950" cy="4562475"/>
          </a:xfrm>
          <a:prstGeom prst="rect">
            <a:avLst/>
          </a:prstGeom>
        </p:spPr>
      </p:pic>
    </p:spTree>
    <p:extLst>
      <p:ext uri="{BB962C8B-B14F-4D97-AF65-F5344CB8AC3E}">
        <p14:creationId xmlns:p14="http://schemas.microsoft.com/office/powerpoint/2010/main" val="3842847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45224"/>
            <a:ext cx="6554867" cy="574576"/>
          </a:xfrm>
        </p:spPr>
        <p:txBody>
          <a:bodyPr>
            <a:normAutofit fontScale="90000"/>
          </a:bodyPr>
          <a:lstStyle/>
          <a:p>
            <a:r>
              <a:rPr lang="id-ID" b="1" dirty="0"/>
              <a:t>Contoh Struktur Organisasi (3)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79375"/>
            <a:ext cx="6994019" cy="4878425"/>
          </a:xfrm>
          <a:prstGeom prst="rect">
            <a:avLst/>
          </a:prstGeom>
        </p:spPr>
      </p:pic>
    </p:spTree>
    <p:extLst>
      <p:ext uri="{BB962C8B-B14F-4D97-AF65-F5344CB8AC3E}">
        <p14:creationId xmlns:p14="http://schemas.microsoft.com/office/powerpoint/2010/main" val="676429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lstStyle/>
          <a:p>
            <a:pPr eaLnBrk="1" hangingPunct="1">
              <a:defRPr/>
            </a:pPr>
            <a:r>
              <a:rPr lang="id-ID"/>
              <a:t>Tiga Bentuk Wewenang</a:t>
            </a:r>
            <a:endParaRPr lang="en-US"/>
          </a:p>
        </p:txBody>
      </p:sp>
      <p:sp>
        <p:nvSpPr>
          <p:cNvPr id="77827" name="Rectangle 3"/>
          <p:cNvSpPr>
            <a:spLocks noGrp="1" noRot="1" noChangeArrowheads="1"/>
          </p:cNvSpPr>
          <p:nvPr>
            <p:ph idx="1"/>
          </p:nvPr>
        </p:nvSpPr>
        <p:spPr/>
        <p:txBody>
          <a:bodyPr>
            <a:normAutofit fontScale="92500" lnSpcReduction="20000"/>
          </a:bodyPr>
          <a:lstStyle/>
          <a:p>
            <a:pPr eaLnBrk="1" hangingPunct="1">
              <a:lnSpc>
                <a:spcPct val="80000"/>
              </a:lnSpc>
              <a:defRPr/>
            </a:pPr>
            <a:r>
              <a:rPr lang="id-ID" sz="2800"/>
              <a:t>Wewenang Lini</a:t>
            </a:r>
          </a:p>
          <a:p>
            <a:pPr lvl="1" eaLnBrk="1" hangingPunct="1">
              <a:lnSpc>
                <a:spcPct val="80000"/>
              </a:lnSpc>
              <a:defRPr/>
            </a:pPr>
            <a:r>
              <a:rPr lang="id-ID" sz="2400"/>
              <a:t>Struktur organisasi yang wewenang mengalir dalam suatu rantai komando dari pucuk pimpinan perusahaan ke bawahannya</a:t>
            </a:r>
          </a:p>
          <a:p>
            <a:pPr eaLnBrk="1" hangingPunct="1">
              <a:lnSpc>
                <a:spcPct val="80000"/>
              </a:lnSpc>
              <a:defRPr/>
            </a:pPr>
            <a:r>
              <a:rPr lang="id-ID" sz="2800"/>
              <a:t>Wewenang Staf</a:t>
            </a:r>
          </a:p>
          <a:p>
            <a:pPr lvl="1" eaLnBrk="1" hangingPunct="1">
              <a:lnSpc>
                <a:spcPct val="80000"/>
              </a:lnSpc>
              <a:defRPr/>
            </a:pPr>
            <a:r>
              <a:rPr lang="id-ID" sz="2400"/>
              <a:t>Wewenang yang didasarkan pada keahlian dan biasanya berupa tugas memberikan nasihat kepada manajer lini</a:t>
            </a:r>
          </a:p>
          <a:p>
            <a:pPr eaLnBrk="1" hangingPunct="1">
              <a:lnSpc>
                <a:spcPct val="80000"/>
              </a:lnSpc>
              <a:defRPr/>
            </a:pPr>
            <a:r>
              <a:rPr lang="id-ID" sz="2800"/>
              <a:t>Wewenang Komite dan Kelompok</a:t>
            </a:r>
          </a:p>
          <a:p>
            <a:pPr lvl="1" eaLnBrk="1" hangingPunct="1">
              <a:lnSpc>
                <a:spcPct val="80000"/>
              </a:lnSpc>
              <a:defRPr/>
            </a:pPr>
            <a:r>
              <a:rPr lang="id-ID" sz="2400"/>
              <a:t>Wewenang yang diberikan kepada komite atau kelompok kerja yang terlibat dalam operasional perusahaan sehari-hari</a:t>
            </a:r>
            <a:endParaRPr lang="en-US" sz="2400"/>
          </a:p>
        </p:txBody>
      </p:sp>
    </p:spTree>
    <p:extLst>
      <p:ext uri="{BB962C8B-B14F-4D97-AF65-F5344CB8AC3E}">
        <p14:creationId xmlns:p14="http://schemas.microsoft.com/office/powerpoint/2010/main" val="2355458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pPr eaLnBrk="1" hangingPunct="1">
              <a:defRPr/>
            </a:pPr>
            <a:r>
              <a:rPr lang="id-ID" sz="4000"/>
              <a:t>Proses Tiga Tahap dari Perkembangan Hirarki</a:t>
            </a:r>
            <a:endParaRPr lang="en-US" sz="4000"/>
          </a:p>
        </p:txBody>
      </p:sp>
      <p:sp>
        <p:nvSpPr>
          <p:cNvPr id="76803" name="Rectangle 3"/>
          <p:cNvSpPr>
            <a:spLocks noGrp="1" noRot="1" noChangeArrowheads="1"/>
          </p:cNvSpPr>
          <p:nvPr>
            <p:ph idx="1"/>
          </p:nvPr>
        </p:nvSpPr>
        <p:spPr/>
        <p:txBody>
          <a:bodyPr>
            <a:normAutofit fontScale="77500" lnSpcReduction="20000"/>
          </a:bodyPr>
          <a:lstStyle/>
          <a:p>
            <a:pPr marL="609600" indent="-609600" eaLnBrk="1" hangingPunct="1">
              <a:buFont typeface="Wingdings" panose="05000000000000000000" pitchFamily="2" charset="2"/>
              <a:buAutoNum type="arabicPeriod"/>
              <a:defRPr/>
            </a:pPr>
            <a:r>
              <a:rPr lang="id-ID" sz="2800"/>
              <a:t>Menetapkan tugas-tugas: menentukan siapa yang dapat membuat keputusan dan membuat perincian bagaimana seharusnya tugas itu dilaksanakan</a:t>
            </a:r>
          </a:p>
          <a:p>
            <a:pPr marL="609600" indent="-609600" eaLnBrk="1" hangingPunct="1">
              <a:buFont typeface="Wingdings" panose="05000000000000000000" pitchFamily="2" charset="2"/>
              <a:buAutoNum type="arabicPeriod"/>
              <a:defRPr/>
            </a:pPr>
            <a:r>
              <a:rPr lang="id-ID" sz="2800"/>
              <a:t>Melakukan tugas-tugas: mengimplementasikan keputusan yang telah diambil</a:t>
            </a:r>
          </a:p>
          <a:p>
            <a:pPr marL="609600" indent="-609600" eaLnBrk="1" hangingPunct="1">
              <a:buFont typeface="Wingdings" panose="05000000000000000000" pitchFamily="2" charset="2"/>
              <a:buAutoNum type="arabicPeriod"/>
              <a:defRPr/>
            </a:pPr>
            <a:r>
              <a:rPr lang="id-ID" sz="2800"/>
              <a:t>Mendistribusikan wewenang: menentukan apakah organisasi akan menjadi tersentralisasi atau terdesentralisasi</a:t>
            </a:r>
            <a:endParaRPr lang="en-US" sz="2800"/>
          </a:p>
        </p:txBody>
      </p:sp>
    </p:spTree>
    <p:extLst>
      <p:ext uri="{BB962C8B-B14F-4D97-AF65-F5344CB8AC3E}">
        <p14:creationId xmlns:p14="http://schemas.microsoft.com/office/powerpoint/2010/main" val="1777198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pPr eaLnBrk="1" hangingPunct="1">
              <a:defRPr/>
            </a:pPr>
            <a:r>
              <a:rPr lang="id-ID" sz="4000"/>
              <a:t>Bentuk-Bentuk Struktur Organisasi</a:t>
            </a:r>
            <a:endParaRPr lang="en-US" sz="4000"/>
          </a:p>
        </p:txBody>
      </p:sp>
      <p:sp>
        <p:nvSpPr>
          <p:cNvPr id="79875" name="Rectangle 3"/>
          <p:cNvSpPr>
            <a:spLocks noGrp="1" noRot="1" noChangeArrowheads="1"/>
          </p:cNvSpPr>
          <p:nvPr>
            <p:ph idx="1"/>
          </p:nvPr>
        </p:nvSpPr>
        <p:spPr/>
        <p:txBody>
          <a:bodyPr/>
          <a:lstStyle/>
          <a:p>
            <a:pPr eaLnBrk="1" hangingPunct="1">
              <a:lnSpc>
                <a:spcPct val="90000"/>
              </a:lnSpc>
              <a:defRPr/>
            </a:pPr>
            <a:r>
              <a:rPr lang="id-ID"/>
              <a:t>Organisasi Fungsional</a:t>
            </a:r>
          </a:p>
          <a:p>
            <a:pPr eaLnBrk="1" hangingPunct="1">
              <a:lnSpc>
                <a:spcPct val="90000"/>
              </a:lnSpc>
              <a:defRPr/>
            </a:pPr>
            <a:r>
              <a:rPr lang="id-ID"/>
              <a:t>Organisasi Divisional</a:t>
            </a:r>
          </a:p>
          <a:p>
            <a:pPr eaLnBrk="1" hangingPunct="1">
              <a:lnSpc>
                <a:spcPct val="90000"/>
              </a:lnSpc>
              <a:defRPr/>
            </a:pPr>
            <a:r>
              <a:rPr lang="id-ID"/>
              <a:t>Organisasi Matriks</a:t>
            </a:r>
          </a:p>
          <a:p>
            <a:pPr eaLnBrk="1" hangingPunct="1">
              <a:lnSpc>
                <a:spcPct val="90000"/>
              </a:lnSpc>
              <a:defRPr/>
            </a:pPr>
            <a:r>
              <a:rPr lang="id-ID"/>
              <a:t>Organisasi Internasional</a:t>
            </a:r>
          </a:p>
          <a:p>
            <a:pPr eaLnBrk="1" hangingPunct="1">
              <a:lnSpc>
                <a:spcPct val="90000"/>
              </a:lnSpc>
              <a:defRPr/>
            </a:pPr>
            <a:r>
              <a:rPr lang="id-ID"/>
              <a:t>Organisasi Tanpa Batas</a:t>
            </a:r>
          </a:p>
          <a:p>
            <a:pPr eaLnBrk="1" hangingPunct="1">
              <a:lnSpc>
                <a:spcPct val="90000"/>
              </a:lnSpc>
              <a:defRPr/>
            </a:pPr>
            <a:r>
              <a:rPr lang="id-ID"/>
              <a:t>Organisasi Tim</a:t>
            </a:r>
          </a:p>
          <a:p>
            <a:pPr eaLnBrk="1" hangingPunct="1">
              <a:lnSpc>
                <a:spcPct val="90000"/>
              </a:lnSpc>
              <a:defRPr/>
            </a:pPr>
            <a:r>
              <a:rPr lang="id-ID"/>
              <a:t>Organisasi Virtual</a:t>
            </a:r>
          </a:p>
          <a:p>
            <a:pPr eaLnBrk="1" hangingPunct="1">
              <a:lnSpc>
                <a:spcPct val="90000"/>
              </a:lnSpc>
              <a:defRPr/>
            </a:pPr>
            <a:r>
              <a:rPr lang="id-ID"/>
              <a:t>Organisasi Pembelajaran</a:t>
            </a:r>
            <a:endParaRPr lang="en-US"/>
          </a:p>
        </p:txBody>
      </p:sp>
    </p:spTree>
    <p:extLst>
      <p:ext uri="{BB962C8B-B14F-4D97-AF65-F5344CB8AC3E}">
        <p14:creationId xmlns:p14="http://schemas.microsoft.com/office/powerpoint/2010/main" val="3974929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eaLnBrk="1" hangingPunct="1">
              <a:defRPr/>
            </a:pPr>
            <a:r>
              <a:rPr lang="id-ID"/>
              <a:t>Organisasi Fungsional</a:t>
            </a:r>
            <a:endParaRPr lang="en-US"/>
          </a:p>
        </p:txBody>
      </p:sp>
      <p:sp>
        <p:nvSpPr>
          <p:cNvPr id="80899" name="Rectangle 3"/>
          <p:cNvSpPr>
            <a:spLocks noGrp="1" noRot="1" noChangeArrowheads="1"/>
          </p:cNvSpPr>
          <p:nvPr>
            <p:ph idx="1"/>
          </p:nvPr>
        </p:nvSpPr>
        <p:spPr>
          <a:xfrm>
            <a:off x="533400" y="533400"/>
            <a:ext cx="6554867" cy="1671464"/>
          </a:xfrm>
        </p:spPr>
        <p:txBody>
          <a:bodyPr/>
          <a:lstStyle/>
          <a:p>
            <a:pPr eaLnBrk="1" hangingPunct="1">
              <a:defRPr/>
            </a:pPr>
            <a:r>
              <a:rPr lang="id-ID" dirty="0"/>
              <a:t>Bentuk organisasi yang mana wewenang ditentukan oleh keterkaitan antara fungsi dan aktivitas kelompok</a:t>
            </a:r>
          </a:p>
          <a:p>
            <a:pPr lvl="1" eaLnBrk="1" hangingPunct="1">
              <a:defRPr/>
            </a:pPr>
            <a:r>
              <a:rPr lang="id-ID" dirty="0"/>
              <a:t>Contoh: </a:t>
            </a:r>
            <a:r>
              <a:rPr lang="id-ID" dirty="0">
                <a:solidFill>
                  <a:srgbClr val="FFFF00"/>
                </a:solidFill>
              </a:rPr>
              <a:t>www.garden.com</a:t>
            </a:r>
            <a:endParaRPr lang="en-US" dirty="0">
              <a:solidFill>
                <a:srgbClr val="FFFF00"/>
              </a:solidFill>
            </a:endParaRPr>
          </a:p>
        </p:txBody>
      </p:sp>
    </p:spTree>
    <p:extLst>
      <p:ext uri="{BB962C8B-B14F-4D97-AF65-F5344CB8AC3E}">
        <p14:creationId xmlns:p14="http://schemas.microsoft.com/office/powerpoint/2010/main" val="1484653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3401" y="4495800"/>
            <a:ext cx="3606552" cy="1524000"/>
          </a:xfrm>
        </p:spPr>
        <p:txBody>
          <a:bodyPr>
            <a:normAutofit fontScale="90000"/>
          </a:bodyPr>
          <a:lstStyle/>
          <a:p>
            <a:pPr eaLnBrk="1" hangingPunct="1"/>
            <a:r>
              <a:rPr lang="id-ID" altLang="id-ID" sz="3600" dirty="0"/>
              <a:t>Penjelasan Organisasi Fungsional</a:t>
            </a:r>
            <a:endParaRPr lang="en-US" altLang="id-ID" sz="3600" dirty="0"/>
          </a:p>
        </p:txBody>
      </p:sp>
      <p:sp>
        <p:nvSpPr>
          <p:cNvPr id="53251" name="Rectangle 3"/>
          <p:cNvSpPr>
            <a:spLocks noGrp="1" noChangeArrowheads="1"/>
          </p:cNvSpPr>
          <p:nvPr>
            <p:ph type="body" idx="1"/>
          </p:nvPr>
        </p:nvSpPr>
        <p:spPr>
          <a:xfrm>
            <a:off x="540216" y="548680"/>
            <a:ext cx="8431088" cy="3111624"/>
          </a:xfrm>
        </p:spPr>
        <p:txBody>
          <a:bodyPr>
            <a:normAutofit/>
          </a:bodyPr>
          <a:lstStyle/>
          <a:p>
            <a:pPr algn="just" eaLnBrk="1" hangingPunct="1">
              <a:lnSpc>
                <a:spcPct val="90000"/>
              </a:lnSpc>
            </a:pPr>
            <a:r>
              <a:rPr lang="id-ID" altLang="id-ID" dirty="0"/>
              <a:t>Merupakan pendekatan struktur organisasi yang digunakan oleh sebagian besar perusahaan berukuran kecil atau menengah. Organisasi seperti itu biasanya terbentuk di sekitar fungsi bisnis dasar (pemasaran, operasional, keuangan).</a:t>
            </a:r>
          </a:p>
          <a:p>
            <a:pPr algn="just" eaLnBrk="1" hangingPunct="1">
              <a:lnSpc>
                <a:spcPct val="90000"/>
              </a:lnSpc>
            </a:pPr>
            <a:r>
              <a:rPr lang="id-ID" altLang="id-ID" dirty="0"/>
              <a:t>Dengan demikian, terdapat departemen pemasaran, departemen operasional, dan departemen keuangan.</a:t>
            </a:r>
          </a:p>
          <a:p>
            <a:pPr algn="just" eaLnBrk="1" hangingPunct="1">
              <a:lnSpc>
                <a:spcPct val="90000"/>
              </a:lnSpc>
            </a:pPr>
            <a:r>
              <a:rPr lang="id-ID" altLang="id-ID" dirty="0"/>
              <a:t>Manfaat pendekatan itu mencakup spesialisasi di bidang-bidang fungsional dan timbulnya koordinasi yang lebih baik.</a:t>
            </a:r>
            <a:endParaRPr lang="en-US" altLang="id-ID"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4459225"/>
            <a:ext cx="5112568" cy="1453230"/>
          </a:xfrm>
          <a:prstGeom prst="rect">
            <a:avLst/>
          </a:prstGeom>
        </p:spPr>
      </p:pic>
    </p:spTree>
    <p:extLst>
      <p:ext uri="{BB962C8B-B14F-4D97-AF65-F5344CB8AC3E}">
        <p14:creationId xmlns:p14="http://schemas.microsoft.com/office/powerpoint/2010/main" val="2455483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pPr eaLnBrk="1" hangingPunct="1">
              <a:defRPr/>
            </a:pPr>
            <a:r>
              <a:rPr lang="id-ID"/>
              <a:t>Organisasi Divisional</a:t>
            </a:r>
            <a:endParaRPr lang="en-US"/>
          </a:p>
        </p:txBody>
      </p:sp>
      <p:sp>
        <p:nvSpPr>
          <p:cNvPr id="81923" name="Rectangle 3"/>
          <p:cNvSpPr>
            <a:spLocks noGrp="1" noRot="1" noChangeArrowheads="1"/>
          </p:cNvSpPr>
          <p:nvPr>
            <p:ph idx="1"/>
          </p:nvPr>
        </p:nvSpPr>
        <p:spPr>
          <a:xfrm>
            <a:off x="533400" y="533400"/>
            <a:ext cx="7711008" cy="3767670"/>
          </a:xfrm>
        </p:spPr>
        <p:txBody>
          <a:bodyPr/>
          <a:lstStyle/>
          <a:p>
            <a:pPr eaLnBrk="1" hangingPunct="1">
              <a:defRPr/>
            </a:pPr>
            <a:r>
              <a:rPr lang="id-ID" dirty="0"/>
              <a:t>Struktur organisasi yang divisi-divisi korporasinya beroperasi sebagai bisnis yang relatif bersifat otonom di bawah naungan korporasi yang lebih besar</a:t>
            </a:r>
          </a:p>
          <a:p>
            <a:pPr lvl="1" eaLnBrk="1" hangingPunct="1">
              <a:defRPr/>
            </a:pPr>
            <a:r>
              <a:rPr lang="id-ID" dirty="0"/>
              <a:t>Contoh: </a:t>
            </a:r>
            <a:r>
              <a:rPr lang="id-ID" dirty="0">
                <a:solidFill>
                  <a:srgbClr val="FFFF00"/>
                </a:solidFill>
              </a:rPr>
              <a:t>www.heinz.com</a:t>
            </a:r>
            <a:endParaRPr lang="en-US" dirty="0">
              <a:solidFill>
                <a:srgbClr val="FFFF00"/>
              </a:solidFill>
            </a:endParaRPr>
          </a:p>
        </p:txBody>
      </p:sp>
    </p:spTree>
    <p:extLst>
      <p:ext uri="{BB962C8B-B14F-4D97-AF65-F5344CB8AC3E}">
        <p14:creationId xmlns:p14="http://schemas.microsoft.com/office/powerpoint/2010/main" val="1570171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3401" y="4495800"/>
            <a:ext cx="3606552" cy="1524000"/>
          </a:xfrm>
        </p:spPr>
        <p:txBody>
          <a:bodyPr>
            <a:normAutofit fontScale="90000"/>
          </a:bodyPr>
          <a:lstStyle/>
          <a:p>
            <a:pPr eaLnBrk="1" hangingPunct="1"/>
            <a:r>
              <a:rPr lang="id-ID" altLang="id-ID" sz="3600" dirty="0"/>
              <a:t>Penjelasan Organisasi Divisional</a:t>
            </a:r>
            <a:endParaRPr lang="en-US" altLang="id-ID" sz="3600" dirty="0"/>
          </a:p>
        </p:txBody>
      </p:sp>
      <p:sp>
        <p:nvSpPr>
          <p:cNvPr id="54275" name="Rectangle 3"/>
          <p:cNvSpPr>
            <a:spLocks noGrp="1" noChangeArrowheads="1"/>
          </p:cNvSpPr>
          <p:nvPr>
            <p:ph type="body" idx="1"/>
          </p:nvPr>
        </p:nvSpPr>
        <p:spPr>
          <a:xfrm>
            <a:off x="533400" y="533400"/>
            <a:ext cx="8215064" cy="3039616"/>
          </a:xfrm>
        </p:spPr>
        <p:txBody>
          <a:bodyPr>
            <a:normAutofit/>
          </a:bodyPr>
          <a:lstStyle/>
          <a:p>
            <a:pPr algn="just" eaLnBrk="1" hangingPunct="1">
              <a:lnSpc>
                <a:spcPct val="80000"/>
              </a:lnSpc>
            </a:pPr>
            <a:r>
              <a:rPr lang="id-ID" altLang="id-ID" sz="2400" dirty="0"/>
              <a:t>Heinz adalah perusahaan pengolah makanan terbesar di dunia, dikelola 7 divisi mengelola dan memasarkan produknya sendiri, sehingga masing-masing divisi nantinya dapat menjadi perusahaan yang berdiri sendiri di bawah naungan perusahaan yang lebih besar.</a:t>
            </a:r>
          </a:p>
          <a:p>
            <a:pPr algn="just" eaLnBrk="1" hangingPunct="1">
              <a:lnSpc>
                <a:spcPct val="80000"/>
              </a:lnSpc>
            </a:pPr>
            <a:r>
              <a:rPr lang="id-ID" altLang="id-ID" sz="2400" dirty="0"/>
              <a:t>Divisi-divisi tersebut relatif bersifat otonom, maka perusahaan dapat mengambil tindakan tanpa menggangu operasi bisnis lainnya.</a:t>
            </a:r>
            <a:endParaRPr lang="en-US" altLang="id-ID"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7444" y="3633583"/>
            <a:ext cx="2953226" cy="221206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1848" y="5256080"/>
            <a:ext cx="2664296" cy="1353293"/>
          </a:xfrm>
          <a:prstGeom prst="rect">
            <a:avLst/>
          </a:prstGeom>
        </p:spPr>
      </p:pic>
    </p:spTree>
    <p:extLst>
      <p:ext uri="{BB962C8B-B14F-4D97-AF65-F5344CB8AC3E}">
        <p14:creationId xmlns:p14="http://schemas.microsoft.com/office/powerpoint/2010/main" val="3060664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p:txBody>
          <a:bodyPr/>
          <a:lstStyle/>
          <a:p>
            <a:pPr eaLnBrk="1" hangingPunct="1">
              <a:defRPr/>
            </a:pPr>
            <a:r>
              <a:rPr lang="id-ID"/>
              <a:t>Organisasi Matriks</a:t>
            </a:r>
            <a:endParaRPr lang="en-US"/>
          </a:p>
        </p:txBody>
      </p:sp>
      <p:sp>
        <p:nvSpPr>
          <p:cNvPr id="82947" name="Rectangle 3"/>
          <p:cNvSpPr>
            <a:spLocks noGrp="1" noRot="1" noChangeArrowheads="1"/>
          </p:cNvSpPr>
          <p:nvPr>
            <p:ph idx="1"/>
          </p:nvPr>
        </p:nvSpPr>
        <p:spPr>
          <a:xfrm>
            <a:off x="533400" y="533400"/>
            <a:ext cx="8215064" cy="3767670"/>
          </a:xfrm>
        </p:spPr>
        <p:txBody>
          <a:bodyPr>
            <a:normAutofit/>
          </a:bodyPr>
          <a:lstStyle/>
          <a:p>
            <a:pPr algn="just" eaLnBrk="1" hangingPunct="1">
              <a:defRPr/>
            </a:pPr>
            <a:r>
              <a:rPr lang="id-ID" sz="2800" dirty="0">
                <a:solidFill>
                  <a:schemeClr val="bg1"/>
                </a:solidFill>
              </a:rPr>
              <a:t>Struktur organisasi yang dibentuk berdasarkan kelompok-kelompok dan anggota kelompok melapor kepada dua manajer atau lebih</a:t>
            </a:r>
          </a:p>
          <a:p>
            <a:pPr lvl="1" algn="just" eaLnBrk="1" hangingPunct="1">
              <a:defRPr/>
            </a:pPr>
            <a:r>
              <a:rPr lang="id-ID" sz="2400" dirty="0">
                <a:solidFill>
                  <a:schemeClr val="bg1"/>
                </a:solidFill>
              </a:rPr>
              <a:t>Contoh: www.marthastewart.com</a:t>
            </a:r>
            <a:endParaRPr lang="en-US" sz="2400" dirty="0">
              <a:solidFill>
                <a:schemeClr val="bg1"/>
              </a:solidFill>
            </a:endParaRPr>
          </a:p>
        </p:txBody>
      </p:sp>
    </p:spTree>
    <p:extLst>
      <p:ext uri="{BB962C8B-B14F-4D97-AF65-F5344CB8AC3E}">
        <p14:creationId xmlns:p14="http://schemas.microsoft.com/office/powerpoint/2010/main" val="2172752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id-ID" dirty="0"/>
              <a:t>Mengingatkan kembali Definisi Proses Bisnis</a:t>
            </a:r>
            <a:endParaRPr lang="en-US" dirty="0"/>
          </a:p>
        </p:txBody>
      </p:sp>
      <p:sp>
        <p:nvSpPr>
          <p:cNvPr id="17411" name="Rectangle 3"/>
          <p:cNvSpPr>
            <a:spLocks noGrp="1" noRot="1" noChangeArrowheads="1"/>
          </p:cNvSpPr>
          <p:nvPr>
            <p:ph idx="1"/>
          </p:nvPr>
        </p:nvSpPr>
        <p:spPr/>
        <p:txBody>
          <a:bodyPr>
            <a:normAutofit/>
          </a:bodyPr>
          <a:lstStyle/>
          <a:p>
            <a:pPr algn="just" eaLnBrk="1" hangingPunct="1">
              <a:defRPr/>
            </a:pPr>
            <a:r>
              <a:rPr lang="id-ID" sz="3200" dirty="0"/>
              <a:t>Proses Bisnis adalah </a:t>
            </a:r>
            <a:r>
              <a:rPr lang="id-ID" sz="3200" dirty="0">
                <a:solidFill>
                  <a:srgbClr val="FFFF00"/>
                </a:solidFill>
              </a:rPr>
              <a:t>Kebijakan</a:t>
            </a:r>
            <a:r>
              <a:rPr lang="id-ID" sz="3200" dirty="0"/>
              <a:t>, </a:t>
            </a:r>
            <a:r>
              <a:rPr lang="id-ID" sz="3200" dirty="0">
                <a:solidFill>
                  <a:srgbClr val="00FF00"/>
                </a:solidFill>
              </a:rPr>
              <a:t>Struktur Organisasi, </a:t>
            </a:r>
            <a:r>
              <a:rPr lang="id-ID" sz="3200" dirty="0">
                <a:solidFill>
                  <a:schemeClr val="folHlink"/>
                </a:solidFill>
              </a:rPr>
              <a:t>Sumber Daya</a:t>
            </a:r>
            <a:r>
              <a:rPr lang="id-ID" sz="3200" dirty="0"/>
              <a:t> dan </a:t>
            </a:r>
            <a:r>
              <a:rPr lang="id-ID" sz="3200" dirty="0">
                <a:solidFill>
                  <a:srgbClr val="FF0000"/>
                </a:solidFill>
              </a:rPr>
              <a:t>Aktivitas</a:t>
            </a:r>
            <a:r>
              <a:rPr lang="id-ID" sz="3200" dirty="0"/>
              <a:t> yang berjalan teratur pada sebuah organisasi</a:t>
            </a:r>
            <a:endParaRPr lang="en-US" sz="3200" dirty="0"/>
          </a:p>
        </p:txBody>
      </p:sp>
    </p:spTree>
    <p:extLst>
      <p:ext uri="{BB962C8B-B14F-4D97-AF65-F5344CB8AC3E}">
        <p14:creationId xmlns:p14="http://schemas.microsoft.com/office/powerpoint/2010/main" val="154667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3401" y="4495800"/>
            <a:ext cx="3462536" cy="1524000"/>
          </a:xfrm>
        </p:spPr>
        <p:txBody>
          <a:bodyPr>
            <a:normAutofit fontScale="90000"/>
          </a:bodyPr>
          <a:lstStyle/>
          <a:p>
            <a:pPr eaLnBrk="1" hangingPunct="1"/>
            <a:r>
              <a:rPr lang="id-ID" altLang="id-ID" sz="3600" dirty="0"/>
              <a:t>Penjelasan Organisasi Matriks</a:t>
            </a:r>
            <a:endParaRPr lang="en-US" altLang="id-ID" sz="3600" dirty="0"/>
          </a:p>
        </p:txBody>
      </p:sp>
      <p:sp>
        <p:nvSpPr>
          <p:cNvPr id="55299" name="Rectangle 3"/>
          <p:cNvSpPr>
            <a:spLocks noGrp="1" noChangeArrowheads="1"/>
          </p:cNvSpPr>
          <p:nvPr>
            <p:ph type="body" idx="1"/>
          </p:nvPr>
        </p:nvSpPr>
        <p:spPr>
          <a:xfrm>
            <a:off x="533400" y="533400"/>
            <a:ext cx="8143056" cy="2679576"/>
          </a:xfrm>
        </p:spPr>
        <p:txBody>
          <a:bodyPr>
            <a:normAutofit/>
          </a:bodyPr>
          <a:lstStyle/>
          <a:p>
            <a:pPr algn="just" eaLnBrk="1" hangingPunct="1">
              <a:lnSpc>
                <a:spcPct val="80000"/>
              </a:lnSpc>
            </a:pPr>
            <a:r>
              <a:rPr lang="id-ID" altLang="id-ID" dirty="0"/>
              <a:t>Martha Steward memiliki tim ahli gaya hidup yang diorganisir menjadi beberapa kelompok seperti memasak, kerajinan tangan, pernikahan dan lain-lain.</a:t>
            </a:r>
          </a:p>
          <a:p>
            <a:pPr algn="just" eaLnBrk="1" hangingPunct="1">
              <a:lnSpc>
                <a:spcPct val="80000"/>
              </a:lnSpc>
            </a:pPr>
            <a:r>
              <a:rPr lang="id-ID" altLang="id-ID" dirty="0"/>
              <a:t>Misalnya, seorang ahli yang mengurus pernikahan dapat menyumbangkan artikel pernikahan untuk majalah Martha Steward, menyumbang gagasan cerita untuk program televisi kabel Martha Steward, dan menyumbang artikel untuk web Martha Steward.</a:t>
            </a:r>
            <a:endParaRPr lang="en-US" altLang="id-ID"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1632" y="2996952"/>
            <a:ext cx="2653088" cy="354223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986" y="2999654"/>
            <a:ext cx="2452910" cy="3020146"/>
          </a:xfrm>
          <a:prstGeom prst="rect">
            <a:avLst/>
          </a:prstGeom>
        </p:spPr>
      </p:pic>
    </p:spTree>
    <p:extLst>
      <p:ext uri="{BB962C8B-B14F-4D97-AF65-F5344CB8AC3E}">
        <p14:creationId xmlns:p14="http://schemas.microsoft.com/office/powerpoint/2010/main" val="968862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pPr eaLnBrk="1" hangingPunct="1">
              <a:defRPr/>
            </a:pPr>
            <a:r>
              <a:rPr lang="id-ID"/>
              <a:t>Organisasi Internasional</a:t>
            </a:r>
            <a:endParaRPr lang="en-US"/>
          </a:p>
        </p:txBody>
      </p:sp>
      <p:sp>
        <p:nvSpPr>
          <p:cNvPr id="83971" name="Rectangle 3"/>
          <p:cNvSpPr>
            <a:spLocks noGrp="1" noRot="1" noChangeArrowheads="1"/>
          </p:cNvSpPr>
          <p:nvPr>
            <p:ph idx="1"/>
          </p:nvPr>
        </p:nvSpPr>
        <p:spPr>
          <a:xfrm>
            <a:off x="533400" y="533400"/>
            <a:ext cx="8287072" cy="3767670"/>
          </a:xfrm>
        </p:spPr>
        <p:txBody>
          <a:bodyPr>
            <a:normAutofit/>
          </a:bodyPr>
          <a:lstStyle/>
          <a:p>
            <a:pPr eaLnBrk="1" hangingPunct="1">
              <a:defRPr/>
            </a:pPr>
            <a:r>
              <a:rPr lang="id-ID" sz="2800" dirty="0"/>
              <a:t>Pendekatan struktur organisasi yang dikembangkan untuk merespon kebutuhan memanufaktur, membeli, dan menjual di pasar global</a:t>
            </a:r>
          </a:p>
          <a:p>
            <a:pPr lvl="1" eaLnBrk="1" hangingPunct="1">
              <a:defRPr/>
            </a:pPr>
            <a:r>
              <a:rPr lang="id-ID" sz="2400" dirty="0"/>
              <a:t>Contoh: </a:t>
            </a:r>
            <a:r>
              <a:rPr lang="id-ID" sz="2400" dirty="0">
                <a:solidFill>
                  <a:srgbClr val="FFFF00"/>
                </a:solidFill>
              </a:rPr>
              <a:t>www.walmart.com</a:t>
            </a:r>
            <a:endParaRPr lang="en-US" sz="2400" dirty="0">
              <a:solidFill>
                <a:srgbClr val="FFFF00"/>
              </a:solidFill>
            </a:endParaRPr>
          </a:p>
        </p:txBody>
      </p:sp>
    </p:spTree>
    <p:extLst>
      <p:ext uri="{BB962C8B-B14F-4D97-AF65-F5344CB8AC3E}">
        <p14:creationId xmlns:p14="http://schemas.microsoft.com/office/powerpoint/2010/main" val="4105193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3401" y="4495800"/>
            <a:ext cx="3750568" cy="1524000"/>
          </a:xfrm>
        </p:spPr>
        <p:txBody>
          <a:bodyPr>
            <a:normAutofit fontScale="90000"/>
          </a:bodyPr>
          <a:lstStyle/>
          <a:p>
            <a:pPr eaLnBrk="1" hangingPunct="1"/>
            <a:r>
              <a:rPr lang="id-ID" altLang="id-ID" sz="3600" dirty="0"/>
              <a:t>Penjelasan Organisasi Internasional</a:t>
            </a:r>
            <a:endParaRPr lang="en-US" altLang="id-ID" sz="3600" dirty="0"/>
          </a:p>
        </p:txBody>
      </p:sp>
      <p:sp>
        <p:nvSpPr>
          <p:cNvPr id="56323" name="Rectangle 3"/>
          <p:cNvSpPr>
            <a:spLocks noGrp="1" noChangeArrowheads="1"/>
          </p:cNvSpPr>
          <p:nvPr>
            <p:ph type="body" idx="1"/>
          </p:nvPr>
        </p:nvSpPr>
        <p:spPr>
          <a:xfrm>
            <a:off x="517417" y="1196752"/>
            <a:ext cx="7855024" cy="2247528"/>
          </a:xfrm>
        </p:spPr>
        <p:txBody>
          <a:bodyPr/>
          <a:lstStyle/>
          <a:p>
            <a:pPr algn="just" eaLnBrk="1" hangingPunct="1"/>
            <a:r>
              <a:rPr lang="id-ID" altLang="id-ID" dirty="0"/>
              <a:t>Pada saat Wal-Mart membuka toko pertamanya, dia menyusun tim proyek khusus guna menangani logistik. Dengan banyaknya toko yang dibuka di luar negeri, perusahaan tersebut menciptakan departemen internasional yang kecil untuk menangani ekspansi ke luar negeri.</a:t>
            </a:r>
            <a:endParaRPr lang="en-US" altLang="id-ID"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177" y="4184700"/>
            <a:ext cx="4338287" cy="2673300"/>
          </a:xfrm>
          <a:prstGeom prst="rect">
            <a:avLst/>
          </a:prstGeom>
        </p:spPr>
      </p:pic>
    </p:spTree>
    <p:extLst>
      <p:ext uri="{BB962C8B-B14F-4D97-AF65-F5344CB8AC3E}">
        <p14:creationId xmlns:p14="http://schemas.microsoft.com/office/powerpoint/2010/main" val="4113172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pPr eaLnBrk="1" hangingPunct="1">
              <a:defRPr/>
            </a:pPr>
            <a:r>
              <a:rPr lang="id-ID"/>
              <a:t>Organisasi Tanpa Batas</a:t>
            </a:r>
            <a:endParaRPr lang="en-US"/>
          </a:p>
        </p:txBody>
      </p:sp>
      <p:sp>
        <p:nvSpPr>
          <p:cNvPr id="84995" name="Rectangle 3"/>
          <p:cNvSpPr>
            <a:spLocks noGrp="1" noRot="1" noChangeArrowheads="1"/>
          </p:cNvSpPr>
          <p:nvPr>
            <p:ph idx="1"/>
          </p:nvPr>
        </p:nvSpPr>
        <p:spPr>
          <a:xfrm>
            <a:off x="533400" y="620688"/>
            <a:ext cx="8143056" cy="3767670"/>
          </a:xfrm>
        </p:spPr>
        <p:txBody>
          <a:bodyPr>
            <a:normAutofit/>
          </a:bodyPr>
          <a:lstStyle/>
          <a:p>
            <a:pPr algn="just" eaLnBrk="1" hangingPunct="1">
              <a:defRPr/>
            </a:pPr>
            <a:r>
              <a:rPr lang="id-ID" sz="2800" dirty="0"/>
              <a:t>Organisasi yang meminimalkan atau menghilangkan batasan-batasan dan struktur-struktur tradisional</a:t>
            </a:r>
          </a:p>
          <a:p>
            <a:pPr lvl="1" algn="just" eaLnBrk="1" hangingPunct="1">
              <a:defRPr/>
            </a:pPr>
            <a:r>
              <a:rPr lang="id-ID" sz="2400" dirty="0"/>
              <a:t>Contoh: </a:t>
            </a:r>
            <a:r>
              <a:rPr lang="id-ID" sz="2400" dirty="0">
                <a:solidFill>
                  <a:srgbClr val="FFFF00"/>
                </a:solidFill>
              </a:rPr>
              <a:t>General Electric (GE)</a:t>
            </a:r>
            <a:endParaRPr lang="en-US" sz="2400" dirty="0">
              <a:solidFill>
                <a:srgbClr val="FFFF00"/>
              </a:solidFill>
            </a:endParaRPr>
          </a:p>
        </p:txBody>
      </p:sp>
    </p:spTree>
    <p:extLst>
      <p:ext uri="{BB962C8B-B14F-4D97-AF65-F5344CB8AC3E}">
        <p14:creationId xmlns:p14="http://schemas.microsoft.com/office/powerpoint/2010/main" val="64540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3401" y="4495800"/>
            <a:ext cx="3678560" cy="1524000"/>
          </a:xfrm>
        </p:spPr>
        <p:txBody>
          <a:bodyPr>
            <a:normAutofit fontScale="90000"/>
          </a:bodyPr>
          <a:lstStyle/>
          <a:p>
            <a:pPr eaLnBrk="1" hangingPunct="1"/>
            <a:r>
              <a:rPr lang="id-ID" altLang="id-ID" sz="3600" dirty="0"/>
              <a:t>Penjelasan Organisasi Tanpa Batas</a:t>
            </a:r>
            <a:endParaRPr lang="en-US" altLang="id-ID" sz="3600" dirty="0"/>
          </a:p>
        </p:txBody>
      </p:sp>
      <p:sp>
        <p:nvSpPr>
          <p:cNvPr id="57347" name="Rectangle 3"/>
          <p:cNvSpPr>
            <a:spLocks noGrp="1" noChangeArrowheads="1"/>
          </p:cNvSpPr>
          <p:nvPr>
            <p:ph type="body" idx="1"/>
          </p:nvPr>
        </p:nvSpPr>
        <p:spPr>
          <a:xfrm>
            <a:off x="533400" y="533400"/>
            <a:ext cx="8287072" cy="3111624"/>
          </a:xfrm>
        </p:spPr>
        <p:txBody>
          <a:bodyPr>
            <a:normAutofit/>
          </a:bodyPr>
          <a:lstStyle/>
          <a:p>
            <a:pPr algn="just" eaLnBrk="1" hangingPunct="1"/>
            <a:r>
              <a:rPr lang="id-ID" altLang="id-ID" sz="2400" dirty="0"/>
              <a:t>Struktur organisasi di General Electric, yang menyebabkan orang, gagasan, dan informasi dapat bergerak bebas ke berbagai bisnis dan kelompok bisnis, sesuai dengan konsep. Serupa halnya, sewaktu perusahaan bersekutu dengan pemasok mereka dalam cara-cara yang lebih efisien, maka batasan-batasan eksternal akan hilang.</a:t>
            </a:r>
            <a:endParaRPr lang="en-US" altLang="id-ID"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0264" y="3501008"/>
            <a:ext cx="4176464" cy="3128317"/>
          </a:xfrm>
          <a:prstGeom prst="rect">
            <a:avLst/>
          </a:prstGeom>
        </p:spPr>
      </p:pic>
    </p:spTree>
    <p:extLst>
      <p:ext uri="{BB962C8B-B14F-4D97-AF65-F5344CB8AC3E}">
        <p14:creationId xmlns:p14="http://schemas.microsoft.com/office/powerpoint/2010/main" val="265960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pPr eaLnBrk="1" hangingPunct="1">
              <a:defRPr/>
            </a:pPr>
            <a:r>
              <a:rPr lang="id-ID"/>
              <a:t>Organisasi Tim</a:t>
            </a:r>
            <a:endParaRPr lang="en-US"/>
          </a:p>
        </p:txBody>
      </p:sp>
      <p:sp>
        <p:nvSpPr>
          <p:cNvPr id="86019" name="Rectangle 3"/>
          <p:cNvSpPr>
            <a:spLocks noGrp="1" noRot="1" noChangeArrowheads="1"/>
          </p:cNvSpPr>
          <p:nvPr>
            <p:ph idx="1"/>
          </p:nvPr>
        </p:nvSpPr>
        <p:spPr/>
        <p:txBody>
          <a:bodyPr/>
          <a:lstStyle/>
          <a:p>
            <a:pPr eaLnBrk="1" hangingPunct="1">
              <a:defRPr/>
            </a:pPr>
            <a:r>
              <a:rPr lang="id-ID"/>
              <a:t>Organisasi yang hampir sepenuhnya bergantung pada tim bertipe proyek, dengan sedikit atau tanpa hierarki fungsional mendasar</a:t>
            </a:r>
          </a:p>
          <a:p>
            <a:pPr lvl="1" eaLnBrk="1" hangingPunct="1">
              <a:defRPr/>
            </a:pPr>
            <a:r>
              <a:rPr lang="id-ID"/>
              <a:t>Contoh: </a:t>
            </a:r>
            <a:r>
              <a:rPr lang="id-ID">
                <a:solidFill>
                  <a:srgbClr val="FFFF00"/>
                </a:solidFill>
              </a:rPr>
              <a:t>www.apple.com</a:t>
            </a:r>
            <a:endParaRPr lang="en-US">
              <a:solidFill>
                <a:srgbClr val="FFFF00"/>
              </a:solidFill>
            </a:endParaRPr>
          </a:p>
        </p:txBody>
      </p:sp>
    </p:spTree>
    <p:extLst>
      <p:ext uri="{BB962C8B-B14F-4D97-AF65-F5344CB8AC3E}">
        <p14:creationId xmlns:p14="http://schemas.microsoft.com/office/powerpoint/2010/main" val="1530414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33401" y="4495800"/>
            <a:ext cx="3174504" cy="1524000"/>
          </a:xfrm>
        </p:spPr>
        <p:txBody>
          <a:bodyPr>
            <a:normAutofit fontScale="90000"/>
          </a:bodyPr>
          <a:lstStyle/>
          <a:p>
            <a:pPr eaLnBrk="1" hangingPunct="1"/>
            <a:r>
              <a:rPr lang="id-ID" altLang="id-ID" sz="3600" dirty="0"/>
              <a:t>Penjelasan Organisasi Tim</a:t>
            </a:r>
            <a:endParaRPr lang="en-US" altLang="id-ID" sz="3600" dirty="0"/>
          </a:p>
        </p:txBody>
      </p:sp>
      <p:sp>
        <p:nvSpPr>
          <p:cNvPr id="58371" name="Rectangle 3"/>
          <p:cNvSpPr>
            <a:spLocks noGrp="1" noChangeArrowheads="1"/>
          </p:cNvSpPr>
          <p:nvPr>
            <p:ph type="body" idx="1"/>
          </p:nvPr>
        </p:nvSpPr>
        <p:spPr>
          <a:xfrm>
            <a:off x="251520" y="389383"/>
            <a:ext cx="8359080" cy="3039616"/>
          </a:xfrm>
        </p:spPr>
        <p:txBody>
          <a:bodyPr>
            <a:normAutofit lnSpcReduction="10000"/>
          </a:bodyPr>
          <a:lstStyle/>
          <a:p>
            <a:pPr algn="just" eaLnBrk="1" hangingPunct="1"/>
            <a:r>
              <a:rPr lang="id-ID" altLang="id-ID" sz="2400" dirty="0"/>
              <a:t>Apple Computer tidak mau mengembangkan organisasi terlalu besar karena tidak sesuai dengan fungsinya.</a:t>
            </a:r>
          </a:p>
          <a:p>
            <a:pPr algn="just" eaLnBrk="1" hangingPunct="1"/>
            <a:r>
              <a:rPr lang="id-ID" altLang="id-ID" sz="2400" dirty="0"/>
              <a:t>Pada waktu suatu unit atau kelompok mulai terasa terlalu besar, Apple membagi menjadi beberapa unit yang lebih kecil. Dengan demikian organisasinya terdiri dari unit-unit yang keseluruhannya berukuran lebih kecil.</a:t>
            </a:r>
            <a:endParaRPr lang="en-US" altLang="id-ID"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3464407"/>
            <a:ext cx="4104455" cy="2842715"/>
          </a:xfrm>
          <a:prstGeom prst="rect">
            <a:avLst/>
          </a:prstGeom>
        </p:spPr>
      </p:pic>
    </p:spTree>
    <p:extLst>
      <p:ext uri="{BB962C8B-B14F-4D97-AF65-F5344CB8AC3E}">
        <p14:creationId xmlns:p14="http://schemas.microsoft.com/office/powerpoint/2010/main" val="1979912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pPr eaLnBrk="1" hangingPunct="1">
              <a:defRPr/>
            </a:pPr>
            <a:r>
              <a:rPr lang="id-ID" dirty="0"/>
              <a:t>Organisasi Virtual</a:t>
            </a:r>
            <a:endParaRPr lang="en-US" dirty="0"/>
          </a:p>
        </p:txBody>
      </p:sp>
      <p:sp>
        <p:nvSpPr>
          <p:cNvPr id="87043" name="Rectangle 3"/>
          <p:cNvSpPr>
            <a:spLocks noGrp="1" noRot="1" noChangeArrowheads="1"/>
          </p:cNvSpPr>
          <p:nvPr>
            <p:ph idx="1"/>
          </p:nvPr>
        </p:nvSpPr>
        <p:spPr>
          <a:xfrm>
            <a:off x="533400" y="533400"/>
            <a:ext cx="7855024" cy="3767670"/>
          </a:xfrm>
        </p:spPr>
        <p:txBody>
          <a:bodyPr>
            <a:normAutofit/>
          </a:bodyPr>
          <a:lstStyle/>
          <a:p>
            <a:pPr algn="just" eaLnBrk="1" hangingPunct="1">
              <a:defRPr/>
            </a:pPr>
            <a:r>
              <a:rPr lang="id-ID" sz="3200" dirty="0"/>
              <a:t>Organisasi yang memiliki sedikit atau tanpa struktur formal</a:t>
            </a:r>
          </a:p>
          <a:p>
            <a:pPr lvl="1" algn="just" eaLnBrk="1" hangingPunct="1">
              <a:defRPr/>
            </a:pPr>
            <a:r>
              <a:rPr lang="id-ID" sz="2800" dirty="0"/>
              <a:t>Contoh: </a:t>
            </a:r>
            <a:r>
              <a:rPr lang="id-ID" sz="2800" dirty="0">
                <a:solidFill>
                  <a:srgbClr val="FFFF00"/>
                </a:solidFill>
              </a:rPr>
              <a:t>Global Research Consortium (GRC)</a:t>
            </a:r>
            <a:endParaRPr lang="en-US" sz="2800" dirty="0">
              <a:solidFill>
                <a:srgbClr val="FFFF00"/>
              </a:solidFill>
            </a:endParaRPr>
          </a:p>
        </p:txBody>
      </p:sp>
    </p:spTree>
    <p:extLst>
      <p:ext uri="{BB962C8B-B14F-4D97-AF65-F5344CB8AC3E}">
        <p14:creationId xmlns:p14="http://schemas.microsoft.com/office/powerpoint/2010/main" val="2206144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33401" y="4581128"/>
            <a:ext cx="3318520" cy="1524000"/>
          </a:xfrm>
        </p:spPr>
        <p:txBody>
          <a:bodyPr>
            <a:normAutofit fontScale="90000"/>
          </a:bodyPr>
          <a:lstStyle/>
          <a:p>
            <a:pPr eaLnBrk="1" hangingPunct="1"/>
            <a:r>
              <a:rPr lang="id-ID" altLang="id-ID" sz="3600"/>
              <a:t>Penjelasan Organisasi Virtual</a:t>
            </a:r>
            <a:endParaRPr lang="en-US" altLang="id-ID" sz="3600"/>
          </a:p>
        </p:txBody>
      </p:sp>
      <p:sp>
        <p:nvSpPr>
          <p:cNvPr id="59395" name="Rectangle 3"/>
          <p:cNvSpPr>
            <a:spLocks noGrp="1" noChangeArrowheads="1"/>
          </p:cNvSpPr>
          <p:nvPr>
            <p:ph type="body" idx="1"/>
          </p:nvPr>
        </p:nvSpPr>
        <p:spPr>
          <a:xfrm>
            <a:off x="533400" y="533400"/>
            <a:ext cx="8215064" cy="2751584"/>
          </a:xfrm>
        </p:spPr>
        <p:txBody>
          <a:bodyPr>
            <a:normAutofit lnSpcReduction="10000"/>
          </a:bodyPr>
          <a:lstStyle/>
          <a:p>
            <a:pPr algn="just" eaLnBrk="1" hangingPunct="1">
              <a:lnSpc>
                <a:spcPct val="80000"/>
              </a:lnSpc>
            </a:pPr>
            <a:r>
              <a:rPr lang="id-ID" altLang="id-ID" sz="2400" dirty="0"/>
              <a:t>Global Research Consortium (GRC) menawarkan layanan jasa penelitian dan konsultasi kepada perusahaan yang mengoperasikan bisnis di Asia. Sewaktu klien meminta berbagai macam jasa, tiga staf permanen GRC mensubkontrakkan pekerjaannya kepada selusinan konsultan dan peneliti yang telah bekerjasama dengan GRC.</a:t>
            </a:r>
          </a:p>
          <a:p>
            <a:pPr algn="just" eaLnBrk="1" hangingPunct="1">
              <a:lnSpc>
                <a:spcPct val="80000"/>
              </a:lnSpc>
            </a:pPr>
            <a:r>
              <a:rPr lang="id-ID" altLang="id-ID" sz="2400" dirty="0"/>
              <a:t>Pada waktu proyek berubah, akan berubah juga dengan komposisi organisasinya.</a:t>
            </a:r>
            <a:endParaRPr lang="en-US" altLang="id-ID"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3861990"/>
            <a:ext cx="5040560" cy="2285659"/>
          </a:xfrm>
          <a:prstGeom prst="rect">
            <a:avLst/>
          </a:prstGeom>
        </p:spPr>
      </p:pic>
    </p:spTree>
    <p:extLst>
      <p:ext uri="{BB962C8B-B14F-4D97-AF65-F5344CB8AC3E}">
        <p14:creationId xmlns:p14="http://schemas.microsoft.com/office/powerpoint/2010/main" val="14582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eaLnBrk="1" hangingPunct="1">
              <a:defRPr/>
            </a:pPr>
            <a:r>
              <a:rPr lang="id-ID" dirty="0"/>
              <a:t>Organisasi Pembelajaran</a:t>
            </a:r>
            <a:endParaRPr lang="en-US" dirty="0"/>
          </a:p>
        </p:txBody>
      </p:sp>
      <p:sp>
        <p:nvSpPr>
          <p:cNvPr id="88067" name="Rectangle 3"/>
          <p:cNvSpPr>
            <a:spLocks noGrp="1" noRot="1" noChangeArrowheads="1"/>
          </p:cNvSpPr>
          <p:nvPr>
            <p:ph idx="1"/>
          </p:nvPr>
        </p:nvSpPr>
        <p:spPr>
          <a:xfrm>
            <a:off x="533400" y="533400"/>
            <a:ext cx="8143056" cy="3767670"/>
          </a:xfrm>
        </p:spPr>
        <p:txBody>
          <a:bodyPr/>
          <a:lstStyle/>
          <a:p>
            <a:pPr eaLnBrk="1" hangingPunct="1">
              <a:defRPr/>
            </a:pPr>
            <a:r>
              <a:rPr lang="id-ID" dirty="0"/>
              <a:t>Organisasi yang bekerja untuk mengintegrasikan perbaikan pendidikan dan pengembangan karyawan secara berkesinambungan</a:t>
            </a:r>
          </a:p>
          <a:p>
            <a:pPr lvl="1" eaLnBrk="1" hangingPunct="1">
              <a:defRPr/>
            </a:pPr>
            <a:r>
              <a:rPr lang="id-ID" dirty="0"/>
              <a:t>Contoh: </a:t>
            </a:r>
            <a:r>
              <a:rPr lang="id-ID" dirty="0">
                <a:solidFill>
                  <a:srgbClr val="FFFF00"/>
                </a:solidFill>
              </a:rPr>
              <a:t>www.countonshell.com</a:t>
            </a:r>
            <a:endParaRPr lang="en-US" dirty="0">
              <a:solidFill>
                <a:srgbClr val="FFFF00"/>
              </a:solidFill>
            </a:endParaRPr>
          </a:p>
        </p:txBody>
      </p:sp>
    </p:spTree>
    <p:extLst>
      <p:ext uri="{BB962C8B-B14F-4D97-AF65-F5344CB8AC3E}">
        <p14:creationId xmlns:p14="http://schemas.microsoft.com/office/powerpoint/2010/main" val="1438228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539552" y="5445224"/>
            <a:ext cx="7639000" cy="1080120"/>
          </a:xfrm>
        </p:spPr>
        <p:txBody>
          <a:bodyPr>
            <a:noAutofit/>
          </a:bodyPr>
          <a:lstStyle/>
          <a:p>
            <a:pPr eaLnBrk="1" hangingPunct="1">
              <a:defRPr/>
            </a:pPr>
            <a:r>
              <a:rPr lang="id-ID" sz="2800" dirty="0"/>
              <a:t>Dengan demikian dapat digambarkan Komponen Pembentuk proses bisnis</a:t>
            </a:r>
            <a:endParaRPr lang="en-US" sz="2800" dirty="0"/>
          </a:p>
        </p:txBody>
      </p:sp>
      <p:graphicFrame>
        <p:nvGraphicFramePr>
          <p:cNvPr id="2" name="Diagram 1"/>
          <p:cNvGraphicFramePr/>
          <p:nvPr>
            <p:extLst>
              <p:ext uri="{D42A27DB-BD31-4B8C-83A1-F6EECF244321}">
                <p14:modId xmlns:p14="http://schemas.microsoft.com/office/powerpoint/2010/main" val="1803397525"/>
              </p:ext>
            </p:extLst>
          </p:nvPr>
        </p:nvGraphicFramePr>
        <p:xfrm>
          <a:off x="1475656" y="279400"/>
          <a:ext cx="5267325" cy="497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0333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33401" y="4581128"/>
            <a:ext cx="3966592" cy="1524000"/>
          </a:xfrm>
        </p:spPr>
        <p:txBody>
          <a:bodyPr>
            <a:normAutofit fontScale="90000"/>
          </a:bodyPr>
          <a:lstStyle/>
          <a:p>
            <a:pPr eaLnBrk="1" hangingPunct="1"/>
            <a:r>
              <a:rPr lang="id-ID" altLang="id-ID" sz="3600"/>
              <a:t>Penjelasan Organisasi Pembelajaran</a:t>
            </a:r>
            <a:endParaRPr lang="en-US" altLang="id-ID" sz="3600"/>
          </a:p>
        </p:txBody>
      </p:sp>
      <p:sp>
        <p:nvSpPr>
          <p:cNvPr id="60419" name="Rectangle 3"/>
          <p:cNvSpPr>
            <a:spLocks noGrp="1" noChangeArrowheads="1"/>
          </p:cNvSpPr>
          <p:nvPr>
            <p:ph type="body" idx="1"/>
          </p:nvPr>
        </p:nvSpPr>
        <p:spPr>
          <a:xfrm>
            <a:off x="533400" y="533400"/>
            <a:ext cx="8215064" cy="3767670"/>
          </a:xfrm>
        </p:spPr>
        <p:txBody>
          <a:bodyPr>
            <a:normAutofit/>
          </a:bodyPr>
          <a:lstStyle/>
          <a:p>
            <a:pPr eaLnBrk="1" hangingPunct="1">
              <a:lnSpc>
                <a:spcPct val="80000"/>
              </a:lnSpc>
            </a:pPr>
            <a:r>
              <a:rPr lang="id-ID" altLang="id-ID" sz="2400" dirty="0"/>
              <a:t>Shell Oil Company memiliki Shell Learning Center, fasilitas itu memiliki fasilitas penginapan, restoran dan tempat-tempat rekreasi, seperti lapangan golf dan lapangan tenis.</a:t>
            </a:r>
          </a:p>
          <a:p>
            <a:pPr eaLnBrk="1" hangingPunct="1">
              <a:lnSpc>
                <a:spcPct val="80000"/>
              </a:lnSpc>
            </a:pPr>
            <a:r>
              <a:rPr lang="id-ID" altLang="id-ID" sz="2400" dirty="0"/>
              <a:t>Manajer di perusahaan tersebut berotasi di seluruh Center dan bertindak sebagai pengajar. Tugas mengajar dapat berlangsung antara beberapa hari sampai dengan beberapa bulan.</a:t>
            </a:r>
          </a:p>
          <a:p>
            <a:pPr eaLnBrk="1" hangingPunct="1">
              <a:lnSpc>
                <a:spcPct val="80000"/>
              </a:lnSpc>
            </a:pPr>
            <a:r>
              <a:rPr lang="id-ID" altLang="id-ID" sz="2400" dirty="0"/>
              <a:t>Pada saat yang bersamaan, seluruh karyawan Shell secara rutin menghadiri program pelatihan, seminar, dan aktivitas terkait lainnya.</a:t>
            </a:r>
            <a:endParaRPr lang="en-US" altLang="id-ID"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4581104"/>
            <a:ext cx="3315444" cy="2131357"/>
          </a:xfrm>
          <a:prstGeom prst="rect">
            <a:avLst/>
          </a:prstGeom>
        </p:spPr>
      </p:pic>
    </p:spTree>
    <p:extLst>
      <p:ext uri="{BB962C8B-B14F-4D97-AF65-F5344CB8AC3E}">
        <p14:creationId xmlns:p14="http://schemas.microsoft.com/office/powerpoint/2010/main" val="2049378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Rot="1" noChangeArrowheads="1"/>
          </p:cNvSpPr>
          <p:nvPr>
            <p:ph idx="1"/>
          </p:nvPr>
        </p:nvSpPr>
        <p:spPr>
          <a:xfrm>
            <a:off x="533400" y="533400"/>
            <a:ext cx="7927032" cy="3767670"/>
          </a:xfrm>
        </p:spPr>
        <p:txBody>
          <a:bodyPr>
            <a:normAutofit/>
          </a:bodyPr>
          <a:lstStyle/>
          <a:p>
            <a:pPr algn="just" eaLnBrk="1" hangingPunct="1">
              <a:defRPr/>
            </a:pPr>
            <a:r>
              <a:rPr lang="id-ID" sz="3200" dirty="0"/>
              <a:t>Semua bentuk Organisasi tersebut mempunyai Fungsi Bisnis seperti Pemasaran, Produksi, Keuangan, SDM dan riset/pengembangan </a:t>
            </a:r>
          </a:p>
          <a:p>
            <a:pPr algn="just" eaLnBrk="1" hangingPunct="1">
              <a:defRPr/>
            </a:pPr>
            <a:r>
              <a:rPr lang="id-ID" sz="3200" dirty="0"/>
              <a:t>dan </a:t>
            </a:r>
            <a:r>
              <a:rPr lang="id-ID" sz="3200" b="1" dirty="0"/>
              <a:t>proses bisnis </a:t>
            </a:r>
            <a:r>
              <a:rPr lang="id-ID" sz="3200" dirty="0"/>
              <a:t>mengacu kepada fungsi bisnis-fungsi bisnis tersebut.</a:t>
            </a:r>
            <a:endParaRPr lang="en-US" sz="3200" dirty="0"/>
          </a:p>
        </p:txBody>
      </p:sp>
      <p:sp>
        <p:nvSpPr>
          <p:cNvPr id="2" name="Title 1"/>
          <p:cNvSpPr>
            <a:spLocks noGrp="1"/>
          </p:cNvSpPr>
          <p:nvPr>
            <p:ph type="title"/>
          </p:nvPr>
        </p:nvSpPr>
        <p:spPr/>
        <p:txBody>
          <a:bodyPr/>
          <a:lstStyle/>
          <a:p>
            <a:r>
              <a:rPr lang="id-ID" dirty="0"/>
              <a:t>Yang harus anda ketahui!</a:t>
            </a:r>
          </a:p>
        </p:txBody>
      </p:sp>
    </p:spTree>
    <p:extLst>
      <p:ext uri="{BB962C8B-B14F-4D97-AF65-F5344CB8AC3E}">
        <p14:creationId xmlns:p14="http://schemas.microsoft.com/office/powerpoint/2010/main" val="1060475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normAutofit fontScale="90000"/>
          </a:bodyPr>
          <a:lstStyle/>
          <a:p>
            <a:pPr eaLnBrk="1" hangingPunct="1">
              <a:defRPr/>
            </a:pPr>
            <a:r>
              <a:rPr lang="id-ID" dirty="0">
                <a:solidFill>
                  <a:schemeClr val="bg1"/>
                </a:solidFill>
              </a:rPr>
              <a:t>Aliran Proses Bisnis serta hubungannya pada Struktur Organisasi</a:t>
            </a:r>
            <a:endParaRPr lang="en-US" dirty="0">
              <a:solidFill>
                <a:schemeClr val="bg1"/>
              </a:solidFill>
            </a:endParaRPr>
          </a:p>
        </p:txBody>
      </p:sp>
      <p:grpSp>
        <p:nvGrpSpPr>
          <p:cNvPr id="2" name="Organization Chart 3"/>
          <p:cNvGrpSpPr>
            <a:grpSpLocks noChangeAspect="1"/>
          </p:cNvGrpSpPr>
          <p:nvPr/>
        </p:nvGrpSpPr>
        <p:grpSpPr bwMode="auto">
          <a:xfrm>
            <a:off x="301625" y="1676400"/>
            <a:ext cx="8569325" cy="4422775"/>
            <a:chOff x="190" y="1056"/>
            <a:chExt cx="5398" cy="2786"/>
          </a:xfrm>
        </p:grpSpPr>
        <p:cxnSp>
          <p:nvCxnSpPr>
            <p:cNvPr id="10244" name="_s10244"/>
            <p:cNvCxnSpPr>
              <a:cxnSpLocks noChangeShapeType="1"/>
              <a:stCxn id="16" idx="1"/>
              <a:endCxn id="15" idx="2"/>
            </p:cNvCxnSpPr>
            <p:nvPr/>
          </p:nvCxnSpPr>
          <p:spPr bwMode="auto">
            <a:xfrm rot="10800000">
              <a:off x="4539" y="3245"/>
              <a:ext cx="150" cy="39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45" name="_s10245"/>
            <p:cNvCxnSpPr>
              <a:cxnSpLocks noChangeShapeType="1"/>
              <a:stCxn id="15" idx="1"/>
              <a:endCxn id="14" idx="2"/>
            </p:cNvCxnSpPr>
            <p:nvPr/>
          </p:nvCxnSpPr>
          <p:spPr bwMode="auto">
            <a:xfrm rot="10800000">
              <a:off x="3940" y="2648"/>
              <a:ext cx="149" cy="39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46" name="_s10246"/>
            <p:cNvCxnSpPr>
              <a:cxnSpLocks noChangeShapeType="1"/>
              <a:stCxn id="14" idx="0"/>
              <a:endCxn id="6" idx="2"/>
            </p:cNvCxnSpPr>
            <p:nvPr/>
          </p:nvCxnSpPr>
          <p:spPr bwMode="auto">
            <a:xfrm rot="16200000">
              <a:off x="3841" y="2150"/>
              <a:ext cx="199"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247" name="_s10247"/>
            <p:cNvCxnSpPr>
              <a:cxnSpLocks noChangeShapeType="1"/>
              <a:stCxn id="13" idx="1"/>
              <a:endCxn id="7" idx="2"/>
            </p:cNvCxnSpPr>
            <p:nvPr/>
          </p:nvCxnSpPr>
          <p:spPr bwMode="auto">
            <a:xfrm rot="10800000">
              <a:off x="640" y="2648"/>
              <a:ext cx="149" cy="99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48" name="_s10248"/>
            <p:cNvCxnSpPr>
              <a:cxnSpLocks noChangeShapeType="1"/>
              <a:stCxn id="12" idx="1"/>
              <a:endCxn id="7" idx="2"/>
            </p:cNvCxnSpPr>
            <p:nvPr/>
          </p:nvCxnSpPr>
          <p:spPr bwMode="auto">
            <a:xfrm rot="10800000">
              <a:off x="640" y="2648"/>
              <a:ext cx="149" cy="39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49" name="_s10249"/>
            <p:cNvCxnSpPr>
              <a:cxnSpLocks noChangeShapeType="1"/>
              <a:stCxn id="11" idx="3"/>
              <a:endCxn id="9" idx="2"/>
            </p:cNvCxnSpPr>
            <p:nvPr/>
          </p:nvCxnSpPr>
          <p:spPr bwMode="auto">
            <a:xfrm flipV="1">
              <a:off x="2739" y="2648"/>
              <a:ext cx="151" cy="39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50" name="_s10250"/>
            <p:cNvCxnSpPr>
              <a:cxnSpLocks noChangeShapeType="1"/>
              <a:stCxn id="10" idx="1"/>
              <a:endCxn id="9" idx="2"/>
            </p:cNvCxnSpPr>
            <p:nvPr/>
          </p:nvCxnSpPr>
          <p:spPr bwMode="auto">
            <a:xfrm rot="10800000">
              <a:off x="2890" y="2648"/>
              <a:ext cx="149" cy="99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51" name="_s10251"/>
            <p:cNvCxnSpPr>
              <a:cxnSpLocks noChangeShapeType="1"/>
              <a:stCxn id="9" idx="0"/>
              <a:endCxn id="5" idx="2"/>
            </p:cNvCxnSpPr>
            <p:nvPr/>
          </p:nvCxnSpPr>
          <p:spPr bwMode="auto">
            <a:xfrm rot="16200000">
              <a:off x="2791" y="2150"/>
              <a:ext cx="199"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252" name="_s10252"/>
            <p:cNvCxnSpPr>
              <a:cxnSpLocks noChangeShapeType="1"/>
              <a:stCxn id="8" idx="0"/>
              <a:endCxn id="4" idx="2"/>
            </p:cNvCxnSpPr>
            <p:nvPr/>
          </p:nvCxnSpPr>
          <p:spPr bwMode="auto">
            <a:xfrm rot="5400000" flipH="1">
              <a:off x="1326" y="1888"/>
              <a:ext cx="199" cy="525"/>
            </a:xfrm>
            <a:prstGeom prst="bentConnector3">
              <a:avLst>
                <a:gd name="adj1" fmla="val 3618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53" name="_s10253"/>
            <p:cNvCxnSpPr>
              <a:cxnSpLocks noChangeShapeType="1"/>
              <a:stCxn id="7" idx="0"/>
              <a:endCxn id="4" idx="2"/>
            </p:cNvCxnSpPr>
            <p:nvPr/>
          </p:nvCxnSpPr>
          <p:spPr bwMode="auto">
            <a:xfrm rot="16200000">
              <a:off x="802" y="1889"/>
              <a:ext cx="199" cy="523"/>
            </a:xfrm>
            <a:prstGeom prst="bentConnector3">
              <a:avLst>
                <a:gd name="adj1" fmla="val 3618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54" name="_s10254"/>
            <p:cNvCxnSpPr>
              <a:cxnSpLocks noChangeShapeType="1"/>
              <a:stCxn id="6" idx="0"/>
              <a:endCxn id="3" idx="2"/>
            </p:cNvCxnSpPr>
            <p:nvPr/>
          </p:nvCxnSpPr>
          <p:spPr bwMode="auto">
            <a:xfrm rot="5400000" flipH="1">
              <a:off x="3146" y="860"/>
              <a:ext cx="199" cy="1388"/>
            </a:xfrm>
            <a:prstGeom prst="bentConnector3">
              <a:avLst>
                <a:gd name="adj1" fmla="val 3618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55" name="_s10255"/>
            <p:cNvCxnSpPr>
              <a:cxnSpLocks noChangeShapeType="1"/>
              <a:stCxn id="5" idx="0"/>
              <a:endCxn id="3" idx="2"/>
            </p:cNvCxnSpPr>
            <p:nvPr/>
          </p:nvCxnSpPr>
          <p:spPr bwMode="auto">
            <a:xfrm rot="5400000" flipH="1">
              <a:off x="2621" y="1385"/>
              <a:ext cx="199" cy="338"/>
            </a:xfrm>
            <a:prstGeom prst="bentConnector3">
              <a:avLst>
                <a:gd name="adj1" fmla="val 3618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56" name="_s10256"/>
            <p:cNvCxnSpPr>
              <a:cxnSpLocks noChangeShapeType="1"/>
              <a:stCxn id="4" idx="0"/>
              <a:endCxn id="3" idx="2"/>
            </p:cNvCxnSpPr>
            <p:nvPr/>
          </p:nvCxnSpPr>
          <p:spPr bwMode="auto">
            <a:xfrm rot="16200000">
              <a:off x="1758" y="859"/>
              <a:ext cx="199" cy="1389"/>
            </a:xfrm>
            <a:prstGeom prst="bentConnector3">
              <a:avLst>
                <a:gd name="adj1" fmla="val 3618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257"/>
            <p:cNvSpPr>
              <a:spLocks noChangeArrowheads="1"/>
            </p:cNvSpPr>
            <p:nvPr/>
          </p:nvSpPr>
          <p:spPr bwMode="auto">
            <a:xfrm>
              <a:off x="2101" y="1056"/>
              <a:ext cx="901" cy="39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id-ID" sz="1200" b="0" i="0" u="none" strike="noStrike" cap="none" normalizeH="0" baseline="0">
                  <a:ln>
                    <a:noFill/>
                  </a:ln>
                  <a:solidFill>
                    <a:schemeClr val="tx1"/>
                  </a:solidFill>
                  <a:effectLst/>
                  <a:latin typeface="Arial" panose="020B0604020202020204" pitchFamily="34" charset="0"/>
                </a:rPr>
                <a:t>Ketua Organisasi</a:t>
              </a:r>
              <a:endParaRPr kumimoji="0" lang="en-US" altLang="id-ID" sz="1200" b="0" i="0" u="none" strike="noStrike" cap="none" normalizeH="0" baseline="0">
                <a:ln>
                  <a:noFill/>
                </a:ln>
                <a:solidFill>
                  <a:schemeClr val="tx1"/>
                </a:solidFill>
                <a:effectLst/>
                <a:latin typeface="Arial" panose="020B0604020202020204" pitchFamily="34" charset="0"/>
              </a:endParaRPr>
            </a:p>
          </p:txBody>
        </p:sp>
        <p:sp>
          <p:nvSpPr>
            <p:cNvPr id="4" name="_s10258"/>
            <p:cNvSpPr>
              <a:spLocks noChangeArrowheads="1"/>
            </p:cNvSpPr>
            <p:nvPr/>
          </p:nvSpPr>
          <p:spPr bwMode="auto">
            <a:xfrm>
              <a:off x="713" y="1653"/>
              <a:ext cx="900" cy="39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d-ID" altLang="id-ID" sz="1200" b="0" i="0" u="none" strike="noStrike" cap="none" normalizeH="0" baseline="0">
                <a:ln>
                  <a:noFill/>
                </a:ln>
                <a:solidFill>
                  <a:schemeClr val="tx1"/>
                </a:solidFill>
                <a:effectLst/>
                <a:latin typeface="Arial" panose="020B0604020202020204" pitchFamily="34" charset="0"/>
              </a:endParaRPr>
            </a:p>
          </p:txBody>
        </p:sp>
        <p:sp>
          <p:nvSpPr>
            <p:cNvPr id="5" name="_s10259"/>
            <p:cNvSpPr>
              <a:spLocks noChangeArrowheads="1"/>
            </p:cNvSpPr>
            <p:nvPr/>
          </p:nvSpPr>
          <p:spPr bwMode="auto">
            <a:xfrm>
              <a:off x="2439" y="1653"/>
              <a:ext cx="901" cy="39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d-ID" altLang="id-ID" sz="1200" b="0" i="0" u="none" strike="noStrike" cap="none" normalizeH="0" baseline="0">
                <a:ln>
                  <a:noFill/>
                </a:ln>
                <a:solidFill>
                  <a:schemeClr val="tx1"/>
                </a:solidFill>
                <a:effectLst/>
                <a:latin typeface="Arial" panose="020B0604020202020204" pitchFamily="34" charset="0"/>
              </a:endParaRPr>
            </a:p>
          </p:txBody>
        </p:sp>
        <p:sp>
          <p:nvSpPr>
            <p:cNvPr id="6" name="_s10260"/>
            <p:cNvSpPr>
              <a:spLocks noChangeArrowheads="1"/>
            </p:cNvSpPr>
            <p:nvPr/>
          </p:nvSpPr>
          <p:spPr bwMode="auto">
            <a:xfrm>
              <a:off x="3490" y="1653"/>
              <a:ext cx="899" cy="39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d-ID" altLang="id-ID" sz="1200" b="0" i="0" u="none" strike="noStrike" cap="none" normalizeH="0" baseline="0">
                <a:ln>
                  <a:noFill/>
                </a:ln>
                <a:solidFill>
                  <a:schemeClr val="tx1"/>
                </a:solidFill>
                <a:effectLst/>
                <a:latin typeface="Arial" panose="020B0604020202020204" pitchFamily="34" charset="0"/>
              </a:endParaRPr>
            </a:p>
          </p:txBody>
        </p:sp>
        <p:sp>
          <p:nvSpPr>
            <p:cNvPr id="7" name="_s10261"/>
            <p:cNvSpPr>
              <a:spLocks noChangeArrowheads="1"/>
            </p:cNvSpPr>
            <p:nvPr/>
          </p:nvSpPr>
          <p:spPr bwMode="auto">
            <a:xfrm>
              <a:off x="190" y="2250"/>
              <a:ext cx="899" cy="39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d-ID" altLang="id-ID" sz="1200" b="0" i="0" u="none" strike="noStrike" cap="none" normalizeH="0" baseline="0">
                <a:ln>
                  <a:noFill/>
                </a:ln>
                <a:solidFill>
                  <a:schemeClr val="tx1"/>
                </a:solidFill>
                <a:effectLst/>
                <a:latin typeface="Arial" panose="020B0604020202020204" pitchFamily="34" charset="0"/>
              </a:endParaRPr>
            </a:p>
          </p:txBody>
        </p:sp>
        <p:sp>
          <p:nvSpPr>
            <p:cNvPr id="8" name="_s10262"/>
            <p:cNvSpPr>
              <a:spLocks noChangeArrowheads="1"/>
            </p:cNvSpPr>
            <p:nvPr/>
          </p:nvSpPr>
          <p:spPr bwMode="auto">
            <a:xfrm>
              <a:off x="1239" y="2250"/>
              <a:ext cx="898" cy="39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d-ID" altLang="id-ID" sz="1200" b="0" i="0" u="none" strike="noStrike" cap="none" normalizeH="0" baseline="0">
                <a:ln>
                  <a:noFill/>
                </a:ln>
                <a:solidFill>
                  <a:schemeClr val="tx1"/>
                </a:solidFill>
                <a:effectLst/>
                <a:latin typeface="Arial" panose="020B0604020202020204" pitchFamily="34" charset="0"/>
              </a:endParaRPr>
            </a:p>
          </p:txBody>
        </p:sp>
        <p:sp>
          <p:nvSpPr>
            <p:cNvPr id="9" name="_s10263"/>
            <p:cNvSpPr>
              <a:spLocks noChangeArrowheads="1"/>
            </p:cNvSpPr>
            <p:nvPr/>
          </p:nvSpPr>
          <p:spPr bwMode="auto">
            <a:xfrm>
              <a:off x="2439" y="2250"/>
              <a:ext cx="901" cy="39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d-ID" altLang="id-ID" sz="1200" b="0" i="0" u="none" strike="noStrike" cap="none" normalizeH="0" baseline="0">
                <a:ln>
                  <a:noFill/>
                </a:ln>
                <a:solidFill>
                  <a:schemeClr val="tx1"/>
                </a:solidFill>
                <a:effectLst/>
                <a:latin typeface="Arial" panose="020B0604020202020204" pitchFamily="34" charset="0"/>
              </a:endParaRPr>
            </a:p>
          </p:txBody>
        </p:sp>
        <p:sp>
          <p:nvSpPr>
            <p:cNvPr id="10" name="_s10264"/>
            <p:cNvSpPr>
              <a:spLocks noChangeArrowheads="1"/>
            </p:cNvSpPr>
            <p:nvPr/>
          </p:nvSpPr>
          <p:spPr bwMode="auto">
            <a:xfrm>
              <a:off x="3039" y="3444"/>
              <a:ext cx="900" cy="39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d-ID" altLang="id-ID" sz="1200" b="0" i="0" u="none" strike="noStrike" cap="none" normalizeH="0" baseline="0">
                <a:ln>
                  <a:noFill/>
                </a:ln>
                <a:solidFill>
                  <a:schemeClr val="tx1"/>
                </a:solidFill>
                <a:effectLst/>
                <a:latin typeface="Arial" panose="020B0604020202020204" pitchFamily="34" charset="0"/>
              </a:endParaRPr>
            </a:p>
          </p:txBody>
        </p:sp>
        <p:sp>
          <p:nvSpPr>
            <p:cNvPr id="11" name="_s10265"/>
            <p:cNvSpPr>
              <a:spLocks noChangeArrowheads="1"/>
            </p:cNvSpPr>
            <p:nvPr/>
          </p:nvSpPr>
          <p:spPr bwMode="auto">
            <a:xfrm>
              <a:off x="1839" y="2847"/>
              <a:ext cx="900" cy="39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d-ID" altLang="id-ID" sz="1200" b="0" i="0" u="none" strike="noStrike" cap="none" normalizeH="0" baseline="0">
                <a:ln>
                  <a:noFill/>
                </a:ln>
                <a:solidFill>
                  <a:schemeClr val="tx1"/>
                </a:solidFill>
                <a:effectLst/>
                <a:latin typeface="Arial" panose="020B0604020202020204" pitchFamily="34" charset="0"/>
              </a:endParaRPr>
            </a:p>
          </p:txBody>
        </p:sp>
        <p:sp>
          <p:nvSpPr>
            <p:cNvPr id="12" name="_s10266"/>
            <p:cNvSpPr>
              <a:spLocks noChangeArrowheads="1"/>
            </p:cNvSpPr>
            <p:nvPr/>
          </p:nvSpPr>
          <p:spPr bwMode="auto">
            <a:xfrm>
              <a:off x="789" y="2847"/>
              <a:ext cx="900" cy="39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d-ID" altLang="id-ID" sz="1200" b="0" i="0" u="none" strike="noStrike" cap="none" normalizeH="0" baseline="0">
                <a:ln>
                  <a:noFill/>
                </a:ln>
                <a:solidFill>
                  <a:schemeClr val="tx1"/>
                </a:solidFill>
                <a:effectLst/>
                <a:latin typeface="Arial" panose="020B0604020202020204" pitchFamily="34" charset="0"/>
              </a:endParaRPr>
            </a:p>
          </p:txBody>
        </p:sp>
        <p:sp>
          <p:nvSpPr>
            <p:cNvPr id="13" name="_s10267"/>
            <p:cNvSpPr>
              <a:spLocks noChangeArrowheads="1"/>
            </p:cNvSpPr>
            <p:nvPr/>
          </p:nvSpPr>
          <p:spPr bwMode="auto">
            <a:xfrm>
              <a:off x="789" y="3444"/>
              <a:ext cx="899" cy="39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d-ID" altLang="id-ID" sz="1200" b="0" i="0" u="none" strike="noStrike" cap="none" normalizeH="0" baseline="0">
                <a:ln>
                  <a:noFill/>
                </a:ln>
                <a:solidFill>
                  <a:schemeClr val="tx1"/>
                </a:solidFill>
                <a:effectLst/>
                <a:latin typeface="Arial" panose="020B0604020202020204" pitchFamily="34" charset="0"/>
              </a:endParaRPr>
            </a:p>
          </p:txBody>
        </p:sp>
        <p:sp>
          <p:nvSpPr>
            <p:cNvPr id="14" name="_s10268"/>
            <p:cNvSpPr>
              <a:spLocks noChangeArrowheads="1"/>
            </p:cNvSpPr>
            <p:nvPr/>
          </p:nvSpPr>
          <p:spPr bwMode="auto">
            <a:xfrm>
              <a:off x="3490" y="2250"/>
              <a:ext cx="899" cy="39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d-ID" altLang="id-ID" sz="1200" b="0" i="0" u="none" strike="noStrike" cap="none" normalizeH="0" baseline="0">
                <a:ln>
                  <a:noFill/>
                </a:ln>
                <a:solidFill>
                  <a:schemeClr val="tx1"/>
                </a:solidFill>
                <a:effectLst/>
                <a:latin typeface="Arial" panose="020B0604020202020204" pitchFamily="34" charset="0"/>
              </a:endParaRPr>
            </a:p>
          </p:txBody>
        </p:sp>
        <p:sp>
          <p:nvSpPr>
            <p:cNvPr id="15" name="_s10269"/>
            <p:cNvSpPr>
              <a:spLocks noChangeArrowheads="1"/>
            </p:cNvSpPr>
            <p:nvPr/>
          </p:nvSpPr>
          <p:spPr bwMode="auto">
            <a:xfrm>
              <a:off x="4089" y="2847"/>
              <a:ext cx="900" cy="39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d-ID" altLang="id-ID" sz="1200" b="0" i="0" u="none" strike="noStrike" cap="none" normalizeH="0" baseline="0">
                <a:ln>
                  <a:noFill/>
                </a:ln>
                <a:solidFill>
                  <a:schemeClr val="tx1"/>
                </a:solidFill>
                <a:effectLst/>
                <a:latin typeface="Arial" panose="020B0604020202020204" pitchFamily="34" charset="0"/>
              </a:endParaRPr>
            </a:p>
          </p:txBody>
        </p:sp>
        <p:sp>
          <p:nvSpPr>
            <p:cNvPr id="16" name="_s10270"/>
            <p:cNvSpPr>
              <a:spLocks noChangeArrowheads="1"/>
            </p:cNvSpPr>
            <p:nvPr/>
          </p:nvSpPr>
          <p:spPr bwMode="auto">
            <a:xfrm>
              <a:off x="4689" y="3444"/>
              <a:ext cx="899" cy="39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d-ID" altLang="id-ID" sz="1200" b="0" i="0" u="none" strike="noStrike" cap="none" normalizeH="0" baseline="0">
                <a:ln>
                  <a:noFill/>
                </a:ln>
                <a:solidFill>
                  <a:schemeClr val="tx1"/>
                </a:solidFill>
                <a:effectLst/>
                <a:latin typeface="Arial" panose="020B0604020202020204" pitchFamily="34" charset="0"/>
              </a:endParaRPr>
            </a:p>
          </p:txBody>
        </p:sp>
        <p:sp>
          <p:nvSpPr>
            <p:cNvPr id="17" name="Freeform 32"/>
            <p:cNvSpPr>
              <a:spLocks/>
            </p:cNvSpPr>
            <p:nvPr/>
          </p:nvSpPr>
          <p:spPr bwMode="auto">
            <a:xfrm>
              <a:off x="843" y="2589"/>
              <a:ext cx="4078" cy="1092"/>
            </a:xfrm>
            <a:custGeom>
              <a:avLst/>
              <a:gdLst>
                <a:gd name="T0" fmla="*/ 0 w 5216"/>
                <a:gd name="T1" fmla="*/ 1225 h 1368"/>
                <a:gd name="T2" fmla="*/ 453 w 5216"/>
                <a:gd name="T3" fmla="*/ 1270 h 1368"/>
                <a:gd name="T4" fmla="*/ 816 w 5216"/>
                <a:gd name="T5" fmla="*/ 1225 h 1368"/>
                <a:gd name="T6" fmla="*/ 1134 w 5216"/>
                <a:gd name="T7" fmla="*/ 1270 h 1368"/>
                <a:gd name="T8" fmla="*/ 1633 w 5216"/>
                <a:gd name="T9" fmla="*/ 635 h 1368"/>
                <a:gd name="T10" fmla="*/ 2086 w 5216"/>
                <a:gd name="T11" fmla="*/ 681 h 1368"/>
                <a:gd name="T12" fmla="*/ 2313 w 5216"/>
                <a:gd name="T13" fmla="*/ 635 h 1368"/>
                <a:gd name="T14" fmla="*/ 2585 w 5216"/>
                <a:gd name="T15" fmla="*/ 91 h 1368"/>
                <a:gd name="T16" fmla="*/ 3266 w 5216"/>
                <a:gd name="T17" fmla="*/ 91 h 1368"/>
                <a:gd name="T18" fmla="*/ 3810 w 5216"/>
                <a:gd name="T19" fmla="*/ 499 h 1368"/>
                <a:gd name="T20" fmla="*/ 4128 w 5216"/>
                <a:gd name="T21" fmla="*/ 771 h 1368"/>
                <a:gd name="T22" fmla="*/ 4354 w 5216"/>
                <a:gd name="T23" fmla="*/ 635 h 1368"/>
                <a:gd name="T24" fmla="*/ 4536 w 5216"/>
                <a:gd name="T25" fmla="*/ 862 h 1368"/>
                <a:gd name="T26" fmla="*/ 4581 w 5216"/>
                <a:gd name="T27" fmla="*/ 1089 h 1368"/>
                <a:gd name="T28" fmla="*/ 4808 w 5216"/>
                <a:gd name="T29" fmla="*/ 1180 h 1368"/>
                <a:gd name="T30" fmla="*/ 5125 w 5216"/>
                <a:gd name="T31" fmla="*/ 1134 h 1368"/>
                <a:gd name="T32" fmla="*/ 5216 w 5216"/>
                <a:gd name="T33" fmla="*/ 1134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16" h="1368">
                  <a:moveTo>
                    <a:pt x="0" y="1225"/>
                  </a:moveTo>
                  <a:cubicBezTo>
                    <a:pt x="158" y="1247"/>
                    <a:pt x="317" y="1270"/>
                    <a:pt x="453" y="1270"/>
                  </a:cubicBezTo>
                  <a:cubicBezTo>
                    <a:pt x="589" y="1270"/>
                    <a:pt x="703" y="1225"/>
                    <a:pt x="816" y="1225"/>
                  </a:cubicBezTo>
                  <a:cubicBezTo>
                    <a:pt x="929" y="1225"/>
                    <a:pt x="998" y="1368"/>
                    <a:pt x="1134" y="1270"/>
                  </a:cubicBezTo>
                  <a:cubicBezTo>
                    <a:pt x="1270" y="1172"/>
                    <a:pt x="1474" y="733"/>
                    <a:pt x="1633" y="635"/>
                  </a:cubicBezTo>
                  <a:cubicBezTo>
                    <a:pt x="1792" y="537"/>
                    <a:pt x="1973" y="681"/>
                    <a:pt x="2086" y="681"/>
                  </a:cubicBezTo>
                  <a:cubicBezTo>
                    <a:pt x="2199" y="681"/>
                    <a:pt x="2230" y="733"/>
                    <a:pt x="2313" y="635"/>
                  </a:cubicBezTo>
                  <a:cubicBezTo>
                    <a:pt x="2396" y="537"/>
                    <a:pt x="2426" y="182"/>
                    <a:pt x="2585" y="91"/>
                  </a:cubicBezTo>
                  <a:cubicBezTo>
                    <a:pt x="2744" y="0"/>
                    <a:pt x="3062" y="23"/>
                    <a:pt x="3266" y="91"/>
                  </a:cubicBezTo>
                  <a:cubicBezTo>
                    <a:pt x="3470" y="159"/>
                    <a:pt x="3666" y="386"/>
                    <a:pt x="3810" y="499"/>
                  </a:cubicBezTo>
                  <a:cubicBezTo>
                    <a:pt x="3954" y="612"/>
                    <a:pt x="4037" y="748"/>
                    <a:pt x="4128" y="771"/>
                  </a:cubicBezTo>
                  <a:cubicBezTo>
                    <a:pt x="4219" y="794"/>
                    <a:pt x="4286" y="620"/>
                    <a:pt x="4354" y="635"/>
                  </a:cubicBezTo>
                  <a:cubicBezTo>
                    <a:pt x="4422" y="650"/>
                    <a:pt x="4498" y="787"/>
                    <a:pt x="4536" y="862"/>
                  </a:cubicBezTo>
                  <a:cubicBezTo>
                    <a:pt x="4574" y="937"/>
                    <a:pt x="4536" y="1036"/>
                    <a:pt x="4581" y="1089"/>
                  </a:cubicBezTo>
                  <a:cubicBezTo>
                    <a:pt x="4626" y="1142"/>
                    <a:pt x="4717" y="1172"/>
                    <a:pt x="4808" y="1180"/>
                  </a:cubicBezTo>
                  <a:cubicBezTo>
                    <a:pt x="4899" y="1188"/>
                    <a:pt x="5057" y="1142"/>
                    <a:pt x="5125" y="1134"/>
                  </a:cubicBezTo>
                  <a:cubicBezTo>
                    <a:pt x="5193" y="1126"/>
                    <a:pt x="5204" y="1130"/>
                    <a:pt x="5216" y="1134"/>
                  </a:cubicBezTo>
                </a:path>
              </a:pathLst>
            </a:custGeom>
            <a:noFill/>
            <a:ln w="57150" cap="flat" cmpd="sng">
              <a:solidFill>
                <a:srgbClr val="FFFF00"/>
              </a:solidFill>
              <a:prstDash val="solid"/>
              <a:round/>
              <a:headEnd type="diamond"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id-ID"/>
            </a:p>
          </p:txBody>
        </p:sp>
        <p:sp>
          <p:nvSpPr>
            <p:cNvPr id="18" name="AutoShape 33"/>
            <p:cNvSpPr>
              <a:spLocks noChangeArrowheads="1"/>
            </p:cNvSpPr>
            <p:nvPr/>
          </p:nvSpPr>
          <p:spPr bwMode="auto">
            <a:xfrm>
              <a:off x="221" y="3463"/>
              <a:ext cx="667" cy="202"/>
            </a:xfrm>
            <a:prstGeom prst="homePlate">
              <a:avLst>
                <a:gd name="adj" fmla="val 82550"/>
              </a:avLst>
            </a:prstGeom>
            <a:solidFill>
              <a:srgbClr val="FFFFFF"/>
            </a:solidFill>
            <a:ln w="571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id-ID" sz="1200" b="0" i="0" u="none" strike="noStrike" cap="none" normalizeH="0" baseline="0">
                  <a:ln>
                    <a:noFill/>
                  </a:ln>
                  <a:solidFill>
                    <a:srgbClr val="FF0000"/>
                  </a:solidFill>
                  <a:effectLst/>
                  <a:latin typeface="Arial" panose="020B0604020202020204" pitchFamily="34" charset="0"/>
                </a:rPr>
                <a:t>Permintaan</a:t>
              </a:r>
              <a:endParaRPr kumimoji="0" lang="en-US" altLang="id-ID" sz="1200" b="0" i="0" u="none" strike="noStrike" cap="none" normalizeH="0" baseline="0">
                <a:ln>
                  <a:noFill/>
                </a:ln>
                <a:solidFill>
                  <a:srgbClr val="FF0000"/>
                </a:solidFill>
                <a:effectLst/>
                <a:latin typeface="Arial" panose="020B0604020202020204" pitchFamily="34" charset="0"/>
              </a:endParaRPr>
            </a:p>
          </p:txBody>
        </p:sp>
        <p:sp>
          <p:nvSpPr>
            <p:cNvPr id="19" name="AutoShape 34"/>
            <p:cNvSpPr>
              <a:spLocks noChangeArrowheads="1"/>
            </p:cNvSpPr>
            <p:nvPr/>
          </p:nvSpPr>
          <p:spPr bwMode="auto">
            <a:xfrm>
              <a:off x="4921" y="3385"/>
              <a:ext cx="667" cy="202"/>
            </a:xfrm>
            <a:prstGeom prst="homePlate">
              <a:avLst>
                <a:gd name="adj" fmla="val 82550"/>
              </a:avLst>
            </a:prstGeom>
            <a:solidFill>
              <a:srgbClr val="FFFFFF"/>
            </a:solidFill>
            <a:ln w="571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id-ID" sz="1200" b="0" i="0" u="none" strike="noStrike" cap="none" normalizeH="0" baseline="0">
                  <a:ln>
                    <a:noFill/>
                  </a:ln>
                  <a:solidFill>
                    <a:srgbClr val="FF0000"/>
                  </a:solidFill>
                  <a:effectLst/>
                  <a:latin typeface="Arial" panose="020B0604020202020204" pitchFamily="34" charset="0"/>
                </a:rPr>
                <a:t>Pemenuhan</a:t>
              </a:r>
              <a:endParaRPr kumimoji="0" lang="en-US" altLang="id-ID" sz="1200" b="0" i="0" u="none" strike="noStrike" cap="none" normalizeH="0" baseline="0">
                <a:ln>
                  <a:noFill/>
                </a:ln>
                <a:solidFill>
                  <a:srgbClr val="FF0000"/>
                </a:solidFill>
                <a:effectLst/>
                <a:latin typeface="Arial" panose="020B0604020202020204" pitchFamily="34" charset="0"/>
              </a:endParaRPr>
            </a:p>
          </p:txBody>
        </p:sp>
      </p:grpSp>
      <p:sp>
        <p:nvSpPr>
          <p:cNvPr id="21" name="Down Arrow Callout 20"/>
          <p:cNvSpPr/>
          <p:nvPr/>
        </p:nvSpPr>
        <p:spPr>
          <a:xfrm>
            <a:off x="880269" y="1554163"/>
            <a:ext cx="1680369" cy="912019"/>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ysClr val="windowText" lastClr="000000"/>
                </a:solidFill>
              </a:rPr>
              <a:t>Fungsi Bisnis</a:t>
            </a:r>
          </a:p>
        </p:txBody>
      </p:sp>
      <p:sp>
        <p:nvSpPr>
          <p:cNvPr id="37" name="Down Arrow Callout 36"/>
          <p:cNvSpPr/>
          <p:nvPr/>
        </p:nvSpPr>
        <p:spPr>
          <a:xfrm>
            <a:off x="5627935" y="1556792"/>
            <a:ext cx="1680369" cy="912019"/>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ysClr val="windowText" lastClr="000000"/>
                </a:solidFill>
              </a:rPr>
              <a:t>Fungsi Bisnis</a:t>
            </a:r>
          </a:p>
        </p:txBody>
      </p:sp>
    </p:spTree>
    <p:extLst>
      <p:ext uri="{BB962C8B-B14F-4D97-AF65-F5344CB8AC3E}">
        <p14:creationId xmlns:p14="http://schemas.microsoft.com/office/powerpoint/2010/main" val="599538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normAutofit/>
          </a:bodyPr>
          <a:lstStyle/>
          <a:p>
            <a:pPr eaLnBrk="1" hangingPunct="1">
              <a:defRPr/>
            </a:pPr>
            <a:r>
              <a:rPr lang="id-ID" sz="3600" dirty="0"/>
              <a:t>Fungsi Bisnis dan Proses Bisnis (1)</a:t>
            </a:r>
            <a:endParaRPr lang="en-US" sz="3600" dirty="0"/>
          </a:p>
        </p:txBody>
      </p:sp>
      <p:graphicFrame>
        <p:nvGraphicFramePr>
          <p:cNvPr id="60456" name="Group 40"/>
          <p:cNvGraphicFramePr>
            <a:graphicFrameLocks noGrp="1"/>
          </p:cNvGraphicFramePr>
          <p:nvPr>
            <p:ph type="tbl" idx="1"/>
            <p:extLst>
              <p:ext uri="{D42A27DB-BD31-4B8C-83A1-F6EECF244321}">
                <p14:modId xmlns:p14="http://schemas.microsoft.com/office/powerpoint/2010/main" val="1315070461"/>
              </p:ext>
            </p:extLst>
          </p:nvPr>
        </p:nvGraphicFramePr>
        <p:xfrm>
          <a:off x="301625" y="1676400"/>
          <a:ext cx="8540750" cy="4689475"/>
        </p:xfrm>
        <a:graphic>
          <a:graphicData uri="http://schemas.openxmlformats.org/drawingml/2006/table">
            <a:tbl>
              <a:tblPr/>
              <a:tblGrid>
                <a:gridCol w="2846388">
                  <a:extLst>
                    <a:ext uri="{9D8B030D-6E8A-4147-A177-3AD203B41FA5}">
                      <a16:colId xmlns:a16="http://schemas.microsoft.com/office/drawing/2014/main" val="20000"/>
                    </a:ext>
                  </a:extLst>
                </a:gridCol>
                <a:gridCol w="2847975">
                  <a:extLst>
                    <a:ext uri="{9D8B030D-6E8A-4147-A177-3AD203B41FA5}">
                      <a16:colId xmlns:a16="http://schemas.microsoft.com/office/drawing/2014/main" val="20001"/>
                    </a:ext>
                  </a:extLst>
                </a:gridCol>
                <a:gridCol w="2846387">
                  <a:extLst>
                    <a:ext uri="{9D8B030D-6E8A-4147-A177-3AD203B41FA5}">
                      <a16:colId xmlns:a16="http://schemas.microsoft.com/office/drawing/2014/main" val="20002"/>
                    </a:ext>
                  </a:extLst>
                </a:gridCol>
              </a:tblGrid>
              <a:tr h="103187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800" b="1" i="0" u="none" strike="noStrike" cap="none" normalizeH="0" baseline="0" dirty="0">
                          <a:ln>
                            <a:noFill/>
                          </a:ln>
                          <a:solidFill>
                            <a:schemeClr val="bg1"/>
                          </a:solidFill>
                          <a:effectLst>
                            <a:outerShdw blurRad="38100" dist="38100" dir="2700000" algn="tl">
                              <a:srgbClr val="000000"/>
                            </a:outerShdw>
                          </a:effectLst>
                          <a:latin typeface="Arial" pitchFamily="34" charset="0"/>
                        </a:rPr>
                        <a:t>Fungsi Bisnis</a:t>
                      </a:r>
                      <a:endParaRPr kumimoji="0" lang="en-US" sz="1800" b="1"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800" b="1" i="0" u="none" strike="noStrike" cap="none" normalizeH="0" baseline="0">
                          <a:ln>
                            <a:noFill/>
                          </a:ln>
                          <a:solidFill>
                            <a:schemeClr val="bg1"/>
                          </a:solidFill>
                          <a:effectLst>
                            <a:outerShdw blurRad="38100" dist="38100" dir="2700000" algn="tl">
                              <a:srgbClr val="000000"/>
                            </a:outerShdw>
                          </a:effectLst>
                          <a:latin typeface="Arial" pitchFamily="34" charset="0"/>
                        </a:rPr>
                        <a:t>Tujuan</a:t>
                      </a:r>
                      <a:endParaRPr kumimoji="0" lang="en-US" sz="1800" b="1"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800" b="1" i="0" u="none" strike="noStrike" cap="none" normalizeH="0" baseline="0">
                          <a:ln>
                            <a:noFill/>
                          </a:ln>
                          <a:solidFill>
                            <a:schemeClr val="bg1"/>
                          </a:solidFill>
                          <a:effectLst>
                            <a:outerShdw blurRad="38100" dist="38100" dir="2700000" algn="tl">
                              <a:srgbClr val="000000"/>
                            </a:outerShdw>
                          </a:effectLst>
                          <a:latin typeface="Arial" pitchFamily="34" charset="0"/>
                        </a:rPr>
                        <a:t>Proses Bisnis (tidak berurutan)</a:t>
                      </a:r>
                      <a:endParaRPr kumimoji="0" lang="en-US" sz="1800" b="1"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extLst>
                  <a:ext uri="{0D108BD9-81ED-4DB2-BD59-A6C34878D82A}">
                    <a16:rowId xmlns:a16="http://schemas.microsoft.com/office/drawing/2014/main" val="10000"/>
                  </a:ext>
                </a:extLst>
              </a:tr>
              <a:tr h="22113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800" b="0" i="0" u="none" strike="noStrike" cap="none" normalizeH="0" baseline="0">
                          <a:ln>
                            <a:noFill/>
                          </a:ln>
                          <a:solidFill>
                            <a:schemeClr val="bg1"/>
                          </a:solidFill>
                          <a:effectLst>
                            <a:outerShdw blurRad="38100" dist="38100" dir="2700000" algn="tl">
                              <a:srgbClr val="000000"/>
                            </a:outerShdw>
                          </a:effectLst>
                          <a:latin typeface="Arial" pitchFamily="34" charset="0"/>
                        </a:rPr>
                        <a:t>Penjualan dan Pemasaran</a:t>
                      </a:r>
                      <a:endParaRPr kumimoji="0" lang="en-US" sz="1800" b="0"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800" b="0" i="0" u="none" strike="noStrike" cap="none" normalizeH="0" baseline="0">
                          <a:ln>
                            <a:noFill/>
                          </a:ln>
                          <a:solidFill>
                            <a:schemeClr val="bg1"/>
                          </a:solidFill>
                          <a:effectLst>
                            <a:outerShdw blurRad="38100" dist="38100" dir="2700000" algn="tl">
                              <a:srgbClr val="000000"/>
                            </a:outerShdw>
                          </a:effectLst>
                          <a:latin typeface="Arial" pitchFamily="34" charset="0"/>
                        </a:rPr>
                        <a:t>Menjual produk dan jasa yang dihasilkan organisasi</a:t>
                      </a:r>
                      <a:endParaRPr kumimoji="0" lang="en-US" sz="1800" b="0"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800" b="0" i="0" u="none" strike="noStrike" cap="none" normalizeH="0" baseline="0" dirty="0">
                          <a:ln>
                            <a:noFill/>
                          </a:ln>
                          <a:solidFill>
                            <a:schemeClr val="bg1"/>
                          </a:solidFill>
                          <a:effectLst>
                            <a:outerShdw blurRad="38100" dist="38100" dir="2700000" algn="tl">
                              <a:srgbClr val="000000"/>
                            </a:outerShdw>
                          </a:effectLst>
                          <a:latin typeface="Arial" pitchFamily="34" charset="0"/>
                        </a:rPr>
                        <a:t>Identifikasi potensi pelanggan</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800" b="0" i="0" u="none" strike="noStrike" cap="none" normalizeH="0" baseline="0" dirty="0">
                          <a:ln>
                            <a:noFill/>
                          </a:ln>
                          <a:solidFill>
                            <a:schemeClr val="bg1"/>
                          </a:solidFill>
                          <a:effectLst>
                            <a:outerShdw blurRad="38100" dist="38100" dir="2700000" algn="tl">
                              <a:srgbClr val="000000"/>
                            </a:outerShdw>
                          </a:effectLst>
                          <a:latin typeface="Arial" pitchFamily="34" charset="0"/>
                        </a:rPr>
                        <a:t>Definisikan kebutuhan dan keinginan pelanggan</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800" b="0" i="0" u="none" strike="noStrike" cap="none" normalizeH="0" baseline="0" dirty="0">
                          <a:ln>
                            <a:noFill/>
                          </a:ln>
                          <a:solidFill>
                            <a:schemeClr val="bg1"/>
                          </a:solidFill>
                          <a:effectLst>
                            <a:outerShdw blurRad="38100" dist="38100" dir="2700000" algn="tl">
                              <a:srgbClr val="000000"/>
                            </a:outerShdw>
                          </a:effectLst>
                          <a:latin typeface="Arial" pitchFamily="34" charset="0"/>
                        </a:rPr>
                        <a:t>Identifikasi kesempatan pasar</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800" b="0" i="0" u="none" strike="noStrike" cap="none" normalizeH="0" baseline="0" dirty="0">
                          <a:ln>
                            <a:noFill/>
                          </a:ln>
                          <a:solidFill>
                            <a:schemeClr val="bg1"/>
                          </a:solidFill>
                          <a:effectLst>
                            <a:outerShdw blurRad="38100" dist="38100" dir="2700000" algn="tl">
                              <a:srgbClr val="000000"/>
                            </a:outerShdw>
                          </a:effectLst>
                          <a:latin typeface="Arial" pitchFamily="34" charset="0"/>
                        </a:rPr>
                        <a:t>Membuat pelanggan melirik produk/jasa</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800" b="0" i="0" u="none" strike="noStrike" cap="none" normalizeH="0" baseline="0" dirty="0">
                          <a:ln>
                            <a:noFill/>
                          </a:ln>
                          <a:solidFill>
                            <a:schemeClr val="bg1"/>
                          </a:solidFill>
                          <a:effectLst>
                            <a:outerShdw blurRad="38100" dist="38100" dir="2700000" algn="tl">
                              <a:srgbClr val="000000"/>
                            </a:outerShdw>
                          </a:effectLst>
                          <a:latin typeface="Arial" pitchFamily="34" charset="0"/>
                        </a:rPr>
                        <a:t>Membujuk pelanggan untuk membeli</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800" b="0" i="0" u="none" strike="noStrike" cap="none" normalizeH="0" baseline="0" dirty="0">
                          <a:ln>
                            <a:noFill/>
                          </a:ln>
                          <a:solidFill>
                            <a:schemeClr val="bg1"/>
                          </a:solidFill>
                          <a:effectLst>
                            <a:outerShdw blurRad="38100" dist="38100" dir="2700000" algn="tl">
                              <a:srgbClr val="000000"/>
                            </a:outerShdw>
                          </a:effectLst>
                          <a:latin typeface="Arial" pitchFamily="34" charset="0"/>
                        </a:rPr>
                        <a:t>Lakukan transaksi pembelian</a:t>
                      </a:r>
                      <a:endParaRPr kumimoji="0" lang="en-US" sz="1800" b="0"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17286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normAutofit/>
          </a:bodyPr>
          <a:lstStyle/>
          <a:p>
            <a:pPr eaLnBrk="1" hangingPunct="1">
              <a:defRPr/>
            </a:pPr>
            <a:r>
              <a:rPr lang="id-ID" sz="3600" dirty="0"/>
              <a:t>Fungsi Bisnis dan Proses Bisnis (2)</a:t>
            </a:r>
            <a:endParaRPr lang="en-US" sz="3600" dirty="0"/>
          </a:p>
        </p:txBody>
      </p:sp>
      <p:graphicFrame>
        <p:nvGraphicFramePr>
          <p:cNvPr id="66589" name="Group 29"/>
          <p:cNvGraphicFramePr>
            <a:graphicFrameLocks noGrp="1"/>
          </p:cNvGraphicFramePr>
          <p:nvPr>
            <p:ph type="tbl" idx="1"/>
            <p:extLst>
              <p:ext uri="{D42A27DB-BD31-4B8C-83A1-F6EECF244321}">
                <p14:modId xmlns:p14="http://schemas.microsoft.com/office/powerpoint/2010/main" val="2464402310"/>
              </p:ext>
            </p:extLst>
          </p:nvPr>
        </p:nvGraphicFramePr>
        <p:xfrm>
          <a:off x="301625" y="1676400"/>
          <a:ext cx="8540750" cy="3760788"/>
        </p:xfrm>
        <a:graphic>
          <a:graphicData uri="http://schemas.openxmlformats.org/drawingml/2006/table">
            <a:tbl>
              <a:tblPr/>
              <a:tblGrid>
                <a:gridCol w="2846388">
                  <a:extLst>
                    <a:ext uri="{9D8B030D-6E8A-4147-A177-3AD203B41FA5}">
                      <a16:colId xmlns:a16="http://schemas.microsoft.com/office/drawing/2014/main" val="20000"/>
                    </a:ext>
                  </a:extLst>
                </a:gridCol>
                <a:gridCol w="2847975">
                  <a:extLst>
                    <a:ext uri="{9D8B030D-6E8A-4147-A177-3AD203B41FA5}">
                      <a16:colId xmlns:a16="http://schemas.microsoft.com/office/drawing/2014/main" val="20001"/>
                    </a:ext>
                  </a:extLst>
                </a:gridCol>
                <a:gridCol w="2846387">
                  <a:extLst>
                    <a:ext uri="{9D8B030D-6E8A-4147-A177-3AD203B41FA5}">
                      <a16:colId xmlns:a16="http://schemas.microsoft.com/office/drawing/2014/main" val="20002"/>
                    </a:ext>
                  </a:extLst>
                </a:gridCol>
              </a:tblGrid>
              <a:tr h="103187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800" b="1" i="0" u="none" strike="noStrike" cap="none" normalizeH="0" baseline="0">
                          <a:ln>
                            <a:noFill/>
                          </a:ln>
                          <a:solidFill>
                            <a:schemeClr val="bg1"/>
                          </a:solidFill>
                          <a:effectLst>
                            <a:outerShdw blurRad="38100" dist="38100" dir="2700000" algn="tl">
                              <a:srgbClr val="000000"/>
                            </a:outerShdw>
                          </a:effectLst>
                          <a:latin typeface="Arial" pitchFamily="34" charset="0"/>
                        </a:rPr>
                        <a:t>Fungsi Bisnis</a:t>
                      </a:r>
                      <a:endParaRPr kumimoji="0" lang="en-US" sz="1800" b="1"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800" b="1" i="0" u="none" strike="noStrike" cap="none" normalizeH="0" baseline="0">
                          <a:ln>
                            <a:noFill/>
                          </a:ln>
                          <a:solidFill>
                            <a:schemeClr val="bg1"/>
                          </a:solidFill>
                          <a:effectLst>
                            <a:outerShdw blurRad="38100" dist="38100" dir="2700000" algn="tl">
                              <a:srgbClr val="000000"/>
                            </a:outerShdw>
                          </a:effectLst>
                          <a:latin typeface="Arial" pitchFamily="34" charset="0"/>
                        </a:rPr>
                        <a:t>Tujuan</a:t>
                      </a:r>
                      <a:endParaRPr kumimoji="0" lang="en-US" sz="1800" b="1"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800" b="1" i="0" u="none" strike="noStrike" cap="none" normalizeH="0" baseline="0">
                          <a:ln>
                            <a:noFill/>
                          </a:ln>
                          <a:solidFill>
                            <a:schemeClr val="bg1"/>
                          </a:solidFill>
                          <a:effectLst>
                            <a:outerShdw blurRad="38100" dist="38100" dir="2700000" algn="tl">
                              <a:srgbClr val="000000"/>
                            </a:outerShdw>
                          </a:effectLst>
                          <a:latin typeface="Arial" pitchFamily="34" charset="0"/>
                        </a:rPr>
                        <a:t>Proses Bisnis (tidak berurutan)</a:t>
                      </a:r>
                      <a:endParaRPr kumimoji="0" lang="en-US" sz="1800" b="1"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extLst>
                  <a:ext uri="{0D108BD9-81ED-4DB2-BD59-A6C34878D82A}">
                    <a16:rowId xmlns:a16="http://schemas.microsoft.com/office/drawing/2014/main" val="10000"/>
                  </a:ext>
                </a:extLst>
              </a:tr>
              <a:tr h="272891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800" b="0" i="0" u="none" strike="noStrike" cap="none" normalizeH="0" baseline="0" dirty="0">
                          <a:ln>
                            <a:noFill/>
                          </a:ln>
                          <a:solidFill>
                            <a:schemeClr val="bg1"/>
                          </a:solidFill>
                          <a:effectLst>
                            <a:outerShdw blurRad="38100" dist="38100" dir="2700000" algn="tl">
                              <a:srgbClr val="000000"/>
                            </a:outerShdw>
                          </a:effectLst>
                          <a:latin typeface="Arial" pitchFamily="34" charset="0"/>
                        </a:rPr>
                        <a:t>Pembuatan dan Produksi</a:t>
                      </a:r>
                      <a:endParaRPr kumimoji="0" lang="en-US" sz="1800" b="0"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800" b="0" i="0" u="none" strike="noStrike" cap="none" normalizeH="0" baseline="0">
                          <a:ln>
                            <a:noFill/>
                          </a:ln>
                          <a:solidFill>
                            <a:schemeClr val="bg1"/>
                          </a:solidFill>
                          <a:effectLst>
                            <a:outerShdw blurRad="38100" dist="38100" dir="2700000" algn="tl">
                              <a:srgbClr val="000000"/>
                            </a:outerShdw>
                          </a:effectLst>
                          <a:latin typeface="Arial" pitchFamily="34" charset="0"/>
                        </a:rPr>
                        <a:t>Menjual produk/jasa</a:t>
                      </a:r>
                      <a:endParaRPr kumimoji="0" lang="en-US" sz="1800" b="0"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800" b="0" i="0" u="none" strike="noStrike" cap="none" normalizeH="0" baseline="0" dirty="0">
                          <a:ln>
                            <a:noFill/>
                          </a:ln>
                          <a:solidFill>
                            <a:schemeClr val="bg1"/>
                          </a:solidFill>
                          <a:effectLst>
                            <a:outerShdw blurRad="38100" dist="38100" dir="2700000" algn="tl">
                              <a:srgbClr val="000000"/>
                            </a:outerShdw>
                          </a:effectLst>
                          <a:latin typeface="Arial" pitchFamily="34" charset="0"/>
                        </a:rPr>
                        <a:t>Pembelian bahan-bahan</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800" b="0" i="0" u="none" strike="noStrike" cap="none" normalizeH="0" baseline="0" dirty="0">
                          <a:ln>
                            <a:noFill/>
                          </a:ln>
                          <a:solidFill>
                            <a:schemeClr val="bg1"/>
                          </a:solidFill>
                          <a:effectLst>
                            <a:outerShdw blurRad="38100" dist="38100" dir="2700000" algn="tl">
                              <a:srgbClr val="000000"/>
                            </a:outerShdw>
                          </a:effectLst>
                          <a:latin typeface="Arial" pitchFamily="34" charset="0"/>
                        </a:rPr>
                        <a:t>Memasang/membuat produk/jasa</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800" b="0" i="0" u="none" strike="noStrike" cap="none" normalizeH="0" baseline="0" dirty="0">
                          <a:ln>
                            <a:noFill/>
                          </a:ln>
                          <a:solidFill>
                            <a:schemeClr val="bg1"/>
                          </a:solidFill>
                          <a:effectLst>
                            <a:outerShdw blurRad="38100" dist="38100" dir="2700000" algn="tl">
                              <a:srgbClr val="000000"/>
                            </a:outerShdw>
                          </a:effectLst>
                          <a:latin typeface="Arial" pitchFamily="34" charset="0"/>
                        </a:rPr>
                        <a:t>Mengantarkan produk/jasa</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800" b="0" i="0" u="none" strike="noStrike" cap="none" normalizeH="0" baseline="0" dirty="0">
                          <a:ln>
                            <a:noFill/>
                          </a:ln>
                          <a:solidFill>
                            <a:schemeClr val="bg1"/>
                          </a:solidFill>
                          <a:effectLst>
                            <a:outerShdw blurRad="38100" dist="38100" dir="2700000" algn="tl">
                              <a:srgbClr val="000000"/>
                            </a:outerShdw>
                          </a:effectLst>
                          <a:latin typeface="Arial" pitchFamily="34" charset="0"/>
                        </a:rPr>
                        <a:t>Melakukan servis terhadap produk/jasa dan dukungan lain kepada pelanggan</a:t>
                      </a:r>
                      <a:endParaRPr kumimoji="0" lang="en-US" sz="1800" b="0"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8408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normAutofit/>
          </a:bodyPr>
          <a:lstStyle/>
          <a:p>
            <a:pPr eaLnBrk="1" hangingPunct="1">
              <a:defRPr/>
            </a:pPr>
            <a:r>
              <a:rPr lang="id-ID" sz="3600" dirty="0"/>
              <a:t>Fungsi Bisnis dan Proses Bisnis (3)</a:t>
            </a:r>
            <a:endParaRPr lang="en-US" sz="3600" dirty="0"/>
          </a:p>
        </p:txBody>
      </p:sp>
      <p:graphicFrame>
        <p:nvGraphicFramePr>
          <p:cNvPr id="67587" name="Group 3"/>
          <p:cNvGraphicFramePr>
            <a:graphicFrameLocks noGrp="1"/>
          </p:cNvGraphicFramePr>
          <p:nvPr>
            <p:ph type="tbl" idx="1"/>
            <p:extLst>
              <p:ext uri="{D42A27DB-BD31-4B8C-83A1-F6EECF244321}">
                <p14:modId xmlns:p14="http://schemas.microsoft.com/office/powerpoint/2010/main" val="1715250265"/>
              </p:ext>
            </p:extLst>
          </p:nvPr>
        </p:nvGraphicFramePr>
        <p:xfrm>
          <a:off x="301625" y="1676400"/>
          <a:ext cx="8540750" cy="3760788"/>
        </p:xfrm>
        <a:graphic>
          <a:graphicData uri="http://schemas.openxmlformats.org/drawingml/2006/table">
            <a:tbl>
              <a:tblPr/>
              <a:tblGrid>
                <a:gridCol w="2846388">
                  <a:extLst>
                    <a:ext uri="{9D8B030D-6E8A-4147-A177-3AD203B41FA5}">
                      <a16:colId xmlns:a16="http://schemas.microsoft.com/office/drawing/2014/main" val="20000"/>
                    </a:ext>
                  </a:extLst>
                </a:gridCol>
                <a:gridCol w="2847975">
                  <a:extLst>
                    <a:ext uri="{9D8B030D-6E8A-4147-A177-3AD203B41FA5}">
                      <a16:colId xmlns:a16="http://schemas.microsoft.com/office/drawing/2014/main" val="20001"/>
                    </a:ext>
                  </a:extLst>
                </a:gridCol>
                <a:gridCol w="2846387">
                  <a:extLst>
                    <a:ext uri="{9D8B030D-6E8A-4147-A177-3AD203B41FA5}">
                      <a16:colId xmlns:a16="http://schemas.microsoft.com/office/drawing/2014/main" val="20002"/>
                    </a:ext>
                  </a:extLst>
                </a:gridCol>
              </a:tblGrid>
              <a:tr h="103187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800" b="1" i="0" u="none" strike="noStrike" cap="none" normalizeH="0" baseline="0">
                          <a:ln>
                            <a:noFill/>
                          </a:ln>
                          <a:solidFill>
                            <a:schemeClr val="bg1"/>
                          </a:solidFill>
                          <a:effectLst>
                            <a:outerShdw blurRad="38100" dist="38100" dir="2700000" algn="tl">
                              <a:srgbClr val="000000"/>
                            </a:outerShdw>
                          </a:effectLst>
                          <a:latin typeface="Arial" pitchFamily="34" charset="0"/>
                        </a:rPr>
                        <a:t>Fungsi Bisnis</a:t>
                      </a:r>
                      <a:endParaRPr kumimoji="0" lang="en-US" sz="1800" b="1"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800" b="1" i="0" u="none" strike="noStrike" cap="none" normalizeH="0" baseline="0">
                          <a:ln>
                            <a:noFill/>
                          </a:ln>
                          <a:solidFill>
                            <a:schemeClr val="bg1"/>
                          </a:solidFill>
                          <a:effectLst>
                            <a:outerShdw blurRad="38100" dist="38100" dir="2700000" algn="tl">
                              <a:srgbClr val="000000"/>
                            </a:outerShdw>
                          </a:effectLst>
                          <a:latin typeface="Arial" pitchFamily="34" charset="0"/>
                        </a:rPr>
                        <a:t>Tujuan</a:t>
                      </a:r>
                      <a:endParaRPr kumimoji="0" lang="en-US" sz="1800" b="1"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800" b="1" i="0" u="none" strike="noStrike" cap="none" normalizeH="0" baseline="0">
                          <a:ln>
                            <a:noFill/>
                          </a:ln>
                          <a:solidFill>
                            <a:schemeClr val="bg1"/>
                          </a:solidFill>
                          <a:effectLst>
                            <a:outerShdw blurRad="38100" dist="38100" dir="2700000" algn="tl">
                              <a:srgbClr val="000000"/>
                            </a:outerShdw>
                          </a:effectLst>
                          <a:latin typeface="Arial" pitchFamily="34" charset="0"/>
                        </a:rPr>
                        <a:t>Proses Bisnis (tidak berurutan)</a:t>
                      </a:r>
                      <a:endParaRPr kumimoji="0" lang="en-US" sz="1800" b="1"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extLst>
                  <a:ext uri="{0D108BD9-81ED-4DB2-BD59-A6C34878D82A}">
                    <a16:rowId xmlns:a16="http://schemas.microsoft.com/office/drawing/2014/main" val="10000"/>
                  </a:ext>
                </a:extLst>
              </a:tr>
              <a:tr h="272891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800" b="0" i="0" u="none" strike="noStrike" cap="none" normalizeH="0" baseline="0" dirty="0">
                          <a:ln>
                            <a:noFill/>
                          </a:ln>
                          <a:solidFill>
                            <a:schemeClr val="bg1"/>
                          </a:solidFill>
                          <a:effectLst>
                            <a:outerShdw blurRad="38100" dist="38100" dir="2700000" algn="tl">
                              <a:srgbClr val="000000"/>
                            </a:outerShdw>
                          </a:effectLst>
                          <a:latin typeface="Arial" pitchFamily="34" charset="0"/>
                        </a:rPr>
                        <a:t>Keuangan</a:t>
                      </a:r>
                      <a:endParaRPr kumimoji="0" lang="en-US" sz="1800" b="0"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800" b="0" i="0" u="none" strike="noStrike" cap="none" normalizeH="0" baseline="0">
                          <a:ln>
                            <a:noFill/>
                          </a:ln>
                          <a:solidFill>
                            <a:schemeClr val="bg1"/>
                          </a:solidFill>
                          <a:effectLst>
                            <a:outerShdw blurRad="38100" dist="38100" dir="2700000" algn="tl">
                              <a:srgbClr val="000000"/>
                            </a:outerShdw>
                          </a:effectLst>
                          <a:latin typeface="Arial" pitchFamily="34" charset="0"/>
                        </a:rPr>
                        <a:t>Mengelola keuangan organisasi</a:t>
                      </a:r>
                      <a:endParaRPr kumimoji="0" lang="en-US" sz="1800" b="0"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800" b="0" i="0" u="none" strike="noStrike" cap="none" normalizeH="0" baseline="0" dirty="0">
                          <a:ln>
                            <a:noFill/>
                          </a:ln>
                          <a:solidFill>
                            <a:schemeClr val="bg1"/>
                          </a:solidFill>
                          <a:effectLst>
                            <a:outerShdw blurRad="38100" dist="38100" dir="2700000" algn="tl">
                              <a:srgbClr val="000000"/>
                            </a:outerShdw>
                          </a:effectLst>
                          <a:latin typeface="Arial" pitchFamily="34" charset="0"/>
                        </a:rPr>
                        <a:t>Melakukan transaksi keuangan</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800" b="0" i="0" u="none" strike="noStrike" cap="none" normalizeH="0" baseline="0" dirty="0">
                          <a:ln>
                            <a:noFill/>
                          </a:ln>
                          <a:solidFill>
                            <a:schemeClr val="bg1"/>
                          </a:solidFill>
                          <a:effectLst>
                            <a:outerShdw blurRad="38100" dist="38100" dir="2700000" algn="tl">
                              <a:srgbClr val="000000"/>
                            </a:outerShdw>
                          </a:effectLst>
                          <a:latin typeface="Arial" pitchFamily="34" charset="0"/>
                        </a:rPr>
                        <a:t>Membuat pernyataan keuangan</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800" b="0" i="0" u="none" strike="noStrike" cap="none" normalizeH="0" baseline="0" dirty="0">
                          <a:ln>
                            <a:noFill/>
                          </a:ln>
                          <a:solidFill>
                            <a:schemeClr val="bg1"/>
                          </a:solidFill>
                          <a:effectLst>
                            <a:outerShdw blurRad="38100" dist="38100" dir="2700000" algn="tl">
                              <a:srgbClr val="000000"/>
                            </a:outerShdw>
                          </a:effectLst>
                          <a:latin typeface="Arial" pitchFamily="34" charset="0"/>
                        </a:rPr>
                        <a:t>Membayar pajak</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800" b="0" i="0" u="none" strike="noStrike" cap="none" normalizeH="0" baseline="0" dirty="0">
                          <a:ln>
                            <a:noFill/>
                          </a:ln>
                          <a:solidFill>
                            <a:schemeClr val="bg1"/>
                          </a:solidFill>
                          <a:effectLst>
                            <a:outerShdw blurRad="38100" dist="38100" dir="2700000" algn="tl">
                              <a:srgbClr val="000000"/>
                            </a:outerShdw>
                          </a:effectLst>
                          <a:latin typeface="Arial" pitchFamily="34" charset="0"/>
                        </a:rPr>
                        <a:t>Menyimpan uang kas</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800" b="0" i="0" u="none" strike="noStrike" cap="none" normalizeH="0" baseline="0" dirty="0">
                          <a:ln>
                            <a:noFill/>
                          </a:ln>
                          <a:solidFill>
                            <a:schemeClr val="bg1"/>
                          </a:solidFill>
                          <a:effectLst>
                            <a:outerShdw blurRad="38100" dist="38100" dir="2700000" algn="tl">
                              <a:srgbClr val="000000"/>
                            </a:outerShdw>
                          </a:effectLst>
                          <a:latin typeface="Arial" pitchFamily="34" charset="0"/>
                        </a:rPr>
                        <a:t>Melakukan kegiatan operasional keuangan</a:t>
                      </a:r>
                      <a:endParaRPr kumimoji="0" lang="en-US" sz="1800" b="0"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11607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normAutofit/>
          </a:bodyPr>
          <a:lstStyle/>
          <a:p>
            <a:pPr eaLnBrk="1" hangingPunct="1">
              <a:defRPr/>
            </a:pPr>
            <a:r>
              <a:rPr lang="id-ID" sz="3600" dirty="0"/>
              <a:t>Fungsi Bisnis dan Proses Bisnis (4)</a:t>
            </a:r>
            <a:endParaRPr lang="en-US" sz="3600" dirty="0"/>
          </a:p>
        </p:txBody>
      </p:sp>
      <p:graphicFrame>
        <p:nvGraphicFramePr>
          <p:cNvPr id="69655" name="Group 23"/>
          <p:cNvGraphicFramePr>
            <a:graphicFrameLocks noGrp="1"/>
          </p:cNvGraphicFramePr>
          <p:nvPr>
            <p:ph type="tbl" idx="1"/>
            <p:extLst>
              <p:ext uri="{D42A27DB-BD31-4B8C-83A1-F6EECF244321}">
                <p14:modId xmlns:p14="http://schemas.microsoft.com/office/powerpoint/2010/main" val="2857883807"/>
              </p:ext>
            </p:extLst>
          </p:nvPr>
        </p:nvGraphicFramePr>
        <p:xfrm>
          <a:off x="301625" y="1676400"/>
          <a:ext cx="8540750" cy="4537075"/>
        </p:xfrm>
        <a:graphic>
          <a:graphicData uri="http://schemas.openxmlformats.org/drawingml/2006/table">
            <a:tbl>
              <a:tblPr/>
              <a:tblGrid>
                <a:gridCol w="2846388">
                  <a:extLst>
                    <a:ext uri="{9D8B030D-6E8A-4147-A177-3AD203B41FA5}">
                      <a16:colId xmlns:a16="http://schemas.microsoft.com/office/drawing/2014/main" val="20000"/>
                    </a:ext>
                  </a:extLst>
                </a:gridCol>
                <a:gridCol w="2847975">
                  <a:extLst>
                    <a:ext uri="{9D8B030D-6E8A-4147-A177-3AD203B41FA5}">
                      <a16:colId xmlns:a16="http://schemas.microsoft.com/office/drawing/2014/main" val="20001"/>
                    </a:ext>
                  </a:extLst>
                </a:gridCol>
                <a:gridCol w="2846387">
                  <a:extLst>
                    <a:ext uri="{9D8B030D-6E8A-4147-A177-3AD203B41FA5}">
                      <a16:colId xmlns:a16="http://schemas.microsoft.com/office/drawing/2014/main" val="20002"/>
                    </a:ext>
                  </a:extLst>
                </a:gridCol>
              </a:tblGrid>
              <a:tr h="103187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800" b="1" i="0" u="none" strike="noStrike" cap="none" normalizeH="0" baseline="0" dirty="0">
                          <a:ln>
                            <a:noFill/>
                          </a:ln>
                          <a:solidFill>
                            <a:schemeClr val="bg1"/>
                          </a:solidFill>
                          <a:effectLst>
                            <a:outerShdw blurRad="38100" dist="38100" dir="2700000" algn="tl">
                              <a:srgbClr val="000000"/>
                            </a:outerShdw>
                          </a:effectLst>
                          <a:latin typeface="Arial" pitchFamily="34" charset="0"/>
                        </a:rPr>
                        <a:t>Fungsi Bisnis</a:t>
                      </a:r>
                      <a:endParaRPr kumimoji="0" lang="en-US" sz="1800" b="1"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800" b="1" i="0" u="none" strike="noStrike" cap="none" normalizeH="0" baseline="0">
                          <a:ln>
                            <a:noFill/>
                          </a:ln>
                          <a:solidFill>
                            <a:schemeClr val="bg1"/>
                          </a:solidFill>
                          <a:effectLst>
                            <a:outerShdw blurRad="38100" dist="38100" dir="2700000" algn="tl">
                              <a:srgbClr val="000000"/>
                            </a:outerShdw>
                          </a:effectLst>
                          <a:latin typeface="Arial" pitchFamily="34" charset="0"/>
                        </a:rPr>
                        <a:t>Tujuan</a:t>
                      </a:r>
                      <a:endParaRPr kumimoji="0" lang="en-US" sz="1800" b="1"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800" b="1" i="0" u="none" strike="noStrike" cap="none" normalizeH="0" baseline="0">
                          <a:ln>
                            <a:noFill/>
                          </a:ln>
                          <a:solidFill>
                            <a:schemeClr val="bg1"/>
                          </a:solidFill>
                          <a:effectLst>
                            <a:outerShdw blurRad="38100" dist="38100" dir="2700000" algn="tl">
                              <a:srgbClr val="000000"/>
                            </a:outerShdw>
                          </a:effectLst>
                          <a:latin typeface="Arial" pitchFamily="34" charset="0"/>
                        </a:rPr>
                        <a:t>Proses Bisnis (tidak berurutan)</a:t>
                      </a:r>
                      <a:endParaRPr kumimoji="0" lang="en-US" sz="1800" b="1"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extLst>
                  <a:ext uri="{0D108BD9-81ED-4DB2-BD59-A6C34878D82A}">
                    <a16:rowId xmlns:a16="http://schemas.microsoft.com/office/drawing/2014/main" val="10000"/>
                  </a:ext>
                </a:extLst>
              </a:tr>
              <a:tr h="272891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600" b="0" i="0" u="none" strike="noStrike" cap="none" normalizeH="0" baseline="0">
                          <a:ln>
                            <a:noFill/>
                          </a:ln>
                          <a:solidFill>
                            <a:schemeClr val="bg1"/>
                          </a:solidFill>
                          <a:effectLst>
                            <a:outerShdw blurRad="38100" dist="38100" dir="2700000" algn="tl">
                              <a:srgbClr val="000000"/>
                            </a:outerShdw>
                          </a:effectLst>
                          <a:latin typeface="Arial" pitchFamily="34" charset="0"/>
                        </a:rPr>
                        <a:t>Sumber Daya Manusia</a:t>
                      </a:r>
                      <a:endParaRPr kumimoji="0" lang="en-US" sz="1600" b="0"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600" b="0" i="0" u="none" strike="noStrike" cap="none" normalizeH="0" baseline="0">
                          <a:ln>
                            <a:noFill/>
                          </a:ln>
                          <a:solidFill>
                            <a:schemeClr val="bg1"/>
                          </a:solidFill>
                          <a:effectLst>
                            <a:outerShdw blurRad="38100" dist="38100" dir="2700000" algn="tl">
                              <a:srgbClr val="000000"/>
                            </a:outerShdw>
                          </a:effectLst>
                          <a:latin typeface="Arial" pitchFamily="34" charset="0"/>
                        </a:rPr>
                        <a:t>Mengelola SDM organisasi</a:t>
                      </a:r>
                      <a:endParaRPr kumimoji="0" lang="en-US" sz="1600" b="0"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dirty="0">
                          <a:ln>
                            <a:noFill/>
                          </a:ln>
                          <a:solidFill>
                            <a:schemeClr val="bg1"/>
                          </a:solidFill>
                          <a:effectLst>
                            <a:outerShdw blurRad="38100" dist="38100" dir="2700000" algn="tl">
                              <a:srgbClr val="000000"/>
                            </a:outerShdw>
                          </a:effectLst>
                          <a:latin typeface="Arial" pitchFamily="34" charset="0"/>
                        </a:rPr>
                        <a:t>Menentukan kebutuhan SDM</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dirty="0">
                          <a:ln>
                            <a:noFill/>
                          </a:ln>
                          <a:solidFill>
                            <a:schemeClr val="bg1"/>
                          </a:solidFill>
                          <a:effectLst>
                            <a:outerShdw blurRad="38100" dist="38100" dir="2700000" algn="tl">
                              <a:srgbClr val="000000"/>
                            </a:outerShdw>
                          </a:effectLst>
                          <a:latin typeface="Arial" pitchFamily="34" charset="0"/>
                        </a:rPr>
                        <a:t>Rekruting, training, pengembangan, pemeliharaan SDM</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dirty="0">
                          <a:ln>
                            <a:noFill/>
                          </a:ln>
                          <a:solidFill>
                            <a:schemeClr val="bg1"/>
                          </a:solidFill>
                          <a:effectLst>
                            <a:outerShdw blurRad="38100" dist="38100" dir="2700000" algn="tl">
                              <a:srgbClr val="000000"/>
                            </a:outerShdw>
                          </a:effectLst>
                          <a:latin typeface="Arial" pitchFamily="34" charset="0"/>
                        </a:rPr>
                        <a:t>Menggaji pegawai</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dirty="0">
                          <a:ln>
                            <a:noFill/>
                          </a:ln>
                          <a:solidFill>
                            <a:schemeClr val="bg1"/>
                          </a:solidFill>
                          <a:effectLst>
                            <a:outerShdw blurRad="38100" dist="38100" dir="2700000" algn="tl">
                              <a:srgbClr val="000000"/>
                            </a:outerShdw>
                          </a:effectLst>
                          <a:latin typeface="Arial" pitchFamily="34" charset="0"/>
                        </a:rPr>
                        <a:t>Mencatat keuntungan/kelebihan SDM yang ada</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dirty="0">
                          <a:ln>
                            <a:noFill/>
                          </a:ln>
                          <a:solidFill>
                            <a:schemeClr val="bg1"/>
                          </a:solidFill>
                          <a:effectLst>
                            <a:outerShdw blurRad="38100" dist="38100" dir="2700000" algn="tl">
                              <a:srgbClr val="000000"/>
                            </a:outerShdw>
                          </a:effectLst>
                          <a:latin typeface="Arial" pitchFamily="34" charset="0"/>
                        </a:rPr>
                        <a:t>Mencatat syarat pegawai disiplin dan tidak</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600" b="0" i="0" u="none" strike="noStrike" cap="none" normalizeH="0" baseline="0" dirty="0">
                          <a:ln>
                            <a:noFill/>
                          </a:ln>
                          <a:solidFill>
                            <a:schemeClr val="bg1"/>
                          </a:solidFill>
                          <a:effectLst>
                            <a:outerShdw blurRad="38100" dist="38100" dir="2700000" algn="tl">
                              <a:srgbClr val="000000"/>
                            </a:outerShdw>
                          </a:effectLst>
                          <a:latin typeface="Arial" pitchFamily="34" charset="0"/>
                        </a:rPr>
                        <a:t>Memelihara dokumen/catatan pegawai</a:t>
                      </a:r>
                      <a:endParaRPr kumimoji="0" lang="en-US" sz="1600" b="0"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358076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normAutofit/>
          </a:bodyPr>
          <a:lstStyle/>
          <a:p>
            <a:pPr eaLnBrk="1" hangingPunct="1">
              <a:defRPr/>
            </a:pPr>
            <a:r>
              <a:rPr lang="id-ID" sz="3600" dirty="0"/>
              <a:t>Fungsi Bisnis dan Proses Bisnis (5)</a:t>
            </a:r>
            <a:endParaRPr lang="en-US" sz="3600" dirty="0"/>
          </a:p>
        </p:txBody>
      </p:sp>
      <p:graphicFrame>
        <p:nvGraphicFramePr>
          <p:cNvPr id="70673" name="Group 17"/>
          <p:cNvGraphicFramePr>
            <a:graphicFrameLocks noGrp="1"/>
          </p:cNvGraphicFramePr>
          <p:nvPr>
            <p:ph type="tbl" idx="1"/>
            <p:extLst>
              <p:ext uri="{D42A27DB-BD31-4B8C-83A1-F6EECF244321}">
                <p14:modId xmlns:p14="http://schemas.microsoft.com/office/powerpoint/2010/main" val="1319582944"/>
              </p:ext>
            </p:extLst>
          </p:nvPr>
        </p:nvGraphicFramePr>
        <p:xfrm>
          <a:off x="301625" y="1676400"/>
          <a:ext cx="8540750" cy="3760788"/>
        </p:xfrm>
        <a:graphic>
          <a:graphicData uri="http://schemas.openxmlformats.org/drawingml/2006/table">
            <a:tbl>
              <a:tblPr/>
              <a:tblGrid>
                <a:gridCol w="2846388">
                  <a:extLst>
                    <a:ext uri="{9D8B030D-6E8A-4147-A177-3AD203B41FA5}">
                      <a16:colId xmlns:a16="http://schemas.microsoft.com/office/drawing/2014/main" val="20000"/>
                    </a:ext>
                  </a:extLst>
                </a:gridCol>
                <a:gridCol w="2847975">
                  <a:extLst>
                    <a:ext uri="{9D8B030D-6E8A-4147-A177-3AD203B41FA5}">
                      <a16:colId xmlns:a16="http://schemas.microsoft.com/office/drawing/2014/main" val="20001"/>
                    </a:ext>
                  </a:extLst>
                </a:gridCol>
                <a:gridCol w="2846387">
                  <a:extLst>
                    <a:ext uri="{9D8B030D-6E8A-4147-A177-3AD203B41FA5}">
                      <a16:colId xmlns:a16="http://schemas.microsoft.com/office/drawing/2014/main" val="20002"/>
                    </a:ext>
                  </a:extLst>
                </a:gridCol>
              </a:tblGrid>
              <a:tr h="103187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800" b="1" i="0" u="none" strike="noStrike" cap="none" normalizeH="0" baseline="0" dirty="0">
                          <a:ln>
                            <a:noFill/>
                          </a:ln>
                          <a:solidFill>
                            <a:schemeClr val="bg1"/>
                          </a:solidFill>
                          <a:effectLst>
                            <a:outerShdw blurRad="38100" dist="38100" dir="2700000" algn="tl">
                              <a:srgbClr val="000000"/>
                            </a:outerShdw>
                          </a:effectLst>
                          <a:latin typeface="Arial" pitchFamily="34" charset="0"/>
                        </a:rPr>
                        <a:t>Fungsi Bisnis</a:t>
                      </a:r>
                      <a:endParaRPr kumimoji="0" lang="en-US" sz="1800" b="1"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800" b="1" i="0" u="none" strike="noStrike" cap="none" normalizeH="0" baseline="0">
                          <a:ln>
                            <a:noFill/>
                          </a:ln>
                          <a:solidFill>
                            <a:schemeClr val="bg1"/>
                          </a:solidFill>
                          <a:effectLst>
                            <a:outerShdw blurRad="38100" dist="38100" dir="2700000" algn="tl">
                              <a:srgbClr val="000000"/>
                            </a:outerShdw>
                          </a:effectLst>
                          <a:latin typeface="Arial" pitchFamily="34" charset="0"/>
                        </a:rPr>
                        <a:t>Tujuan</a:t>
                      </a:r>
                      <a:endParaRPr kumimoji="0" lang="en-US" sz="1800" b="1"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800" b="1" i="0" u="none" strike="noStrike" cap="none" normalizeH="0" baseline="0">
                          <a:ln>
                            <a:noFill/>
                          </a:ln>
                          <a:solidFill>
                            <a:schemeClr val="bg1"/>
                          </a:solidFill>
                          <a:effectLst>
                            <a:outerShdw blurRad="38100" dist="38100" dir="2700000" algn="tl">
                              <a:srgbClr val="000000"/>
                            </a:outerShdw>
                          </a:effectLst>
                          <a:latin typeface="Arial" pitchFamily="34" charset="0"/>
                        </a:rPr>
                        <a:t>Proses Bisnis (tidak berurutan)</a:t>
                      </a:r>
                      <a:endParaRPr kumimoji="0" lang="en-US" sz="1800" b="1"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D10"/>
                    </a:solidFill>
                  </a:tcPr>
                </a:tc>
                <a:extLst>
                  <a:ext uri="{0D108BD9-81ED-4DB2-BD59-A6C34878D82A}">
                    <a16:rowId xmlns:a16="http://schemas.microsoft.com/office/drawing/2014/main" val="10000"/>
                  </a:ext>
                </a:extLst>
              </a:tr>
              <a:tr h="272891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800" b="0" i="0" u="none" strike="noStrike" cap="none" normalizeH="0" baseline="0">
                          <a:ln>
                            <a:noFill/>
                          </a:ln>
                          <a:solidFill>
                            <a:schemeClr val="bg1"/>
                          </a:solidFill>
                          <a:effectLst>
                            <a:outerShdw blurRad="38100" dist="38100" dir="2700000" algn="tl">
                              <a:srgbClr val="000000"/>
                            </a:outerShdw>
                          </a:effectLst>
                          <a:latin typeface="Arial" pitchFamily="34" charset="0"/>
                        </a:rPr>
                        <a:t>Penelitian dan Pengembangan/Riset</a:t>
                      </a:r>
                      <a:endParaRPr kumimoji="0" lang="en-US" sz="1800" b="0"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d-ID" sz="1800" b="0" i="0" u="none" strike="noStrike" cap="none" normalizeH="0" baseline="0">
                          <a:ln>
                            <a:noFill/>
                          </a:ln>
                          <a:solidFill>
                            <a:schemeClr val="bg1"/>
                          </a:solidFill>
                          <a:effectLst>
                            <a:outerShdw blurRad="38100" dist="38100" dir="2700000" algn="tl">
                              <a:srgbClr val="000000"/>
                            </a:outerShdw>
                          </a:effectLst>
                          <a:latin typeface="Arial" pitchFamily="34" charset="0"/>
                        </a:rPr>
                        <a:t>Menemukan/merumuskan metode, konsep baru</a:t>
                      </a:r>
                      <a:endParaRPr kumimoji="0" lang="en-US" sz="1800" b="0" i="0" u="none" strike="noStrike" cap="none" normalizeH="0" baseline="0">
                        <a:ln>
                          <a:noFill/>
                        </a:ln>
                        <a:solidFill>
                          <a:schemeClr val="bg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800" b="0" i="0" u="none" strike="noStrike" cap="none" normalizeH="0" baseline="0" dirty="0">
                          <a:ln>
                            <a:noFill/>
                          </a:ln>
                          <a:solidFill>
                            <a:schemeClr val="bg1"/>
                          </a:solidFill>
                          <a:effectLst>
                            <a:outerShdw blurRad="38100" dist="38100" dir="2700000" algn="tl">
                              <a:srgbClr val="000000"/>
                            </a:outerShdw>
                          </a:effectLst>
                          <a:latin typeface="Arial" pitchFamily="34" charset="0"/>
                        </a:rPr>
                        <a:t>Melakukan penelitian terhadap metode baru yang lebih baik</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800" b="0" i="0" u="none" strike="noStrike" cap="none" normalizeH="0" baseline="0" dirty="0">
                          <a:ln>
                            <a:noFill/>
                          </a:ln>
                          <a:solidFill>
                            <a:schemeClr val="bg1"/>
                          </a:solidFill>
                          <a:effectLst>
                            <a:outerShdw blurRad="38100" dist="38100" dir="2700000" algn="tl">
                              <a:srgbClr val="000000"/>
                            </a:outerShdw>
                          </a:effectLst>
                          <a:latin typeface="Arial" pitchFamily="34" charset="0"/>
                        </a:rPr>
                        <a:t>Menentukan bagaimana produk dibuat</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pPr>
                      <a:r>
                        <a:rPr kumimoji="0" lang="id-ID" sz="1800" b="0" i="0" u="none" strike="noStrike" cap="none" normalizeH="0" baseline="0" dirty="0">
                          <a:ln>
                            <a:noFill/>
                          </a:ln>
                          <a:solidFill>
                            <a:schemeClr val="bg1"/>
                          </a:solidFill>
                          <a:effectLst>
                            <a:outerShdw blurRad="38100" dist="38100" dir="2700000" algn="tl">
                              <a:srgbClr val="000000"/>
                            </a:outerShdw>
                          </a:effectLst>
                          <a:latin typeface="Arial" pitchFamily="34" charset="0"/>
                        </a:rPr>
                        <a:t>Menentukan bagaimana proses produksi</a:t>
                      </a:r>
                      <a:endParaRPr kumimoji="0" lang="en-US" sz="1800" b="0" i="0" u="none" strike="noStrike" cap="none" normalizeH="0" baseline="0" dirty="0">
                        <a:ln>
                          <a:noFill/>
                        </a:ln>
                        <a:solidFill>
                          <a:schemeClr val="bg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21049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id-ID" altLang="id-ID" sz="3600"/>
              <a:t>Apa yang perlu dilakukan?</a:t>
            </a:r>
            <a:endParaRPr lang="en-US" altLang="id-ID" sz="3600"/>
          </a:p>
        </p:txBody>
      </p:sp>
      <p:sp>
        <p:nvSpPr>
          <p:cNvPr id="61443" name="Rectangle 3"/>
          <p:cNvSpPr>
            <a:spLocks noGrp="1" noChangeArrowheads="1"/>
          </p:cNvSpPr>
          <p:nvPr>
            <p:ph type="body" idx="1"/>
          </p:nvPr>
        </p:nvSpPr>
        <p:spPr>
          <a:xfrm>
            <a:off x="533400" y="533400"/>
            <a:ext cx="8287072" cy="3767670"/>
          </a:xfrm>
        </p:spPr>
        <p:txBody>
          <a:bodyPr>
            <a:normAutofit fontScale="92500"/>
          </a:bodyPr>
          <a:lstStyle/>
          <a:p>
            <a:pPr eaLnBrk="1" hangingPunct="1"/>
            <a:r>
              <a:rPr lang="id-ID" altLang="id-ID" sz="2800" dirty="0"/>
              <a:t>Kita takkan mungkin bisa melakukan perubahan proses bisnis yang lebih baik tanpa memahami proses bisnis yang sedang berjalan, strategi di dalamnya, dan problematika perjalanan proses bisnis tersebut.</a:t>
            </a:r>
          </a:p>
          <a:p>
            <a:pPr eaLnBrk="1" hangingPunct="1"/>
            <a:r>
              <a:rPr lang="id-ID" altLang="id-ID" sz="2800" dirty="0"/>
              <a:t>Berarti kita perlu memahami langkah-langkah dan prosedur yang ada pada organisasi yang menjalankan proses bisnis tersebut.</a:t>
            </a:r>
            <a:endParaRPr lang="en-US" altLang="id-ID" sz="2800" dirty="0"/>
          </a:p>
        </p:txBody>
      </p:sp>
    </p:spTree>
    <p:extLst>
      <p:ext uri="{BB962C8B-B14F-4D97-AF65-F5344CB8AC3E}">
        <p14:creationId xmlns:p14="http://schemas.microsoft.com/office/powerpoint/2010/main" val="1071586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7855024" cy="1524000"/>
          </a:xfrm>
        </p:spPr>
        <p:txBody>
          <a:bodyPr/>
          <a:lstStyle/>
          <a:p>
            <a:r>
              <a:rPr lang="id-ID" dirty="0"/>
              <a:t>Simulasi pemodelan proses bisnis pada organisasi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542440"/>
            <a:ext cx="5982816" cy="3977376"/>
          </a:xfrm>
          <a:prstGeom prst="rect">
            <a:avLst/>
          </a:prstGeom>
        </p:spPr>
      </p:pic>
    </p:spTree>
    <p:extLst>
      <p:ext uri="{BB962C8B-B14F-4D97-AF65-F5344CB8AC3E}">
        <p14:creationId xmlns:p14="http://schemas.microsoft.com/office/powerpoint/2010/main" val="381884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560" y="1700808"/>
            <a:ext cx="3923928"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77280" y="836712"/>
            <a:ext cx="3905236" cy="369332"/>
          </a:xfrm>
          <a:prstGeom prst="rect">
            <a:avLst/>
          </a:prstGeom>
          <a:noFill/>
        </p:spPr>
        <p:txBody>
          <a:bodyPr wrap="none" rtlCol="0">
            <a:spAutoFit/>
          </a:bodyPr>
          <a:lstStyle/>
          <a:p>
            <a:r>
              <a:rPr lang="id-ID" dirty="0"/>
              <a:t>Masih Ingat dengan Gambar ini?</a:t>
            </a:r>
          </a:p>
        </p:txBody>
      </p:sp>
      <p:pic>
        <p:nvPicPr>
          <p:cNvPr id="7" name="Picture 6"/>
          <p:cNvPicPr>
            <a:picLocks noChangeAspect="1"/>
          </p:cNvPicPr>
          <p:nvPr/>
        </p:nvPicPr>
        <p:blipFill>
          <a:blip r:embed="rId3"/>
          <a:stretch>
            <a:fillRect/>
          </a:stretch>
        </p:blipFill>
        <p:spPr>
          <a:xfrm>
            <a:off x="4644008" y="1700808"/>
            <a:ext cx="4187168" cy="3744416"/>
          </a:xfrm>
          <a:prstGeom prst="rect">
            <a:avLst/>
          </a:prstGeom>
        </p:spPr>
      </p:pic>
      <p:cxnSp>
        <p:nvCxnSpPr>
          <p:cNvPr id="9" name="Straight Connector 8"/>
          <p:cNvCxnSpPr/>
          <p:nvPr/>
        </p:nvCxnSpPr>
        <p:spPr>
          <a:xfrm>
            <a:off x="0" y="2924944"/>
            <a:ext cx="9144000" cy="0"/>
          </a:xfrm>
          <a:prstGeom prst="line">
            <a:avLst/>
          </a:prstGeom>
          <a:ln w="76200">
            <a:solidFill>
              <a:srgbClr val="FF0000">
                <a:alpha val="60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12" y="4221088"/>
            <a:ext cx="9144000" cy="0"/>
          </a:xfrm>
          <a:prstGeom prst="line">
            <a:avLst/>
          </a:prstGeom>
          <a:ln w="76200">
            <a:solidFill>
              <a:srgbClr val="FF0000">
                <a:alpha val="60000"/>
              </a:srgbClr>
            </a:solidFill>
            <a:prstDash val="dashDot"/>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4055738" y="1987861"/>
            <a:ext cx="646620" cy="72008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ight Arrow 11"/>
          <p:cNvSpPr/>
          <p:nvPr/>
        </p:nvSpPr>
        <p:spPr>
          <a:xfrm>
            <a:off x="4067944" y="3212976"/>
            <a:ext cx="646620" cy="72008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ight Arrow 12"/>
          <p:cNvSpPr/>
          <p:nvPr/>
        </p:nvSpPr>
        <p:spPr>
          <a:xfrm>
            <a:off x="4067944" y="4509120"/>
            <a:ext cx="646620" cy="72008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378586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1115616" y="1700808"/>
            <a:ext cx="6554867" cy="1524000"/>
          </a:xfrm>
        </p:spPr>
        <p:txBody>
          <a:bodyPr>
            <a:noAutofit/>
          </a:bodyPr>
          <a:lstStyle/>
          <a:p>
            <a:pPr algn="ctr" eaLnBrk="1" hangingPunct="1">
              <a:defRPr/>
            </a:pPr>
            <a:r>
              <a:rPr lang="id-ID" sz="3600" b="1" dirty="0"/>
              <a:t>Jadi, Apa yang harus Dipelajari dan diketahui dalam memodelkan proses bisnis?</a:t>
            </a:r>
            <a:endParaRPr lang="en-US" sz="3600" b="1" dirty="0"/>
          </a:p>
        </p:txBody>
      </p:sp>
    </p:spTree>
    <p:extLst>
      <p:ext uri="{BB962C8B-B14F-4D97-AF65-F5344CB8AC3E}">
        <p14:creationId xmlns:p14="http://schemas.microsoft.com/office/powerpoint/2010/main" val="3695834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81"/>
          <p:cNvSpPr>
            <a:spLocks noGrp="1" noChangeArrowheads="1"/>
          </p:cNvSpPr>
          <p:nvPr>
            <p:ph type="ctrTitle"/>
          </p:nvPr>
        </p:nvSpPr>
        <p:spPr>
          <a:xfrm>
            <a:off x="2411760" y="274638"/>
            <a:ext cx="5544616"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Autofit/>
          </a:bodyPr>
          <a:lstStyle/>
          <a:p>
            <a:pPr algn="l" eaLnBrk="1" hangingPunct="1">
              <a:defRPr/>
            </a:pPr>
            <a:r>
              <a:rPr lang="id-ID" altLang="zh-CN" sz="3200" b="1" dirty="0">
                <a:ln w="31550" cmpd="sng">
                  <a:solidFill>
                    <a:schemeClr val="tx1"/>
                  </a:solidFill>
                  <a:prstDash val="solid"/>
                </a:ln>
                <a:effectLst>
                  <a:outerShdw blurRad="41275" dist="12700" dir="12000000" algn="tl" rotWithShape="0">
                    <a:srgbClr val="000000">
                      <a:alpha val="40000"/>
                    </a:srgbClr>
                  </a:outerShdw>
                </a:effectLst>
                <a:ea typeface="ＭＳ Ｐゴシック" charset="0"/>
              </a:rPr>
              <a:t>Dapat mengacu pada </a:t>
            </a:r>
            <a:r>
              <a:rPr lang="en-US" altLang="zh-CN" sz="3200" b="1" dirty="0">
                <a:ln w="31550" cmpd="sng">
                  <a:solidFill>
                    <a:schemeClr val="tx1"/>
                  </a:solidFill>
                  <a:prstDash val="solid"/>
                </a:ln>
                <a:effectLst>
                  <a:outerShdw blurRad="41275" dist="12700" dir="12000000" algn="tl" rotWithShape="0">
                    <a:srgbClr val="000000">
                      <a:alpha val="40000"/>
                    </a:srgbClr>
                  </a:outerShdw>
                </a:effectLst>
                <a:ea typeface="ＭＳ Ｐゴシック" charset="0"/>
              </a:rPr>
              <a:t>KOMPONEN PROSES</a:t>
            </a:r>
          </a:p>
        </p:txBody>
      </p:sp>
      <p:sp>
        <p:nvSpPr>
          <p:cNvPr id="45" name="Slide Number Placeholder 2"/>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97FD29B-DD9F-4D12-B955-ADA9F3E33E9D}" type="slidenum">
              <a:rPr lang="id-ID" altLang="id-ID" sz="1200"/>
              <a:pPr eaLnBrk="1" hangingPunct="1"/>
              <a:t>7</a:t>
            </a:fld>
            <a:endParaRPr lang="id-ID" altLang="id-ID" sz="1200"/>
          </a:p>
        </p:txBody>
      </p:sp>
      <p:pic>
        <p:nvPicPr>
          <p:cNvPr id="21507" name="Picture 5" descr="flat_seo2-36-51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188913"/>
            <a:ext cx="151288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3"/>
          <p:cNvSpPr>
            <a:spLocks noChangeArrowheads="1"/>
          </p:cNvSpPr>
          <p:nvPr/>
        </p:nvSpPr>
        <p:spPr bwMode="gray">
          <a:xfrm>
            <a:off x="973138" y="1992313"/>
            <a:ext cx="3152775" cy="1119187"/>
          </a:xfrm>
          <a:prstGeom prst="roundRect">
            <a:avLst>
              <a:gd name="adj" fmla="val 9481"/>
            </a:avLst>
          </a:prstGeom>
          <a:noFill/>
          <a:ln w="19050">
            <a:solidFill>
              <a:schemeClr val="tx1"/>
            </a:solidFill>
            <a:round/>
            <a:headEnd/>
            <a:tailEnd/>
          </a:ln>
          <a:effectLst/>
          <a:extLst>
            <a:ext uri="{909E8E84-426E-40dd-AFC4-6F175D3DCCD1}">
              <a14:hiddenFill xmlns:a14="http://schemas.microsoft.com/office/drawing/2010/main" xmlns="">
                <a:gradFill rotWithShape="1">
                  <a:gsLst>
                    <a:gs pos="0">
                      <a:schemeClr val="bg1"/>
                    </a:gs>
                    <a:gs pos="50000">
                      <a:srgbClr val="EAEAEA"/>
                    </a:gs>
                    <a:gs pos="100000">
                      <a:schemeClr val="bg1"/>
                    </a:gs>
                  </a:gsLst>
                  <a:lin ang="2700000" scaled="1"/>
                </a:gradFill>
              </a14:hiddenFill>
            </a:ext>
            <a:ext uri="{AF507438-7753-43e0-B8FC-AC1667EBCBE1}">
              <a14:hiddenEffects xmlns:a14="http://schemas.microsoft.com/office/drawing/2010/main" xmlns="">
                <a:effectLst>
                  <a:outerShdw blurRad="63500" dist="17961" dir="2700000" algn="ctr" rotWithShape="0">
                    <a:schemeClr val="bg2">
                      <a:alpha val="74998"/>
                    </a:schemeClr>
                  </a:outerShdw>
                </a:effectLst>
              </a14:hiddenEffects>
            </a:ext>
          </a:extLst>
        </p:spPr>
        <p:txBody>
          <a:bodyPr wrap="none" anchor="ctr"/>
          <a:lstStyle/>
          <a:p>
            <a:pPr>
              <a:defRPr/>
            </a:pPr>
            <a:endParaRPr lang="en-US">
              <a:latin typeface="Calibri" charset="0"/>
              <a:ea typeface="ＭＳ Ｐゴシック" charset="0"/>
              <a:cs typeface="ＭＳ Ｐゴシック" charset="0"/>
            </a:endParaRPr>
          </a:p>
        </p:txBody>
      </p:sp>
      <p:grpSp>
        <p:nvGrpSpPr>
          <p:cNvPr id="21509" name="Group 4"/>
          <p:cNvGrpSpPr>
            <a:grpSpLocks/>
          </p:cNvGrpSpPr>
          <p:nvPr/>
        </p:nvGrpSpPr>
        <p:grpSpPr bwMode="auto">
          <a:xfrm>
            <a:off x="1189038" y="1804988"/>
            <a:ext cx="2713037" cy="417512"/>
            <a:chOff x="624" y="672"/>
            <a:chExt cx="1773" cy="240"/>
          </a:xfrm>
        </p:grpSpPr>
        <p:sp>
          <p:nvSpPr>
            <p:cNvPr id="22" name="AutoShape 5"/>
            <p:cNvSpPr>
              <a:spLocks noChangeArrowheads="1"/>
            </p:cNvSpPr>
            <p:nvPr/>
          </p:nvSpPr>
          <p:spPr bwMode="gray">
            <a:xfrm>
              <a:off x="624" y="672"/>
              <a:ext cx="1773" cy="240"/>
            </a:xfrm>
            <a:prstGeom prst="roundRect">
              <a:avLst>
                <a:gd name="adj" fmla="val 27917"/>
              </a:avLst>
            </a:prstGeom>
            <a:solidFill>
              <a:srgbClr val="7BB11B"/>
            </a:solidFill>
            <a:ln>
              <a:noFill/>
            </a:ln>
            <a:effectLst>
              <a:outerShdw blurRad="63500" dist="26940" dir="5400000" algn="ctr" rotWithShape="0">
                <a:srgbClr val="1C1C1C">
                  <a:alpha val="50000"/>
                </a:srgbClr>
              </a:outer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defRPr/>
              </a:pPr>
              <a:endParaRPr lang="en-US">
                <a:latin typeface="Calibri" charset="0"/>
                <a:ea typeface="ＭＳ Ｐゴシック" charset="0"/>
                <a:cs typeface="ＭＳ Ｐゴシック" charset="0"/>
              </a:endParaRPr>
            </a:p>
          </p:txBody>
        </p:sp>
        <p:sp>
          <p:nvSpPr>
            <p:cNvPr id="23" name="AutoShape 6"/>
            <p:cNvSpPr>
              <a:spLocks noChangeArrowheads="1"/>
            </p:cNvSpPr>
            <p:nvPr/>
          </p:nvSpPr>
          <p:spPr bwMode="gray">
            <a:xfrm>
              <a:off x="636" y="674"/>
              <a:ext cx="1747" cy="110"/>
            </a:xfrm>
            <a:prstGeom prst="roundRect">
              <a:avLst>
                <a:gd name="adj" fmla="val 50000"/>
              </a:avLst>
            </a:prstGeom>
            <a:gradFill rotWithShape="1">
              <a:gsLst>
                <a:gs pos="0">
                  <a:srgbClr val="7BB11B">
                    <a:gamma/>
                    <a:tint val="0"/>
                    <a:invGamma/>
                    <a:alpha val="30000"/>
                  </a:srgbClr>
                </a:gs>
                <a:gs pos="100000">
                  <a:srgbClr val="7BB11B">
                    <a:alpha val="30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50000"/>
                      </a:schemeClr>
                    </a:outerShdw>
                  </a:effectLst>
                </a14:hiddenEffects>
              </a:ext>
            </a:extLst>
          </p:spPr>
          <p:txBody>
            <a:bodyPr wrap="none" anchor="ctr"/>
            <a:lstStyle/>
            <a:p>
              <a:pPr>
                <a:defRPr/>
              </a:pPr>
              <a:endParaRPr lang="en-US">
                <a:latin typeface="Calibri" charset="0"/>
                <a:ea typeface="ＭＳ Ｐゴシック" charset="0"/>
                <a:cs typeface="ＭＳ Ｐゴシック" charset="0"/>
              </a:endParaRPr>
            </a:p>
          </p:txBody>
        </p:sp>
      </p:grpSp>
      <p:sp>
        <p:nvSpPr>
          <p:cNvPr id="24" name="Rectangle 28"/>
          <p:cNvSpPr>
            <a:spLocks noChangeArrowheads="1"/>
          </p:cNvSpPr>
          <p:nvPr/>
        </p:nvSpPr>
        <p:spPr bwMode="black">
          <a:xfrm>
            <a:off x="1189038" y="1847850"/>
            <a:ext cx="2735262"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b="1" i="1" dirty="0">
                <a:latin typeface="Calibri" charset="0"/>
                <a:ea typeface="ＭＳ Ｐゴシック" charset="0"/>
                <a:cs typeface="ＭＳ Ｐゴシック" charset="0"/>
              </a:rPr>
              <a:t>Trigger events</a:t>
            </a:r>
          </a:p>
        </p:txBody>
      </p:sp>
      <p:sp>
        <p:nvSpPr>
          <p:cNvPr id="25" name="Rectangle 30"/>
          <p:cNvSpPr>
            <a:spLocks noChangeArrowheads="1"/>
          </p:cNvSpPr>
          <p:nvPr/>
        </p:nvSpPr>
        <p:spPr bwMode="black">
          <a:xfrm>
            <a:off x="1073150" y="2295525"/>
            <a:ext cx="2936875" cy="739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dirty="0" err="1">
                <a:latin typeface="Calibri" charset="0"/>
                <a:ea typeface="ＭＳ Ｐゴシック" charset="0"/>
                <a:cs typeface="Arial" charset="0"/>
              </a:rPr>
              <a:t>Sebuah</a:t>
            </a:r>
            <a:r>
              <a:rPr lang="en-US" sz="1400" dirty="0">
                <a:latin typeface="Calibri" charset="0"/>
                <a:ea typeface="ＭＳ Ｐゴシック" charset="0"/>
                <a:cs typeface="Arial" charset="0"/>
              </a:rPr>
              <a:t> proses </a:t>
            </a:r>
            <a:r>
              <a:rPr lang="en-US" sz="1400" dirty="0" err="1">
                <a:latin typeface="Calibri" charset="0"/>
                <a:ea typeface="ＭＳ Ｐゴシック" charset="0"/>
                <a:cs typeface="Arial" charset="0"/>
              </a:rPr>
              <a:t>diawali</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oleh</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adanya</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inisiasi</a:t>
            </a:r>
            <a:r>
              <a:rPr lang="en-US" sz="1400" dirty="0">
                <a:latin typeface="Calibri" charset="0"/>
                <a:ea typeface="ＭＳ Ｐゴシック" charset="0"/>
                <a:cs typeface="Arial" charset="0"/>
              </a:rPr>
              <a:t> yang </a:t>
            </a:r>
            <a:r>
              <a:rPr lang="en-US" sz="1400" dirty="0" err="1">
                <a:latin typeface="Calibri" charset="0"/>
                <a:ea typeface="ＭＳ Ｐゴシック" charset="0"/>
                <a:cs typeface="Arial" charset="0"/>
              </a:rPr>
              <a:t>memicu</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sebuah</a:t>
            </a:r>
            <a:r>
              <a:rPr lang="en-US" sz="1400" dirty="0">
                <a:latin typeface="Calibri" charset="0"/>
                <a:ea typeface="ＭＳ Ｐゴシック" charset="0"/>
                <a:cs typeface="Arial" charset="0"/>
              </a:rPr>
              <a:t> proses </a:t>
            </a:r>
            <a:r>
              <a:rPr lang="en-US" sz="1400" dirty="0" err="1">
                <a:latin typeface="Calibri" charset="0"/>
                <a:ea typeface="ＭＳ Ｐゴシック" charset="0"/>
                <a:cs typeface="Arial" charset="0"/>
              </a:rPr>
              <a:t>harus</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dilakukan</a:t>
            </a:r>
            <a:r>
              <a:rPr lang="en-US" sz="1400" dirty="0">
                <a:latin typeface="Calibri" charset="0"/>
                <a:ea typeface="ＭＳ Ｐゴシック" charset="0"/>
                <a:cs typeface="Arial" charset="0"/>
              </a:rPr>
              <a:t>. </a:t>
            </a:r>
          </a:p>
        </p:txBody>
      </p:sp>
      <p:sp>
        <p:nvSpPr>
          <p:cNvPr id="26" name="AutoShape 3"/>
          <p:cNvSpPr>
            <a:spLocks noChangeArrowheads="1"/>
          </p:cNvSpPr>
          <p:nvPr/>
        </p:nvSpPr>
        <p:spPr bwMode="gray">
          <a:xfrm>
            <a:off x="971550" y="3505200"/>
            <a:ext cx="3152775" cy="1119188"/>
          </a:xfrm>
          <a:prstGeom prst="roundRect">
            <a:avLst>
              <a:gd name="adj" fmla="val 9481"/>
            </a:avLst>
          </a:prstGeom>
          <a:noFill/>
          <a:ln w="19050">
            <a:solidFill>
              <a:schemeClr val="tx1"/>
            </a:solidFill>
            <a:round/>
            <a:headEnd/>
            <a:tailEnd/>
          </a:ln>
          <a:effectLst/>
          <a:extLst>
            <a:ext uri="{909E8E84-426E-40dd-AFC4-6F175D3DCCD1}">
              <a14:hiddenFill xmlns:a14="http://schemas.microsoft.com/office/drawing/2010/main" xmlns="">
                <a:gradFill rotWithShape="1">
                  <a:gsLst>
                    <a:gs pos="0">
                      <a:schemeClr val="bg1"/>
                    </a:gs>
                    <a:gs pos="50000">
                      <a:srgbClr val="EAEAEA"/>
                    </a:gs>
                    <a:gs pos="100000">
                      <a:schemeClr val="bg1"/>
                    </a:gs>
                  </a:gsLst>
                  <a:lin ang="2700000" scaled="1"/>
                </a:gradFill>
              </a14:hiddenFill>
            </a:ext>
            <a:ext uri="{AF507438-7753-43e0-B8FC-AC1667EBCBE1}">
              <a14:hiddenEffects xmlns:a14="http://schemas.microsoft.com/office/drawing/2010/main" xmlns="">
                <a:effectLst>
                  <a:outerShdw blurRad="63500" dist="17961" dir="2700000" algn="ctr" rotWithShape="0">
                    <a:schemeClr val="bg2">
                      <a:alpha val="74998"/>
                    </a:schemeClr>
                  </a:outerShdw>
                </a:effectLst>
              </a14:hiddenEffects>
            </a:ext>
          </a:extLst>
        </p:spPr>
        <p:txBody>
          <a:bodyPr wrap="none" anchor="ctr"/>
          <a:lstStyle/>
          <a:p>
            <a:pPr>
              <a:defRPr/>
            </a:pPr>
            <a:endParaRPr lang="en-US">
              <a:latin typeface="Calibri" charset="0"/>
              <a:ea typeface="ＭＳ Ｐゴシック" charset="0"/>
              <a:cs typeface="ＭＳ Ｐゴシック" charset="0"/>
            </a:endParaRPr>
          </a:p>
        </p:txBody>
      </p:sp>
      <p:grpSp>
        <p:nvGrpSpPr>
          <p:cNvPr id="27" name="Group 4"/>
          <p:cNvGrpSpPr>
            <a:grpSpLocks/>
          </p:cNvGrpSpPr>
          <p:nvPr/>
        </p:nvGrpSpPr>
        <p:grpSpPr bwMode="auto">
          <a:xfrm>
            <a:off x="1187500" y="3317924"/>
            <a:ext cx="2713037" cy="417513"/>
            <a:chOff x="624" y="672"/>
            <a:chExt cx="1773" cy="240"/>
          </a:xfrm>
          <a:solidFill>
            <a:schemeClr val="accent5">
              <a:lumMod val="75000"/>
            </a:schemeClr>
          </a:solidFill>
        </p:grpSpPr>
        <p:sp>
          <p:nvSpPr>
            <p:cNvPr id="28" name="AutoShape 5"/>
            <p:cNvSpPr>
              <a:spLocks noChangeArrowheads="1"/>
            </p:cNvSpPr>
            <p:nvPr/>
          </p:nvSpPr>
          <p:spPr bwMode="gray">
            <a:xfrm>
              <a:off x="624" y="672"/>
              <a:ext cx="1773" cy="240"/>
            </a:xfrm>
            <a:prstGeom prst="roundRect">
              <a:avLst>
                <a:gd name="adj" fmla="val 27917"/>
              </a:avLst>
            </a:prstGeom>
            <a:grpFill/>
            <a:ln>
              <a:noFill/>
            </a:ln>
            <a:effectLst>
              <a:outerShdw blurRad="63500" dist="26940" dir="5400000" algn="ctr" rotWithShape="0">
                <a:srgbClr val="1C1C1C">
                  <a:alpha val="50000"/>
                </a:srgbClr>
              </a:outer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defRPr/>
              </a:pPr>
              <a:endParaRPr lang="en-US" b="1" i="1">
                <a:latin typeface="Calibri" charset="0"/>
                <a:ea typeface="ＭＳ Ｐゴシック" charset="0"/>
                <a:cs typeface="ＭＳ Ｐゴシック" charset="0"/>
              </a:endParaRPr>
            </a:p>
          </p:txBody>
        </p:sp>
        <p:sp>
          <p:nvSpPr>
            <p:cNvPr id="29" name="AutoShape 6"/>
            <p:cNvSpPr>
              <a:spLocks noChangeArrowheads="1"/>
            </p:cNvSpPr>
            <p:nvPr/>
          </p:nvSpPr>
          <p:spPr bwMode="gray">
            <a:xfrm>
              <a:off x="636" y="674"/>
              <a:ext cx="1747" cy="109"/>
            </a:xfrm>
            <a:prstGeom prst="roundRect">
              <a:avLst>
                <a:gd name="adj" fmla="val 50000"/>
              </a:avLst>
            </a:prstGeom>
            <a:gr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50000"/>
                      </a:schemeClr>
                    </a:outerShdw>
                  </a:effectLst>
                </a14:hiddenEffects>
              </a:ext>
            </a:extLst>
          </p:spPr>
          <p:txBody>
            <a:bodyPr wrap="none"/>
            <a:lstStyle/>
            <a:p>
              <a:pPr algn="ctr">
                <a:defRPr/>
              </a:pPr>
              <a:r>
                <a:rPr lang="en-US" b="1" i="1" dirty="0">
                  <a:latin typeface="Calibri" charset="0"/>
                  <a:ea typeface="ＭＳ Ｐゴシック" charset="0"/>
                  <a:cs typeface="ＭＳ Ｐゴシック" charset="0"/>
                </a:rPr>
                <a:t>Input</a:t>
              </a:r>
            </a:p>
          </p:txBody>
        </p:sp>
      </p:grpSp>
      <p:sp>
        <p:nvSpPr>
          <p:cNvPr id="30" name="AutoShape 3"/>
          <p:cNvSpPr>
            <a:spLocks noChangeArrowheads="1"/>
          </p:cNvSpPr>
          <p:nvPr/>
        </p:nvSpPr>
        <p:spPr bwMode="gray">
          <a:xfrm>
            <a:off x="971550" y="5046663"/>
            <a:ext cx="3152775" cy="1119187"/>
          </a:xfrm>
          <a:prstGeom prst="roundRect">
            <a:avLst>
              <a:gd name="adj" fmla="val 9481"/>
            </a:avLst>
          </a:prstGeom>
          <a:noFill/>
          <a:ln w="19050">
            <a:solidFill>
              <a:schemeClr val="tx1"/>
            </a:solidFill>
            <a:round/>
            <a:headEnd/>
            <a:tailEnd/>
          </a:ln>
          <a:effectLst/>
          <a:extLst>
            <a:ext uri="{909E8E84-426E-40dd-AFC4-6F175D3DCCD1}">
              <a14:hiddenFill xmlns:a14="http://schemas.microsoft.com/office/drawing/2010/main" xmlns="">
                <a:gradFill rotWithShape="1">
                  <a:gsLst>
                    <a:gs pos="0">
                      <a:schemeClr val="bg1"/>
                    </a:gs>
                    <a:gs pos="50000">
                      <a:srgbClr val="EAEAEA"/>
                    </a:gs>
                    <a:gs pos="100000">
                      <a:schemeClr val="bg1"/>
                    </a:gs>
                  </a:gsLst>
                  <a:lin ang="2700000" scaled="1"/>
                </a:gradFill>
              </a14:hiddenFill>
            </a:ext>
            <a:ext uri="{AF507438-7753-43e0-B8FC-AC1667EBCBE1}">
              <a14:hiddenEffects xmlns:a14="http://schemas.microsoft.com/office/drawing/2010/main" xmlns="">
                <a:effectLst>
                  <a:outerShdw blurRad="63500" dist="17961" dir="2700000" algn="ctr" rotWithShape="0">
                    <a:schemeClr val="bg2">
                      <a:alpha val="74998"/>
                    </a:schemeClr>
                  </a:outerShdw>
                </a:effectLst>
              </a14:hiddenEffects>
            </a:ext>
          </a:extLst>
        </p:spPr>
        <p:txBody>
          <a:bodyPr wrap="none" anchor="ctr"/>
          <a:lstStyle/>
          <a:p>
            <a:pPr>
              <a:defRPr/>
            </a:pPr>
            <a:endParaRPr lang="en-US">
              <a:latin typeface="Calibri" charset="0"/>
              <a:ea typeface="ＭＳ Ｐゴシック" charset="0"/>
              <a:cs typeface="ＭＳ Ｐゴシック" charset="0"/>
            </a:endParaRPr>
          </a:p>
        </p:txBody>
      </p:sp>
      <p:sp>
        <p:nvSpPr>
          <p:cNvPr id="32" name="AutoShape 5"/>
          <p:cNvSpPr>
            <a:spLocks noChangeArrowheads="1"/>
          </p:cNvSpPr>
          <p:nvPr/>
        </p:nvSpPr>
        <p:spPr bwMode="gray">
          <a:xfrm>
            <a:off x="1187450" y="4859338"/>
            <a:ext cx="2713038" cy="417512"/>
          </a:xfrm>
          <a:prstGeom prst="roundRect">
            <a:avLst>
              <a:gd name="adj" fmla="val 27917"/>
            </a:avLst>
          </a:prstGeom>
          <a:solidFill>
            <a:schemeClr val="accent6">
              <a:lumMod val="75000"/>
            </a:schemeClr>
          </a:solidFill>
          <a:ln>
            <a:noFill/>
          </a:ln>
          <a:effectLst>
            <a:outerShdw blurRad="63500" dist="26940" dir="5400000" algn="ctr" rotWithShape="0">
              <a:srgbClr val="1C1C1C">
                <a:alpha val="50000"/>
              </a:srgbClr>
            </a:outer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lgn="ctr">
              <a:defRPr/>
            </a:pPr>
            <a:r>
              <a:rPr lang="en-US" b="1" i="1" dirty="0">
                <a:solidFill>
                  <a:srgbClr val="FFFFFF"/>
                </a:solidFill>
                <a:latin typeface="Calibri" charset="0"/>
                <a:ea typeface="ＭＳ Ｐゴシック" charset="0"/>
                <a:cs typeface="ＭＳ Ｐゴシック" charset="0"/>
              </a:rPr>
              <a:t>Output</a:t>
            </a:r>
          </a:p>
        </p:txBody>
      </p:sp>
      <p:sp>
        <p:nvSpPr>
          <p:cNvPr id="34" name="AutoShape 3"/>
          <p:cNvSpPr>
            <a:spLocks noChangeArrowheads="1"/>
          </p:cNvSpPr>
          <p:nvPr/>
        </p:nvSpPr>
        <p:spPr bwMode="gray">
          <a:xfrm>
            <a:off x="4846638" y="1960563"/>
            <a:ext cx="3152775" cy="1119187"/>
          </a:xfrm>
          <a:prstGeom prst="roundRect">
            <a:avLst>
              <a:gd name="adj" fmla="val 9481"/>
            </a:avLst>
          </a:prstGeom>
          <a:noFill/>
          <a:ln w="19050">
            <a:solidFill>
              <a:schemeClr val="tx1"/>
            </a:solidFill>
            <a:round/>
            <a:headEnd/>
            <a:tailEnd/>
          </a:ln>
          <a:effectLst/>
          <a:extLst>
            <a:ext uri="{909E8E84-426E-40dd-AFC4-6F175D3DCCD1}">
              <a14:hiddenFill xmlns:a14="http://schemas.microsoft.com/office/drawing/2010/main" xmlns="">
                <a:gradFill rotWithShape="1">
                  <a:gsLst>
                    <a:gs pos="0">
                      <a:schemeClr val="bg1"/>
                    </a:gs>
                    <a:gs pos="50000">
                      <a:srgbClr val="EAEAEA"/>
                    </a:gs>
                    <a:gs pos="100000">
                      <a:schemeClr val="bg1"/>
                    </a:gs>
                  </a:gsLst>
                  <a:lin ang="2700000" scaled="1"/>
                </a:gradFill>
              </a14:hiddenFill>
            </a:ext>
            <a:ext uri="{AF507438-7753-43e0-B8FC-AC1667EBCBE1}">
              <a14:hiddenEffects xmlns:a14="http://schemas.microsoft.com/office/drawing/2010/main" xmlns="">
                <a:effectLst>
                  <a:outerShdw blurRad="63500" dist="17961" dir="2700000" algn="ctr" rotWithShape="0">
                    <a:schemeClr val="bg2">
                      <a:alpha val="74998"/>
                    </a:schemeClr>
                  </a:outerShdw>
                </a:effectLst>
              </a14:hiddenEffects>
            </a:ext>
          </a:extLst>
        </p:spPr>
        <p:txBody>
          <a:bodyPr wrap="none" anchor="ctr"/>
          <a:lstStyle/>
          <a:p>
            <a:pPr>
              <a:defRPr/>
            </a:pPr>
            <a:endParaRPr lang="en-US">
              <a:latin typeface="Calibri" charset="0"/>
              <a:ea typeface="ＭＳ Ｐゴシック" charset="0"/>
              <a:cs typeface="ＭＳ Ｐゴシック" charset="0"/>
            </a:endParaRPr>
          </a:p>
        </p:txBody>
      </p:sp>
      <p:grpSp>
        <p:nvGrpSpPr>
          <p:cNvPr id="35" name="Group 4"/>
          <p:cNvGrpSpPr>
            <a:grpSpLocks/>
          </p:cNvGrpSpPr>
          <p:nvPr/>
        </p:nvGrpSpPr>
        <p:grpSpPr bwMode="auto">
          <a:xfrm>
            <a:off x="5062141" y="1772791"/>
            <a:ext cx="2713037" cy="417513"/>
            <a:chOff x="624" y="672"/>
            <a:chExt cx="1773" cy="240"/>
          </a:xfrm>
          <a:solidFill>
            <a:schemeClr val="accent2">
              <a:lumMod val="75000"/>
            </a:schemeClr>
          </a:solidFill>
        </p:grpSpPr>
        <p:sp>
          <p:nvSpPr>
            <p:cNvPr id="36" name="AutoShape 5"/>
            <p:cNvSpPr>
              <a:spLocks noChangeArrowheads="1"/>
            </p:cNvSpPr>
            <p:nvPr/>
          </p:nvSpPr>
          <p:spPr bwMode="gray">
            <a:xfrm>
              <a:off x="624" y="672"/>
              <a:ext cx="1773" cy="240"/>
            </a:xfrm>
            <a:prstGeom prst="roundRect">
              <a:avLst>
                <a:gd name="adj" fmla="val 27917"/>
              </a:avLst>
            </a:prstGeom>
            <a:grpFill/>
            <a:ln>
              <a:noFill/>
            </a:ln>
            <a:effectLst>
              <a:outerShdw blurRad="63500" dist="26940" dir="5400000" algn="ctr" rotWithShape="0">
                <a:srgbClr val="1C1C1C">
                  <a:alpha val="50000"/>
                </a:srgbClr>
              </a:outer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defRPr/>
              </a:pPr>
              <a:endParaRPr lang="en-US">
                <a:solidFill>
                  <a:srgbClr val="FFFFFF"/>
                </a:solidFill>
                <a:latin typeface="Calibri" charset="0"/>
                <a:ea typeface="ＭＳ Ｐゴシック" charset="0"/>
                <a:cs typeface="ＭＳ Ｐゴシック" charset="0"/>
              </a:endParaRPr>
            </a:p>
          </p:txBody>
        </p:sp>
        <p:sp>
          <p:nvSpPr>
            <p:cNvPr id="37" name="AutoShape 6"/>
            <p:cNvSpPr>
              <a:spLocks noChangeArrowheads="1"/>
            </p:cNvSpPr>
            <p:nvPr/>
          </p:nvSpPr>
          <p:spPr bwMode="gray">
            <a:xfrm>
              <a:off x="636" y="674"/>
              <a:ext cx="1747" cy="109"/>
            </a:xfrm>
            <a:prstGeom prst="roundRect">
              <a:avLst>
                <a:gd name="adj" fmla="val 50000"/>
              </a:avLst>
            </a:prstGeom>
            <a:gr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50000"/>
                      </a:schemeClr>
                    </a:outerShdw>
                  </a:effectLst>
                </a14:hiddenEffects>
              </a:ext>
            </a:extLst>
          </p:spPr>
          <p:txBody>
            <a:bodyPr wrap="none" anchor="ctr"/>
            <a:lstStyle/>
            <a:p>
              <a:pPr>
                <a:defRPr/>
              </a:pPr>
              <a:endParaRPr lang="en-US">
                <a:solidFill>
                  <a:srgbClr val="FFFFFF"/>
                </a:solidFill>
                <a:latin typeface="Calibri" charset="0"/>
                <a:ea typeface="ＭＳ Ｐゴシック" charset="0"/>
                <a:cs typeface="ＭＳ Ｐゴシック" charset="0"/>
              </a:endParaRPr>
            </a:p>
          </p:txBody>
        </p:sp>
      </p:grpSp>
      <p:sp>
        <p:nvSpPr>
          <p:cNvPr id="38" name="Rectangle 28"/>
          <p:cNvSpPr>
            <a:spLocks noChangeArrowheads="1"/>
          </p:cNvSpPr>
          <p:nvPr/>
        </p:nvSpPr>
        <p:spPr bwMode="black">
          <a:xfrm>
            <a:off x="5062538" y="1816100"/>
            <a:ext cx="2735262"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b="1" dirty="0" err="1">
                <a:solidFill>
                  <a:srgbClr val="FFFFFF"/>
                </a:solidFill>
                <a:latin typeface="Calibri" charset="0"/>
                <a:ea typeface="ＭＳ Ｐゴシック" charset="0"/>
                <a:cs typeface="ＭＳ Ｐゴシック" charset="0"/>
              </a:rPr>
              <a:t>Waktu</a:t>
            </a:r>
            <a:endParaRPr lang="en-US" b="1" dirty="0">
              <a:solidFill>
                <a:srgbClr val="FFFFFF"/>
              </a:solidFill>
              <a:latin typeface="Calibri" charset="0"/>
              <a:ea typeface="ＭＳ Ｐゴシック" charset="0"/>
              <a:cs typeface="ＭＳ Ｐゴシック" charset="0"/>
            </a:endParaRPr>
          </a:p>
        </p:txBody>
      </p:sp>
      <p:sp>
        <p:nvSpPr>
          <p:cNvPr id="39" name="Rectangle 30"/>
          <p:cNvSpPr>
            <a:spLocks noChangeArrowheads="1"/>
          </p:cNvSpPr>
          <p:nvPr/>
        </p:nvSpPr>
        <p:spPr bwMode="black">
          <a:xfrm>
            <a:off x="4946650" y="2263775"/>
            <a:ext cx="2936875" cy="738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dirty="0" err="1">
                <a:latin typeface="Calibri" charset="0"/>
                <a:ea typeface="ＭＳ Ｐゴシック" charset="0"/>
                <a:cs typeface="Arial" charset="0"/>
              </a:rPr>
              <a:t>Setiap</a:t>
            </a:r>
            <a:r>
              <a:rPr lang="en-US" sz="1400" dirty="0">
                <a:latin typeface="Calibri" charset="0"/>
                <a:ea typeface="ＭＳ Ｐゴシック" charset="0"/>
                <a:cs typeface="Arial" charset="0"/>
              </a:rPr>
              <a:t> proses </a:t>
            </a:r>
            <a:r>
              <a:rPr lang="en-US" sz="1400" dirty="0" err="1">
                <a:latin typeface="Calibri" charset="0"/>
                <a:ea typeface="ＭＳ Ｐゴシック" charset="0"/>
                <a:cs typeface="Arial" charset="0"/>
              </a:rPr>
              <a:t>memiliki</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standar</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waktu</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yaitu</a:t>
            </a:r>
            <a:r>
              <a:rPr lang="en-US" sz="1400" dirty="0">
                <a:latin typeface="Calibri" charset="0"/>
                <a:ea typeface="ＭＳ Ｐゴシック" charset="0"/>
                <a:cs typeface="Arial" charset="0"/>
              </a:rPr>
              <a:t> lama </a:t>
            </a:r>
            <a:r>
              <a:rPr lang="en-US" sz="1400" dirty="0" err="1">
                <a:latin typeface="Calibri" charset="0"/>
                <a:ea typeface="ＭＳ Ｐゴシック" charset="0"/>
                <a:cs typeface="Arial" charset="0"/>
              </a:rPr>
              <a:t>waktu</a:t>
            </a:r>
            <a:r>
              <a:rPr lang="en-US" sz="1400" dirty="0">
                <a:latin typeface="Calibri" charset="0"/>
                <a:ea typeface="ＭＳ Ｐゴシック" charset="0"/>
                <a:cs typeface="Arial" charset="0"/>
              </a:rPr>
              <a:t> yang </a:t>
            </a:r>
            <a:r>
              <a:rPr lang="en-US" sz="1400" dirty="0" err="1">
                <a:latin typeface="Calibri" charset="0"/>
                <a:ea typeface="ＭＳ Ｐゴシック" charset="0"/>
                <a:cs typeface="Arial" charset="0"/>
              </a:rPr>
              <a:t>dibutuhkan</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untuk</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menjalankan</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sebuah</a:t>
            </a:r>
            <a:r>
              <a:rPr lang="en-US" sz="1400" dirty="0">
                <a:latin typeface="Calibri" charset="0"/>
                <a:ea typeface="ＭＳ Ｐゴシック" charset="0"/>
                <a:cs typeface="Arial" charset="0"/>
              </a:rPr>
              <a:t> proses. </a:t>
            </a:r>
          </a:p>
        </p:txBody>
      </p:sp>
      <p:sp>
        <p:nvSpPr>
          <p:cNvPr id="40" name="AutoShape 3"/>
          <p:cNvSpPr>
            <a:spLocks noChangeArrowheads="1"/>
          </p:cNvSpPr>
          <p:nvPr/>
        </p:nvSpPr>
        <p:spPr bwMode="gray">
          <a:xfrm>
            <a:off x="4845050" y="3471863"/>
            <a:ext cx="3152775" cy="1119187"/>
          </a:xfrm>
          <a:prstGeom prst="roundRect">
            <a:avLst>
              <a:gd name="adj" fmla="val 9481"/>
            </a:avLst>
          </a:prstGeom>
          <a:noFill/>
          <a:ln w="19050">
            <a:solidFill>
              <a:schemeClr val="tx1"/>
            </a:solidFill>
            <a:round/>
            <a:headEnd/>
            <a:tailEnd/>
          </a:ln>
          <a:effectLst/>
          <a:extLst>
            <a:ext uri="{909E8E84-426E-40dd-AFC4-6F175D3DCCD1}">
              <a14:hiddenFill xmlns:a14="http://schemas.microsoft.com/office/drawing/2010/main" xmlns="">
                <a:gradFill rotWithShape="1">
                  <a:gsLst>
                    <a:gs pos="0">
                      <a:schemeClr val="bg1"/>
                    </a:gs>
                    <a:gs pos="50000">
                      <a:srgbClr val="EAEAEA"/>
                    </a:gs>
                    <a:gs pos="100000">
                      <a:schemeClr val="bg1"/>
                    </a:gs>
                  </a:gsLst>
                  <a:lin ang="2700000" scaled="1"/>
                </a:gradFill>
              </a14:hiddenFill>
            </a:ext>
            <a:ext uri="{AF507438-7753-43e0-B8FC-AC1667EBCBE1}">
              <a14:hiddenEffects xmlns:a14="http://schemas.microsoft.com/office/drawing/2010/main" xmlns="">
                <a:effectLst>
                  <a:outerShdw blurRad="63500" dist="17961" dir="2700000" algn="ctr" rotWithShape="0">
                    <a:schemeClr val="bg2">
                      <a:alpha val="74998"/>
                    </a:schemeClr>
                  </a:outerShdw>
                </a:effectLst>
              </a14:hiddenEffects>
            </a:ext>
          </a:extLst>
        </p:spPr>
        <p:txBody>
          <a:bodyPr wrap="none" anchor="ctr"/>
          <a:lstStyle/>
          <a:p>
            <a:pPr>
              <a:defRPr/>
            </a:pPr>
            <a:endParaRPr lang="en-US">
              <a:latin typeface="Calibri" charset="0"/>
              <a:ea typeface="ＭＳ Ｐゴシック" charset="0"/>
              <a:cs typeface="ＭＳ Ｐゴシック" charset="0"/>
            </a:endParaRPr>
          </a:p>
        </p:txBody>
      </p:sp>
      <p:sp>
        <p:nvSpPr>
          <p:cNvPr id="48" name="AutoShape 5"/>
          <p:cNvSpPr>
            <a:spLocks noChangeArrowheads="1"/>
          </p:cNvSpPr>
          <p:nvPr/>
        </p:nvSpPr>
        <p:spPr bwMode="gray">
          <a:xfrm>
            <a:off x="5060950" y="3284538"/>
            <a:ext cx="2713038" cy="417512"/>
          </a:xfrm>
          <a:prstGeom prst="roundRect">
            <a:avLst>
              <a:gd name="adj" fmla="val 27917"/>
            </a:avLst>
          </a:prstGeom>
          <a:solidFill>
            <a:schemeClr val="accent4">
              <a:lumMod val="75000"/>
            </a:schemeClr>
          </a:solidFill>
          <a:ln>
            <a:noFill/>
          </a:ln>
          <a:effectLst>
            <a:outerShdw blurRad="63500" dist="26940" dir="5400000" algn="ctr" rotWithShape="0">
              <a:srgbClr val="1C1C1C">
                <a:alpha val="50000"/>
              </a:srgbClr>
            </a:outer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lgn="ctr">
              <a:defRPr/>
            </a:pPr>
            <a:r>
              <a:rPr lang="en-US" b="1" dirty="0" err="1">
                <a:solidFill>
                  <a:srgbClr val="FFFFFF"/>
                </a:solidFill>
                <a:latin typeface="Calibri" charset="0"/>
                <a:ea typeface="ＭＳ Ｐゴシック" charset="0"/>
                <a:cs typeface="ＭＳ Ｐゴシック" charset="0"/>
              </a:rPr>
              <a:t>Biaya</a:t>
            </a:r>
            <a:endParaRPr lang="en-US" b="1" dirty="0">
              <a:solidFill>
                <a:srgbClr val="FFFFFF"/>
              </a:solidFill>
              <a:latin typeface="Calibri" charset="0"/>
              <a:ea typeface="ＭＳ Ｐゴシック" charset="0"/>
              <a:cs typeface="ＭＳ Ｐゴシック" charset="0"/>
            </a:endParaRPr>
          </a:p>
        </p:txBody>
      </p:sp>
      <p:sp>
        <p:nvSpPr>
          <p:cNvPr id="54" name="AutoShape 3"/>
          <p:cNvSpPr>
            <a:spLocks noChangeArrowheads="1"/>
          </p:cNvSpPr>
          <p:nvPr/>
        </p:nvSpPr>
        <p:spPr bwMode="gray">
          <a:xfrm>
            <a:off x="4845050" y="5013325"/>
            <a:ext cx="3152775" cy="1119188"/>
          </a:xfrm>
          <a:prstGeom prst="roundRect">
            <a:avLst>
              <a:gd name="adj" fmla="val 9481"/>
            </a:avLst>
          </a:prstGeom>
          <a:noFill/>
          <a:ln w="19050">
            <a:solidFill>
              <a:schemeClr val="tx1"/>
            </a:solidFill>
            <a:round/>
            <a:headEnd/>
            <a:tailEnd/>
          </a:ln>
          <a:effectLst/>
          <a:extLst>
            <a:ext uri="{909E8E84-426E-40dd-AFC4-6F175D3DCCD1}">
              <a14:hiddenFill xmlns:a14="http://schemas.microsoft.com/office/drawing/2010/main" xmlns="">
                <a:gradFill rotWithShape="1">
                  <a:gsLst>
                    <a:gs pos="0">
                      <a:schemeClr val="bg1"/>
                    </a:gs>
                    <a:gs pos="50000">
                      <a:srgbClr val="EAEAEA"/>
                    </a:gs>
                    <a:gs pos="100000">
                      <a:schemeClr val="bg1"/>
                    </a:gs>
                  </a:gsLst>
                  <a:lin ang="2700000" scaled="1"/>
                </a:gradFill>
              </a14:hiddenFill>
            </a:ext>
            <a:ext uri="{AF507438-7753-43e0-B8FC-AC1667EBCBE1}">
              <a14:hiddenEffects xmlns:a14="http://schemas.microsoft.com/office/drawing/2010/main" xmlns="">
                <a:effectLst>
                  <a:outerShdw blurRad="63500" dist="17961" dir="2700000" algn="ctr" rotWithShape="0">
                    <a:schemeClr val="bg2">
                      <a:alpha val="74998"/>
                    </a:schemeClr>
                  </a:outerShdw>
                </a:effectLst>
              </a14:hiddenEffects>
            </a:ext>
          </a:extLst>
        </p:spPr>
        <p:txBody>
          <a:bodyPr wrap="none" anchor="ctr"/>
          <a:lstStyle/>
          <a:p>
            <a:pPr>
              <a:defRPr/>
            </a:pPr>
            <a:endParaRPr lang="en-US">
              <a:latin typeface="Calibri" charset="0"/>
              <a:ea typeface="ＭＳ Ｐゴシック" charset="0"/>
              <a:cs typeface="ＭＳ Ｐゴシック" charset="0"/>
            </a:endParaRPr>
          </a:p>
        </p:txBody>
      </p:sp>
      <p:sp>
        <p:nvSpPr>
          <p:cNvPr id="56" name="AutoShape 5"/>
          <p:cNvSpPr>
            <a:spLocks noChangeArrowheads="1"/>
          </p:cNvSpPr>
          <p:nvPr/>
        </p:nvSpPr>
        <p:spPr bwMode="gray">
          <a:xfrm>
            <a:off x="5060950" y="4826000"/>
            <a:ext cx="2713038" cy="417513"/>
          </a:xfrm>
          <a:prstGeom prst="roundRect">
            <a:avLst>
              <a:gd name="adj" fmla="val 27917"/>
            </a:avLst>
          </a:prstGeom>
          <a:solidFill>
            <a:schemeClr val="accent1">
              <a:lumMod val="75000"/>
            </a:schemeClr>
          </a:solidFill>
          <a:ln>
            <a:noFill/>
          </a:ln>
          <a:effectLst>
            <a:outerShdw blurRad="63500" dist="26940" dir="5400000" algn="ctr" rotWithShape="0">
              <a:srgbClr val="1C1C1C">
                <a:alpha val="50000"/>
              </a:srgbClr>
            </a:outer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lgn="ctr">
              <a:defRPr/>
            </a:pPr>
            <a:r>
              <a:rPr lang="en-US" b="1" dirty="0" err="1">
                <a:solidFill>
                  <a:srgbClr val="FFFFFF"/>
                </a:solidFill>
                <a:latin typeface="Calibri" charset="0"/>
                <a:ea typeface="ＭＳ Ｐゴシック" charset="0"/>
                <a:cs typeface="ＭＳ Ｐゴシック" charset="0"/>
              </a:rPr>
              <a:t>Sumber</a:t>
            </a:r>
            <a:r>
              <a:rPr lang="en-US" b="1" dirty="0">
                <a:solidFill>
                  <a:srgbClr val="FFFFFF"/>
                </a:solidFill>
                <a:latin typeface="Calibri" charset="0"/>
                <a:ea typeface="ＭＳ Ｐゴシック" charset="0"/>
                <a:cs typeface="ＭＳ Ｐゴシック" charset="0"/>
              </a:rPr>
              <a:t> </a:t>
            </a:r>
            <a:r>
              <a:rPr lang="en-US" b="1" dirty="0" err="1">
                <a:solidFill>
                  <a:srgbClr val="FFFFFF"/>
                </a:solidFill>
                <a:latin typeface="Calibri" charset="0"/>
                <a:ea typeface="ＭＳ Ｐゴシック" charset="0"/>
                <a:cs typeface="ＭＳ Ｐゴシック" charset="0"/>
              </a:rPr>
              <a:t>Daya</a:t>
            </a:r>
            <a:endParaRPr lang="en-US" b="1" dirty="0">
              <a:solidFill>
                <a:srgbClr val="FFFFFF"/>
              </a:solidFill>
              <a:latin typeface="Calibri" charset="0"/>
              <a:ea typeface="ＭＳ Ｐゴシック" charset="0"/>
              <a:cs typeface="ＭＳ Ｐゴシック" charset="0"/>
            </a:endParaRPr>
          </a:p>
        </p:txBody>
      </p:sp>
      <p:sp>
        <p:nvSpPr>
          <p:cNvPr id="58" name="Rectangle 30"/>
          <p:cNvSpPr>
            <a:spLocks noChangeArrowheads="1"/>
          </p:cNvSpPr>
          <p:nvPr/>
        </p:nvSpPr>
        <p:spPr bwMode="black">
          <a:xfrm>
            <a:off x="4932363" y="3770313"/>
            <a:ext cx="2936875" cy="73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dirty="0" err="1">
                <a:latin typeface="Calibri" charset="0"/>
                <a:ea typeface="ＭＳ Ｐゴシック" charset="0"/>
                <a:cs typeface="Arial" charset="0"/>
              </a:rPr>
              <a:t>Setiap</a:t>
            </a:r>
            <a:r>
              <a:rPr lang="en-US" sz="1400" dirty="0">
                <a:latin typeface="Calibri" charset="0"/>
                <a:ea typeface="ＭＳ Ｐゴシック" charset="0"/>
                <a:cs typeface="Arial" charset="0"/>
              </a:rPr>
              <a:t> proses </a:t>
            </a:r>
            <a:r>
              <a:rPr lang="en-US" sz="1400" dirty="0" err="1">
                <a:latin typeface="Calibri" charset="0"/>
                <a:ea typeface="ＭＳ Ｐゴシック" charset="0"/>
                <a:cs typeface="Arial" charset="0"/>
              </a:rPr>
              <a:t>memiliki</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standar</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biaya</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yaitu</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anggaran</a:t>
            </a:r>
            <a:r>
              <a:rPr lang="en-US" sz="1400" dirty="0">
                <a:latin typeface="Calibri" charset="0"/>
                <a:ea typeface="ＭＳ Ｐゴシック" charset="0"/>
                <a:cs typeface="Arial" charset="0"/>
              </a:rPr>
              <a:t> yang </a:t>
            </a:r>
            <a:r>
              <a:rPr lang="en-US" sz="1400" dirty="0" err="1">
                <a:latin typeface="Calibri" charset="0"/>
                <a:ea typeface="ＭＳ Ｐゴシック" charset="0"/>
                <a:cs typeface="Arial" charset="0"/>
              </a:rPr>
              <a:t>dibutuhkan</a:t>
            </a:r>
            <a:r>
              <a:rPr lang="en-US" sz="1400" dirty="0">
                <a:latin typeface="Calibri" charset="0"/>
                <a:ea typeface="ＭＳ Ｐゴシック" charset="0"/>
                <a:cs typeface="Arial" charset="0"/>
              </a:rPr>
              <a:t> agar </a:t>
            </a:r>
            <a:r>
              <a:rPr lang="en-US" sz="1400" dirty="0" err="1">
                <a:latin typeface="Calibri" charset="0"/>
                <a:ea typeface="ＭＳ Ｐゴシック" charset="0"/>
                <a:cs typeface="Arial" charset="0"/>
              </a:rPr>
              <a:t>sebuah</a:t>
            </a:r>
            <a:r>
              <a:rPr lang="en-US" sz="1400" dirty="0">
                <a:latin typeface="Calibri" charset="0"/>
                <a:ea typeface="ＭＳ Ｐゴシック" charset="0"/>
                <a:cs typeface="Arial" charset="0"/>
              </a:rPr>
              <a:t> proses </a:t>
            </a:r>
            <a:r>
              <a:rPr lang="en-US" sz="1400" dirty="0" err="1">
                <a:latin typeface="Calibri" charset="0"/>
                <a:ea typeface="ＭＳ Ｐゴシック" charset="0"/>
                <a:cs typeface="Arial" charset="0"/>
              </a:rPr>
              <a:t>dapat</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dijalankan</a:t>
            </a:r>
            <a:r>
              <a:rPr lang="en-US" sz="1400" dirty="0">
                <a:latin typeface="Calibri" charset="0"/>
                <a:ea typeface="ＭＳ Ｐゴシック" charset="0"/>
                <a:cs typeface="Arial" charset="0"/>
              </a:rPr>
              <a:t>. </a:t>
            </a:r>
          </a:p>
        </p:txBody>
      </p:sp>
      <p:sp>
        <p:nvSpPr>
          <p:cNvPr id="59" name="Rectangle 30"/>
          <p:cNvSpPr>
            <a:spLocks noChangeArrowheads="1"/>
          </p:cNvSpPr>
          <p:nvPr/>
        </p:nvSpPr>
        <p:spPr bwMode="black">
          <a:xfrm>
            <a:off x="4932363" y="5211763"/>
            <a:ext cx="2936875" cy="954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dirty="0" err="1">
                <a:latin typeface="Calibri" charset="0"/>
                <a:ea typeface="ＭＳ Ｐゴシック" charset="0"/>
                <a:cs typeface="Arial" charset="0"/>
              </a:rPr>
              <a:t>Setiap</a:t>
            </a:r>
            <a:r>
              <a:rPr lang="en-US" sz="1400" dirty="0">
                <a:latin typeface="Calibri" charset="0"/>
                <a:ea typeface="ＭＳ Ｐゴシック" charset="0"/>
                <a:cs typeface="Arial" charset="0"/>
              </a:rPr>
              <a:t> proses </a:t>
            </a:r>
            <a:r>
              <a:rPr lang="en-US" sz="1400" dirty="0" err="1">
                <a:latin typeface="Calibri" charset="0"/>
                <a:ea typeface="ＭＳ Ｐゴシック" charset="0"/>
                <a:cs typeface="Arial" charset="0"/>
              </a:rPr>
              <a:t>harus</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memiliki</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sumber</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daya</a:t>
            </a:r>
            <a:r>
              <a:rPr lang="en-US" sz="1400" dirty="0">
                <a:latin typeface="Calibri" charset="0"/>
                <a:ea typeface="ＭＳ Ｐゴシック" charset="0"/>
                <a:cs typeface="Arial" charset="0"/>
              </a:rPr>
              <a:t> yang </a:t>
            </a:r>
            <a:r>
              <a:rPr lang="en-US" sz="1400" dirty="0" err="1">
                <a:latin typeface="Calibri" charset="0"/>
                <a:ea typeface="ＭＳ Ｐゴシック" charset="0"/>
                <a:cs typeface="Arial" charset="0"/>
              </a:rPr>
              <a:t>dapat</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menjalankan</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dan</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bertanggungjawab</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atas</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sebuah</a:t>
            </a:r>
            <a:r>
              <a:rPr lang="en-US" sz="1400" dirty="0">
                <a:latin typeface="Calibri" charset="0"/>
                <a:ea typeface="ＭＳ Ｐゴシック" charset="0"/>
                <a:cs typeface="Arial" charset="0"/>
              </a:rPr>
              <a:t> proses.</a:t>
            </a:r>
          </a:p>
        </p:txBody>
      </p:sp>
      <p:sp>
        <p:nvSpPr>
          <p:cNvPr id="60" name="Rectangle 30"/>
          <p:cNvSpPr>
            <a:spLocks noChangeArrowheads="1"/>
          </p:cNvSpPr>
          <p:nvPr/>
        </p:nvSpPr>
        <p:spPr bwMode="black">
          <a:xfrm>
            <a:off x="1044575" y="5373688"/>
            <a:ext cx="2936875" cy="73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dirty="0" err="1">
                <a:latin typeface="Calibri" charset="0"/>
                <a:ea typeface="ＭＳ Ｐゴシック" charset="0"/>
                <a:cs typeface="Arial" charset="0"/>
              </a:rPr>
              <a:t>Setiap</a:t>
            </a:r>
            <a:r>
              <a:rPr lang="en-US" sz="1400" dirty="0">
                <a:latin typeface="Calibri" charset="0"/>
                <a:ea typeface="ＭＳ Ｐゴシック" charset="0"/>
                <a:cs typeface="Arial" charset="0"/>
              </a:rPr>
              <a:t> proses </a:t>
            </a:r>
            <a:r>
              <a:rPr lang="en-US" sz="1400" dirty="0" err="1">
                <a:latin typeface="Calibri" charset="0"/>
                <a:ea typeface="ＭＳ Ｐゴシック" charset="0"/>
                <a:cs typeface="Arial" charset="0"/>
              </a:rPr>
              <a:t>bertujuan</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untuk</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mengasilkan</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keluaran</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sesuai</a:t>
            </a:r>
            <a:r>
              <a:rPr lang="en-US" sz="1400" dirty="0">
                <a:latin typeface="Calibri" charset="0"/>
                <a:ea typeface="ＭＳ Ｐゴシック" charset="0"/>
                <a:cs typeface="Arial" charset="0"/>
              </a:rPr>
              <a:t> yang </a:t>
            </a:r>
            <a:r>
              <a:rPr lang="en-US" sz="1400" dirty="0" err="1">
                <a:latin typeface="Calibri" charset="0"/>
                <a:ea typeface="ＭＳ Ｐゴシック" charset="0"/>
                <a:cs typeface="Arial" charset="0"/>
              </a:rPr>
              <a:t>telah</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disepakati</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bersama</a:t>
            </a:r>
            <a:r>
              <a:rPr lang="en-US" sz="1400" dirty="0">
                <a:latin typeface="Calibri" charset="0"/>
                <a:ea typeface="ＭＳ Ｐゴシック" charset="0"/>
                <a:cs typeface="Arial" charset="0"/>
              </a:rPr>
              <a:t>.</a:t>
            </a:r>
          </a:p>
        </p:txBody>
      </p:sp>
      <p:sp>
        <p:nvSpPr>
          <p:cNvPr id="61" name="Rectangle 30"/>
          <p:cNvSpPr>
            <a:spLocks noChangeArrowheads="1"/>
          </p:cNvSpPr>
          <p:nvPr/>
        </p:nvSpPr>
        <p:spPr bwMode="black">
          <a:xfrm>
            <a:off x="1101725" y="3789363"/>
            <a:ext cx="2936875" cy="73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dirty="0" err="1">
                <a:latin typeface="Calibri" charset="0"/>
                <a:ea typeface="ＭＳ Ｐゴシック" charset="0"/>
                <a:cs typeface="Arial" charset="0"/>
              </a:rPr>
              <a:t>Setiap</a:t>
            </a:r>
            <a:r>
              <a:rPr lang="en-US" sz="1400" dirty="0">
                <a:latin typeface="Calibri" charset="0"/>
                <a:ea typeface="ＭＳ Ｐゴシック" charset="0"/>
                <a:cs typeface="Arial" charset="0"/>
              </a:rPr>
              <a:t> proses </a:t>
            </a:r>
            <a:r>
              <a:rPr lang="en-US" sz="1400" dirty="0" err="1">
                <a:latin typeface="Calibri" charset="0"/>
                <a:ea typeface="ＭＳ Ｐゴシック" charset="0"/>
                <a:cs typeface="Arial" charset="0"/>
              </a:rPr>
              <a:t>harus</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memiliki</a:t>
            </a:r>
            <a:r>
              <a:rPr lang="en-US" sz="1400" dirty="0">
                <a:latin typeface="Calibri" charset="0"/>
                <a:ea typeface="ＭＳ Ｐゴシック" charset="0"/>
                <a:cs typeface="Arial" charset="0"/>
              </a:rPr>
              <a:t> modal yang </a:t>
            </a:r>
            <a:r>
              <a:rPr lang="en-US" sz="1400" dirty="0" err="1">
                <a:latin typeface="Calibri" charset="0"/>
                <a:ea typeface="ＭＳ Ｐゴシック" charset="0"/>
                <a:cs typeface="Arial" charset="0"/>
              </a:rPr>
              <a:t>dapat</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digunakan</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untuk</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menjalankan</a:t>
            </a:r>
            <a:r>
              <a:rPr lang="en-US" sz="1400" dirty="0">
                <a:latin typeface="Calibri" charset="0"/>
                <a:ea typeface="ＭＳ Ｐゴシック" charset="0"/>
                <a:cs typeface="Arial" charset="0"/>
              </a:rPr>
              <a:t> </a:t>
            </a:r>
            <a:r>
              <a:rPr lang="en-US" sz="1400" dirty="0" err="1">
                <a:latin typeface="Calibri" charset="0"/>
                <a:ea typeface="ＭＳ Ｐゴシック" charset="0"/>
                <a:cs typeface="Arial" charset="0"/>
              </a:rPr>
              <a:t>sebuah</a:t>
            </a:r>
            <a:r>
              <a:rPr lang="en-US" sz="1400" dirty="0">
                <a:latin typeface="Calibri" charset="0"/>
                <a:ea typeface="ＭＳ Ｐゴシック" charset="0"/>
                <a:cs typeface="Arial" charset="0"/>
              </a:rPr>
              <a:t> proses. </a:t>
            </a:r>
          </a:p>
        </p:txBody>
      </p:sp>
    </p:spTree>
    <p:extLst>
      <p:ext uri="{BB962C8B-B14F-4D97-AF65-F5344CB8AC3E}">
        <p14:creationId xmlns:p14="http://schemas.microsoft.com/office/powerpoint/2010/main" val="299839988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132856"/>
            <a:ext cx="6554867" cy="1524000"/>
          </a:xfrm>
        </p:spPr>
        <p:txBody>
          <a:bodyPr>
            <a:noAutofit/>
          </a:bodyPr>
          <a:lstStyle/>
          <a:p>
            <a:pPr algn="ctr"/>
            <a:r>
              <a:rPr lang="id-ID" sz="4800" b="1" dirty="0"/>
              <a:t>Kenali dahulu organisasinya</a:t>
            </a:r>
          </a:p>
        </p:txBody>
      </p:sp>
    </p:spTree>
    <p:extLst>
      <p:ext uri="{BB962C8B-B14F-4D97-AF65-F5344CB8AC3E}">
        <p14:creationId xmlns:p14="http://schemas.microsoft.com/office/powerpoint/2010/main" val="1086615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pPr eaLnBrk="1" hangingPunct="1">
              <a:defRPr/>
            </a:pPr>
            <a:r>
              <a:rPr lang="id-ID"/>
              <a:t>Organisasi</a:t>
            </a:r>
            <a:endParaRPr lang="en-US"/>
          </a:p>
        </p:txBody>
      </p:sp>
      <p:sp>
        <p:nvSpPr>
          <p:cNvPr id="56323" name="Rectangle 3"/>
          <p:cNvSpPr>
            <a:spLocks noGrp="1" noRot="1" noChangeArrowheads="1"/>
          </p:cNvSpPr>
          <p:nvPr>
            <p:ph idx="1"/>
          </p:nvPr>
        </p:nvSpPr>
        <p:spPr>
          <a:xfrm>
            <a:off x="533400" y="533400"/>
            <a:ext cx="7783016" cy="4407768"/>
          </a:xfrm>
        </p:spPr>
        <p:txBody>
          <a:bodyPr>
            <a:normAutofit/>
          </a:bodyPr>
          <a:lstStyle/>
          <a:p>
            <a:pPr eaLnBrk="1" hangingPunct="1">
              <a:lnSpc>
                <a:spcPct val="90000"/>
              </a:lnSpc>
              <a:defRPr/>
            </a:pPr>
            <a:r>
              <a:rPr lang="id-ID" sz="2400" dirty="0"/>
              <a:t>Organisasi adalah struktur sosial, formal dan stabil dan mengambil sumber daya dari lingkungan dan mengolahnya menjadi output/produk</a:t>
            </a:r>
          </a:p>
          <a:p>
            <a:pPr eaLnBrk="1" hangingPunct="1">
              <a:lnSpc>
                <a:spcPct val="90000"/>
              </a:lnSpc>
              <a:defRPr/>
            </a:pPr>
            <a:r>
              <a:rPr lang="id-ID" sz="2400" dirty="0"/>
              <a:t>Organisasi terdiri dari:</a:t>
            </a:r>
          </a:p>
          <a:p>
            <a:pPr lvl="1" eaLnBrk="1" hangingPunct="1">
              <a:lnSpc>
                <a:spcPct val="90000"/>
              </a:lnSpc>
              <a:defRPr/>
            </a:pPr>
            <a:r>
              <a:rPr lang="id-ID" sz="2000" dirty="0"/>
              <a:t>Manusia</a:t>
            </a:r>
          </a:p>
          <a:p>
            <a:pPr lvl="1" eaLnBrk="1" hangingPunct="1">
              <a:lnSpc>
                <a:spcPct val="90000"/>
              </a:lnSpc>
              <a:defRPr/>
            </a:pPr>
            <a:r>
              <a:rPr lang="id-ID" sz="2000" dirty="0"/>
              <a:t>Lingkungan luar</a:t>
            </a:r>
          </a:p>
          <a:p>
            <a:pPr lvl="1" eaLnBrk="1" hangingPunct="1">
              <a:lnSpc>
                <a:spcPct val="90000"/>
              </a:lnSpc>
              <a:defRPr/>
            </a:pPr>
            <a:r>
              <a:rPr lang="id-ID" sz="2000" dirty="0"/>
              <a:t>Budaya</a:t>
            </a:r>
          </a:p>
          <a:p>
            <a:pPr lvl="1" eaLnBrk="1" hangingPunct="1">
              <a:lnSpc>
                <a:spcPct val="90000"/>
              </a:lnSpc>
              <a:defRPr/>
            </a:pPr>
            <a:r>
              <a:rPr lang="id-ID" sz="2000" dirty="0"/>
              <a:t>Prosedur</a:t>
            </a:r>
            <a:endParaRPr lang="en-US" sz="2000" dirty="0"/>
          </a:p>
        </p:txBody>
      </p:sp>
    </p:spTree>
    <p:extLst>
      <p:ext uri="{BB962C8B-B14F-4D97-AF65-F5344CB8AC3E}">
        <p14:creationId xmlns:p14="http://schemas.microsoft.com/office/powerpoint/2010/main" val="409859670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62000"/>
                <a:satMod val="200000"/>
                <a:lumMod val="124000"/>
              </a:schemeClr>
            </a:gs>
            <a:gs pos="100000">
              <a:schemeClr val="phClr">
                <a:shade val="96000"/>
                <a:hueMod val="88000"/>
                <a:satMod val="220000"/>
                <a:lumMod val="8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1136</TotalTime>
  <Words>1715</Words>
  <Application>Microsoft Office PowerPoint</Application>
  <PresentationFormat>On-screen Show (4:3)</PresentationFormat>
  <Paragraphs>257</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Slice</vt:lpstr>
      <vt:lpstr>Analisis &amp; Dokumentasi Proses bisnis bag. 2</vt:lpstr>
      <vt:lpstr>Hal-hal terkait proses bisnis dalam suatu organisasi</vt:lpstr>
      <vt:lpstr>Mengingatkan kembali Definisi Proses Bisnis</vt:lpstr>
      <vt:lpstr>Dengan demikian dapat digambarkan Komponen Pembentuk proses bisnis</vt:lpstr>
      <vt:lpstr>PowerPoint Presentation</vt:lpstr>
      <vt:lpstr>Jadi, Apa yang harus Dipelajari dan diketahui dalam memodelkan proses bisnis?</vt:lpstr>
      <vt:lpstr>Dapat mengacu pada KOMPONEN PROSES</vt:lpstr>
      <vt:lpstr>Kenali dahulu organisasinya</vt:lpstr>
      <vt:lpstr>Organisasi</vt:lpstr>
      <vt:lpstr>Tipe Organisasi Berdasarkan Ukurannya (1)</vt:lpstr>
      <vt:lpstr>Organisasi Berdasarkan Ukurannya (2)</vt:lpstr>
      <vt:lpstr>Tipe Organisasi Berdasarkan Profit Tidaknya (1)</vt:lpstr>
      <vt:lpstr>Empat Perubahan Organisasi saat ini</vt:lpstr>
      <vt:lpstr>Struktur Organisasi</vt:lpstr>
      <vt:lpstr>Blok Struktur Organisasi</vt:lpstr>
      <vt:lpstr>Prinsip dasar Struktur Organisasi</vt:lpstr>
      <vt:lpstr>Bentuk umum struktur organisasi</vt:lpstr>
      <vt:lpstr>PowerPoint Presentation</vt:lpstr>
      <vt:lpstr>Contoh Struktur Organisasi (1)</vt:lpstr>
      <vt:lpstr>Contoh Struktur Organisasi (2)</vt:lpstr>
      <vt:lpstr>Contoh Struktur Organisasi (3)</vt:lpstr>
      <vt:lpstr>Tiga Bentuk Wewenang</vt:lpstr>
      <vt:lpstr>Proses Tiga Tahap dari Perkembangan Hirarki</vt:lpstr>
      <vt:lpstr>Bentuk-Bentuk Struktur Organisasi</vt:lpstr>
      <vt:lpstr>Organisasi Fungsional</vt:lpstr>
      <vt:lpstr>Penjelasan Organisasi Fungsional</vt:lpstr>
      <vt:lpstr>Organisasi Divisional</vt:lpstr>
      <vt:lpstr>Penjelasan Organisasi Divisional</vt:lpstr>
      <vt:lpstr>Organisasi Matriks</vt:lpstr>
      <vt:lpstr>Penjelasan Organisasi Matriks</vt:lpstr>
      <vt:lpstr>Organisasi Internasional</vt:lpstr>
      <vt:lpstr>Penjelasan Organisasi Internasional</vt:lpstr>
      <vt:lpstr>Organisasi Tanpa Batas</vt:lpstr>
      <vt:lpstr>Penjelasan Organisasi Tanpa Batas</vt:lpstr>
      <vt:lpstr>Organisasi Tim</vt:lpstr>
      <vt:lpstr>Penjelasan Organisasi Tim</vt:lpstr>
      <vt:lpstr>Organisasi Virtual</vt:lpstr>
      <vt:lpstr>Penjelasan Organisasi Virtual</vt:lpstr>
      <vt:lpstr>Organisasi Pembelajaran</vt:lpstr>
      <vt:lpstr>Penjelasan Organisasi Pembelajaran</vt:lpstr>
      <vt:lpstr>Yang harus anda ketahui!</vt:lpstr>
      <vt:lpstr>Aliran Proses Bisnis serta hubungannya pada Struktur Organisasi</vt:lpstr>
      <vt:lpstr>Fungsi Bisnis dan Proses Bisnis (1)</vt:lpstr>
      <vt:lpstr>Fungsi Bisnis dan Proses Bisnis (2)</vt:lpstr>
      <vt:lpstr>Fungsi Bisnis dan Proses Bisnis (3)</vt:lpstr>
      <vt:lpstr>Fungsi Bisnis dan Proses Bisnis (4)</vt:lpstr>
      <vt:lpstr>Fungsi Bisnis dan Proses Bisnis (5)</vt:lpstr>
      <vt:lpstr>Apa yang perlu dilakukan?</vt:lpstr>
      <vt:lpstr>Simulasi pemodelan proses bisnis pada organisasi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Faculty_Poltek</dc:creator>
  <cp:lastModifiedBy>Hanung Prasetyo</cp:lastModifiedBy>
  <cp:revision>142</cp:revision>
  <dcterms:created xsi:type="dcterms:W3CDTF">2009-03-04T06:32:49Z</dcterms:created>
  <dcterms:modified xsi:type="dcterms:W3CDTF">2016-09-05T05:53:45Z</dcterms:modified>
</cp:coreProperties>
</file>