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9"/>
  </p:notesMasterIdLst>
  <p:sldIdLst>
    <p:sldId id="256" r:id="rId2"/>
    <p:sldId id="282" r:id="rId3"/>
    <p:sldId id="296" r:id="rId4"/>
    <p:sldId id="289" r:id="rId5"/>
    <p:sldId id="290" r:id="rId6"/>
    <p:sldId id="291" r:id="rId7"/>
    <p:sldId id="300" r:id="rId8"/>
    <p:sldId id="303" r:id="rId9"/>
    <p:sldId id="302"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292" r:id="rId26"/>
    <p:sldId id="293" r:id="rId27"/>
    <p:sldId id="30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C0288BD-145A-473A-91CD-B1334A0ECA73}" type="datetimeFigureOut">
              <a:rPr lang="en-US"/>
              <a:pPr>
                <a:defRPr/>
              </a:pPr>
              <a:t>8/19/2018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ECF2C19-A7D7-4C87-8C1E-D68CEDE37BEE}" type="slidenum">
              <a:rPr lang="en-US"/>
              <a:pPr>
                <a:defRPr/>
              </a:pPr>
              <a:t>‹#›</a:t>
            </a:fld>
            <a:endParaRPr lang="en-US"/>
          </a:p>
        </p:txBody>
      </p:sp>
    </p:spTree>
    <p:extLst>
      <p:ext uri="{BB962C8B-B14F-4D97-AF65-F5344CB8AC3E}">
        <p14:creationId xmlns:p14="http://schemas.microsoft.com/office/powerpoint/2010/main" val="595385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Pada</a:t>
            </a:r>
            <a:r>
              <a:rPr lang="en-US" dirty="0"/>
              <a:t> </a:t>
            </a:r>
            <a:r>
              <a:rPr lang="en-US" dirty="0" err="1"/>
              <a:t>sesi</a:t>
            </a:r>
            <a:r>
              <a:rPr lang="en-US" dirty="0"/>
              <a:t> </a:t>
            </a:r>
            <a:r>
              <a:rPr lang="en-US" dirty="0" err="1"/>
              <a:t>pengenalan</a:t>
            </a:r>
            <a:r>
              <a:rPr lang="en-US" dirty="0"/>
              <a:t> </a:t>
            </a:r>
            <a:r>
              <a:rPr lang="en-US" dirty="0" err="1"/>
              <a:t>ini</a:t>
            </a:r>
            <a:r>
              <a:rPr lang="en-US" baseline="0" dirty="0"/>
              <a:t> </a:t>
            </a:r>
            <a:r>
              <a:rPr lang="en-US" baseline="0" dirty="0" err="1"/>
              <a:t>disarankan</a:t>
            </a:r>
            <a:r>
              <a:rPr lang="en-US" baseline="0" dirty="0"/>
              <a:t> </a:t>
            </a:r>
            <a:r>
              <a:rPr lang="en-US" baseline="0" dirty="0" err="1"/>
              <a:t>dosen</a:t>
            </a:r>
            <a:r>
              <a:rPr lang="en-US" baseline="0" dirty="0"/>
              <a:t> </a:t>
            </a:r>
            <a:r>
              <a:rPr lang="en-US" baseline="0" dirty="0" err="1"/>
              <a:t>atraktif</a:t>
            </a:r>
            <a:r>
              <a:rPr lang="en-US" baseline="0" dirty="0"/>
              <a:t> </a:t>
            </a:r>
            <a:r>
              <a:rPr lang="en-US" baseline="0" dirty="0" err="1"/>
              <a:t>dalam</a:t>
            </a:r>
            <a:r>
              <a:rPr lang="en-US" baseline="0" dirty="0"/>
              <a:t> </a:t>
            </a:r>
            <a:r>
              <a:rPr lang="en-US" baseline="0" dirty="0" err="1"/>
              <a:t>memperkrnalkan</a:t>
            </a:r>
            <a:r>
              <a:rPr lang="en-US" baseline="0" dirty="0"/>
              <a:t> MK </a:t>
            </a:r>
            <a:r>
              <a:rPr lang="en-US" baseline="0" dirty="0" err="1"/>
              <a:t>Matematika</a:t>
            </a:r>
            <a:r>
              <a:rPr lang="en-US" baseline="0" dirty="0"/>
              <a:t> </a:t>
            </a:r>
            <a:r>
              <a:rPr lang="en-US" baseline="0" dirty="0" err="1"/>
              <a:t>Diskrit</a:t>
            </a:r>
            <a:r>
              <a:rPr lang="en-US" baseline="0" dirty="0"/>
              <a:t> </a:t>
            </a:r>
            <a:r>
              <a:rPr lang="en-US" baseline="0" dirty="0" err="1"/>
              <a:t>sebagai</a:t>
            </a:r>
            <a:r>
              <a:rPr lang="en-US" baseline="0" dirty="0"/>
              <a:t> </a:t>
            </a:r>
            <a:r>
              <a:rPr lang="en-US" baseline="0" dirty="0" err="1"/>
              <a:t>matematika</a:t>
            </a:r>
            <a:r>
              <a:rPr lang="en-US" baseline="0" dirty="0"/>
              <a:t> </a:t>
            </a:r>
            <a:r>
              <a:rPr lang="en-US" baseline="0" dirty="0" err="1"/>
              <a:t>dasar</a:t>
            </a:r>
            <a:r>
              <a:rPr lang="en-US" baseline="0" dirty="0"/>
              <a:t> </a:t>
            </a:r>
            <a:r>
              <a:rPr lang="en-US" baseline="0" dirty="0" err="1"/>
              <a:t>dalam</a:t>
            </a:r>
            <a:r>
              <a:rPr lang="en-US" baseline="0" dirty="0"/>
              <a:t> </a:t>
            </a:r>
            <a:r>
              <a:rPr lang="en-US" baseline="0" dirty="0" err="1"/>
              <a:t>perguruan</a:t>
            </a:r>
            <a:r>
              <a:rPr lang="en-US" baseline="0" dirty="0"/>
              <a:t> </a:t>
            </a:r>
            <a:r>
              <a:rPr lang="en-US" baseline="0" dirty="0" err="1"/>
              <a:t>tinggi</a:t>
            </a:r>
            <a:r>
              <a:rPr lang="en-US" baseline="0" dirty="0"/>
              <a:t>.</a:t>
            </a:r>
            <a:endParaRPr lang="en-US" dirty="0"/>
          </a:p>
        </p:txBody>
      </p:sp>
      <p:sp>
        <p:nvSpPr>
          <p:cNvPr id="4" name="Slide Number Placeholder 3"/>
          <p:cNvSpPr>
            <a:spLocks noGrp="1"/>
          </p:cNvSpPr>
          <p:nvPr>
            <p:ph type="sldNum" sz="quarter" idx="10"/>
          </p:nvPr>
        </p:nvSpPr>
        <p:spPr/>
        <p:txBody>
          <a:bodyPr/>
          <a:lstStyle/>
          <a:p>
            <a:pPr>
              <a:defRPr/>
            </a:pPr>
            <a:fld id="{1ECF2C19-A7D7-4C87-8C1E-D68CEDE37BEE}" type="slidenum">
              <a:rPr lang="en-US" smtClean="0"/>
              <a:pPr>
                <a:defRPr/>
              </a:pPr>
              <a:t>1</a:t>
            </a:fld>
            <a:endParaRPr lang="en-US"/>
          </a:p>
        </p:txBody>
      </p:sp>
    </p:spTree>
    <p:extLst>
      <p:ext uri="{BB962C8B-B14F-4D97-AF65-F5344CB8AC3E}">
        <p14:creationId xmlns:p14="http://schemas.microsoft.com/office/powerpoint/2010/main" val="255402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Pada</a:t>
            </a:r>
            <a:r>
              <a:rPr lang="en-US" dirty="0"/>
              <a:t> </a:t>
            </a:r>
            <a:r>
              <a:rPr lang="en-US" dirty="0" err="1"/>
              <a:t>saat</a:t>
            </a:r>
            <a:r>
              <a:rPr lang="en-US" dirty="0"/>
              <a:t> </a:t>
            </a:r>
            <a:r>
              <a:rPr lang="en-US" dirty="0" err="1"/>
              <a:t>menjelaskan</a:t>
            </a:r>
            <a:r>
              <a:rPr lang="en-US" dirty="0"/>
              <a:t> </a:t>
            </a:r>
            <a:r>
              <a:rPr lang="en-US" dirty="0" err="1"/>
              <a:t>dasar</a:t>
            </a:r>
            <a:r>
              <a:rPr lang="en-US" dirty="0"/>
              <a:t> </a:t>
            </a:r>
            <a:r>
              <a:rPr lang="en-US" dirty="0" err="1"/>
              <a:t>matematika</a:t>
            </a:r>
            <a:r>
              <a:rPr lang="en-US" baseline="0" dirty="0"/>
              <a:t> </a:t>
            </a:r>
            <a:r>
              <a:rPr lang="en-US" baseline="0" dirty="0" err="1"/>
              <a:t>diskrit</a:t>
            </a:r>
            <a:r>
              <a:rPr lang="en-US" baseline="0" dirty="0"/>
              <a:t> </a:t>
            </a:r>
            <a:r>
              <a:rPr lang="en-US" baseline="0" dirty="0" err="1"/>
              <a:t>disarankan</a:t>
            </a:r>
            <a:r>
              <a:rPr lang="en-US" baseline="0" dirty="0"/>
              <a:t> </a:t>
            </a:r>
            <a:r>
              <a:rPr lang="en-US" baseline="0" dirty="0" err="1"/>
              <a:t>dosen</a:t>
            </a:r>
            <a:r>
              <a:rPr lang="en-US" baseline="0" dirty="0"/>
              <a:t> </a:t>
            </a:r>
            <a:r>
              <a:rPr lang="en-US" baseline="0" dirty="0" err="1"/>
              <a:t>mencari</a:t>
            </a:r>
            <a:r>
              <a:rPr lang="en-US" baseline="0" dirty="0"/>
              <a:t> </a:t>
            </a:r>
            <a:r>
              <a:rPr lang="en-US" baseline="0" dirty="0" err="1"/>
              <a:t>referensi</a:t>
            </a:r>
            <a:r>
              <a:rPr lang="en-US" baseline="0" dirty="0"/>
              <a:t> </a:t>
            </a:r>
            <a:r>
              <a:rPr lang="en-US" baseline="0" dirty="0" err="1"/>
              <a:t>implementasinya</a:t>
            </a:r>
            <a:r>
              <a:rPr lang="en-US" baseline="0" dirty="0"/>
              <a:t> </a:t>
            </a:r>
            <a:r>
              <a:rPr lang="en-US" baseline="0" dirty="0" err="1"/>
              <a:t>dalam</a:t>
            </a:r>
            <a:r>
              <a:rPr lang="en-US" baseline="0" dirty="0"/>
              <a:t> </a:t>
            </a:r>
            <a:r>
              <a:rPr lang="en-US" baseline="0" dirty="0" err="1"/>
              <a:t>dunia</a:t>
            </a:r>
            <a:r>
              <a:rPr lang="en-US" baseline="0" dirty="0"/>
              <a:t> </a:t>
            </a:r>
            <a:r>
              <a:rPr lang="en-US" baseline="0" dirty="0" err="1"/>
              <a:t>komputer</a:t>
            </a:r>
            <a:endParaRPr lang="en-US" dirty="0"/>
          </a:p>
        </p:txBody>
      </p:sp>
      <p:sp>
        <p:nvSpPr>
          <p:cNvPr id="4" name="Slide Number Placeholder 3"/>
          <p:cNvSpPr>
            <a:spLocks noGrp="1"/>
          </p:cNvSpPr>
          <p:nvPr>
            <p:ph type="sldNum" sz="quarter" idx="10"/>
          </p:nvPr>
        </p:nvSpPr>
        <p:spPr/>
        <p:txBody>
          <a:bodyPr/>
          <a:lstStyle/>
          <a:p>
            <a:pPr>
              <a:defRPr/>
            </a:pPr>
            <a:fld id="{1ECF2C19-A7D7-4C87-8C1E-D68CEDE37BEE}" type="slidenum">
              <a:rPr lang="en-US" smtClean="0"/>
              <a:pPr>
                <a:defRPr/>
              </a:pPr>
              <a:t>4</a:t>
            </a:fld>
            <a:endParaRPr lang="en-US"/>
          </a:p>
        </p:txBody>
      </p:sp>
    </p:spTree>
    <p:extLst>
      <p:ext uri="{BB962C8B-B14F-4D97-AF65-F5344CB8AC3E}">
        <p14:creationId xmlns:p14="http://schemas.microsoft.com/office/powerpoint/2010/main" val="1409665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Dosen</a:t>
            </a:r>
            <a:r>
              <a:rPr lang="en-US" dirty="0"/>
              <a:t> </a:t>
            </a:r>
            <a:r>
              <a:rPr lang="en-US" dirty="0" err="1"/>
              <a:t>bisa</a:t>
            </a:r>
            <a:r>
              <a:rPr lang="en-US" dirty="0"/>
              <a:t> </a:t>
            </a:r>
            <a:r>
              <a:rPr lang="en-US" dirty="0" err="1"/>
              <a:t>menambahkan</a:t>
            </a:r>
            <a:r>
              <a:rPr lang="en-US" dirty="0"/>
              <a:t> </a:t>
            </a:r>
            <a:r>
              <a:rPr lang="en-US" dirty="0" err="1"/>
              <a:t>contoh-contoh</a:t>
            </a:r>
            <a:r>
              <a:rPr lang="en-US" dirty="0"/>
              <a:t> </a:t>
            </a:r>
            <a:r>
              <a:rPr lang="en-US" dirty="0" err="1"/>
              <a:t>lainnya</a:t>
            </a:r>
            <a:endParaRPr lang="en-US" dirty="0"/>
          </a:p>
        </p:txBody>
      </p:sp>
      <p:sp>
        <p:nvSpPr>
          <p:cNvPr id="4" name="Slide Number Placeholder 3"/>
          <p:cNvSpPr>
            <a:spLocks noGrp="1"/>
          </p:cNvSpPr>
          <p:nvPr>
            <p:ph type="sldNum" sz="quarter" idx="10"/>
          </p:nvPr>
        </p:nvSpPr>
        <p:spPr/>
        <p:txBody>
          <a:bodyPr/>
          <a:lstStyle/>
          <a:p>
            <a:pPr>
              <a:defRPr/>
            </a:pPr>
            <a:fld id="{1ECF2C19-A7D7-4C87-8C1E-D68CEDE37BEE}" type="slidenum">
              <a:rPr lang="en-US" smtClean="0"/>
              <a:pPr>
                <a:defRPr/>
              </a:pPr>
              <a:t>6</a:t>
            </a:fld>
            <a:endParaRPr lang="en-US"/>
          </a:p>
        </p:txBody>
      </p:sp>
    </p:spTree>
    <p:extLst>
      <p:ext uri="{BB962C8B-B14F-4D97-AF65-F5344CB8AC3E}">
        <p14:creationId xmlns:p14="http://schemas.microsoft.com/office/powerpoint/2010/main" val="93632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Khusus</a:t>
            </a:r>
            <a:r>
              <a:rPr lang="en-US" baseline="0" dirty="0"/>
              <a:t> </a:t>
            </a:r>
            <a:r>
              <a:rPr lang="en-US" baseline="0" dirty="0" err="1"/>
              <a:t>untuk</a:t>
            </a:r>
            <a:r>
              <a:rPr lang="en-US" baseline="0" dirty="0"/>
              <a:t> </a:t>
            </a:r>
            <a:r>
              <a:rPr lang="en-US" baseline="0" dirty="0" err="1"/>
              <a:t>bagian</a:t>
            </a:r>
            <a:r>
              <a:rPr lang="en-US" baseline="0" dirty="0"/>
              <a:t> basis data </a:t>
            </a:r>
            <a:r>
              <a:rPr lang="en-US" baseline="0" dirty="0" err="1"/>
              <a:t>relasional</a:t>
            </a:r>
            <a:r>
              <a:rPr lang="en-US" baseline="0" dirty="0"/>
              <a:t> </a:t>
            </a:r>
            <a:r>
              <a:rPr lang="en-US" baseline="0" dirty="0" err="1"/>
              <a:t>dan</a:t>
            </a:r>
            <a:r>
              <a:rPr lang="en-US" baseline="0" dirty="0"/>
              <a:t> </a:t>
            </a:r>
            <a:r>
              <a:rPr lang="en-US" baseline="0" dirty="0" err="1"/>
              <a:t>implementasi</a:t>
            </a:r>
            <a:r>
              <a:rPr lang="en-US" baseline="0" dirty="0"/>
              <a:t> </a:t>
            </a:r>
            <a:r>
              <a:rPr lang="en-US" baseline="0" dirty="0" err="1"/>
              <a:t>graf</a:t>
            </a:r>
            <a:r>
              <a:rPr lang="en-US" baseline="0" dirty="0"/>
              <a:t> </a:t>
            </a:r>
            <a:r>
              <a:rPr lang="en-US" baseline="0" dirty="0" err="1"/>
              <a:t>dan</a:t>
            </a:r>
            <a:r>
              <a:rPr lang="en-US" baseline="0" dirty="0"/>
              <a:t> </a:t>
            </a:r>
            <a:r>
              <a:rPr lang="en-US" baseline="0" dirty="0" err="1"/>
              <a:t>pohon</a:t>
            </a:r>
            <a:r>
              <a:rPr lang="en-US" baseline="0" dirty="0"/>
              <a:t> </a:t>
            </a:r>
            <a:r>
              <a:rPr lang="en-US" baseline="0" dirty="0" err="1"/>
              <a:t>merupakan</a:t>
            </a:r>
            <a:r>
              <a:rPr lang="en-US" baseline="0" dirty="0"/>
              <a:t> </a:t>
            </a:r>
            <a:r>
              <a:rPr lang="en-US" baseline="0" dirty="0" err="1"/>
              <a:t>contoh</a:t>
            </a:r>
            <a:r>
              <a:rPr lang="en-US" baseline="0" dirty="0"/>
              <a:t> </a:t>
            </a:r>
            <a:r>
              <a:rPr lang="en-US" baseline="0" dirty="0" err="1"/>
              <a:t>penerapan</a:t>
            </a:r>
            <a:r>
              <a:rPr lang="en-US" baseline="0" dirty="0"/>
              <a:t> </a:t>
            </a:r>
            <a:r>
              <a:rPr lang="en-US" baseline="0" dirty="0" err="1"/>
              <a:t>matematika</a:t>
            </a:r>
            <a:r>
              <a:rPr lang="en-US" baseline="0" dirty="0"/>
              <a:t> </a:t>
            </a:r>
            <a:r>
              <a:rPr lang="en-US" baseline="0" dirty="0" err="1"/>
              <a:t>diskrit</a:t>
            </a:r>
            <a:r>
              <a:rPr lang="en-US" baseline="0" dirty="0"/>
              <a:t> </a:t>
            </a:r>
            <a:r>
              <a:rPr lang="en-US" baseline="0" dirty="0" err="1"/>
              <a:t>dalam</a:t>
            </a:r>
            <a:r>
              <a:rPr lang="en-US" baseline="0" dirty="0"/>
              <a:t> </a:t>
            </a:r>
            <a:r>
              <a:rPr lang="en-US" baseline="0" dirty="0" err="1"/>
              <a:t>dunia</a:t>
            </a:r>
            <a:r>
              <a:rPr lang="en-US" baseline="0" dirty="0"/>
              <a:t> </a:t>
            </a:r>
            <a:r>
              <a:rPr lang="en-US" baseline="0" dirty="0" err="1"/>
              <a:t>komputer</a:t>
            </a:r>
            <a:endParaRPr lang="en-US" dirty="0"/>
          </a:p>
        </p:txBody>
      </p:sp>
      <p:sp>
        <p:nvSpPr>
          <p:cNvPr id="4" name="Slide Number Placeholder 3"/>
          <p:cNvSpPr>
            <a:spLocks noGrp="1"/>
          </p:cNvSpPr>
          <p:nvPr>
            <p:ph type="sldNum" sz="quarter" idx="10"/>
          </p:nvPr>
        </p:nvSpPr>
        <p:spPr/>
        <p:txBody>
          <a:bodyPr/>
          <a:lstStyle/>
          <a:p>
            <a:pPr>
              <a:defRPr/>
            </a:pPr>
            <a:fld id="{1ECF2C19-A7D7-4C87-8C1E-D68CEDE37BEE}" type="slidenum">
              <a:rPr lang="en-US" smtClean="0"/>
              <a:pPr>
                <a:defRPr/>
              </a:pPr>
              <a:t>26</a:t>
            </a:fld>
            <a:endParaRPr lang="en-US"/>
          </a:p>
        </p:txBody>
      </p:sp>
    </p:spTree>
    <p:extLst>
      <p:ext uri="{BB962C8B-B14F-4D97-AF65-F5344CB8AC3E}">
        <p14:creationId xmlns:p14="http://schemas.microsoft.com/office/powerpoint/2010/main" val="281430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E4FAB789-3A98-4673-9069-D2308241DBAB}"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9ADF064B-5384-44B0-8529-67ACB0ADE583}" type="slidenum">
              <a:rPr lang="id-ID" smtClean="0"/>
              <a:pPr>
                <a:defRPr/>
              </a:pPr>
              <a:t>‹#›</a:t>
            </a:fld>
            <a:endParaRPr lang="id-ID"/>
          </a:p>
        </p:txBody>
      </p:sp>
    </p:spTree>
    <p:extLst>
      <p:ext uri="{BB962C8B-B14F-4D97-AF65-F5344CB8AC3E}">
        <p14:creationId xmlns:p14="http://schemas.microsoft.com/office/powerpoint/2010/main" val="295117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pPr>
              <a:defRPr/>
            </a:pPr>
            <a:fld id="{82C3C6FF-F4B6-4615-BBFE-0A181D0B359E}" type="datetimeFigureOut">
              <a:rPr lang="id-ID" smtClean="0"/>
              <a:pPr>
                <a:defRPr/>
              </a:pPr>
              <a:t>19/08/2018</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AE32AC12-090B-4137-8C80-D8AFF7F81882}" type="slidenum">
              <a:rPr lang="id-ID" smtClean="0"/>
              <a:pPr>
                <a:defRPr/>
              </a:pPr>
              <a:t>‹#›</a:t>
            </a:fld>
            <a:endParaRPr lang="id-ID"/>
          </a:p>
        </p:txBody>
      </p:sp>
    </p:spTree>
    <p:extLst>
      <p:ext uri="{BB962C8B-B14F-4D97-AF65-F5344CB8AC3E}">
        <p14:creationId xmlns:p14="http://schemas.microsoft.com/office/powerpoint/2010/main" val="4186121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2C3C6FF-F4B6-4615-BBFE-0A181D0B359E}"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AE32AC12-090B-4137-8C80-D8AFF7F81882}" type="slidenum">
              <a:rPr lang="id-ID" smtClean="0"/>
              <a:pPr>
                <a:defRPr/>
              </a:pPr>
              <a:t>‹#›</a:t>
            </a:fld>
            <a:endParaRPr lang="id-ID"/>
          </a:p>
        </p:txBody>
      </p:sp>
    </p:spTree>
    <p:extLst>
      <p:ext uri="{BB962C8B-B14F-4D97-AF65-F5344CB8AC3E}">
        <p14:creationId xmlns:p14="http://schemas.microsoft.com/office/powerpoint/2010/main" val="3596680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2C3C6FF-F4B6-4615-BBFE-0A181D0B359E}"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AE32AC12-090B-4137-8C80-D8AFF7F81882}" type="slidenum">
              <a:rPr lang="id-ID" smtClean="0"/>
              <a:pPr>
                <a:defRPr/>
              </a:pPr>
              <a:t>‹#›</a:t>
            </a:fld>
            <a:endParaRPr lang="id-ID"/>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3049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2C3C6FF-F4B6-4615-BBFE-0A181D0B359E}"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AE32AC12-090B-4137-8C80-D8AFF7F81882}" type="slidenum">
              <a:rPr lang="id-ID" smtClean="0"/>
              <a:pPr>
                <a:defRPr/>
              </a:pPr>
              <a:t>‹#›</a:t>
            </a:fld>
            <a:endParaRPr lang="id-ID"/>
          </a:p>
        </p:txBody>
      </p:sp>
    </p:spTree>
    <p:extLst>
      <p:ext uri="{BB962C8B-B14F-4D97-AF65-F5344CB8AC3E}">
        <p14:creationId xmlns:p14="http://schemas.microsoft.com/office/powerpoint/2010/main" val="3024247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2C3C6FF-F4B6-4615-BBFE-0A181D0B359E}"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AE32AC12-090B-4137-8C80-D8AFF7F81882}" type="slidenum">
              <a:rPr lang="id-ID" smtClean="0"/>
              <a:pPr>
                <a:defRPr/>
              </a:pPr>
              <a:t>‹#›</a:t>
            </a:fld>
            <a:endParaRPr lang="id-ID"/>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0618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2C3C6FF-F4B6-4615-BBFE-0A181D0B359E}"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AE32AC12-090B-4137-8C80-D8AFF7F81882}" type="slidenum">
              <a:rPr lang="id-ID" smtClean="0"/>
              <a:pPr>
                <a:defRPr/>
              </a:pPr>
              <a:t>‹#›</a:t>
            </a:fld>
            <a:endParaRPr lang="id-ID"/>
          </a:p>
        </p:txBody>
      </p:sp>
    </p:spTree>
    <p:extLst>
      <p:ext uri="{BB962C8B-B14F-4D97-AF65-F5344CB8AC3E}">
        <p14:creationId xmlns:p14="http://schemas.microsoft.com/office/powerpoint/2010/main" val="3467552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E68C810-6420-4038-9442-047332E9C4A4}"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944EA961-CC05-4DBD-A32C-3B573E94F7A8}" type="slidenum">
              <a:rPr lang="id-ID" smtClean="0"/>
              <a:pPr>
                <a:defRPr/>
              </a:pPr>
              <a:t>‹#›</a:t>
            </a:fld>
            <a:endParaRPr lang="id-ID"/>
          </a:p>
        </p:txBody>
      </p:sp>
    </p:spTree>
    <p:extLst>
      <p:ext uri="{BB962C8B-B14F-4D97-AF65-F5344CB8AC3E}">
        <p14:creationId xmlns:p14="http://schemas.microsoft.com/office/powerpoint/2010/main" val="4028412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F9C4059-DBED-49A4-8885-8477F2BFF28F}"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7DDD03D0-26BC-4C61-82C7-F9CFF21A5019}" type="slidenum">
              <a:rPr lang="id-ID" smtClean="0"/>
              <a:pPr>
                <a:defRPr/>
              </a:pPr>
              <a:t>‹#›</a:t>
            </a:fld>
            <a:endParaRPr lang="id-ID"/>
          </a:p>
        </p:txBody>
      </p:sp>
    </p:spTree>
    <p:extLst>
      <p:ext uri="{BB962C8B-B14F-4D97-AF65-F5344CB8AC3E}">
        <p14:creationId xmlns:p14="http://schemas.microsoft.com/office/powerpoint/2010/main" val="181493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F208590-B4CF-475B-8912-EA64D9172D4F}"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E39EDEED-8F84-426F-BB03-90BBC66AF4D5}" type="slidenum">
              <a:rPr lang="id-ID" smtClean="0"/>
              <a:pPr>
                <a:defRPr/>
              </a:pPr>
              <a:t>‹#›</a:t>
            </a:fld>
            <a:endParaRPr lang="id-ID"/>
          </a:p>
        </p:txBody>
      </p:sp>
    </p:spTree>
    <p:extLst>
      <p:ext uri="{BB962C8B-B14F-4D97-AF65-F5344CB8AC3E}">
        <p14:creationId xmlns:p14="http://schemas.microsoft.com/office/powerpoint/2010/main" val="247441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0573C23-FBD6-4609-A830-860AF1BCB510}" type="datetimeFigureOut">
              <a:rPr lang="id-ID" smtClean="0"/>
              <a:pPr>
                <a:defRPr/>
              </a:pPr>
              <a:t>19/08/2018</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C858F3FD-BA58-4F9E-B1D8-8D0C8A30D63B}" type="slidenum">
              <a:rPr lang="id-ID" smtClean="0"/>
              <a:pPr>
                <a:defRPr/>
              </a:pPr>
              <a:t>‹#›</a:t>
            </a:fld>
            <a:endParaRPr lang="id-ID"/>
          </a:p>
        </p:txBody>
      </p:sp>
    </p:spTree>
    <p:extLst>
      <p:ext uri="{BB962C8B-B14F-4D97-AF65-F5344CB8AC3E}">
        <p14:creationId xmlns:p14="http://schemas.microsoft.com/office/powerpoint/2010/main" val="150624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8D943F6-AF2F-4E61-BBF1-13A0A69FBE57}" type="datetimeFigureOut">
              <a:rPr lang="id-ID" smtClean="0"/>
              <a:pPr>
                <a:defRPr/>
              </a:pPr>
              <a:t>19/08/2018</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836ACB05-F5DD-4540-AD30-A4200B78101D}" type="slidenum">
              <a:rPr lang="id-ID" smtClean="0"/>
              <a:pPr>
                <a:defRPr/>
              </a:pPr>
              <a:t>‹#›</a:t>
            </a:fld>
            <a:endParaRPr lang="id-ID"/>
          </a:p>
        </p:txBody>
      </p:sp>
    </p:spTree>
    <p:extLst>
      <p:ext uri="{BB962C8B-B14F-4D97-AF65-F5344CB8AC3E}">
        <p14:creationId xmlns:p14="http://schemas.microsoft.com/office/powerpoint/2010/main" val="227215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F656137-E838-455D-B783-CAB22CBB6ABF}" type="datetimeFigureOut">
              <a:rPr lang="id-ID" smtClean="0"/>
              <a:pPr>
                <a:defRPr/>
              </a:pPr>
              <a:t>19/08/2018</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7F29AC99-9302-40B5-9917-DB9FC4152D9C}" type="slidenum">
              <a:rPr lang="id-ID" smtClean="0"/>
              <a:pPr>
                <a:defRPr/>
              </a:pPr>
              <a:t>‹#›</a:t>
            </a:fld>
            <a:endParaRPr lang="id-ID"/>
          </a:p>
        </p:txBody>
      </p:sp>
    </p:spTree>
    <p:extLst>
      <p:ext uri="{BB962C8B-B14F-4D97-AF65-F5344CB8AC3E}">
        <p14:creationId xmlns:p14="http://schemas.microsoft.com/office/powerpoint/2010/main" val="352929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0BF65B5F-F188-4229-AA06-8704575BA558}" type="datetimeFigureOut">
              <a:rPr lang="id-ID" smtClean="0"/>
              <a:pPr>
                <a:defRPr/>
              </a:pPr>
              <a:t>19/08/2018</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C3832A35-9D76-4A14-8512-D2720CC57D33}" type="slidenum">
              <a:rPr lang="id-ID" smtClean="0"/>
              <a:pPr>
                <a:defRPr/>
              </a:pPr>
              <a:t>‹#›</a:t>
            </a:fld>
            <a:endParaRPr lang="id-ID"/>
          </a:p>
        </p:txBody>
      </p:sp>
    </p:spTree>
    <p:extLst>
      <p:ext uri="{BB962C8B-B14F-4D97-AF65-F5344CB8AC3E}">
        <p14:creationId xmlns:p14="http://schemas.microsoft.com/office/powerpoint/2010/main" val="309076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D1176B0-B8F2-48BF-BD0D-4BEA90486B4E}" type="datetimeFigureOut">
              <a:rPr lang="id-ID" smtClean="0"/>
              <a:pPr>
                <a:defRPr/>
              </a:pPr>
              <a:t>19/08/2018</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12A9966F-B811-4E84-BDBC-ADE8CF6F410D}" type="slidenum">
              <a:rPr lang="id-ID" smtClean="0"/>
              <a:pPr>
                <a:defRPr/>
              </a:pPr>
              <a:t>‹#›</a:t>
            </a:fld>
            <a:endParaRPr lang="id-ID"/>
          </a:p>
        </p:txBody>
      </p:sp>
    </p:spTree>
    <p:extLst>
      <p:ext uri="{BB962C8B-B14F-4D97-AF65-F5344CB8AC3E}">
        <p14:creationId xmlns:p14="http://schemas.microsoft.com/office/powerpoint/2010/main" val="353497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3C715EC0-4284-4FC0-8B50-DFAC3DD87ECB}" type="datetimeFigureOut">
              <a:rPr lang="id-ID" smtClean="0"/>
              <a:pPr>
                <a:defRPr/>
              </a:pPr>
              <a:t>19/08/2018</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ED64D4D1-CDD1-4CFD-9ADF-0E9459B9D8AE}" type="slidenum">
              <a:rPr lang="id-ID" smtClean="0"/>
              <a:pPr>
                <a:defRPr/>
              </a:pPr>
              <a:t>‹#›</a:t>
            </a:fld>
            <a:endParaRPr lang="id-ID"/>
          </a:p>
        </p:txBody>
      </p:sp>
    </p:spTree>
    <p:extLst>
      <p:ext uri="{BB962C8B-B14F-4D97-AF65-F5344CB8AC3E}">
        <p14:creationId xmlns:p14="http://schemas.microsoft.com/office/powerpoint/2010/main" val="57099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6D429CE-DC9F-49C0-9CB1-E48F19C48746}" type="datetimeFigureOut">
              <a:rPr lang="id-ID" smtClean="0"/>
              <a:pPr>
                <a:defRPr/>
              </a:pPr>
              <a:t>19/08/2018</a:t>
            </a:fld>
            <a:endParaRPr lang="id-ID"/>
          </a:p>
        </p:txBody>
      </p:sp>
      <p:sp>
        <p:nvSpPr>
          <p:cNvPr id="6" name="Footer Placeholder 5"/>
          <p:cNvSpPr>
            <a:spLocks noGrp="1"/>
          </p:cNvSpPr>
          <p:nvPr>
            <p:ph type="ftr" sz="quarter" idx="11"/>
          </p:nvPr>
        </p:nvSpPr>
        <p:spPr>
          <a:xfrm>
            <a:off x="533400" y="6172200"/>
            <a:ext cx="5811724" cy="365125"/>
          </a:xfrm>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597DCB0E-4BA2-4627-ACB2-5DA809E5088C}" type="slidenum">
              <a:rPr lang="id-ID" smtClean="0"/>
              <a:pPr>
                <a:defRPr/>
              </a:pPr>
              <a:t>‹#›</a:t>
            </a:fld>
            <a:endParaRPr lang="id-ID"/>
          </a:p>
        </p:txBody>
      </p:sp>
    </p:spTree>
    <p:extLst>
      <p:ext uri="{BB962C8B-B14F-4D97-AF65-F5344CB8AC3E}">
        <p14:creationId xmlns:p14="http://schemas.microsoft.com/office/powerpoint/2010/main" val="326128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82C3C6FF-F4B6-4615-BBFE-0A181D0B359E}" type="datetimeFigureOut">
              <a:rPr lang="id-ID" smtClean="0"/>
              <a:pPr>
                <a:defRPr/>
              </a:pPr>
              <a:t>19/08/2018</a:t>
            </a:fld>
            <a:endParaRPr lang="id-ID"/>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id-ID"/>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AE32AC12-090B-4137-8C80-D8AFF7F81882}" type="slidenum">
              <a:rPr lang="id-ID" smtClean="0"/>
              <a:pPr>
                <a:defRPr/>
              </a:pPr>
              <a:t>‹#›</a:t>
            </a:fld>
            <a:endParaRPr lang="id-ID"/>
          </a:p>
        </p:txBody>
      </p:sp>
    </p:spTree>
    <p:extLst>
      <p:ext uri="{BB962C8B-B14F-4D97-AF65-F5344CB8AC3E}">
        <p14:creationId xmlns:p14="http://schemas.microsoft.com/office/powerpoint/2010/main" val="2552072869"/>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3356" y="2064613"/>
            <a:ext cx="7715304" cy="1224136"/>
          </a:xfrm>
        </p:spPr>
        <p:txBody>
          <a:bodyPr rtlCol="0">
            <a:normAutofit/>
          </a:bodyPr>
          <a:lstStyle/>
          <a:p>
            <a:pPr eaLnBrk="1" fontAlgn="auto" hangingPunct="1">
              <a:spcAft>
                <a:spcPts val="0"/>
              </a:spcAft>
              <a:defRPr/>
            </a:pP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Introduction of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Mathem</a:t>
            </a:r>
            <a:r>
              <a:rPr lang="id-ID"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atics Logics</a:t>
            </a:r>
          </a:p>
        </p:txBody>
      </p:sp>
      <p:sp>
        <p:nvSpPr>
          <p:cNvPr id="3" name="TextBox 2"/>
          <p:cNvSpPr txBox="1"/>
          <p:nvPr/>
        </p:nvSpPr>
        <p:spPr>
          <a:xfrm>
            <a:off x="467544" y="3969930"/>
            <a:ext cx="3967817" cy="923330"/>
          </a:xfrm>
          <a:prstGeom prst="rect">
            <a:avLst/>
          </a:prstGeom>
          <a:noFill/>
        </p:spPr>
        <p:txBody>
          <a:bodyPr wrap="none" rtlCol="0">
            <a:spAutoFit/>
          </a:bodyPr>
          <a:lstStyle/>
          <a:p>
            <a:r>
              <a:rPr lang="en-US" b="1" dirty="0" err="1"/>
              <a:t>Disusun</a:t>
            </a:r>
            <a:r>
              <a:rPr lang="en-US" b="1" dirty="0"/>
              <a:t> </a:t>
            </a:r>
            <a:r>
              <a:rPr lang="en-US" b="1" dirty="0" err="1"/>
              <a:t>Oleh</a:t>
            </a:r>
            <a:r>
              <a:rPr lang="en-US" b="1" dirty="0"/>
              <a:t> : </a:t>
            </a:r>
          </a:p>
          <a:p>
            <a:r>
              <a:rPr lang="en-US" b="1" dirty="0" err="1"/>
              <a:t>Hanung</a:t>
            </a:r>
            <a:r>
              <a:rPr lang="en-US" b="1" dirty="0"/>
              <a:t> N. </a:t>
            </a:r>
            <a:r>
              <a:rPr lang="en-US" b="1" dirty="0" err="1"/>
              <a:t>Prasetyo</a:t>
            </a:r>
            <a:r>
              <a:rPr lang="en-US" b="1" dirty="0"/>
              <a:t>, </a:t>
            </a:r>
            <a:r>
              <a:rPr lang="en-US" b="1" dirty="0" err="1"/>
              <a:t>S.Si</a:t>
            </a:r>
            <a:r>
              <a:rPr lang="en-US" b="1" dirty="0"/>
              <a:t>, M.T. </a:t>
            </a:r>
            <a:r>
              <a:rPr lang="en-US" b="1" dirty="0" err="1"/>
              <a:t>dkk</a:t>
            </a:r>
            <a:endParaRPr lang="en-US" b="1" dirty="0"/>
          </a:p>
          <a:p>
            <a:r>
              <a:rPr lang="en-US" b="1" dirty="0"/>
              <a:t>hanungnp@telkomuniversity.ac.id</a:t>
            </a:r>
          </a:p>
        </p:txBody>
      </p:sp>
      <p:sp>
        <p:nvSpPr>
          <p:cNvPr id="4" name="TextBox 3"/>
          <p:cNvSpPr txBox="1"/>
          <p:nvPr/>
        </p:nvSpPr>
        <p:spPr>
          <a:xfrm>
            <a:off x="107504" y="6309320"/>
            <a:ext cx="7580921" cy="307777"/>
          </a:xfrm>
          <a:prstGeom prst="rect">
            <a:avLst/>
          </a:prstGeom>
          <a:noFill/>
        </p:spPr>
        <p:txBody>
          <a:bodyPr wrap="none" rtlCol="0">
            <a:spAutoFit/>
          </a:bodyPr>
          <a:lstStyle/>
          <a:p>
            <a:r>
              <a:rPr lang="en-US" sz="1400" i="1" dirty="0" err="1"/>
              <a:t>Hanya</a:t>
            </a:r>
            <a:r>
              <a:rPr lang="en-US" sz="1400" i="1" dirty="0"/>
              <a:t> </a:t>
            </a:r>
            <a:r>
              <a:rPr lang="en-US" sz="1400" i="1" dirty="0" err="1"/>
              <a:t>dipergunakan</a:t>
            </a:r>
            <a:r>
              <a:rPr lang="en-US" sz="1400" i="1" dirty="0"/>
              <a:t> </a:t>
            </a:r>
            <a:r>
              <a:rPr lang="en-US" sz="1400" i="1" dirty="0" err="1"/>
              <a:t>untuk</a:t>
            </a:r>
            <a:r>
              <a:rPr lang="en-US" sz="1400" i="1" dirty="0"/>
              <a:t> </a:t>
            </a:r>
            <a:r>
              <a:rPr lang="en-US" sz="1400" i="1" dirty="0" err="1"/>
              <a:t>kepentingan</a:t>
            </a:r>
            <a:r>
              <a:rPr lang="en-US" sz="1400" i="1" dirty="0"/>
              <a:t> </a:t>
            </a:r>
            <a:r>
              <a:rPr lang="en-US" sz="1400" i="1" dirty="0" err="1"/>
              <a:t>pengejaran</a:t>
            </a:r>
            <a:r>
              <a:rPr lang="en-US" sz="1400" i="1" dirty="0"/>
              <a:t> di </a:t>
            </a:r>
            <a:r>
              <a:rPr lang="en-US" sz="1400" i="1" dirty="0" err="1"/>
              <a:t>Lingkungan</a:t>
            </a:r>
            <a:r>
              <a:rPr lang="en-US" sz="1400" i="1" dirty="0"/>
              <a:t> Telkom University</a:t>
            </a:r>
          </a:p>
        </p:txBody>
      </p:sp>
      <p:sp>
        <p:nvSpPr>
          <p:cNvPr id="5" name="TextBox 4"/>
          <p:cNvSpPr txBox="1"/>
          <p:nvPr/>
        </p:nvSpPr>
        <p:spPr>
          <a:xfrm>
            <a:off x="5580112" y="5524763"/>
            <a:ext cx="3320140" cy="646331"/>
          </a:xfrm>
          <a:prstGeom prst="rect">
            <a:avLst/>
          </a:prstGeom>
          <a:noFill/>
        </p:spPr>
        <p:txBody>
          <a:bodyPr wrap="none" rtlCol="0">
            <a:spAutoFit/>
          </a:bodyPr>
          <a:lstStyle/>
          <a:p>
            <a:r>
              <a:rPr lang="en-US" dirty="0"/>
              <a:t>D</a:t>
            </a:r>
            <a:r>
              <a:rPr lang="id-ID" dirty="0"/>
              <a:t>PH1A3</a:t>
            </a:r>
            <a:r>
              <a:rPr lang="en-US" dirty="0"/>
              <a:t>-</a:t>
            </a:r>
            <a:r>
              <a:rPr lang="id-ID" dirty="0"/>
              <a:t>Logika Matematika</a:t>
            </a:r>
            <a:endParaRPr lang="en-US" dirty="0"/>
          </a:p>
          <a:p>
            <a:r>
              <a:rPr lang="en-US" dirty="0"/>
              <a:t>Semester </a:t>
            </a:r>
            <a:r>
              <a:rPr lang="en-US" dirty="0" err="1"/>
              <a:t>Ganjil</a:t>
            </a:r>
            <a:r>
              <a:rPr lang="en-US" dirty="0"/>
              <a:t> </a:t>
            </a:r>
            <a:r>
              <a:rPr lang="en-US" dirty="0" smtClean="0"/>
              <a:t>201</a:t>
            </a:r>
            <a:r>
              <a:rPr lang="en-US" dirty="0"/>
              <a:t>8</a:t>
            </a:r>
            <a:r>
              <a:rPr lang="en-US" dirty="0" smtClean="0"/>
              <a:t>- 201</a:t>
            </a:r>
            <a:r>
              <a:rPr lang="en-US" dirty="0"/>
              <a:t>9</a:t>
            </a:r>
            <a:endParaRPr lang="en-US" dirty="0"/>
          </a:p>
        </p:txBody>
      </p:sp>
      <p:sp>
        <p:nvSpPr>
          <p:cNvPr id="8" name="TextBox 7"/>
          <p:cNvSpPr txBox="1"/>
          <p:nvPr/>
        </p:nvSpPr>
        <p:spPr>
          <a:xfrm>
            <a:off x="1410015" y="172978"/>
            <a:ext cx="3430234" cy="1169551"/>
          </a:xfrm>
          <a:prstGeom prst="rect">
            <a:avLst/>
          </a:prstGeom>
          <a:noFill/>
        </p:spPr>
        <p:txBody>
          <a:bodyPr wrap="none" rtlCol="0">
            <a:spAutoFit/>
          </a:bodyPr>
          <a:lstStyle/>
          <a:p>
            <a:r>
              <a:rPr lang="id-ID" sz="2800" b="1" dirty="0">
                <a:latin typeface="Calibri" pitchFamily="34" charset="0"/>
                <a:cs typeface="Calibri" pitchFamily="34" charset="0"/>
              </a:rPr>
              <a:t>Fakultas Ilmu Terapan</a:t>
            </a:r>
          </a:p>
          <a:p>
            <a:r>
              <a:rPr lang="en-US" sz="2400" b="1" dirty="0" err="1">
                <a:latin typeface="Calibri" pitchFamily="34" charset="0"/>
                <a:cs typeface="Calibri" pitchFamily="34" charset="0"/>
              </a:rPr>
              <a:t>Universitas</a:t>
            </a:r>
            <a:r>
              <a:rPr lang="en-US" sz="2400" b="1" dirty="0">
                <a:latin typeface="Calibri" pitchFamily="34" charset="0"/>
                <a:cs typeface="Calibri" pitchFamily="34" charset="0"/>
              </a:rPr>
              <a:t> Telkom</a:t>
            </a:r>
          </a:p>
          <a:p>
            <a:r>
              <a:rPr lang="en-US" b="1" dirty="0"/>
              <a:t>www.telkomuniversity.ac.id</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796" y="172978"/>
            <a:ext cx="1077595" cy="10775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172" y="608856"/>
            <a:ext cx="6554867" cy="1524000"/>
          </a:xfrm>
        </p:spPr>
        <p:txBody>
          <a:bodyPr>
            <a:normAutofit fontScale="90000"/>
          </a:bodyPr>
          <a:lstStyle/>
          <a:p>
            <a:r>
              <a:rPr lang="en-US" dirty="0"/>
              <a:t>Ada </a:t>
            </a:r>
            <a:r>
              <a:rPr lang="en-US" dirty="0" err="1"/>
              <a:t>Dua</a:t>
            </a:r>
            <a:r>
              <a:rPr lang="en-US" dirty="0"/>
              <a:t> </a:t>
            </a:r>
            <a:r>
              <a:rPr lang="en-US" dirty="0" err="1"/>
              <a:t>kelompok</a:t>
            </a:r>
            <a:r>
              <a:rPr lang="en-US" dirty="0"/>
              <a:t> data </a:t>
            </a:r>
            <a:r>
              <a:rPr lang="en-US" dirty="0" err="1"/>
              <a:t>yaitu</a:t>
            </a:r>
            <a:r>
              <a:rPr lang="en-US" dirty="0"/>
              <a:t> </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27923538"/>
              </p:ext>
            </p:extLst>
          </p:nvPr>
        </p:nvGraphicFramePr>
        <p:xfrm>
          <a:off x="1115616" y="2132856"/>
          <a:ext cx="6408713" cy="1584960"/>
        </p:xfrm>
        <a:graphic>
          <a:graphicData uri="http://schemas.openxmlformats.org/drawingml/2006/table">
            <a:tbl>
              <a:tblPr firstRow="1" bandRow="1">
                <a:tableStyleId>{5C22544A-7EE6-4342-B048-85BDC9FD1C3A}</a:tableStyleId>
              </a:tblPr>
              <a:tblGrid>
                <a:gridCol w="590747">
                  <a:extLst>
                    <a:ext uri="{9D8B030D-6E8A-4147-A177-3AD203B41FA5}">
                      <a16:colId xmlns:a16="http://schemas.microsoft.com/office/drawing/2014/main" xmlns="" val="20000"/>
                    </a:ext>
                  </a:extLst>
                </a:gridCol>
                <a:gridCol w="984579">
                  <a:extLst>
                    <a:ext uri="{9D8B030D-6E8A-4147-A177-3AD203B41FA5}">
                      <a16:colId xmlns:a16="http://schemas.microsoft.com/office/drawing/2014/main" xmlns="" val="20001"/>
                    </a:ext>
                  </a:extLst>
                </a:gridCol>
                <a:gridCol w="2148172">
                  <a:extLst>
                    <a:ext uri="{9D8B030D-6E8A-4147-A177-3AD203B41FA5}">
                      <a16:colId xmlns:a16="http://schemas.microsoft.com/office/drawing/2014/main" xmlns="" val="20002"/>
                    </a:ext>
                  </a:extLst>
                </a:gridCol>
                <a:gridCol w="1163593">
                  <a:extLst>
                    <a:ext uri="{9D8B030D-6E8A-4147-A177-3AD203B41FA5}">
                      <a16:colId xmlns:a16="http://schemas.microsoft.com/office/drawing/2014/main" xmlns="" val="20003"/>
                    </a:ext>
                  </a:extLst>
                </a:gridCol>
                <a:gridCol w="1521622">
                  <a:extLst>
                    <a:ext uri="{9D8B030D-6E8A-4147-A177-3AD203B41FA5}">
                      <a16:colId xmlns:a16="http://schemas.microsoft.com/office/drawing/2014/main" xmlns="" val="20004"/>
                    </a:ext>
                  </a:extLst>
                </a:gridCol>
              </a:tblGrid>
              <a:tr h="184150">
                <a:tc>
                  <a:txBody>
                    <a:bodyPr/>
                    <a:lstStyle/>
                    <a:p>
                      <a:pPr marL="0" marR="0" algn="l">
                        <a:lnSpc>
                          <a:spcPct val="115000"/>
                        </a:lnSpc>
                        <a:spcBef>
                          <a:spcPts val="0"/>
                        </a:spcBef>
                        <a:spcAft>
                          <a:spcPts val="1000"/>
                        </a:spcAft>
                      </a:pPr>
                      <a:r>
                        <a:rPr lang="id-ID" sz="1000" kern="1200" dirty="0">
                          <a:effectLst/>
                        </a:rPr>
                        <a:t>nik</a:t>
                      </a:r>
                      <a:endParaRPr lang="en-US" sz="1000" dirty="0">
                        <a:effectLst/>
                        <a:latin typeface="Calibri"/>
                        <a:ea typeface="Calibri"/>
                        <a:cs typeface="Arial"/>
                      </a:endParaRPr>
                    </a:p>
                  </a:txBody>
                  <a:tcPr/>
                </a:tc>
                <a:tc>
                  <a:txBody>
                    <a:bodyPr/>
                    <a:lstStyle/>
                    <a:p>
                      <a:pPr marL="0" marR="0" algn="l">
                        <a:lnSpc>
                          <a:spcPct val="115000"/>
                        </a:lnSpc>
                        <a:spcBef>
                          <a:spcPts val="0"/>
                        </a:spcBef>
                        <a:spcAft>
                          <a:spcPts val="1000"/>
                        </a:spcAft>
                      </a:pPr>
                      <a:r>
                        <a:rPr lang="id-ID" sz="1000" kern="1200">
                          <a:effectLst/>
                        </a:rPr>
                        <a:t>nama</a:t>
                      </a:r>
                      <a:endParaRPr lang="en-US" sz="1000">
                        <a:effectLst/>
                        <a:latin typeface="Calibri"/>
                        <a:ea typeface="Calibri"/>
                        <a:cs typeface="Arial"/>
                      </a:endParaRPr>
                    </a:p>
                  </a:txBody>
                  <a:tcPr/>
                </a:tc>
                <a:tc>
                  <a:txBody>
                    <a:bodyPr/>
                    <a:lstStyle/>
                    <a:p>
                      <a:pPr marL="0" marR="0" algn="l">
                        <a:lnSpc>
                          <a:spcPct val="115000"/>
                        </a:lnSpc>
                        <a:spcBef>
                          <a:spcPts val="0"/>
                        </a:spcBef>
                        <a:spcAft>
                          <a:spcPts val="1000"/>
                        </a:spcAft>
                      </a:pPr>
                      <a:r>
                        <a:rPr lang="id-ID" sz="1000" kern="1200">
                          <a:effectLst/>
                        </a:rPr>
                        <a:t>alamat</a:t>
                      </a:r>
                      <a:endParaRPr lang="en-US" sz="1000">
                        <a:effectLst/>
                        <a:latin typeface="Calibri"/>
                        <a:ea typeface="Calibri"/>
                        <a:cs typeface="Arial"/>
                      </a:endParaRPr>
                    </a:p>
                  </a:txBody>
                  <a:tcPr/>
                </a:tc>
                <a:tc>
                  <a:txBody>
                    <a:bodyPr/>
                    <a:lstStyle/>
                    <a:p>
                      <a:pPr marL="0" marR="0" algn="l">
                        <a:lnSpc>
                          <a:spcPct val="115000"/>
                        </a:lnSpc>
                        <a:spcBef>
                          <a:spcPts val="0"/>
                        </a:spcBef>
                        <a:spcAft>
                          <a:spcPts val="1000"/>
                        </a:spcAft>
                      </a:pPr>
                      <a:r>
                        <a:rPr lang="id-ID" sz="1000" kern="1200">
                          <a:effectLst/>
                        </a:rPr>
                        <a:t>kota</a:t>
                      </a:r>
                      <a:endParaRPr lang="en-US" sz="1000">
                        <a:effectLst/>
                        <a:latin typeface="Calibri"/>
                        <a:ea typeface="Calibri"/>
                        <a:cs typeface="Arial"/>
                      </a:endParaRPr>
                    </a:p>
                  </a:txBody>
                  <a:tcPr/>
                </a:tc>
                <a:tc>
                  <a:txBody>
                    <a:bodyPr/>
                    <a:lstStyle/>
                    <a:p>
                      <a:pPr marL="0" marR="0" algn="l">
                        <a:lnSpc>
                          <a:spcPct val="115000"/>
                        </a:lnSpc>
                        <a:spcBef>
                          <a:spcPts val="0"/>
                        </a:spcBef>
                        <a:spcAft>
                          <a:spcPts val="1000"/>
                        </a:spcAft>
                      </a:pPr>
                      <a:r>
                        <a:rPr lang="id-ID" sz="1000" kern="1200">
                          <a:effectLst/>
                        </a:rPr>
                        <a:t>Jenis_kelamin</a:t>
                      </a:r>
                      <a:endParaRPr lang="en-US" sz="1000">
                        <a:effectLst/>
                        <a:latin typeface="Calibri"/>
                        <a:ea typeface="Calibri"/>
                        <a:cs typeface="Arial"/>
                      </a:endParaRPr>
                    </a:p>
                  </a:txBody>
                  <a:tcPr/>
                </a:tc>
                <a:extLst>
                  <a:ext uri="{0D108BD9-81ED-4DB2-BD59-A6C34878D82A}">
                    <a16:rowId xmlns:a16="http://schemas.microsoft.com/office/drawing/2014/main" xmlns="" val="10000"/>
                  </a:ext>
                </a:extLst>
              </a:tr>
              <a:tr h="1164590">
                <a:tc>
                  <a:txBody>
                    <a:bodyPr/>
                    <a:lstStyle/>
                    <a:p>
                      <a:pPr marL="0" marR="0" algn="l">
                        <a:lnSpc>
                          <a:spcPct val="115000"/>
                        </a:lnSpc>
                        <a:spcBef>
                          <a:spcPts val="0"/>
                        </a:spcBef>
                        <a:spcAft>
                          <a:spcPts val="0"/>
                        </a:spcAft>
                      </a:pPr>
                      <a:r>
                        <a:rPr lang="id-ID" sz="1000" kern="1200">
                          <a:effectLst/>
                        </a:rPr>
                        <a:t>101</a:t>
                      </a:r>
                      <a:endParaRPr lang="en-US" sz="1000">
                        <a:effectLst/>
                      </a:endParaRPr>
                    </a:p>
                    <a:p>
                      <a:pPr marL="0" marR="0" algn="l">
                        <a:lnSpc>
                          <a:spcPct val="115000"/>
                        </a:lnSpc>
                        <a:spcBef>
                          <a:spcPts val="0"/>
                        </a:spcBef>
                        <a:spcAft>
                          <a:spcPts val="0"/>
                        </a:spcAft>
                      </a:pPr>
                      <a:r>
                        <a:rPr lang="id-ID" sz="1000" kern="1200">
                          <a:effectLst/>
                        </a:rPr>
                        <a:t>102</a:t>
                      </a:r>
                      <a:endParaRPr lang="en-US" sz="1000">
                        <a:effectLst/>
                      </a:endParaRPr>
                    </a:p>
                    <a:p>
                      <a:pPr marL="0" marR="0" algn="l">
                        <a:lnSpc>
                          <a:spcPct val="115000"/>
                        </a:lnSpc>
                        <a:spcBef>
                          <a:spcPts val="0"/>
                        </a:spcBef>
                        <a:spcAft>
                          <a:spcPts val="0"/>
                        </a:spcAft>
                      </a:pPr>
                      <a:r>
                        <a:rPr lang="id-ID" sz="1000" kern="1200">
                          <a:effectLst/>
                        </a:rPr>
                        <a:t>103</a:t>
                      </a:r>
                      <a:endParaRPr lang="en-US" sz="1000">
                        <a:effectLst/>
                      </a:endParaRPr>
                    </a:p>
                    <a:p>
                      <a:pPr marL="0" marR="0" algn="l">
                        <a:lnSpc>
                          <a:spcPct val="115000"/>
                        </a:lnSpc>
                        <a:spcBef>
                          <a:spcPts val="0"/>
                        </a:spcBef>
                        <a:spcAft>
                          <a:spcPts val="0"/>
                        </a:spcAft>
                      </a:pPr>
                      <a:r>
                        <a:rPr lang="id-ID" sz="1000" kern="1200">
                          <a:effectLst/>
                        </a:rPr>
                        <a:t>104</a:t>
                      </a:r>
                      <a:endParaRPr lang="en-US" sz="1000">
                        <a:effectLst/>
                      </a:endParaRPr>
                    </a:p>
                    <a:p>
                      <a:pPr marL="0" marR="0" algn="l">
                        <a:lnSpc>
                          <a:spcPct val="115000"/>
                        </a:lnSpc>
                        <a:spcBef>
                          <a:spcPts val="0"/>
                        </a:spcBef>
                        <a:spcAft>
                          <a:spcPts val="0"/>
                        </a:spcAft>
                      </a:pPr>
                      <a:r>
                        <a:rPr lang="id-ID" sz="1000" kern="1200">
                          <a:effectLst/>
                        </a:rPr>
                        <a:t>105</a:t>
                      </a:r>
                      <a:endParaRPr lang="en-US" sz="1000">
                        <a:effectLst/>
                      </a:endParaRPr>
                    </a:p>
                    <a:p>
                      <a:pPr marL="0" marR="0" algn="l">
                        <a:lnSpc>
                          <a:spcPct val="115000"/>
                        </a:lnSpc>
                        <a:spcBef>
                          <a:spcPts val="0"/>
                        </a:spcBef>
                        <a:spcAft>
                          <a:spcPts val="0"/>
                        </a:spcAft>
                      </a:pPr>
                      <a:r>
                        <a:rPr lang="id-ID" sz="1000" kern="1200">
                          <a:effectLst/>
                        </a:rPr>
                        <a:t>106</a:t>
                      </a:r>
                      <a:endParaRPr lang="en-US" sz="1000">
                        <a:effectLst/>
                      </a:endParaRPr>
                    </a:p>
                    <a:p>
                      <a:pPr marL="0" marR="0" algn="l">
                        <a:lnSpc>
                          <a:spcPct val="115000"/>
                        </a:lnSpc>
                        <a:spcBef>
                          <a:spcPts val="0"/>
                        </a:spcBef>
                        <a:spcAft>
                          <a:spcPts val="0"/>
                        </a:spcAft>
                      </a:pPr>
                      <a:r>
                        <a:rPr lang="id-ID" sz="1000" kern="1200">
                          <a:effectLst/>
                        </a:rPr>
                        <a:t>107</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a:effectLst/>
                        </a:rPr>
                        <a:t>Ari</a:t>
                      </a:r>
                      <a:endParaRPr lang="en-US" sz="1000">
                        <a:effectLst/>
                      </a:endParaRPr>
                    </a:p>
                    <a:p>
                      <a:pPr marL="0" marR="0" algn="l">
                        <a:lnSpc>
                          <a:spcPct val="115000"/>
                        </a:lnSpc>
                        <a:spcBef>
                          <a:spcPts val="0"/>
                        </a:spcBef>
                        <a:spcAft>
                          <a:spcPts val="0"/>
                        </a:spcAft>
                      </a:pPr>
                      <a:r>
                        <a:rPr lang="id-ID" sz="1000" kern="1200">
                          <a:effectLst/>
                        </a:rPr>
                        <a:t>Agus</a:t>
                      </a:r>
                      <a:endParaRPr lang="en-US" sz="1000">
                        <a:effectLst/>
                      </a:endParaRPr>
                    </a:p>
                    <a:p>
                      <a:pPr marL="0" marR="0" algn="l">
                        <a:lnSpc>
                          <a:spcPct val="115000"/>
                        </a:lnSpc>
                        <a:spcBef>
                          <a:spcPts val="0"/>
                        </a:spcBef>
                        <a:spcAft>
                          <a:spcPts val="0"/>
                        </a:spcAft>
                      </a:pPr>
                      <a:r>
                        <a:rPr lang="id-ID" sz="1000" kern="1200">
                          <a:effectLst/>
                        </a:rPr>
                        <a:t>Nia</a:t>
                      </a:r>
                      <a:endParaRPr lang="en-US" sz="1000">
                        <a:effectLst/>
                      </a:endParaRPr>
                    </a:p>
                    <a:p>
                      <a:pPr marL="0" marR="0" algn="l">
                        <a:lnSpc>
                          <a:spcPct val="115000"/>
                        </a:lnSpc>
                        <a:spcBef>
                          <a:spcPts val="0"/>
                        </a:spcBef>
                        <a:spcAft>
                          <a:spcPts val="0"/>
                        </a:spcAft>
                      </a:pPr>
                      <a:r>
                        <a:rPr lang="id-ID" sz="1000" kern="1200">
                          <a:effectLst/>
                        </a:rPr>
                        <a:t>Iman</a:t>
                      </a:r>
                      <a:endParaRPr lang="en-US" sz="1000">
                        <a:effectLst/>
                      </a:endParaRPr>
                    </a:p>
                    <a:p>
                      <a:pPr marL="0" marR="0" algn="l">
                        <a:lnSpc>
                          <a:spcPct val="115000"/>
                        </a:lnSpc>
                        <a:spcBef>
                          <a:spcPts val="0"/>
                        </a:spcBef>
                        <a:spcAft>
                          <a:spcPts val="0"/>
                        </a:spcAft>
                      </a:pPr>
                      <a:r>
                        <a:rPr lang="id-ID" sz="1000" kern="1200">
                          <a:effectLst/>
                        </a:rPr>
                        <a:t>Wina</a:t>
                      </a:r>
                      <a:endParaRPr lang="en-US" sz="1000">
                        <a:effectLst/>
                      </a:endParaRPr>
                    </a:p>
                    <a:p>
                      <a:pPr marL="0" marR="0" algn="l">
                        <a:lnSpc>
                          <a:spcPct val="115000"/>
                        </a:lnSpc>
                        <a:spcBef>
                          <a:spcPts val="0"/>
                        </a:spcBef>
                        <a:spcAft>
                          <a:spcPts val="0"/>
                        </a:spcAft>
                      </a:pPr>
                      <a:r>
                        <a:rPr lang="id-ID" sz="1000" kern="1200">
                          <a:effectLst/>
                        </a:rPr>
                        <a:t>Feri</a:t>
                      </a:r>
                      <a:endParaRPr lang="en-US" sz="1000">
                        <a:effectLst/>
                      </a:endParaRPr>
                    </a:p>
                    <a:p>
                      <a:pPr marL="0" marR="0" algn="l">
                        <a:lnSpc>
                          <a:spcPct val="115000"/>
                        </a:lnSpc>
                        <a:spcBef>
                          <a:spcPts val="0"/>
                        </a:spcBef>
                        <a:spcAft>
                          <a:spcPts val="0"/>
                        </a:spcAft>
                      </a:pPr>
                      <a:r>
                        <a:rPr lang="id-ID" sz="1000" kern="1200">
                          <a:effectLst/>
                        </a:rPr>
                        <a:t>Yayat</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dirty="0">
                          <a:effectLst/>
                        </a:rPr>
                        <a:t>Jl. Batu</a:t>
                      </a:r>
                      <a:endParaRPr lang="en-US" sz="1000" dirty="0">
                        <a:effectLst/>
                      </a:endParaRPr>
                    </a:p>
                    <a:p>
                      <a:pPr marL="0" marR="0" algn="l">
                        <a:lnSpc>
                          <a:spcPct val="115000"/>
                        </a:lnSpc>
                        <a:spcBef>
                          <a:spcPts val="0"/>
                        </a:spcBef>
                        <a:spcAft>
                          <a:spcPts val="0"/>
                        </a:spcAft>
                      </a:pPr>
                      <a:r>
                        <a:rPr lang="id-ID" sz="1000" kern="1200" dirty="0">
                          <a:effectLst/>
                        </a:rPr>
                        <a:t>Jl. Tangerang no.2</a:t>
                      </a:r>
                      <a:endParaRPr lang="en-US" sz="1000" dirty="0">
                        <a:effectLst/>
                      </a:endParaRPr>
                    </a:p>
                    <a:p>
                      <a:pPr marL="0" marR="0" algn="l">
                        <a:lnSpc>
                          <a:spcPct val="115000"/>
                        </a:lnSpc>
                        <a:spcBef>
                          <a:spcPts val="0"/>
                        </a:spcBef>
                        <a:spcAft>
                          <a:spcPts val="0"/>
                        </a:spcAft>
                      </a:pPr>
                      <a:r>
                        <a:rPr lang="id-ID" sz="1000" kern="1200" dirty="0">
                          <a:effectLst/>
                        </a:rPr>
                        <a:t>Jl. Nyasar</a:t>
                      </a:r>
                      <a:endParaRPr lang="en-US" sz="1000" dirty="0">
                        <a:effectLst/>
                      </a:endParaRPr>
                    </a:p>
                    <a:p>
                      <a:pPr marL="0" marR="0" algn="l">
                        <a:lnSpc>
                          <a:spcPct val="115000"/>
                        </a:lnSpc>
                        <a:spcBef>
                          <a:spcPts val="0"/>
                        </a:spcBef>
                        <a:spcAft>
                          <a:spcPts val="0"/>
                        </a:spcAft>
                      </a:pPr>
                      <a:r>
                        <a:rPr lang="id-ID" sz="1000" kern="1200" dirty="0">
                          <a:effectLst/>
                        </a:rPr>
                        <a:t>Jl. Sesat No. 601</a:t>
                      </a:r>
                      <a:endParaRPr lang="en-US" sz="1000" dirty="0">
                        <a:effectLst/>
                      </a:endParaRPr>
                    </a:p>
                    <a:p>
                      <a:pPr marL="0" marR="0" algn="l">
                        <a:lnSpc>
                          <a:spcPct val="115000"/>
                        </a:lnSpc>
                        <a:spcBef>
                          <a:spcPts val="0"/>
                        </a:spcBef>
                        <a:spcAft>
                          <a:spcPts val="0"/>
                        </a:spcAft>
                      </a:pPr>
                      <a:r>
                        <a:rPr lang="id-ID" sz="1000" kern="1200" dirty="0">
                          <a:effectLst/>
                        </a:rPr>
                        <a:t>Jl. Anggun No. 3</a:t>
                      </a:r>
                      <a:endParaRPr lang="en-US" sz="1000" dirty="0">
                        <a:effectLst/>
                      </a:endParaRPr>
                    </a:p>
                    <a:p>
                      <a:pPr marL="0" marR="0" algn="l">
                        <a:lnSpc>
                          <a:spcPct val="115000"/>
                        </a:lnSpc>
                        <a:spcBef>
                          <a:spcPts val="0"/>
                        </a:spcBef>
                        <a:spcAft>
                          <a:spcPts val="0"/>
                        </a:spcAft>
                      </a:pPr>
                      <a:r>
                        <a:rPr lang="id-ID" sz="1000" kern="1200" dirty="0">
                          <a:effectLst/>
                        </a:rPr>
                        <a:t>Jl. Alamat Palsu No. 5</a:t>
                      </a:r>
                      <a:endParaRPr lang="en-US" sz="1000" dirty="0">
                        <a:effectLst/>
                      </a:endParaRPr>
                    </a:p>
                    <a:p>
                      <a:pPr marL="0" marR="0" algn="l">
                        <a:lnSpc>
                          <a:spcPct val="115000"/>
                        </a:lnSpc>
                        <a:spcBef>
                          <a:spcPts val="0"/>
                        </a:spcBef>
                        <a:spcAft>
                          <a:spcPts val="0"/>
                        </a:spcAft>
                      </a:pPr>
                      <a:r>
                        <a:rPr lang="id-ID" sz="1000" kern="1200" dirty="0">
                          <a:effectLst/>
                        </a:rPr>
                        <a:t>Jl. Besar</a:t>
                      </a:r>
                      <a:endParaRPr lang="en-US" sz="1000" dirty="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a:effectLst/>
                        </a:rPr>
                        <a:t>Jakarta</a:t>
                      </a:r>
                      <a:endParaRPr lang="en-US" sz="1000">
                        <a:effectLst/>
                      </a:endParaRPr>
                    </a:p>
                    <a:p>
                      <a:pPr marL="0" marR="0" algn="l">
                        <a:lnSpc>
                          <a:spcPct val="115000"/>
                        </a:lnSpc>
                        <a:spcBef>
                          <a:spcPts val="0"/>
                        </a:spcBef>
                        <a:spcAft>
                          <a:spcPts val="0"/>
                        </a:spcAft>
                      </a:pPr>
                      <a:r>
                        <a:rPr lang="id-ID" sz="1000" kern="1200">
                          <a:effectLst/>
                        </a:rPr>
                        <a:t>Bandung</a:t>
                      </a:r>
                      <a:endParaRPr lang="en-US" sz="1000">
                        <a:effectLst/>
                      </a:endParaRPr>
                    </a:p>
                    <a:p>
                      <a:pPr marL="0" marR="0" algn="l">
                        <a:lnSpc>
                          <a:spcPct val="115000"/>
                        </a:lnSpc>
                        <a:spcBef>
                          <a:spcPts val="0"/>
                        </a:spcBef>
                        <a:spcAft>
                          <a:spcPts val="0"/>
                        </a:spcAft>
                      </a:pPr>
                      <a:r>
                        <a:rPr lang="id-ID" sz="1000" kern="1200">
                          <a:effectLst/>
                        </a:rPr>
                        <a:t>Bogor</a:t>
                      </a:r>
                      <a:endParaRPr lang="en-US" sz="1000">
                        <a:effectLst/>
                      </a:endParaRPr>
                    </a:p>
                    <a:p>
                      <a:pPr marL="0" marR="0" algn="l">
                        <a:lnSpc>
                          <a:spcPct val="115000"/>
                        </a:lnSpc>
                        <a:spcBef>
                          <a:spcPts val="0"/>
                        </a:spcBef>
                        <a:spcAft>
                          <a:spcPts val="0"/>
                        </a:spcAft>
                      </a:pPr>
                      <a:r>
                        <a:rPr lang="id-ID" sz="1000" kern="1200">
                          <a:effectLst/>
                        </a:rPr>
                        <a:t>Jakarta</a:t>
                      </a:r>
                      <a:endParaRPr lang="en-US" sz="1000">
                        <a:effectLst/>
                      </a:endParaRPr>
                    </a:p>
                    <a:p>
                      <a:pPr marL="0" marR="0" algn="l">
                        <a:lnSpc>
                          <a:spcPct val="115000"/>
                        </a:lnSpc>
                        <a:spcBef>
                          <a:spcPts val="0"/>
                        </a:spcBef>
                        <a:spcAft>
                          <a:spcPts val="0"/>
                        </a:spcAft>
                      </a:pPr>
                      <a:r>
                        <a:rPr lang="id-ID" sz="1000" kern="1200">
                          <a:effectLst/>
                        </a:rPr>
                        <a:t>Bogor</a:t>
                      </a:r>
                      <a:endParaRPr lang="en-US" sz="1000">
                        <a:effectLst/>
                      </a:endParaRPr>
                    </a:p>
                    <a:p>
                      <a:pPr marL="0" marR="0" algn="l">
                        <a:lnSpc>
                          <a:spcPct val="115000"/>
                        </a:lnSpc>
                        <a:spcBef>
                          <a:spcPts val="0"/>
                        </a:spcBef>
                        <a:spcAft>
                          <a:spcPts val="0"/>
                        </a:spcAft>
                      </a:pPr>
                      <a:r>
                        <a:rPr lang="id-ID" sz="1000" kern="1200">
                          <a:effectLst/>
                        </a:rPr>
                        <a:t>Bandung</a:t>
                      </a:r>
                      <a:endParaRPr lang="en-US" sz="1000">
                        <a:effectLst/>
                      </a:endParaRPr>
                    </a:p>
                    <a:p>
                      <a:pPr marL="0" marR="0" algn="l">
                        <a:lnSpc>
                          <a:spcPct val="115000"/>
                        </a:lnSpc>
                        <a:spcBef>
                          <a:spcPts val="0"/>
                        </a:spcBef>
                        <a:spcAft>
                          <a:spcPts val="0"/>
                        </a:spcAft>
                      </a:pPr>
                      <a:r>
                        <a:rPr lang="id-ID" sz="1000" kern="1200">
                          <a:effectLst/>
                        </a:rPr>
                        <a:t>jakarta</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dirty="0">
                          <a:effectLst/>
                        </a:rPr>
                        <a:t>Pria</a:t>
                      </a:r>
                      <a:endParaRPr lang="en-US" sz="1000" dirty="0">
                        <a:effectLst/>
                      </a:endParaRPr>
                    </a:p>
                    <a:p>
                      <a:pPr marL="0" marR="0" algn="l">
                        <a:lnSpc>
                          <a:spcPct val="115000"/>
                        </a:lnSpc>
                        <a:spcBef>
                          <a:spcPts val="0"/>
                        </a:spcBef>
                        <a:spcAft>
                          <a:spcPts val="0"/>
                        </a:spcAft>
                      </a:pPr>
                      <a:r>
                        <a:rPr lang="id-ID" sz="1000" kern="1200" dirty="0">
                          <a:effectLst/>
                        </a:rPr>
                        <a:t>Pria</a:t>
                      </a:r>
                      <a:endParaRPr lang="en-US" sz="1000" dirty="0">
                        <a:effectLst/>
                      </a:endParaRPr>
                    </a:p>
                    <a:p>
                      <a:pPr marL="0" marR="0" algn="l">
                        <a:lnSpc>
                          <a:spcPct val="115000"/>
                        </a:lnSpc>
                        <a:spcBef>
                          <a:spcPts val="0"/>
                        </a:spcBef>
                        <a:spcAft>
                          <a:spcPts val="0"/>
                        </a:spcAft>
                      </a:pPr>
                      <a:r>
                        <a:rPr lang="id-ID" sz="1000" kern="1200" dirty="0">
                          <a:effectLst/>
                        </a:rPr>
                        <a:t>Wanita</a:t>
                      </a:r>
                      <a:endParaRPr lang="en-US" sz="1000" dirty="0">
                        <a:effectLst/>
                      </a:endParaRPr>
                    </a:p>
                    <a:p>
                      <a:pPr marL="0" marR="0" algn="l">
                        <a:lnSpc>
                          <a:spcPct val="115000"/>
                        </a:lnSpc>
                        <a:spcBef>
                          <a:spcPts val="0"/>
                        </a:spcBef>
                        <a:spcAft>
                          <a:spcPts val="0"/>
                        </a:spcAft>
                      </a:pPr>
                      <a:r>
                        <a:rPr lang="id-ID" sz="1000" kern="1200" dirty="0">
                          <a:effectLst/>
                        </a:rPr>
                        <a:t>Pria</a:t>
                      </a:r>
                      <a:endParaRPr lang="en-US" sz="1000" dirty="0">
                        <a:effectLst/>
                      </a:endParaRPr>
                    </a:p>
                    <a:p>
                      <a:pPr marL="0" marR="0" algn="l">
                        <a:lnSpc>
                          <a:spcPct val="115000"/>
                        </a:lnSpc>
                        <a:spcBef>
                          <a:spcPts val="0"/>
                        </a:spcBef>
                        <a:spcAft>
                          <a:spcPts val="0"/>
                        </a:spcAft>
                      </a:pPr>
                      <a:r>
                        <a:rPr lang="id-ID" sz="1000" kern="1200" dirty="0">
                          <a:effectLst/>
                        </a:rPr>
                        <a:t>Wanita</a:t>
                      </a:r>
                      <a:endParaRPr lang="en-US" sz="1000" dirty="0">
                        <a:effectLst/>
                      </a:endParaRPr>
                    </a:p>
                    <a:p>
                      <a:pPr marL="0" marR="0" algn="l">
                        <a:lnSpc>
                          <a:spcPct val="115000"/>
                        </a:lnSpc>
                        <a:spcBef>
                          <a:spcPts val="0"/>
                        </a:spcBef>
                        <a:spcAft>
                          <a:spcPts val="0"/>
                        </a:spcAft>
                      </a:pPr>
                      <a:r>
                        <a:rPr lang="id-ID" sz="1000" kern="1200" dirty="0">
                          <a:effectLst/>
                        </a:rPr>
                        <a:t>Pria</a:t>
                      </a:r>
                      <a:endParaRPr lang="en-US" sz="1000" dirty="0">
                        <a:effectLst/>
                      </a:endParaRPr>
                    </a:p>
                    <a:p>
                      <a:pPr marL="0" marR="0" algn="l">
                        <a:lnSpc>
                          <a:spcPct val="115000"/>
                        </a:lnSpc>
                        <a:spcBef>
                          <a:spcPts val="0"/>
                        </a:spcBef>
                        <a:spcAft>
                          <a:spcPts val="0"/>
                        </a:spcAft>
                      </a:pPr>
                      <a:r>
                        <a:rPr lang="id-ID" sz="1000" kern="1200" dirty="0">
                          <a:effectLst/>
                        </a:rPr>
                        <a:t>pria</a:t>
                      </a:r>
                      <a:endParaRPr lang="en-US" sz="1000" dirty="0">
                        <a:effectLst/>
                        <a:latin typeface="Calibri"/>
                        <a:ea typeface="Calibri"/>
                        <a:cs typeface="Arial"/>
                      </a:endParaRPr>
                    </a:p>
                  </a:txBody>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1170896" y="1679724"/>
            <a:ext cx="2800767" cy="369332"/>
          </a:xfrm>
          <a:prstGeom prst="rect">
            <a:avLst/>
          </a:prstGeom>
          <a:noFill/>
        </p:spPr>
        <p:txBody>
          <a:bodyPr wrap="none" rtlCol="0">
            <a:spAutoFit/>
          </a:bodyPr>
          <a:lstStyle/>
          <a:p>
            <a:r>
              <a:rPr lang="en-US" dirty="0" err="1"/>
              <a:t>Himpunan</a:t>
            </a:r>
            <a:r>
              <a:rPr lang="en-US" dirty="0"/>
              <a:t> data </a:t>
            </a:r>
            <a:r>
              <a:rPr lang="en-US" dirty="0" err="1"/>
              <a:t>karyawan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07992453"/>
              </p:ext>
            </p:extLst>
          </p:nvPr>
        </p:nvGraphicFramePr>
        <p:xfrm>
          <a:off x="1167488" y="4365104"/>
          <a:ext cx="5358237" cy="1234440"/>
        </p:xfrm>
        <a:graphic>
          <a:graphicData uri="http://schemas.openxmlformats.org/drawingml/2006/table">
            <a:tbl>
              <a:tblPr firstRow="1" bandRow="1">
                <a:tableStyleId>{5C22544A-7EE6-4342-B048-85BDC9FD1C3A}</a:tableStyleId>
              </a:tblPr>
              <a:tblGrid>
                <a:gridCol w="624812">
                  <a:extLst>
                    <a:ext uri="{9D8B030D-6E8A-4147-A177-3AD203B41FA5}">
                      <a16:colId xmlns:a16="http://schemas.microsoft.com/office/drawing/2014/main" xmlns="" val="20000"/>
                    </a:ext>
                  </a:extLst>
                </a:gridCol>
                <a:gridCol w="1325359">
                  <a:extLst>
                    <a:ext uri="{9D8B030D-6E8A-4147-A177-3AD203B41FA5}">
                      <a16:colId xmlns:a16="http://schemas.microsoft.com/office/drawing/2014/main" xmlns="" val="20001"/>
                    </a:ext>
                  </a:extLst>
                </a:gridCol>
                <a:gridCol w="1325359">
                  <a:extLst>
                    <a:ext uri="{9D8B030D-6E8A-4147-A177-3AD203B41FA5}">
                      <a16:colId xmlns:a16="http://schemas.microsoft.com/office/drawing/2014/main" xmlns="" val="20002"/>
                    </a:ext>
                  </a:extLst>
                </a:gridCol>
                <a:gridCol w="946685">
                  <a:extLst>
                    <a:ext uri="{9D8B030D-6E8A-4147-A177-3AD203B41FA5}">
                      <a16:colId xmlns:a16="http://schemas.microsoft.com/office/drawing/2014/main" xmlns="" val="20003"/>
                    </a:ext>
                  </a:extLst>
                </a:gridCol>
                <a:gridCol w="1136022">
                  <a:extLst>
                    <a:ext uri="{9D8B030D-6E8A-4147-A177-3AD203B41FA5}">
                      <a16:colId xmlns:a16="http://schemas.microsoft.com/office/drawing/2014/main" xmlns="" val="20004"/>
                    </a:ext>
                  </a:extLst>
                </a:gridCol>
              </a:tblGrid>
              <a:tr h="172720">
                <a:tc>
                  <a:txBody>
                    <a:bodyPr/>
                    <a:lstStyle/>
                    <a:p>
                      <a:pPr marL="0" marR="0" algn="l">
                        <a:lnSpc>
                          <a:spcPct val="115000"/>
                        </a:lnSpc>
                        <a:spcBef>
                          <a:spcPts val="0"/>
                        </a:spcBef>
                        <a:spcAft>
                          <a:spcPts val="0"/>
                        </a:spcAft>
                      </a:pPr>
                      <a:r>
                        <a:rPr lang="id-ID" sz="1000" kern="1200">
                          <a:effectLst/>
                        </a:rPr>
                        <a:t>nik</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a:effectLst/>
                        </a:rPr>
                        <a:t>Gaji pokok</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en-US" sz="1000" kern="1200">
                          <a:effectLst/>
                        </a:rPr>
                        <a:t>T</a:t>
                      </a:r>
                      <a:r>
                        <a:rPr lang="id-ID" sz="1000" kern="1200">
                          <a:effectLst/>
                        </a:rPr>
                        <a:t>unjangan</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a:effectLst/>
                        </a:rPr>
                        <a:t>beban</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a:effectLst/>
                        </a:rPr>
                        <a:t>Totalgaji</a:t>
                      </a:r>
                      <a:endParaRPr lang="en-US" sz="1000">
                        <a:effectLst/>
                        <a:latin typeface="Calibri"/>
                        <a:ea typeface="Calibri"/>
                        <a:cs typeface="Arial"/>
                      </a:endParaRPr>
                    </a:p>
                  </a:txBody>
                  <a:tcPr/>
                </a:tc>
                <a:extLst>
                  <a:ext uri="{0D108BD9-81ED-4DB2-BD59-A6C34878D82A}">
                    <a16:rowId xmlns:a16="http://schemas.microsoft.com/office/drawing/2014/main" xmlns="" val="10000"/>
                  </a:ext>
                </a:extLst>
              </a:tr>
              <a:tr h="833120">
                <a:tc>
                  <a:txBody>
                    <a:bodyPr/>
                    <a:lstStyle/>
                    <a:p>
                      <a:pPr marL="0" marR="0" algn="l">
                        <a:lnSpc>
                          <a:spcPct val="115000"/>
                        </a:lnSpc>
                        <a:spcBef>
                          <a:spcPts val="0"/>
                        </a:spcBef>
                        <a:spcAft>
                          <a:spcPts val="0"/>
                        </a:spcAft>
                      </a:pPr>
                      <a:r>
                        <a:rPr lang="id-ID" sz="1000" kern="1200">
                          <a:effectLst/>
                        </a:rPr>
                        <a:t>101</a:t>
                      </a:r>
                      <a:endParaRPr lang="en-US" sz="1000">
                        <a:effectLst/>
                      </a:endParaRPr>
                    </a:p>
                    <a:p>
                      <a:pPr marL="0" marR="0" algn="l">
                        <a:lnSpc>
                          <a:spcPct val="115000"/>
                        </a:lnSpc>
                        <a:spcBef>
                          <a:spcPts val="0"/>
                        </a:spcBef>
                        <a:spcAft>
                          <a:spcPts val="0"/>
                        </a:spcAft>
                      </a:pPr>
                      <a:r>
                        <a:rPr lang="id-ID" sz="1000" kern="1200">
                          <a:effectLst/>
                        </a:rPr>
                        <a:t>102</a:t>
                      </a:r>
                      <a:endParaRPr lang="en-US" sz="1000">
                        <a:effectLst/>
                      </a:endParaRPr>
                    </a:p>
                    <a:p>
                      <a:pPr marL="0" marR="0" algn="l">
                        <a:lnSpc>
                          <a:spcPct val="115000"/>
                        </a:lnSpc>
                        <a:spcBef>
                          <a:spcPts val="0"/>
                        </a:spcBef>
                        <a:spcAft>
                          <a:spcPts val="0"/>
                        </a:spcAft>
                      </a:pPr>
                      <a:r>
                        <a:rPr lang="id-ID" sz="1000" kern="1200">
                          <a:effectLst/>
                        </a:rPr>
                        <a:t>103</a:t>
                      </a:r>
                      <a:endParaRPr lang="en-US" sz="1000">
                        <a:effectLst/>
                      </a:endParaRPr>
                    </a:p>
                    <a:p>
                      <a:pPr marL="0" marR="0" algn="l">
                        <a:lnSpc>
                          <a:spcPct val="115000"/>
                        </a:lnSpc>
                        <a:spcBef>
                          <a:spcPts val="0"/>
                        </a:spcBef>
                        <a:spcAft>
                          <a:spcPts val="0"/>
                        </a:spcAft>
                      </a:pPr>
                      <a:r>
                        <a:rPr lang="id-ID" sz="1000" kern="1200">
                          <a:effectLst/>
                        </a:rPr>
                        <a:t>104</a:t>
                      </a:r>
                      <a:endParaRPr lang="en-US" sz="1000">
                        <a:effectLst/>
                      </a:endParaRPr>
                    </a:p>
                    <a:p>
                      <a:pPr marL="0" marR="0" algn="l">
                        <a:lnSpc>
                          <a:spcPct val="115000"/>
                        </a:lnSpc>
                        <a:spcBef>
                          <a:spcPts val="0"/>
                        </a:spcBef>
                        <a:spcAft>
                          <a:spcPts val="0"/>
                        </a:spcAft>
                      </a:pPr>
                      <a:r>
                        <a:rPr lang="id-ID" sz="1000" kern="1200">
                          <a:effectLst/>
                        </a:rPr>
                        <a:t>105</a:t>
                      </a:r>
                      <a:endParaRPr lang="en-US" sz="1000">
                        <a:effectLst/>
                        <a:latin typeface="Calibri"/>
                        <a:ea typeface="Calibri"/>
                        <a:cs typeface="Arial"/>
                      </a:endParaRPr>
                    </a:p>
                  </a:txBody>
                  <a:tcPr/>
                </a:tc>
                <a:tc>
                  <a:txBody>
                    <a:bodyPr/>
                    <a:lstStyle/>
                    <a:p>
                      <a:pPr marL="0" marR="0" algn="r">
                        <a:lnSpc>
                          <a:spcPct val="115000"/>
                        </a:lnSpc>
                        <a:spcBef>
                          <a:spcPts val="0"/>
                        </a:spcBef>
                        <a:spcAft>
                          <a:spcPts val="0"/>
                        </a:spcAft>
                      </a:pPr>
                      <a:r>
                        <a:rPr lang="id-ID" sz="1000" kern="1200">
                          <a:effectLst/>
                        </a:rPr>
                        <a:t>1100000</a:t>
                      </a:r>
                      <a:endParaRPr lang="en-US" sz="1000">
                        <a:effectLst/>
                      </a:endParaRPr>
                    </a:p>
                    <a:p>
                      <a:pPr marL="0" marR="0" algn="r">
                        <a:lnSpc>
                          <a:spcPct val="115000"/>
                        </a:lnSpc>
                        <a:spcBef>
                          <a:spcPts val="0"/>
                        </a:spcBef>
                        <a:spcAft>
                          <a:spcPts val="0"/>
                        </a:spcAft>
                      </a:pPr>
                      <a:r>
                        <a:rPr lang="id-ID" sz="1000" kern="1200">
                          <a:effectLst/>
                        </a:rPr>
                        <a:t>1600000</a:t>
                      </a:r>
                      <a:endParaRPr lang="en-US" sz="1000">
                        <a:effectLst/>
                      </a:endParaRPr>
                    </a:p>
                    <a:p>
                      <a:pPr marL="0" marR="0" algn="r">
                        <a:lnSpc>
                          <a:spcPct val="115000"/>
                        </a:lnSpc>
                        <a:spcBef>
                          <a:spcPts val="0"/>
                        </a:spcBef>
                        <a:spcAft>
                          <a:spcPts val="0"/>
                        </a:spcAft>
                      </a:pPr>
                      <a:r>
                        <a:rPr lang="id-ID" sz="1000" kern="1200">
                          <a:effectLst/>
                        </a:rPr>
                        <a:t>1500000</a:t>
                      </a:r>
                      <a:endParaRPr lang="en-US" sz="1000">
                        <a:effectLst/>
                      </a:endParaRPr>
                    </a:p>
                    <a:p>
                      <a:pPr marL="0" marR="0" algn="r">
                        <a:lnSpc>
                          <a:spcPct val="115000"/>
                        </a:lnSpc>
                        <a:spcBef>
                          <a:spcPts val="0"/>
                        </a:spcBef>
                        <a:spcAft>
                          <a:spcPts val="0"/>
                        </a:spcAft>
                      </a:pPr>
                      <a:r>
                        <a:rPr lang="id-ID" sz="1000" kern="1200">
                          <a:effectLst/>
                        </a:rPr>
                        <a:t>750000</a:t>
                      </a:r>
                      <a:endParaRPr lang="en-US" sz="1000">
                        <a:effectLst/>
                      </a:endParaRPr>
                    </a:p>
                    <a:p>
                      <a:pPr marL="0" marR="0" algn="r">
                        <a:lnSpc>
                          <a:spcPct val="115000"/>
                        </a:lnSpc>
                        <a:spcBef>
                          <a:spcPts val="0"/>
                        </a:spcBef>
                        <a:spcAft>
                          <a:spcPts val="0"/>
                        </a:spcAft>
                      </a:pPr>
                      <a:r>
                        <a:rPr lang="id-ID" sz="1000" kern="1200">
                          <a:effectLst/>
                        </a:rPr>
                        <a:t>1000000</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a:effectLst/>
                        </a:rPr>
                        <a:t>200000</a:t>
                      </a:r>
                      <a:endParaRPr lang="en-US" sz="1000">
                        <a:effectLst/>
                      </a:endParaRPr>
                    </a:p>
                    <a:p>
                      <a:pPr marL="0" marR="0" algn="l">
                        <a:lnSpc>
                          <a:spcPct val="115000"/>
                        </a:lnSpc>
                        <a:spcBef>
                          <a:spcPts val="0"/>
                        </a:spcBef>
                        <a:spcAft>
                          <a:spcPts val="0"/>
                        </a:spcAft>
                      </a:pPr>
                      <a:r>
                        <a:rPr lang="id-ID" sz="1000" kern="1200">
                          <a:effectLst/>
                        </a:rPr>
                        <a:t>150000</a:t>
                      </a:r>
                      <a:endParaRPr lang="en-US" sz="1000">
                        <a:effectLst/>
                      </a:endParaRPr>
                    </a:p>
                    <a:p>
                      <a:pPr marL="0" marR="0" algn="l">
                        <a:lnSpc>
                          <a:spcPct val="115000"/>
                        </a:lnSpc>
                        <a:spcBef>
                          <a:spcPts val="0"/>
                        </a:spcBef>
                        <a:spcAft>
                          <a:spcPts val="0"/>
                        </a:spcAft>
                      </a:pPr>
                      <a:r>
                        <a:rPr lang="id-ID" sz="1000" kern="1200">
                          <a:effectLst/>
                        </a:rPr>
                        <a:t>200000</a:t>
                      </a:r>
                      <a:endParaRPr lang="en-US" sz="1000">
                        <a:effectLst/>
                      </a:endParaRPr>
                    </a:p>
                    <a:p>
                      <a:pPr marL="0" marR="0" algn="l">
                        <a:lnSpc>
                          <a:spcPct val="115000"/>
                        </a:lnSpc>
                        <a:spcBef>
                          <a:spcPts val="0"/>
                        </a:spcBef>
                        <a:spcAft>
                          <a:spcPts val="0"/>
                        </a:spcAft>
                      </a:pPr>
                      <a:r>
                        <a:rPr lang="id-ID" sz="1000" kern="1200">
                          <a:effectLst/>
                        </a:rPr>
                        <a:t>100000</a:t>
                      </a:r>
                      <a:endParaRPr lang="en-US" sz="1000">
                        <a:effectLst/>
                      </a:endParaRPr>
                    </a:p>
                    <a:p>
                      <a:pPr marL="0" marR="0" algn="l">
                        <a:lnSpc>
                          <a:spcPct val="115000"/>
                        </a:lnSpc>
                        <a:spcBef>
                          <a:spcPts val="0"/>
                        </a:spcBef>
                        <a:spcAft>
                          <a:spcPts val="0"/>
                        </a:spcAft>
                      </a:pPr>
                      <a:r>
                        <a:rPr lang="id-ID" sz="1000" kern="1200">
                          <a:effectLst/>
                        </a:rPr>
                        <a:t>200000</a:t>
                      </a:r>
                      <a:endParaRPr lang="en-US" sz="1000">
                        <a:effectLst/>
                        <a:latin typeface="Calibri"/>
                        <a:ea typeface="Calibri"/>
                        <a:cs typeface="Arial"/>
                      </a:endParaRPr>
                    </a:p>
                  </a:txBody>
                  <a:tcPr/>
                </a:tc>
                <a:tc>
                  <a:txBody>
                    <a:bodyPr/>
                    <a:lstStyle/>
                    <a:p>
                      <a:pPr marL="0" marR="0" algn="r">
                        <a:lnSpc>
                          <a:spcPct val="115000"/>
                        </a:lnSpc>
                        <a:spcBef>
                          <a:spcPts val="0"/>
                        </a:spcBef>
                        <a:spcAft>
                          <a:spcPts val="0"/>
                        </a:spcAft>
                      </a:pPr>
                      <a:r>
                        <a:rPr lang="id-ID" sz="1000" kern="1200">
                          <a:effectLst/>
                        </a:rPr>
                        <a:t>100000</a:t>
                      </a:r>
                      <a:endParaRPr lang="en-US" sz="1000">
                        <a:effectLst/>
                      </a:endParaRPr>
                    </a:p>
                    <a:p>
                      <a:pPr marL="0" marR="0" algn="r">
                        <a:lnSpc>
                          <a:spcPct val="115000"/>
                        </a:lnSpc>
                        <a:spcBef>
                          <a:spcPts val="0"/>
                        </a:spcBef>
                        <a:spcAft>
                          <a:spcPts val="0"/>
                        </a:spcAft>
                      </a:pPr>
                      <a:r>
                        <a:rPr lang="id-ID" sz="1000" kern="1200">
                          <a:effectLst/>
                        </a:rPr>
                        <a:t>100000</a:t>
                      </a:r>
                      <a:endParaRPr lang="en-US" sz="1000">
                        <a:effectLst/>
                      </a:endParaRPr>
                    </a:p>
                    <a:p>
                      <a:pPr marL="0" marR="0" algn="r">
                        <a:lnSpc>
                          <a:spcPct val="115000"/>
                        </a:lnSpc>
                        <a:spcBef>
                          <a:spcPts val="0"/>
                        </a:spcBef>
                        <a:spcAft>
                          <a:spcPts val="0"/>
                        </a:spcAft>
                      </a:pPr>
                      <a:r>
                        <a:rPr lang="id-ID" sz="1000" kern="1200">
                          <a:effectLst/>
                        </a:rPr>
                        <a:t>100000</a:t>
                      </a:r>
                      <a:endParaRPr lang="en-US" sz="1000">
                        <a:effectLst/>
                      </a:endParaRPr>
                    </a:p>
                    <a:p>
                      <a:pPr marL="0" marR="0" algn="r">
                        <a:lnSpc>
                          <a:spcPct val="115000"/>
                        </a:lnSpc>
                        <a:spcBef>
                          <a:spcPts val="0"/>
                        </a:spcBef>
                        <a:spcAft>
                          <a:spcPts val="0"/>
                        </a:spcAft>
                      </a:pPr>
                      <a:r>
                        <a:rPr lang="id-ID" sz="1000" kern="1200">
                          <a:effectLst/>
                        </a:rPr>
                        <a:t>50000</a:t>
                      </a:r>
                      <a:endParaRPr lang="en-US" sz="1000">
                        <a:effectLst/>
                      </a:endParaRPr>
                    </a:p>
                    <a:p>
                      <a:pPr marL="0" marR="0" algn="r">
                        <a:lnSpc>
                          <a:spcPct val="115000"/>
                        </a:lnSpc>
                        <a:spcBef>
                          <a:spcPts val="0"/>
                        </a:spcBef>
                        <a:spcAft>
                          <a:spcPts val="0"/>
                        </a:spcAft>
                      </a:pPr>
                      <a:r>
                        <a:rPr lang="id-ID" sz="1000" kern="1200">
                          <a:effectLst/>
                        </a:rPr>
                        <a:t>100000</a:t>
                      </a:r>
                      <a:endParaRPr lang="en-US" sz="1000">
                        <a:effectLst/>
                        <a:latin typeface="Calibri"/>
                        <a:ea typeface="Calibri"/>
                        <a:cs typeface="Arial"/>
                      </a:endParaRPr>
                    </a:p>
                  </a:txBody>
                  <a:tcPr/>
                </a:tc>
                <a:tc>
                  <a:txBody>
                    <a:bodyPr/>
                    <a:lstStyle/>
                    <a:p>
                      <a:pPr marL="0" marR="0" algn="r">
                        <a:lnSpc>
                          <a:spcPct val="115000"/>
                        </a:lnSpc>
                        <a:spcBef>
                          <a:spcPts val="0"/>
                        </a:spcBef>
                        <a:spcAft>
                          <a:spcPts val="0"/>
                        </a:spcAft>
                      </a:pPr>
                      <a:r>
                        <a:rPr lang="id-ID" sz="1000" kern="1200" dirty="0">
                          <a:effectLst/>
                        </a:rPr>
                        <a:t>1200000</a:t>
                      </a:r>
                      <a:endParaRPr lang="en-US" sz="1000" dirty="0">
                        <a:effectLst/>
                      </a:endParaRPr>
                    </a:p>
                    <a:p>
                      <a:pPr marL="0" marR="0" algn="r">
                        <a:lnSpc>
                          <a:spcPct val="115000"/>
                        </a:lnSpc>
                        <a:spcBef>
                          <a:spcPts val="0"/>
                        </a:spcBef>
                        <a:spcAft>
                          <a:spcPts val="0"/>
                        </a:spcAft>
                      </a:pPr>
                      <a:r>
                        <a:rPr lang="id-ID" sz="1000" kern="1200" dirty="0">
                          <a:effectLst/>
                        </a:rPr>
                        <a:t>1650000</a:t>
                      </a:r>
                      <a:endParaRPr lang="en-US" sz="1000" dirty="0">
                        <a:effectLst/>
                      </a:endParaRPr>
                    </a:p>
                    <a:p>
                      <a:pPr marL="0" marR="0" algn="r">
                        <a:lnSpc>
                          <a:spcPct val="115000"/>
                        </a:lnSpc>
                        <a:spcBef>
                          <a:spcPts val="0"/>
                        </a:spcBef>
                        <a:spcAft>
                          <a:spcPts val="0"/>
                        </a:spcAft>
                      </a:pPr>
                      <a:r>
                        <a:rPr lang="id-ID" sz="1000" kern="1200" dirty="0">
                          <a:effectLst/>
                        </a:rPr>
                        <a:t>1600000</a:t>
                      </a:r>
                      <a:endParaRPr lang="en-US" sz="1000" dirty="0">
                        <a:effectLst/>
                      </a:endParaRPr>
                    </a:p>
                    <a:p>
                      <a:pPr marL="0" marR="0" algn="r">
                        <a:lnSpc>
                          <a:spcPct val="115000"/>
                        </a:lnSpc>
                        <a:spcBef>
                          <a:spcPts val="0"/>
                        </a:spcBef>
                        <a:spcAft>
                          <a:spcPts val="0"/>
                        </a:spcAft>
                      </a:pPr>
                      <a:r>
                        <a:rPr lang="id-ID" sz="1000" kern="1200" dirty="0">
                          <a:effectLst/>
                        </a:rPr>
                        <a:t>800000</a:t>
                      </a:r>
                      <a:endParaRPr lang="en-US" sz="1000" dirty="0">
                        <a:effectLst/>
                      </a:endParaRPr>
                    </a:p>
                    <a:p>
                      <a:pPr marL="0" marR="0" algn="r">
                        <a:lnSpc>
                          <a:spcPct val="115000"/>
                        </a:lnSpc>
                        <a:spcBef>
                          <a:spcPts val="0"/>
                        </a:spcBef>
                        <a:spcAft>
                          <a:spcPts val="0"/>
                        </a:spcAft>
                      </a:pPr>
                      <a:r>
                        <a:rPr lang="id-ID" sz="1000" kern="1200" dirty="0">
                          <a:effectLst/>
                        </a:rPr>
                        <a:t>1100000</a:t>
                      </a:r>
                      <a:endParaRPr lang="en-US" sz="1000" dirty="0">
                        <a:effectLst/>
                        <a:latin typeface="Calibri"/>
                        <a:ea typeface="Calibri"/>
                        <a:cs typeface="Arial"/>
                      </a:endParaRPr>
                    </a:p>
                  </a:txBody>
                  <a:tcPr/>
                </a:tc>
                <a:extLst>
                  <a:ext uri="{0D108BD9-81ED-4DB2-BD59-A6C34878D82A}">
                    <a16:rowId xmlns:a16="http://schemas.microsoft.com/office/drawing/2014/main" xmlns="" val="10001"/>
                  </a:ext>
                </a:extLst>
              </a:tr>
            </a:tbl>
          </a:graphicData>
        </a:graphic>
      </p:graphicFrame>
      <p:sp>
        <p:nvSpPr>
          <p:cNvPr id="7" name="TextBox 6"/>
          <p:cNvSpPr txBox="1"/>
          <p:nvPr/>
        </p:nvSpPr>
        <p:spPr>
          <a:xfrm>
            <a:off x="1058184" y="3897922"/>
            <a:ext cx="2775119" cy="646331"/>
          </a:xfrm>
          <a:prstGeom prst="rect">
            <a:avLst/>
          </a:prstGeom>
          <a:noFill/>
        </p:spPr>
        <p:txBody>
          <a:bodyPr wrap="none" rtlCol="0">
            <a:spAutoFit/>
          </a:bodyPr>
          <a:lstStyle/>
          <a:p>
            <a:r>
              <a:rPr lang="en-US" dirty="0"/>
              <a:t> Dan </a:t>
            </a:r>
            <a:r>
              <a:rPr lang="en-US" dirty="0" err="1"/>
              <a:t>himpunan</a:t>
            </a:r>
            <a:r>
              <a:rPr lang="en-US" dirty="0"/>
              <a:t> Data </a:t>
            </a:r>
            <a:r>
              <a:rPr lang="en-US" dirty="0" err="1"/>
              <a:t>Gaji</a:t>
            </a:r>
            <a:endParaRPr lang="en-US" dirty="0"/>
          </a:p>
          <a:p>
            <a:endParaRPr lang="en-US" dirty="0"/>
          </a:p>
        </p:txBody>
      </p:sp>
    </p:spTree>
    <p:extLst>
      <p:ext uri="{BB962C8B-B14F-4D97-AF65-F5344CB8AC3E}">
        <p14:creationId xmlns:p14="http://schemas.microsoft.com/office/powerpoint/2010/main" val="1971651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08720"/>
            <a:ext cx="6777317" cy="3508977"/>
          </a:xfrm>
        </p:spPr>
        <p:txBody>
          <a:bodyPr>
            <a:normAutofit fontScale="92500" lnSpcReduction="10000"/>
          </a:bodyPr>
          <a:lstStyle/>
          <a:p>
            <a:pPr marL="68580" indent="0">
              <a:buNone/>
            </a:pPr>
            <a:r>
              <a:rPr lang="en-US" dirty="0" err="1"/>
              <a:t>Dua</a:t>
            </a:r>
            <a:r>
              <a:rPr lang="en-US" dirty="0"/>
              <a:t> </a:t>
            </a:r>
            <a:r>
              <a:rPr lang="en-US" dirty="0" err="1"/>
              <a:t>himpunan</a:t>
            </a:r>
            <a:r>
              <a:rPr lang="en-US" dirty="0"/>
              <a:t> data </a:t>
            </a:r>
            <a:r>
              <a:rPr lang="en-US" dirty="0" err="1"/>
              <a:t>tersebut</a:t>
            </a:r>
            <a:r>
              <a:rPr lang="en-US" dirty="0"/>
              <a:t> </a:t>
            </a:r>
            <a:r>
              <a:rPr lang="en-US" dirty="0" err="1"/>
              <a:t>akan</a:t>
            </a:r>
            <a:r>
              <a:rPr lang="en-US" dirty="0"/>
              <a:t> </a:t>
            </a:r>
            <a:r>
              <a:rPr lang="en-US" dirty="0" err="1"/>
              <a:t>digabung</a:t>
            </a:r>
            <a:r>
              <a:rPr lang="en-US" dirty="0"/>
              <a:t> </a:t>
            </a:r>
            <a:r>
              <a:rPr lang="en-US" dirty="0" err="1"/>
              <a:t>dengan</a:t>
            </a:r>
            <a:r>
              <a:rPr lang="en-US" dirty="0"/>
              <a:t> query </a:t>
            </a:r>
            <a:r>
              <a:rPr lang="en-US" dirty="0" err="1"/>
              <a:t>atau</a:t>
            </a:r>
            <a:r>
              <a:rPr lang="en-US" dirty="0"/>
              <a:t> </a:t>
            </a:r>
            <a:r>
              <a:rPr lang="en-US" dirty="0" err="1"/>
              <a:t>permintaan</a:t>
            </a:r>
            <a:r>
              <a:rPr lang="en-US" dirty="0"/>
              <a:t> </a:t>
            </a:r>
            <a:r>
              <a:rPr lang="en-US" dirty="0" err="1"/>
              <a:t>tertentu</a:t>
            </a:r>
            <a:r>
              <a:rPr lang="en-US" dirty="0"/>
              <a:t> </a:t>
            </a:r>
            <a:r>
              <a:rPr lang="en-US" dirty="0" err="1"/>
              <a:t>yaitu</a:t>
            </a:r>
            <a:r>
              <a:rPr lang="en-US" dirty="0"/>
              <a:t> :</a:t>
            </a:r>
          </a:p>
          <a:p>
            <a:pPr lvl="0"/>
            <a:r>
              <a:rPr lang="en-US" dirty="0" err="1"/>
              <a:t>Hasil</a:t>
            </a:r>
            <a:r>
              <a:rPr lang="en-US" dirty="0"/>
              <a:t> </a:t>
            </a:r>
            <a:r>
              <a:rPr lang="en-US" dirty="0" err="1"/>
              <a:t>penggabungan</a:t>
            </a:r>
            <a:r>
              <a:rPr lang="en-US" dirty="0"/>
              <a:t> </a:t>
            </a:r>
            <a:r>
              <a:rPr lang="en-US" dirty="0" err="1"/>
              <a:t>hanya</a:t>
            </a:r>
            <a:r>
              <a:rPr lang="en-US" dirty="0"/>
              <a:t> </a:t>
            </a:r>
            <a:r>
              <a:rPr lang="en-US" dirty="0" err="1"/>
              <a:t>memperlihatkan</a:t>
            </a:r>
            <a:r>
              <a:rPr lang="en-US" dirty="0"/>
              <a:t> NIK, </a:t>
            </a:r>
            <a:r>
              <a:rPr lang="en-US" dirty="0" err="1"/>
              <a:t>Nama</a:t>
            </a:r>
            <a:r>
              <a:rPr lang="en-US" dirty="0"/>
              <a:t> </a:t>
            </a:r>
            <a:r>
              <a:rPr lang="en-US" dirty="0" err="1"/>
              <a:t>dan</a:t>
            </a:r>
            <a:r>
              <a:rPr lang="en-US" dirty="0"/>
              <a:t> total </a:t>
            </a:r>
            <a:r>
              <a:rPr lang="en-US" dirty="0" err="1"/>
              <a:t>gaji</a:t>
            </a:r>
            <a:endParaRPr lang="en-US" dirty="0"/>
          </a:p>
          <a:p>
            <a:pPr marL="68580" indent="0">
              <a:buNone/>
            </a:pPr>
            <a:r>
              <a:rPr lang="en-US" i="1" dirty="0"/>
              <a:t>Query</a:t>
            </a:r>
            <a:r>
              <a:rPr lang="en-US" dirty="0"/>
              <a:t> yang </a:t>
            </a:r>
            <a:r>
              <a:rPr lang="en-US" dirty="0" err="1"/>
              <a:t>digunakan</a:t>
            </a:r>
            <a:r>
              <a:rPr lang="en-US" dirty="0"/>
              <a:t> </a:t>
            </a:r>
            <a:r>
              <a:rPr lang="en-US" dirty="0" err="1"/>
              <a:t>adalah</a:t>
            </a:r>
            <a:r>
              <a:rPr lang="en-US" dirty="0"/>
              <a:t> </a:t>
            </a:r>
            <a:r>
              <a:rPr lang="en-US" dirty="0" err="1"/>
              <a:t>sebagai</a:t>
            </a:r>
            <a:r>
              <a:rPr lang="en-US" dirty="0"/>
              <a:t> </a:t>
            </a:r>
            <a:r>
              <a:rPr lang="en-US" dirty="0" err="1"/>
              <a:t>berikut</a:t>
            </a:r>
            <a:endParaRPr lang="en-US" dirty="0"/>
          </a:p>
          <a:p>
            <a:pPr marL="68580" indent="0">
              <a:buNone/>
            </a:pPr>
            <a:r>
              <a:rPr lang="id-ID" dirty="0"/>
              <a:t>SELECT karyawan.nik, karyawan.nama, gaji.total_gaji</a:t>
            </a:r>
            <a:endParaRPr lang="en-US" dirty="0"/>
          </a:p>
          <a:p>
            <a:pPr marL="68580" indent="0">
              <a:buNone/>
            </a:pPr>
            <a:r>
              <a:rPr lang="id-ID" dirty="0"/>
              <a:t>FROM Karyawan, gaji</a:t>
            </a:r>
            <a:endParaRPr lang="en-US" dirty="0"/>
          </a:p>
          <a:p>
            <a:pPr marL="68580" indent="0">
              <a:buNone/>
            </a:pPr>
            <a:r>
              <a:rPr lang="id-ID" dirty="0"/>
              <a:t>WHERE karyawan.nik = gaji.nik;</a:t>
            </a:r>
            <a:endParaRPr lang="en-US" dirty="0"/>
          </a:p>
          <a:p>
            <a:pPr marL="68580" indent="0">
              <a:buNone/>
            </a:pPr>
            <a:r>
              <a:rPr lang="en-US" dirty="0" err="1"/>
              <a:t>Maka</a:t>
            </a:r>
            <a:r>
              <a:rPr lang="en-US" dirty="0"/>
              <a:t> </a:t>
            </a:r>
            <a:r>
              <a:rPr lang="en-US" dirty="0" err="1"/>
              <a:t>hasilnya</a:t>
            </a:r>
            <a:r>
              <a:rPr lang="en-US" dirty="0"/>
              <a:t> </a:t>
            </a:r>
            <a:r>
              <a:rPr lang="en-US" dirty="0" err="1"/>
              <a:t>adalah</a:t>
            </a:r>
            <a:r>
              <a:rPr lang="en-US" dirty="0"/>
              <a:t> </a:t>
            </a:r>
            <a:r>
              <a:rPr lang="en-US" dirty="0" err="1"/>
              <a:t>sebagai</a:t>
            </a:r>
            <a:r>
              <a:rPr lang="en-US" dirty="0"/>
              <a:t> </a:t>
            </a:r>
            <a:r>
              <a:rPr lang="en-US" dirty="0" err="1"/>
              <a:t>berikut</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87349711"/>
              </p:ext>
            </p:extLst>
          </p:nvPr>
        </p:nvGraphicFramePr>
        <p:xfrm>
          <a:off x="899592" y="4293096"/>
          <a:ext cx="5544616" cy="2088232"/>
        </p:xfrm>
        <a:graphic>
          <a:graphicData uri="http://schemas.openxmlformats.org/drawingml/2006/table">
            <a:tbl>
              <a:tblPr firstRow="1" bandRow="1">
                <a:tableStyleId>{5C22544A-7EE6-4342-B048-85BDC9FD1C3A}</a:tableStyleId>
              </a:tblPr>
              <a:tblGrid>
                <a:gridCol w="1219815">
                  <a:extLst>
                    <a:ext uri="{9D8B030D-6E8A-4147-A177-3AD203B41FA5}">
                      <a16:colId xmlns:a16="http://schemas.microsoft.com/office/drawing/2014/main" xmlns="" val="20000"/>
                    </a:ext>
                  </a:extLst>
                </a:gridCol>
                <a:gridCol w="1922134">
                  <a:extLst>
                    <a:ext uri="{9D8B030D-6E8A-4147-A177-3AD203B41FA5}">
                      <a16:colId xmlns:a16="http://schemas.microsoft.com/office/drawing/2014/main" xmlns="" val="20001"/>
                    </a:ext>
                  </a:extLst>
                </a:gridCol>
                <a:gridCol w="2402667">
                  <a:extLst>
                    <a:ext uri="{9D8B030D-6E8A-4147-A177-3AD203B41FA5}">
                      <a16:colId xmlns:a16="http://schemas.microsoft.com/office/drawing/2014/main" xmlns="" val="20002"/>
                    </a:ext>
                  </a:extLst>
                </a:gridCol>
              </a:tblGrid>
              <a:tr h="439888">
                <a:tc>
                  <a:txBody>
                    <a:bodyPr/>
                    <a:lstStyle/>
                    <a:p>
                      <a:pPr marL="0" marR="0" algn="l">
                        <a:lnSpc>
                          <a:spcPct val="115000"/>
                        </a:lnSpc>
                        <a:spcBef>
                          <a:spcPts val="0"/>
                        </a:spcBef>
                        <a:spcAft>
                          <a:spcPts val="0"/>
                        </a:spcAft>
                      </a:pPr>
                      <a:r>
                        <a:rPr lang="id-ID" sz="1000" kern="1200">
                          <a:effectLst/>
                        </a:rPr>
                        <a:t>nik</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en-US" sz="1000" kern="1200">
                          <a:effectLst/>
                        </a:rPr>
                        <a:t>Nama</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a:effectLst/>
                        </a:rPr>
                        <a:t>Total</a:t>
                      </a:r>
                      <a:r>
                        <a:rPr lang="en-US" sz="1000" kern="1200">
                          <a:effectLst/>
                        </a:rPr>
                        <a:t>_</a:t>
                      </a:r>
                      <a:r>
                        <a:rPr lang="id-ID" sz="1000" kern="1200">
                          <a:effectLst/>
                        </a:rPr>
                        <a:t>gaji</a:t>
                      </a:r>
                      <a:endParaRPr lang="en-US" sz="1000">
                        <a:effectLst/>
                        <a:latin typeface="Calibri"/>
                        <a:ea typeface="Calibri"/>
                        <a:cs typeface="Arial"/>
                      </a:endParaRPr>
                    </a:p>
                  </a:txBody>
                  <a:tcPr/>
                </a:tc>
                <a:extLst>
                  <a:ext uri="{0D108BD9-81ED-4DB2-BD59-A6C34878D82A}">
                    <a16:rowId xmlns:a16="http://schemas.microsoft.com/office/drawing/2014/main" xmlns="" val="10000"/>
                  </a:ext>
                </a:extLst>
              </a:tr>
              <a:tr h="1648344">
                <a:tc>
                  <a:txBody>
                    <a:bodyPr/>
                    <a:lstStyle/>
                    <a:p>
                      <a:pPr marL="0" marR="0" algn="l">
                        <a:lnSpc>
                          <a:spcPct val="115000"/>
                        </a:lnSpc>
                        <a:spcBef>
                          <a:spcPts val="0"/>
                        </a:spcBef>
                        <a:spcAft>
                          <a:spcPts val="0"/>
                        </a:spcAft>
                      </a:pPr>
                      <a:r>
                        <a:rPr lang="id-ID" sz="1000" kern="1200">
                          <a:effectLst/>
                        </a:rPr>
                        <a:t>101</a:t>
                      </a:r>
                      <a:endParaRPr lang="en-US" sz="1000">
                        <a:effectLst/>
                      </a:endParaRPr>
                    </a:p>
                    <a:p>
                      <a:pPr marL="0" marR="0" algn="l">
                        <a:lnSpc>
                          <a:spcPct val="115000"/>
                        </a:lnSpc>
                        <a:spcBef>
                          <a:spcPts val="0"/>
                        </a:spcBef>
                        <a:spcAft>
                          <a:spcPts val="0"/>
                        </a:spcAft>
                      </a:pPr>
                      <a:r>
                        <a:rPr lang="id-ID" sz="1000" kern="1200">
                          <a:effectLst/>
                        </a:rPr>
                        <a:t>102</a:t>
                      </a:r>
                      <a:endParaRPr lang="en-US" sz="1000">
                        <a:effectLst/>
                      </a:endParaRPr>
                    </a:p>
                    <a:p>
                      <a:pPr marL="0" marR="0" algn="l">
                        <a:lnSpc>
                          <a:spcPct val="115000"/>
                        </a:lnSpc>
                        <a:spcBef>
                          <a:spcPts val="0"/>
                        </a:spcBef>
                        <a:spcAft>
                          <a:spcPts val="0"/>
                        </a:spcAft>
                      </a:pPr>
                      <a:r>
                        <a:rPr lang="id-ID" sz="1000" kern="1200">
                          <a:effectLst/>
                        </a:rPr>
                        <a:t>103</a:t>
                      </a:r>
                      <a:endParaRPr lang="en-US" sz="1000">
                        <a:effectLst/>
                      </a:endParaRPr>
                    </a:p>
                    <a:p>
                      <a:pPr marL="0" marR="0" algn="l">
                        <a:lnSpc>
                          <a:spcPct val="115000"/>
                        </a:lnSpc>
                        <a:spcBef>
                          <a:spcPts val="0"/>
                        </a:spcBef>
                        <a:spcAft>
                          <a:spcPts val="0"/>
                        </a:spcAft>
                      </a:pPr>
                      <a:r>
                        <a:rPr lang="id-ID" sz="1000" kern="1200">
                          <a:effectLst/>
                        </a:rPr>
                        <a:t>104</a:t>
                      </a:r>
                      <a:endParaRPr lang="en-US" sz="1000">
                        <a:effectLst/>
                      </a:endParaRPr>
                    </a:p>
                    <a:p>
                      <a:pPr marL="0" marR="0" algn="l">
                        <a:lnSpc>
                          <a:spcPct val="115000"/>
                        </a:lnSpc>
                        <a:spcBef>
                          <a:spcPts val="0"/>
                        </a:spcBef>
                        <a:spcAft>
                          <a:spcPts val="0"/>
                        </a:spcAft>
                      </a:pPr>
                      <a:r>
                        <a:rPr lang="id-ID" sz="1000" kern="1200">
                          <a:effectLst/>
                        </a:rPr>
                        <a:t>105</a:t>
                      </a:r>
                      <a:endParaRPr lang="en-US" sz="1000">
                        <a:effectLst/>
                        <a:latin typeface="Calibri"/>
                        <a:ea typeface="Calibri"/>
                        <a:cs typeface="Arial"/>
                      </a:endParaRPr>
                    </a:p>
                  </a:txBody>
                  <a:tcPr/>
                </a:tc>
                <a:tc>
                  <a:txBody>
                    <a:bodyPr/>
                    <a:lstStyle/>
                    <a:p>
                      <a:pPr marL="0" marR="0" algn="l">
                        <a:lnSpc>
                          <a:spcPct val="115000"/>
                        </a:lnSpc>
                        <a:spcBef>
                          <a:spcPts val="0"/>
                        </a:spcBef>
                        <a:spcAft>
                          <a:spcPts val="0"/>
                        </a:spcAft>
                      </a:pPr>
                      <a:r>
                        <a:rPr lang="id-ID" sz="1000" kern="1200" dirty="0">
                          <a:effectLst/>
                        </a:rPr>
                        <a:t>Ari</a:t>
                      </a:r>
                      <a:endParaRPr lang="en-US" sz="1000" dirty="0">
                        <a:effectLst/>
                      </a:endParaRPr>
                    </a:p>
                    <a:p>
                      <a:pPr marL="0" marR="0" algn="l">
                        <a:lnSpc>
                          <a:spcPct val="115000"/>
                        </a:lnSpc>
                        <a:spcBef>
                          <a:spcPts val="0"/>
                        </a:spcBef>
                        <a:spcAft>
                          <a:spcPts val="0"/>
                        </a:spcAft>
                      </a:pPr>
                      <a:r>
                        <a:rPr lang="id-ID" sz="1000" kern="1200" dirty="0">
                          <a:effectLst/>
                        </a:rPr>
                        <a:t>Agus</a:t>
                      </a:r>
                      <a:endParaRPr lang="en-US" sz="1000" dirty="0">
                        <a:effectLst/>
                      </a:endParaRPr>
                    </a:p>
                    <a:p>
                      <a:pPr marL="0" marR="0" algn="l">
                        <a:lnSpc>
                          <a:spcPct val="115000"/>
                        </a:lnSpc>
                        <a:spcBef>
                          <a:spcPts val="0"/>
                        </a:spcBef>
                        <a:spcAft>
                          <a:spcPts val="0"/>
                        </a:spcAft>
                      </a:pPr>
                      <a:r>
                        <a:rPr lang="id-ID" sz="1000" kern="1200" dirty="0">
                          <a:effectLst/>
                        </a:rPr>
                        <a:t>Nia</a:t>
                      </a:r>
                      <a:endParaRPr lang="en-US" sz="1000" dirty="0">
                        <a:effectLst/>
                      </a:endParaRPr>
                    </a:p>
                    <a:p>
                      <a:pPr marL="0" marR="0" algn="l">
                        <a:lnSpc>
                          <a:spcPct val="115000"/>
                        </a:lnSpc>
                        <a:spcBef>
                          <a:spcPts val="0"/>
                        </a:spcBef>
                        <a:spcAft>
                          <a:spcPts val="0"/>
                        </a:spcAft>
                      </a:pPr>
                      <a:r>
                        <a:rPr lang="id-ID" sz="1000" kern="1200" dirty="0">
                          <a:effectLst/>
                        </a:rPr>
                        <a:t>Iman</a:t>
                      </a:r>
                      <a:endParaRPr lang="en-US" sz="1000" dirty="0">
                        <a:effectLst/>
                      </a:endParaRPr>
                    </a:p>
                    <a:p>
                      <a:pPr marL="0" marR="0" algn="l">
                        <a:lnSpc>
                          <a:spcPct val="115000"/>
                        </a:lnSpc>
                        <a:spcBef>
                          <a:spcPts val="0"/>
                        </a:spcBef>
                        <a:spcAft>
                          <a:spcPts val="0"/>
                        </a:spcAft>
                      </a:pPr>
                      <a:r>
                        <a:rPr lang="id-ID" sz="1000" kern="1200" dirty="0">
                          <a:effectLst/>
                        </a:rPr>
                        <a:t>Wina</a:t>
                      </a:r>
                      <a:endParaRPr lang="en-US" sz="1000" dirty="0">
                        <a:effectLst/>
                        <a:latin typeface="Calibri"/>
                        <a:ea typeface="Calibri"/>
                        <a:cs typeface="Arial"/>
                      </a:endParaRPr>
                    </a:p>
                  </a:txBody>
                  <a:tcPr/>
                </a:tc>
                <a:tc>
                  <a:txBody>
                    <a:bodyPr/>
                    <a:lstStyle/>
                    <a:p>
                      <a:pPr marL="0" marR="0" algn="r">
                        <a:lnSpc>
                          <a:spcPct val="115000"/>
                        </a:lnSpc>
                        <a:spcBef>
                          <a:spcPts val="0"/>
                        </a:spcBef>
                        <a:spcAft>
                          <a:spcPts val="0"/>
                        </a:spcAft>
                      </a:pPr>
                      <a:r>
                        <a:rPr lang="id-ID" sz="1000" kern="1200" dirty="0">
                          <a:effectLst/>
                        </a:rPr>
                        <a:t>1200000</a:t>
                      </a:r>
                      <a:endParaRPr lang="en-US" sz="1000" dirty="0">
                        <a:effectLst/>
                      </a:endParaRPr>
                    </a:p>
                    <a:p>
                      <a:pPr marL="0" marR="0" algn="r">
                        <a:lnSpc>
                          <a:spcPct val="115000"/>
                        </a:lnSpc>
                        <a:spcBef>
                          <a:spcPts val="0"/>
                        </a:spcBef>
                        <a:spcAft>
                          <a:spcPts val="0"/>
                        </a:spcAft>
                      </a:pPr>
                      <a:r>
                        <a:rPr lang="id-ID" sz="1000" kern="1200" dirty="0">
                          <a:effectLst/>
                        </a:rPr>
                        <a:t>1650000</a:t>
                      </a:r>
                      <a:endParaRPr lang="en-US" sz="1000" dirty="0">
                        <a:effectLst/>
                      </a:endParaRPr>
                    </a:p>
                    <a:p>
                      <a:pPr marL="0" marR="0" algn="r">
                        <a:lnSpc>
                          <a:spcPct val="115000"/>
                        </a:lnSpc>
                        <a:spcBef>
                          <a:spcPts val="0"/>
                        </a:spcBef>
                        <a:spcAft>
                          <a:spcPts val="0"/>
                        </a:spcAft>
                      </a:pPr>
                      <a:r>
                        <a:rPr lang="id-ID" sz="1000" kern="1200" dirty="0">
                          <a:effectLst/>
                        </a:rPr>
                        <a:t>1600000</a:t>
                      </a:r>
                      <a:endParaRPr lang="en-US" sz="1000" dirty="0">
                        <a:effectLst/>
                      </a:endParaRPr>
                    </a:p>
                    <a:p>
                      <a:pPr marL="0" marR="0" algn="r">
                        <a:lnSpc>
                          <a:spcPct val="115000"/>
                        </a:lnSpc>
                        <a:spcBef>
                          <a:spcPts val="0"/>
                        </a:spcBef>
                        <a:spcAft>
                          <a:spcPts val="0"/>
                        </a:spcAft>
                      </a:pPr>
                      <a:r>
                        <a:rPr lang="id-ID" sz="1000" kern="1200" dirty="0">
                          <a:effectLst/>
                        </a:rPr>
                        <a:t>800000</a:t>
                      </a:r>
                      <a:endParaRPr lang="en-US" sz="1000" dirty="0">
                        <a:effectLst/>
                      </a:endParaRPr>
                    </a:p>
                    <a:p>
                      <a:pPr marL="0" marR="0" algn="r">
                        <a:lnSpc>
                          <a:spcPct val="115000"/>
                        </a:lnSpc>
                        <a:spcBef>
                          <a:spcPts val="0"/>
                        </a:spcBef>
                        <a:spcAft>
                          <a:spcPts val="0"/>
                        </a:spcAft>
                      </a:pPr>
                      <a:r>
                        <a:rPr lang="id-ID" sz="1000" kern="1200" dirty="0">
                          <a:effectLst/>
                        </a:rPr>
                        <a:t>1100000</a:t>
                      </a:r>
                      <a:endParaRPr lang="en-US" sz="1000" dirty="0">
                        <a:effectLst/>
                        <a:latin typeface="Calibri"/>
                        <a:ea typeface="Calibri"/>
                        <a:cs typeface="Arial"/>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90313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517232"/>
            <a:ext cx="6554867" cy="1524000"/>
          </a:xfrm>
        </p:spPr>
        <p:txBody>
          <a:bodyPr>
            <a:normAutofit/>
          </a:bodyPr>
          <a:lstStyle/>
          <a:p>
            <a:pPr lvl="1" algn="l" rtl="0">
              <a:spcBef>
                <a:spcPct val="0"/>
              </a:spcBef>
            </a:pPr>
            <a:r>
              <a:rPr lang="en-US" sz="3200" b="1" cap="small" dirty="0" err="1"/>
              <a:t>Logika</a:t>
            </a:r>
            <a:r>
              <a:rPr lang="en-US" sz="3200" b="1" cap="small" dirty="0"/>
              <a:t> </a:t>
            </a:r>
            <a:r>
              <a:rPr lang="en-US" sz="3200" b="1" cap="small" dirty="0" err="1"/>
              <a:t>Dasar</a:t>
            </a:r>
            <a:r>
              <a:rPr lang="en-US" sz="3200" b="1" cap="small" dirty="0"/>
              <a:t> </a:t>
            </a:r>
            <a:r>
              <a:rPr lang="en-US" sz="3200" b="1" cap="small" dirty="0" err="1"/>
              <a:t>matematika</a:t>
            </a:r>
            <a:r>
              <a:rPr lang="en-US" sz="3200" b="1" cap="small" dirty="0"/>
              <a:t/>
            </a:r>
            <a:br>
              <a:rPr lang="en-US" sz="3200" b="1" cap="small" dirty="0"/>
            </a:br>
            <a:endParaRPr lang="en-US" sz="3200" dirty="0"/>
          </a:p>
        </p:txBody>
      </p:sp>
      <p:sp>
        <p:nvSpPr>
          <p:cNvPr id="3" name="Content Placeholder 2"/>
          <p:cNvSpPr>
            <a:spLocks noGrp="1"/>
          </p:cNvSpPr>
          <p:nvPr>
            <p:ph idx="1"/>
          </p:nvPr>
        </p:nvSpPr>
        <p:spPr>
          <a:xfrm>
            <a:off x="533401" y="533400"/>
            <a:ext cx="5334744" cy="3767670"/>
          </a:xfrm>
        </p:spPr>
        <p:txBody>
          <a:bodyPr>
            <a:normAutofit/>
          </a:bodyPr>
          <a:lstStyle/>
          <a:p>
            <a:pPr algn="just"/>
            <a:r>
              <a:rPr lang="x-none" dirty="0"/>
              <a:t>Logika dasar matematika adalah cabang ilmu pengetahuan logika dan matematika. Logika matematika mempelajari tentang matematis ilmu logika dan aplikasinya ke dalam ruang lingkup matematika. Lebih dari itu, logika matematika kadang dianggap sebagai ilmu yang bisa memetakan logika manusia.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1126232"/>
            <a:ext cx="2857500" cy="2286000"/>
          </a:xfrm>
          <a:prstGeom prst="rect">
            <a:avLst/>
          </a:prstGeom>
        </p:spPr>
      </p:pic>
      <p:sp>
        <p:nvSpPr>
          <p:cNvPr id="5" name="Rectangle 4"/>
          <p:cNvSpPr/>
          <p:nvPr/>
        </p:nvSpPr>
        <p:spPr>
          <a:xfrm>
            <a:off x="818704" y="4005064"/>
            <a:ext cx="7569720" cy="646331"/>
          </a:xfrm>
          <a:prstGeom prst="rect">
            <a:avLst/>
          </a:prstGeom>
        </p:spPr>
        <p:txBody>
          <a:bodyPr wrap="square">
            <a:spAutoFit/>
          </a:bodyPr>
          <a:lstStyle/>
          <a:p>
            <a:pPr algn="just"/>
            <a:r>
              <a:rPr lang="en-US" dirty="0" err="1"/>
              <a:t>Pada</a:t>
            </a:r>
            <a:r>
              <a:rPr lang="en-US" dirty="0"/>
              <a:t> </a:t>
            </a:r>
            <a:r>
              <a:rPr lang="en-US" dirty="0" err="1"/>
              <a:t>dasarn</a:t>
            </a:r>
            <a:r>
              <a:rPr lang="id-ID" dirty="0"/>
              <a:t>ya</a:t>
            </a:r>
            <a:r>
              <a:rPr lang="en-US" dirty="0"/>
              <a:t> l</a:t>
            </a:r>
            <a:r>
              <a:rPr lang="x-none" dirty="0"/>
              <a:t>ogika adalah suatu metode untuk mengukur ketepatan dalam berpikir dan membuat kesimpulan.</a:t>
            </a:r>
            <a:endParaRPr lang="en-US" dirty="0"/>
          </a:p>
        </p:txBody>
      </p:sp>
    </p:spTree>
    <p:extLst>
      <p:ext uri="{BB962C8B-B14F-4D97-AF65-F5344CB8AC3E}">
        <p14:creationId xmlns:p14="http://schemas.microsoft.com/office/powerpoint/2010/main" val="298603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7632848" cy="5400600"/>
          </a:xfrm>
        </p:spPr>
        <p:txBody>
          <a:bodyPr>
            <a:normAutofit/>
          </a:bodyPr>
          <a:lstStyle/>
          <a:p>
            <a:pPr algn="just"/>
            <a:r>
              <a:rPr lang="en-US" dirty="0" err="1">
                <a:solidFill>
                  <a:schemeClr val="tx1"/>
                </a:solidFill>
              </a:rPr>
              <a:t>Logika</a:t>
            </a:r>
            <a:r>
              <a:rPr lang="en-US" dirty="0">
                <a:solidFill>
                  <a:schemeClr val="tx1"/>
                </a:solidFill>
              </a:rPr>
              <a:t> </a:t>
            </a:r>
            <a:r>
              <a:rPr lang="en-US" dirty="0" err="1">
                <a:solidFill>
                  <a:schemeClr val="tx1"/>
                </a:solidFill>
              </a:rPr>
              <a:t>matematika</a:t>
            </a:r>
            <a:r>
              <a:rPr lang="en-US" dirty="0">
                <a:solidFill>
                  <a:schemeClr val="tx1"/>
                </a:solidFill>
              </a:rPr>
              <a:t> </a:t>
            </a:r>
            <a:r>
              <a:rPr lang="en-US" dirty="0" err="1">
                <a:solidFill>
                  <a:schemeClr val="tx1"/>
                </a:solidFill>
              </a:rPr>
              <a:t>merupakan</a:t>
            </a:r>
            <a:r>
              <a:rPr lang="en-US" dirty="0">
                <a:solidFill>
                  <a:schemeClr val="tx1"/>
                </a:solidFill>
              </a:rPr>
              <a:t> </a:t>
            </a:r>
            <a:r>
              <a:rPr lang="en-US" dirty="0" err="1">
                <a:solidFill>
                  <a:schemeClr val="tx1"/>
                </a:solidFill>
              </a:rPr>
              <a:t>dasar</a:t>
            </a:r>
            <a:r>
              <a:rPr lang="en-US" dirty="0">
                <a:solidFill>
                  <a:schemeClr val="tx1"/>
                </a:solidFill>
              </a:rPr>
              <a:t> yang fundamental </a:t>
            </a:r>
            <a:r>
              <a:rPr lang="en-US" dirty="0" err="1">
                <a:solidFill>
                  <a:schemeClr val="tx1"/>
                </a:solidFill>
              </a:rPr>
              <a:t>dalam</a:t>
            </a:r>
            <a:r>
              <a:rPr lang="en-US" dirty="0">
                <a:solidFill>
                  <a:schemeClr val="tx1"/>
                </a:solidFill>
              </a:rPr>
              <a:t> </a:t>
            </a:r>
            <a:r>
              <a:rPr lang="en-US" dirty="0" err="1">
                <a:solidFill>
                  <a:schemeClr val="tx1"/>
                </a:solidFill>
              </a:rPr>
              <a:t>dunia</a:t>
            </a:r>
            <a:r>
              <a:rPr lang="en-US" dirty="0">
                <a:solidFill>
                  <a:schemeClr val="tx1"/>
                </a:solidFill>
              </a:rPr>
              <a:t> computer, </a:t>
            </a:r>
            <a:r>
              <a:rPr lang="en-US" dirty="0" err="1">
                <a:solidFill>
                  <a:schemeClr val="tx1"/>
                </a:solidFill>
              </a:rPr>
              <a:t>hampir</a:t>
            </a:r>
            <a:r>
              <a:rPr lang="en-US" dirty="0">
                <a:solidFill>
                  <a:schemeClr val="tx1"/>
                </a:solidFill>
              </a:rPr>
              <a:t> </a:t>
            </a:r>
            <a:r>
              <a:rPr lang="en-US" dirty="0" err="1">
                <a:solidFill>
                  <a:schemeClr val="tx1"/>
                </a:solidFill>
              </a:rPr>
              <a:t>seluruh</a:t>
            </a:r>
            <a:r>
              <a:rPr lang="en-US" dirty="0">
                <a:solidFill>
                  <a:schemeClr val="tx1"/>
                </a:solidFill>
              </a:rPr>
              <a:t> </a:t>
            </a:r>
            <a:r>
              <a:rPr lang="en-US" dirty="0" err="1">
                <a:solidFill>
                  <a:schemeClr val="tx1"/>
                </a:solidFill>
              </a:rPr>
              <a:t>pemrograman</a:t>
            </a:r>
            <a:r>
              <a:rPr lang="en-US" dirty="0">
                <a:solidFill>
                  <a:schemeClr val="tx1"/>
                </a:solidFill>
              </a:rPr>
              <a:t> </a:t>
            </a:r>
            <a:r>
              <a:rPr lang="en-US" dirty="0" err="1">
                <a:solidFill>
                  <a:schemeClr val="tx1"/>
                </a:solidFill>
              </a:rPr>
              <a:t>menggunakan</a:t>
            </a:r>
            <a:r>
              <a:rPr lang="en-US" dirty="0">
                <a:solidFill>
                  <a:schemeClr val="tx1"/>
                </a:solidFill>
              </a:rPr>
              <a:t> </a:t>
            </a:r>
            <a:r>
              <a:rPr lang="en-US" dirty="0" err="1">
                <a:solidFill>
                  <a:schemeClr val="tx1"/>
                </a:solidFill>
              </a:rPr>
              <a:t>logika</a:t>
            </a:r>
            <a:r>
              <a:rPr lang="en-US" dirty="0">
                <a:solidFill>
                  <a:schemeClr val="tx1"/>
                </a:solidFill>
              </a:rPr>
              <a:t> </a:t>
            </a:r>
            <a:r>
              <a:rPr lang="en-US" dirty="0" err="1">
                <a:solidFill>
                  <a:schemeClr val="tx1"/>
                </a:solidFill>
              </a:rPr>
              <a:t>proposisi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prosesnya</a:t>
            </a:r>
            <a:r>
              <a:rPr lang="en-US" dirty="0">
                <a:solidFill>
                  <a:schemeClr val="tx1"/>
                </a:solidFill>
              </a:rPr>
              <a:t> </a:t>
            </a:r>
            <a:r>
              <a:rPr lang="en-US" dirty="0" err="1">
                <a:solidFill>
                  <a:schemeClr val="tx1"/>
                </a:solidFill>
              </a:rPr>
              <a:t>contohnya</a:t>
            </a:r>
            <a:r>
              <a:rPr lang="en-US" dirty="0">
                <a:solidFill>
                  <a:schemeClr val="tx1"/>
                </a:solidFill>
              </a:rPr>
              <a:t> </a:t>
            </a:r>
            <a:r>
              <a:rPr lang="en-US" dirty="0" err="1">
                <a:solidFill>
                  <a:schemeClr val="tx1"/>
                </a:solidFill>
              </a:rPr>
              <a:t>adalah</a:t>
            </a:r>
            <a:r>
              <a:rPr lang="en-US" dirty="0">
                <a:solidFill>
                  <a:schemeClr val="tx1"/>
                </a:solidFill>
              </a:rPr>
              <a:t> Program PASCAL. </a:t>
            </a:r>
          </a:p>
          <a:p>
            <a:pPr algn="just"/>
            <a:r>
              <a:rPr lang="en-US" dirty="0">
                <a:solidFill>
                  <a:schemeClr val="tx1"/>
                </a:solidFill>
              </a:rPr>
              <a:t>Pascal </a:t>
            </a:r>
            <a:r>
              <a:rPr lang="en-US" dirty="0" err="1">
                <a:solidFill>
                  <a:schemeClr val="tx1"/>
                </a:solidFill>
              </a:rPr>
              <a:t>adalah</a:t>
            </a:r>
            <a:r>
              <a:rPr lang="en-US" dirty="0">
                <a:solidFill>
                  <a:schemeClr val="tx1"/>
                </a:solidFill>
              </a:rPr>
              <a:t> </a:t>
            </a:r>
            <a:r>
              <a:rPr lang="en-US" dirty="0" err="1">
                <a:solidFill>
                  <a:schemeClr val="tx1"/>
                </a:solidFill>
              </a:rPr>
              <a:t>bahasa</a:t>
            </a:r>
            <a:r>
              <a:rPr lang="en-US" dirty="0">
                <a:solidFill>
                  <a:schemeClr val="tx1"/>
                </a:solidFill>
              </a:rPr>
              <a:t> </a:t>
            </a:r>
            <a:r>
              <a:rPr lang="en-US" dirty="0" err="1">
                <a:solidFill>
                  <a:schemeClr val="tx1"/>
                </a:solidFill>
              </a:rPr>
              <a:t>tingkat</a:t>
            </a:r>
            <a:r>
              <a:rPr lang="en-US" dirty="0">
                <a:solidFill>
                  <a:schemeClr val="tx1"/>
                </a:solidFill>
              </a:rPr>
              <a:t> </a:t>
            </a:r>
            <a:r>
              <a:rPr lang="en-US" dirty="0" err="1">
                <a:solidFill>
                  <a:schemeClr val="tx1"/>
                </a:solidFill>
              </a:rPr>
              <a:t>tinggi</a:t>
            </a:r>
            <a:r>
              <a:rPr lang="en-US" dirty="0">
                <a:solidFill>
                  <a:schemeClr val="tx1"/>
                </a:solidFill>
              </a:rPr>
              <a:t> (high level language) yang </a:t>
            </a:r>
            <a:r>
              <a:rPr lang="en-US" dirty="0" err="1">
                <a:solidFill>
                  <a:schemeClr val="tx1"/>
                </a:solidFill>
              </a:rPr>
              <a:t>orientasinya</a:t>
            </a:r>
            <a:r>
              <a:rPr lang="en-US" dirty="0">
                <a:solidFill>
                  <a:schemeClr val="tx1"/>
                </a:solidFill>
              </a:rPr>
              <a:t> </a:t>
            </a:r>
            <a:r>
              <a:rPr lang="en-US" dirty="0" err="1">
                <a:solidFill>
                  <a:schemeClr val="tx1"/>
                </a:solidFill>
              </a:rPr>
              <a:t>pada</a:t>
            </a:r>
            <a:r>
              <a:rPr lang="en-US" dirty="0">
                <a:solidFill>
                  <a:schemeClr val="tx1"/>
                </a:solidFill>
              </a:rPr>
              <a:t> </a:t>
            </a:r>
            <a:r>
              <a:rPr lang="en-US" dirty="0" err="1">
                <a:solidFill>
                  <a:schemeClr val="tx1"/>
                </a:solidFill>
              </a:rPr>
              <a:t>segala</a:t>
            </a:r>
            <a:r>
              <a:rPr lang="en-US" dirty="0">
                <a:solidFill>
                  <a:schemeClr val="tx1"/>
                </a:solidFill>
              </a:rPr>
              <a:t> </a:t>
            </a:r>
            <a:r>
              <a:rPr lang="en-US" dirty="0" err="1">
                <a:solidFill>
                  <a:schemeClr val="tx1"/>
                </a:solidFill>
              </a:rPr>
              <a:t>tujuan</a:t>
            </a:r>
            <a:r>
              <a:rPr lang="en-US" dirty="0">
                <a:solidFill>
                  <a:schemeClr val="tx1"/>
                </a:solidFill>
              </a:rPr>
              <a:t>, </a:t>
            </a:r>
            <a:r>
              <a:rPr lang="en-US" dirty="0" err="1">
                <a:solidFill>
                  <a:schemeClr val="tx1"/>
                </a:solidFill>
              </a:rPr>
              <a:t>dirancang</a:t>
            </a:r>
            <a:r>
              <a:rPr lang="en-US" dirty="0">
                <a:solidFill>
                  <a:schemeClr val="tx1"/>
                </a:solidFill>
              </a:rPr>
              <a:t> </a:t>
            </a:r>
            <a:r>
              <a:rPr lang="en-US" dirty="0" err="1">
                <a:solidFill>
                  <a:schemeClr val="tx1"/>
                </a:solidFill>
              </a:rPr>
              <a:t>oleh</a:t>
            </a:r>
            <a:r>
              <a:rPr lang="en-US" dirty="0">
                <a:solidFill>
                  <a:schemeClr val="tx1"/>
                </a:solidFill>
              </a:rPr>
              <a:t> Prof. </a:t>
            </a:r>
            <a:r>
              <a:rPr lang="en-US" dirty="0" err="1">
                <a:solidFill>
                  <a:schemeClr val="tx1"/>
                </a:solidFill>
              </a:rPr>
              <a:t>Niklaus</a:t>
            </a:r>
            <a:r>
              <a:rPr lang="en-US" dirty="0">
                <a:solidFill>
                  <a:schemeClr val="tx1"/>
                </a:solidFill>
              </a:rPr>
              <a:t> Wirth </a:t>
            </a:r>
            <a:r>
              <a:rPr lang="en-US" dirty="0" err="1">
                <a:solidFill>
                  <a:schemeClr val="tx1"/>
                </a:solidFill>
              </a:rPr>
              <a:t>dari</a:t>
            </a:r>
            <a:r>
              <a:rPr lang="en-US" dirty="0">
                <a:solidFill>
                  <a:schemeClr val="tx1"/>
                </a:solidFill>
              </a:rPr>
              <a:t> Technical University di Zurich, Switzerland. </a:t>
            </a:r>
            <a:r>
              <a:rPr lang="en-US" dirty="0" err="1">
                <a:solidFill>
                  <a:schemeClr val="tx1"/>
                </a:solidFill>
              </a:rPr>
              <a:t>Nama</a:t>
            </a:r>
            <a:r>
              <a:rPr lang="en-US" dirty="0">
                <a:solidFill>
                  <a:schemeClr val="tx1"/>
                </a:solidFill>
              </a:rPr>
              <a:t> Pascal </a:t>
            </a:r>
            <a:r>
              <a:rPr lang="en-US" dirty="0" err="1">
                <a:solidFill>
                  <a:schemeClr val="tx1"/>
                </a:solidFill>
              </a:rPr>
              <a:t>diambil</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penghargaan</a:t>
            </a:r>
            <a:r>
              <a:rPr lang="en-US" dirty="0">
                <a:solidFill>
                  <a:schemeClr val="tx1"/>
                </a:solidFill>
              </a:rPr>
              <a:t> </a:t>
            </a:r>
            <a:r>
              <a:rPr lang="en-US" dirty="0" err="1">
                <a:solidFill>
                  <a:schemeClr val="tx1"/>
                </a:solidFill>
              </a:rPr>
              <a:t>terhadap</a:t>
            </a:r>
            <a:r>
              <a:rPr lang="en-US" dirty="0">
                <a:solidFill>
                  <a:schemeClr val="tx1"/>
                </a:solidFill>
              </a:rPr>
              <a:t> </a:t>
            </a:r>
            <a:r>
              <a:rPr lang="en-US" dirty="0" err="1">
                <a:solidFill>
                  <a:schemeClr val="tx1"/>
                </a:solidFill>
              </a:rPr>
              <a:t>Blaise</a:t>
            </a:r>
            <a:r>
              <a:rPr lang="en-US" dirty="0">
                <a:solidFill>
                  <a:schemeClr val="tx1"/>
                </a:solidFill>
              </a:rPr>
              <a:t> Pascal, </a:t>
            </a:r>
            <a:r>
              <a:rPr lang="en-US" dirty="0" err="1">
                <a:solidFill>
                  <a:schemeClr val="tx1"/>
                </a:solidFill>
              </a:rPr>
              <a:t>ahli</a:t>
            </a:r>
            <a:r>
              <a:rPr lang="en-US" dirty="0">
                <a:solidFill>
                  <a:schemeClr val="tx1"/>
                </a:solidFill>
              </a:rPr>
              <a:t> </a:t>
            </a:r>
            <a:r>
              <a:rPr lang="en-US" dirty="0" err="1">
                <a:solidFill>
                  <a:schemeClr val="tx1"/>
                </a:solidFill>
              </a:rPr>
              <a:t>matematik</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philosophi</a:t>
            </a:r>
            <a:r>
              <a:rPr lang="en-US" dirty="0">
                <a:solidFill>
                  <a:schemeClr val="tx1"/>
                </a:solidFill>
              </a:rPr>
              <a:t> </a:t>
            </a:r>
            <a:r>
              <a:rPr lang="en-US" dirty="0" err="1">
                <a:solidFill>
                  <a:schemeClr val="tx1"/>
                </a:solidFill>
              </a:rPr>
              <a:t>terkenal</a:t>
            </a:r>
            <a:r>
              <a:rPr lang="en-US" dirty="0">
                <a:solidFill>
                  <a:schemeClr val="tx1"/>
                </a:solidFill>
              </a:rPr>
              <a:t> </a:t>
            </a:r>
            <a:r>
              <a:rPr lang="en-US" dirty="0" err="1">
                <a:solidFill>
                  <a:schemeClr val="tx1"/>
                </a:solidFill>
              </a:rPr>
              <a:t>abad</a:t>
            </a:r>
            <a:r>
              <a:rPr lang="en-US" dirty="0">
                <a:solidFill>
                  <a:schemeClr val="tx1"/>
                </a:solidFill>
              </a:rPr>
              <a:t> 17 </a:t>
            </a:r>
            <a:r>
              <a:rPr lang="en-US" dirty="0" err="1">
                <a:solidFill>
                  <a:schemeClr val="tx1"/>
                </a:solidFill>
              </a:rPr>
              <a:t>dari</a:t>
            </a:r>
            <a:r>
              <a:rPr lang="en-US" dirty="0">
                <a:solidFill>
                  <a:schemeClr val="tx1"/>
                </a:solidFill>
              </a:rPr>
              <a:t> </a:t>
            </a:r>
            <a:r>
              <a:rPr lang="en-US" dirty="0" err="1">
                <a:solidFill>
                  <a:schemeClr val="tx1"/>
                </a:solidFill>
              </a:rPr>
              <a:t>Perancis</a:t>
            </a:r>
            <a:r>
              <a:rPr lang="en-US" dirty="0">
                <a:solidFill>
                  <a:schemeClr val="tx1"/>
                </a:solidFill>
              </a:rPr>
              <a:t>. </a:t>
            </a:r>
          </a:p>
          <a:p>
            <a:pPr algn="just"/>
            <a:r>
              <a:rPr lang="en-US" dirty="0">
                <a:solidFill>
                  <a:schemeClr val="tx1"/>
                </a:solidFill>
              </a:rPr>
              <a:t>Pascal </a:t>
            </a:r>
            <a:r>
              <a:rPr lang="en-US" dirty="0" err="1">
                <a:solidFill>
                  <a:schemeClr val="tx1"/>
                </a:solidFill>
              </a:rPr>
              <a:t>merupakan</a:t>
            </a:r>
            <a:r>
              <a:rPr lang="en-US" dirty="0">
                <a:solidFill>
                  <a:schemeClr val="tx1"/>
                </a:solidFill>
              </a:rPr>
              <a:t> </a:t>
            </a:r>
            <a:r>
              <a:rPr lang="en-US" dirty="0" err="1">
                <a:solidFill>
                  <a:schemeClr val="tx1"/>
                </a:solidFill>
              </a:rPr>
              <a:t>bahasa</a:t>
            </a:r>
            <a:r>
              <a:rPr lang="en-US" dirty="0">
                <a:solidFill>
                  <a:schemeClr val="tx1"/>
                </a:solidFill>
              </a:rPr>
              <a:t> yang </a:t>
            </a:r>
            <a:r>
              <a:rPr lang="en-US" dirty="0" err="1">
                <a:solidFill>
                  <a:schemeClr val="tx1"/>
                </a:solidFill>
              </a:rPr>
              <a:t>ditujukan</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membuat</a:t>
            </a:r>
            <a:r>
              <a:rPr lang="en-US" dirty="0">
                <a:solidFill>
                  <a:schemeClr val="tx1"/>
                </a:solidFill>
              </a:rPr>
              <a:t> program yang </a:t>
            </a:r>
            <a:r>
              <a:rPr lang="en-US" dirty="0" err="1">
                <a:solidFill>
                  <a:schemeClr val="tx1"/>
                </a:solidFill>
              </a:rPr>
              <a:t>terstruktur</a:t>
            </a:r>
            <a:endParaRPr lang="en-US" dirty="0">
              <a:solidFill>
                <a:schemeClr val="tx1"/>
              </a:solidFill>
            </a:endParaRPr>
          </a:p>
        </p:txBody>
      </p:sp>
    </p:spTree>
    <p:extLst>
      <p:ext uri="{BB962C8B-B14F-4D97-AF65-F5344CB8AC3E}">
        <p14:creationId xmlns:p14="http://schemas.microsoft.com/office/powerpoint/2010/main" val="186546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08720"/>
            <a:ext cx="7992888" cy="5328592"/>
          </a:xfrm>
        </p:spPr>
        <p:txBody>
          <a:bodyPr>
            <a:noAutofit/>
          </a:bodyPr>
          <a:lstStyle/>
          <a:p>
            <a:pPr marL="68580" indent="0">
              <a:buNone/>
            </a:pPr>
            <a:r>
              <a:rPr lang="en-US" sz="1800" dirty="0">
                <a:solidFill>
                  <a:schemeClr val="tx1"/>
                </a:solidFill>
              </a:rPr>
              <a:t>Salah </a:t>
            </a:r>
            <a:r>
              <a:rPr lang="en-US" sz="1800" dirty="0" err="1">
                <a:solidFill>
                  <a:schemeClr val="tx1"/>
                </a:solidFill>
              </a:rPr>
              <a:t>satu</a:t>
            </a:r>
            <a:r>
              <a:rPr lang="en-US" sz="1800" dirty="0">
                <a:solidFill>
                  <a:schemeClr val="tx1"/>
                </a:solidFill>
              </a:rPr>
              <a:t> </a:t>
            </a:r>
            <a:r>
              <a:rPr lang="en-US" sz="1800" dirty="0" err="1">
                <a:solidFill>
                  <a:schemeClr val="tx1"/>
                </a:solidFill>
              </a:rPr>
              <a:t>elemen</a:t>
            </a:r>
            <a:r>
              <a:rPr lang="en-US" sz="1800" dirty="0">
                <a:solidFill>
                  <a:schemeClr val="tx1"/>
                </a:solidFill>
              </a:rPr>
              <a:t> program Pascal </a:t>
            </a:r>
            <a:r>
              <a:rPr lang="en-US" sz="1800" dirty="0" err="1">
                <a:solidFill>
                  <a:schemeClr val="tx1"/>
                </a:solidFill>
              </a:rPr>
              <a:t>adalah</a:t>
            </a:r>
            <a:r>
              <a:rPr lang="en-US" sz="1800" dirty="0">
                <a:solidFill>
                  <a:schemeClr val="tx1"/>
                </a:solidFill>
              </a:rPr>
              <a:t> </a:t>
            </a:r>
            <a:r>
              <a:rPr lang="en-US" sz="1800" dirty="0" err="1">
                <a:solidFill>
                  <a:schemeClr val="tx1"/>
                </a:solidFill>
              </a:rPr>
              <a:t>Tanda</a:t>
            </a:r>
            <a:r>
              <a:rPr lang="en-US" sz="1800" dirty="0">
                <a:solidFill>
                  <a:schemeClr val="tx1"/>
                </a:solidFill>
              </a:rPr>
              <a:t> </a:t>
            </a:r>
            <a:r>
              <a:rPr lang="en-US" sz="1800" dirty="0" err="1">
                <a:solidFill>
                  <a:schemeClr val="tx1"/>
                </a:solidFill>
              </a:rPr>
              <a:t>Operasi</a:t>
            </a:r>
            <a:r>
              <a:rPr lang="en-US" sz="1800" dirty="0">
                <a:solidFill>
                  <a:schemeClr val="tx1"/>
                </a:solidFill>
              </a:rPr>
              <a:t> (operator) </a:t>
            </a:r>
            <a:r>
              <a:rPr lang="en-US" sz="1800" dirty="0" err="1">
                <a:solidFill>
                  <a:schemeClr val="tx1"/>
                </a:solidFill>
              </a:rPr>
              <a:t>berikut</a:t>
            </a:r>
            <a:r>
              <a:rPr lang="en-US" sz="1800" dirty="0">
                <a:solidFill>
                  <a:schemeClr val="tx1"/>
                </a:solidFill>
              </a:rPr>
              <a:t> </a:t>
            </a:r>
            <a:r>
              <a:rPr lang="en-US" sz="1800" dirty="0" err="1">
                <a:solidFill>
                  <a:schemeClr val="tx1"/>
                </a:solidFill>
              </a:rPr>
              <a:t>ini</a:t>
            </a:r>
            <a:r>
              <a:rPr lang="en-US" sz="1800" dirty="0">
                <a:solidFill>
                  <a:schemeClr val="tx1"/>
                </a:solidFill>
              </a:rPr>
              <a:t> </a:t>
            </a:r>
            <a:r>
              <a:rPr lang="en-US" sz="1800" dirty="0" err="1">
                <a:solidFill>
                  <a:schemeClr val="tx1"/>
                </a:solidFill>
              </a:rPr>
              <a:t>beberapa</a:t>
            </a:r>
            <a:r>
              <a:rPr lang="en-US" sz="1800" dirty="0">
                <a:solidFill>
                  <a:schemeClr val="tx1"/>
                </a:solidFill>
              </a:rPr>
              <a:t> operator:</a:t>
            </a:r>
          </a:p>
          <a:p>
            <a:pPr lvl="0"/>
            <a:r>
              <a:rPr lang="en-US" sz="1800" dirty="0">
                <a:solidFill>
                  <a:schemeClr val="tx1"/>
                </a:solidFill>
              </a:rPr>
              <a:t>Operator NOT</a:t>
            </a:r>
          </a:p>
          <a:p>
            <a:pPr indent="7938">
              <a:buFont typeface="Wingdings" pitchFamily="2" charset="2"/>
              <a:buChar char="Ø"/>
            </a:pPr>
            <a:r>
              <a:rPr lang="en-US" sz="1800" dirty="0" err="1">
                <a:solidFill>
                  <a:schemeClr val="tx1"/>
                </a:solidFill>
              </a:rPr>
              <a:t>Digunakan</a:t>
            </a:r>
            <a:r>
              <a:rPr lang="en-US" sz="1800" dirty="0">
                <a:solidFill>
                  <a:schemeClr val="tx1"/>
                </a:solidFill>
              </a:rPr>
              <a:t> </a:t>
            </a:r>
            <a:r>
              <a:rPr lang="en-US" sz="1800" dirty="0" err="1">
                <a:solidFill>
                  <a:schemeClr val="tx1"/>
                </a:solidFill>
              </a:rPr>
              <a:t>untuk</a:t>
            </a:r>
            <a:r>
              <a:rPr lang="en-US" sz="1800" dirty="0">
                <a:solidFill>
                  <a:schemeClr val="tx1"/>
                </a:solidFill>
              </a:rPr>
              <a:t> </a:t>
            </a:r>
            <a:r>
              <a:rPr lang="en-US" sz="1800" dirty="0" err="1">
                <a:solidFill>
                  <a:schemeClr val="tx1"/>
                </a:solidFill>
              </a:rPr>
              <a:t>membalik</a:t>
            </a:r>
            <a:r>
              <a:rPr lang="en-US" sz="1800" dirty="0">
                <a:solidFill>
                  <a:schemeClr val="tx1"/>
                </a:solidFill>
              </a:rPr>
              <a:t> </a:t>
            </a:r>
            <a:r>
              <a:rPr lang="en-US" sz="1800" dirty="0" err="1">
                <a:solidFill>
                  <a:schemeClr val="tx1"/>
                </a:solidFill>
              </a:rPr>
              <a:t>nilai</a:t>
            </a:r>
            <a:r>
              <a:rPr lang="en-US" sz="1800" dirty="0">
                <a:solidFill>
                  <a:schemeClr val="tx1"/>
                </a:solidFill>
              </a:rPr>
              <a:t> </a:t>
            </a:r>
            <a:r>
              <a:rPr lang="en-US" sz="1800" dirty="0" err="1">
                <a:solidFill>
                  <a:schemeClr val="tx1"/>
                </a:solidFill>
              </a:rPr>
              <a:t>logika</a:t>
            </a:r>
            <a:r>
              <a:rPr lang="en-US" sz="1800" dirty="0">
                <a:solidFill>
                  <a:schemeClr val="tx1"/>
                </a:solidFill>
              </a:rPr>
              <a:t> </a:t>
            </a:r>
            <a:r>
              <a:rPr lang="en-US" sz="1800" dirty="0" err="1">
                <a:solidFill>
                  <a:schemeClr val="tx1"/>
                </a:solidFill>
              </a:rPr>
              <a:t>dari</a:t>
            </a:r>
            <a:r>
              <a:rPr lang="en-US" sz="1800" dirty="0">
                <a:solidFill>
                  <a:schemeClr val="tx1"/>
                </a:solidFill>
              </a:rPr>
              <a:t> operand Boolean.</a:t>
            </a:r>
          </a:p>
          <a:p>
            <a:pPr indent="7938">
              <a:buFont typeface="Wingdings" pitchFamily="2" charset="2"/>
              <a:buChar char="Ø"/>
            </a:pPr>
            <a:r>
              <a:rPr lang="en-US" sz="1800" dirty="0">
                <a:solidFill>
                  <a:schemeClr val="tx1"/>
                </a:solidFill>
              </a:rPr>
              <a:t>- NOT True </a:t>
            </a:r>
            <a:r>
              <a:rPr lang="en-US" sz="1800" dirty="0" err="1">
                <a:solidFill>
                  <a:schemeClr val="tx1"/>
                </a:solidFill>
              </a:rPr>
              <a:t>adalah</a:t>
            </a:r>
            <a:r>
              <a:rPr lang="en-US" sz="1800" dirty="0">
                <a:solidFill>
                  <a:schemeClr val="tx1"/>
                </a:solidFill>
              </a:rPr>
              <a:t> False</a:t>
            </a:r>
          </a:p>
          <a:p>
            <a:pPr indent="7938">
              <a:buFont typeface="Wingdings" pitchFamily="2" charset="2"/>
              <a:buChar char="Ø"/>
            </a:pPr>
            <a:r>
              <a:rPr lang="en-US" sz="1800" dirty="0">
                <a:solidFill>
                  <a:schemeClr val="tx1"/>
                </a:solidFill>
              </a:rPr>
              <a:t>- NOT False </a:t>
            </a:r>
            <a:r>
              <a:rPr lang="en-US" sz="1800" dirty="0" err="1">
                <a:solidFill>
                  <a:schemeClr val="tx1"/>
                </a:solidFill>
              </a:rPr>
              <a:t>adalah</a:t>
            </a:r>
            <a:r>
              <a:rPr lang="en-US" sz="1800" dirty="0">
                <a:solidFill>
                  <a:schemeClr val="tx1"/>
                </a:solidFill>
              </a:rPr>
              <a:t> True</a:t>
            </a:r>
          </a:p>
          <a:p>
            <a:pPr indent="7938">
              <a:buFont typeface="Wingdings" pitchFamily="2" charset="2"/>
              <a:buChar char="Ø"/>
            </a:pPr>
            <a:r>
              <a:rPr lang="en-US" sz="1800" dirty="0" err="1">
                <a:solidFill>
                  <a:schemeClr val="tx1"/>
                </a:solidFill>
              </a:rPr>
              <a:t>Dalam</a:t>
            </a:r>
            <a:r>
              <a:rPr lang="en-US" sz="1800" dirty="0">
                <a:solidFill>
                  <a:schemeClr val="tx1"/>
                </a:solidFill>
              </a:rPr>
              <a:t> </a:t>
            </a:r>
            <a:r>
              <a:rPr lang="en-US" sz="1800" dirty="0" err="1">
                <a:solidFill>
                  <a:schemeClr val="tx1"/>
                </a:solidFill>
              </a:rPr>
              <a:t>logika</a:t>
            </a:r>
            <a:r>
              <a:rPr lang="en-US" sz="1800" dirty="0">
                <a:solidFill>
                  <a:schemeClr val="tx1"/>
                </a:solidFill>
              </a:rPr>
              <a:t> </a:t>
            </a:r>
            <a:r>
              <a:rPr lang="en-US" sz="1800" dirty="0" err="1">
                <a:solidFill>
                  <a:schemeClr val="tx1"/>
                </a:solidFill>
              </a:rPr>
              <a:t>matematika</a:t>
            </a:r>
            <a:r>
              <a:rPr lang="en-US" sz="1800" dirty="0">
                <a:solidFill>
                  <a:schemeClr val="tx1"/>
                </a:solidFill>
              </a:rPr>
              <a:t>, operator NOT </a:t>
            </a:r>
            <a:r>
              <a:rPr lang="en-US" sz="1800" dirty="0" err="1">
                <a:solidFill>
                  <a:schemeClr val="tx1"/>
                </a:solidFill>
              </a:rPr>
              <a:t>disebut</a:t>
            </a:r>
            <a:r>
              <a:rPr lang="en-US" sz="1800" dirty="0">
                <a:solidFill>
                  <a:schemeClr val="tx1"/>
                </a:solidFill>
              </a:rPr>
              <a:t> </a:t>
            </a:r>
            <a:r>
              <a:rPr lang="en-US" sz="1800" dirty="0" err="1">
                <a:solidFill>
                  <a:schemeClr val="tx1"/>
                </a:solidFill>
              </a:rPr>
              <a:t>dengan</a:t>
            </a:r>
            <a:r>
              <a:rPr lang="en-US" sz="1800" dirty="0">
                <a:solidFill>
                  <a:schemeClr val="tx1"/>
                </a:solidFill>
              </a:rPr>
              <a:t> </a:t>
            </a:r>
            <a:r>
              <a:rPr lang="en-US" sz="1800" dirty="0" err="1">
                <a:solidFill>
                  <a:schemeClr val="tx1"/>
                </a:solidFill>
              </a:rPr>
              <a:t>negasi</a:t>
            </a:r>
            <a:r>
              <a:rPr lang="en-US" sz="1800" dirty="0">
                <a:solidFill>
                  <a:schemeClr val="tx1"/>
                </a:solidFill>
              </a:rPr>
              <a:t> </a:t>
            </a:r>
            <a:r>
              <a:rPr lang="en-US" sz="1800" dirty="0" err="1">
                <a:solidFill>
                  <a:schemeClr val="tx1"/>
                </a:solidFill>
              </a:rPr>
              <a:t>atau</a:t>
            </a:r>
            <a:r>
              <a:rPr lang="en-US" sz="1800" dirty="0">
                <a:solidFill>
                  <a:schemeClr val="tx1"/>
                </a:solidFill>
              </a:rPr>
              <a:t> </a:t>
            </a:r>
            <a:r>
              <a:rPr lang="en-US" sz="1800" dirty="0" err="1">
                <a:solidFill>
                  <a:schemeClr val="tx1"/>
                </a:solidFill>
              </a:rPr>
              <a:t>ingkaran</a:t>
            </a:r>
            <a:r>
              <a:rPr lang="en-US" sz="1800" dirty="0">
                <a:solidFill>
                  <a:schemeClr val="tx1"/>
                </a:solidFill>
              </a:rPr>
              <a:t>.</a:t>
            </a:r>
          </a:p>
          <a:p>
            <a:pPr lvl="0"/>
            <a:r>
              <a:rPr lang="en-US" sz="1800" dirty="0">
                <a:solidFill>
                  <a:schemeClr val="tx1"/>
                </a:solidFill>
              </a:rPr>
              <a:t>Operator </a:t>
            </a:r>
            <a:r>
              <a:rPr lang="en-US" sz="1800" dirty="0" err="1">
                <a:solidFill>
                  <a:schemeClr val="tx1"/>
                </a:solidFill>
              </a:rPr>
              <a:t>pengali</a:t>
            </a:r>
            <a:endParaRPr lang="en-US" sz="1800" dirty="0">
              <a:solidFill>
                <a:schemeClr val="tx1"/>
              </a:solidFill>
            </a:endParaRPr>
          </a:p>
          <a:p>
            <a:pPr indent="7938">
              <a:buFont typeface="Wingdings" pitchFamily="2" charset="2"/>
              <a:buChar char="Ø"/>
            </a:pPr>
            <a:r>
              <a:rPr lang="en-US" sz="1800" dirty="0">
                <a:solidFill>
                  <a:schemeClr val="tx1"/>
                </a:solidFill>
              </a:rPr>
              <a:t>Yang </a:t>
            </a:r>
            <a:r>
              <a:rPr lang="en-US" sz="1800" dirty="0" err="1">
                <a:solidFill>
                  <a:schemeClr val="tx1"/>
                </a:solidFill>
              </a:rPr>
              <a:t>termasuk</a:t>
            </a:r>
            <a:r>
              <a:rPr lang="en-US" sz="1800" dirty="0">
                <a:solidFill>
                  <a:schemeClr val="tx1"/>
                </a:solidFill>
              </a:rPr>
              <a:t> operator </a:t>
            </a:r>
            <a:r>
              <a:rPr lang="en-US" sz="1800" dirty="0" err="1">
                <a:solidFill>
                  <a:schemeClr val="tx1"/>
                </a:solidFill>
              </a:rPr>
              <a:t>pengali</a:t>
            </a:r>
            <a:r>
              <a:rPr lang="en-US" sz="1800" dirty="0">
                <a:solidFill>
                  <a:schemeClr val="tx1"/>
                </a:solidFill>
              </a:rPr>
              <a:t> (multiplying operator) </a:t>
            </a:r>
            <a:r>
              <a:rPr lang="en-US" sz="1800" dirty="0" err="1">
                <a:solidFill>
                  <a:schemeClr val="tx1"/>
                </a:solidFill>
              </a:rPr>
              <a:t>adalah</a:t>
            </a:r>
            <a:r>
              <a:rPr lang="en-US" sz="1800" dirty="0">
                <a:solidFill>
                  <a:schemeClr val="tx1"/>
                </a:solidFill>
              </a:rPr>
              <a:t> operator </a:t>
            </a:r>
            <a:r>
              <a:rPr lang="en-US" sz="1800" dirty="0" err="1">
                <a:solidFill>
                  <a:schemeClr val="tx1"/>
                </a:solidFill>
              </a:rPr>
              <a:t>perkalian</a:t>
            </a:r>
            <a:r>
              <a:rPr lang="en-US" sz="1800" dirty="0">
                <a:solidFill>
                  <a:schemeClr val="tx1"/>
                </a:solidFill>
              </a:rPr>
              <a:t>, </a:t>
            </a:r>
            <a:r>
              <a:rPr lang="en-US" sz="1800" dirty="0" err="1">
                <a:solidFill>
                  <a:schemeClr val="tx1"/>
                </a:solidFill>
              </a:rPr>
              <a:t>pembagian</a:t>
            </a:r>
            <a:r>
              <a:rPr lang="en-US" sz="1800" dirty="0">
                <a:solidFill>
                  <a:schemeClr val="tx1"/>
                </a:solidFill>
              </a:rPr>
              <a:t>, modulus, operator AND </a:t>
            </a:r>
            <a:r>
              <a:rPr lang="en-US" sz="1800" dirty="0" err="1">
                <a:solidFill>
                  <a:schemeClr val="tx1"/>
                </a:solidFill>
              </a:rPr>
              <a:t>dan</a:t>
            </a:r>
            <a:r>
              <a:rPr lang="en-US" sz="1800" dirty="0">
                <a:solidFill>
                  <a:schemeClr val="tx1"/>
                </a:solidFill>
              </a:rPr>
              <a:t> </a:t>
            </a:r>
            <a:r>
              <a:rPr lang="en-US" sz="1800" dirty="0" err="1">
                <a:solidFill>
                  <a:schemeClr val="tx1"/>
                </a:solidFill>
              </a:rPr>
              <a:t>penggeser</a:t>
            </a:r>
            <a:r>
              <a:rPr lang="en-US" sz="1800" dirty="0">
                <a:solidFill>
                  <a:schemeClr val="tx1"/>
                </a:solidFill>
              </a:rPr>
              <a:t> bit.</a:t>
            </a:r>
          </a:p>
          <a:p>
            <a:pPr lvl="0"/>
            <a:r>
              <a:rPr lang="en-US" sz="1800" dirty="0">
                <a:solidFill>
                  <a:schemeClr val="tx1"/>
                </a:solidFill>
              </a:rPr>
              <a:t>Operator </a:t>
            </a:r>
            <a:r>
              <a:rPr lang="en-US" sz="1800" dirty="0" err="1">
                <a:solidFill>
                  <a:schemeClr val="tx1"/>
                </a:solidFill>
              </a:rPr>
              <a:t>penambah</a:t>
            </a:r>
            <a:endParaRPr lang="en-US" sz="1800" dirty="0">
              <a:solidFill>
                <a:schemeClr val="tx1"/>
              </a:solidFill>
            </a:endParaRPr>
          </a:p>
          <a:p>
            <a:pPr indent="7938">
              <a:buFont typeface="Wingdings" pitchFamily="2" charset="2"/>
              <a:buChar char="Ø"/>
            </a:pPr>
            <a:r>
              <a:rPr lang="en-US" sz="1800" dirty="0">
                <a:solidFill>
                  <a:schemeClr val="tx1"/>
                </a:solidFill>
              </a:rPr>
              <a:t>Yang </a:t>
            </a:r>
            <a:r>
              <a:rPr lang="en-US" sz="1800" dirty="0" err="1">
                <a:solidFill>
                  <a:schemeClr val="tx1"/>
                </a:solidFill>
              </a:rPr>
              <a:t>termasuk</a:t>
            </a:r>
            <a:r>
              <a:rPr lang="en-US" sz="1800" dirty="0">
                <a:solidFill>
                  <a:schemeClr val="tx1"/>
                </a:solidFill>
              </a:rPr>
              <a:t> </a:t>
            </a:r>
            <a:r>
              <a:rPr lang="en-US" sz="1800" dirty="0" err="1">
                <a:solidFill>
                  <a:schemeClr val="tx1"/>
                </a:solidFill>
              </a:rPr>
              <a:t>dalam</a:t>
            </a:r>
            <a:r>
              <a:rPr lang="en-US" sz="1800" dirty="0">
                <a:solidFill>
                  <a:schemeClr val="tx1"/>
                </a:solidFill>
              </a:rPr>
              <a:t> operator </a:t>
            </a:r>
            <a:r>
              <a:rPr lang="en-US" sz="1800" dirty="0" err="1">
                <a:solidFill>
                  <a:schemeClr val="tx1"/>
                </a:solidFill>
              </a:rPr>
              <a:t>penambah</a:t>
            </a:r>
            <a:r>
              <a:rPr lang="en-US" sz="1800" dirty="0">
                <a:solidFill>
                  <a:schemeClr val="tx1"/>
                </a:solidFill>
              </a:rPr>
              <a:t> </a:t>
            </a:r>
            <a:r>
              <a:rPr lang="en-US" sz="1800" dirty="0" err="1">
                <a:solidFill>
                  <a:schemeClr val="tx1"/>
                </a:solidFill>
              </a:rPr>
              <a:t>adalah</a:t>
            </a:r>
            <a:r>
              <a:rPr lang="en-US" sz="1800" dirty="0">
                <a:solidFill>
                  <a:schemeClr val="tx1"/>
                </a:solidFill>
              </a:rPr>
              <a:t> operator </a:t>
            </a:r>
            <a:r>
              <a:rPr lang="en-US" sz="1800" dirty="0" err="1">
                <a:solidFill>
                  <a:schemeClr val="tx1"/>
                </a:solidFill>
              </a:rPr>
              <a:t>pertambahan</a:t>
            </a:r>
            <a:r>
              <a:rPr lang="en-US" sz="1800" dirty="0">
                <a:solidFill>
                  <a:schemeClr val="tx1"/>
                </a:solidFill>
              </a:rPr>
              <a:t>, </a:t>
            </a:r>
            <a:r>
              <a:rPr lang="en-US" sz="1800" dirty="0" err="1">
                <a:solidFill>
                  <a:schemeClr val="tx1"/>
                </a:solidFill>
              </a:rPr>
              <a:t>pengurangan</a:t>
            </a:r>
            <a:r>
              <a:rPr lang="en-US" sz="1800" dirty="0">
                <a:solidFill>
                  <a:schemeClr val="tx1"/>
                </a:solidFill>
              </a:rPr>
              <a:t>, operator OR </a:t>
            </a:r>
            <a:r>
              <a:rPr lang="en-US" sz="1800" dirty="0" err="1">
                <a:solidFill>
                  <a:schemeClr val="tx1"/>
                </a:solidFill>
              </a:rPr>
              <a:t>dan</a:t>
            </a:r>
            <a:r>
              <a:rPr lang="en-US" sz="1800" dirty="0">
                <a:solidFill>
                  <a:schemeClr val="tx1"/>
                </a:solidFill>
              </a:rPr>
              <a:t> XOR.</a:t>
            </a:r>
          </a:p>
          <a:p>
            <a:pPr lvl="0"/>
            <a:r>
              <a:rPr lang="en-US" sz="1800" dirty="0">
                <a:solidFill>
                  <a:schemeClr val="tx1"/>
                </a:solidFill>
              </a:rPr>
              <a:t>Operator </a:t>
            </a:r>
            <a:r>
              <a:rPr lang="en-US" sz="1800" dirty="0" err="1">
                <a:solidFill>
                  <a:schemeClr val="tx1"/>
                </a:solidFill>
              </a:rPr>
              <a:t>hubungan</a:t>
            </a:r>
            <a:endParaRPr lang="en-US" sz="1800" dirty="0">
              <a:solidFill>
                <a:schemeClr val="tx1"/>
              </a:solidFill>
            </a:endParaRPr>
          </a:p>
          <a:p>
            <a:pPr indent="7938">
              <a:buFont typeface="Wingdings" pitchFamily="2" charset="2"/>
              <a:buChar char="Ø"/>
            </a:pPr>
            <a:r>
              <a:rPr lang="en-US" sz="1800" dirty="0">
                <a:solidFill>
                  <a:schemeClr val="tx1"/>
                </a:solidFill>
              </a:rPr>
              <a:t>Operator </a:t>
            </a:r>
            <a:r>
              <a:rPr lang="en-US" sz="1800" dirty="0" err="1">
                <a:solidFill>
                  <a:schemeClr val="tx1"/>
                </a:solidFill>
              </a:rPr>
              <a:t>hubungan</a:t>
            </a:r>
            <a:r>
              <a:rPr lang="en-US" sz="1800" dirty="0">
                <a:solidFill>
                  <a:schemeClr val="tx1"/>
                </a:solidFill>
              </a:rPr>
              <a:t> </a:t>
            </a:r>
            <a:r>
              <a:rPr lang="en-US" sz="1800" dirty="0" err="1">
                <a:solidFill>
                  <a:schemeClr val="tx1"/>
                </a:solidFill>
              </a:rPr>
              <a:t>dapat</a:t>
            </a:r>
            <a:r>
              <a:rPr lang="en-US" sz="1800" dirty="0">
                <a:solidFill>
                  <a:schemeClr val="tx1"/>
                </a:solidFill>
              </a:rPr>
              <a:t> </a:t>
            </a:r>
            <a:r>
              <a:rPr lang="en-US" sz="1800" dirty="0" err="1">
                <a:solidFill>
                  <a:schemeClr val="tx1"/>
                </a:solidFill>
              </a:rPr>
              <a:t>digunakan</a:t>
            </a:r>
            <a:r>
              <a:rPr lang="en-US" sz="1800" dirty="0">
                <a:solidFill>
                  <a:schemeClr val="tx1"/>
                </a:solidFill>
              </a:rPr>
              <a:t> </a:t>
            </a:r>
            <a:r>
              <a:rPr lang="en-US" sz="1800" dirty="0" err="1">
                <a:solidFill>
                  <a:schemeClr val="tx1"/>
                </a:solidFill>
              </a:rPr>
              <a:t>pada</a:t>
            </a:r>
            <a:r>
              <a:rPr lang="en-US" sz="1800" dirty="0">
                <a:solidFill>
                  <a:schemeClr val="tx1"/>
                </a:solidFill>
              </a:rPr>
              <a:t> </a:t>
            </a:r>
            <a:r>
              <a:rPr lang="en-US" sz="1800" dirty="0" err="1">
                <a:solidFill>
                  <a:schemeClr val="tx1"/>
                </a:solidFill>
              </a:rPr>
              <a:t>semua</a:t>
            </a:r>
            <a:r>
              <a:rPr lang="en-US" sz="1800" dirty="0">
                <a:solidFill>
                  <a:schemeClr val="tx1"/>
                </a:solidFill>
              </a:rPr>
              <a:t> </a:t>
            </a:r>
            <a:r>
              <a:rPr lang="en-US" sz="1800" dirty="0" err="1">
                <a:solidFill>
                  <a:schemeClr val="tx1"/>
                </a:solidFill>
              </a:rPr>
              <a:t>tipe</a:t>
            </a:r>
            <a:r>
              <a:rPr lang="en-US" sz="1800" dirty="0">
                <a:solidFill>
                  <a:schemeClr val="tx1"/>
                </a:solidFill>
              </a:rPr>
              <a:t> </a:t>
            </a:r>
            <a:r>
              <a:rPr lang="en-US" sz="1800" dirty="0" err="1">
                <a:solidFill>
                  <a:schemeClr val="tx1"/>
                </a:solidFill>
              </a:rPr>
              <a:t>skalar</a:t>
            </a:r>
            <a:r>
              <a:rPr lang="en-US" sz="1800" dirty="0">
                <a:solidFill>
                  <a:schemeClr val="tx1"/>
                </a:solidFill>
              </a:rPr>
              <a:t> </a:t>
            </a:r>
            <a:r>
              <a:rPr lang="en-US" sz="1800" dirty="0" err="1">
                <a:solidFill>
                  <a:schemeClr val="tx1"/>
                </a:solidFill>
              </a:rPr>
              <a:t>standar</a:t>
            </a:r>
            <a:r>
              <a:rPr lang="en-US" sz="1800" dirty="0">
                <a:solidFill>
                  <a:schemeClr val="tx1"/>
                </a:solidFill>
              </a:rPr>
              <a:t>.</a:t>
            </a:r>
          </a:p>
          <a:p>
            <a:endParaRPr lang="en-US" sz="1800" dirty="0">
              <a:solidFill>
                <a:schemeClr val="tx1"/>
              </a:solidFill>
            </a:endParaRPr>
          </a:p>
        </p:txBody>
      </p:sp>
    </p:spTree>
    <p:extLst>
      <p:ext uri="{BB962C8B-B14F-4D97-AF65-F5344CB8AC3E}">
        <p14:creationId xmlns:p14="http://schemas.microsoft.com/office/powerpoint/2010/main" val="2882772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fontScale="90000"/>
          </a:bodyPr>
          <a:lstStyle/>
          <a:p>
            <a:pPr lvl="1" algn="l" rtl="0">
              <a:spcBef>
                <a:spcPct val="0"/>
              </a:spcBef>
            </a:pPr>
            <a:r>
              <a:rPr lang="en-US" sz="2800" b="1" cap="small" dirty="0" err="1"/>
              <a:t>Aljabar</a:t>
            </a:r>
            <a:r>
              <a:rPr lang="en-US" sz="2800" b="1" cap="small" dirty="0"/>
              <a:t> Boolean &amp; </a:t>
            </a:r>
            <a:r>
              <a:rPr lang="en-US" sz="2800" b="1" cap="small" dirty="0" err="1"/>
              <a:t>Gerbang</a:t>
            </a:r>
            <a:r>
              <a:rPr lang="en-US" sz="2800" b="1" cap="small" dirty="0"/>
              <a:t> </a:t>
            </a:r>
            <a:r>
              <a:rPr lang="en-US" sz="2800" b="1" cap="small" dirty="0" err="1"/>
              <a:t>Logika</a:t>
            </a:r>
            <a:r>
              <a:rPr lang="en-US" sz="2800" b="1" cap="small" dirty="0"/>
              <a:t/>
            </a:r>
            <a:br>
              <a:rPr lang="en-US" sz="2800" b="1" cap="small" dirty="0"/>
            </a:br>
            <a:endParaRPr lang="en-US" sz="2800" dirty="0"/>
          </a:p>
        </p:txBody>
      </p:sp>
      <p:sp>
        <p:nvSpPr>
          <p:cNvPr id="3" name="Content Placeholder 2"/>
          <p:cNvSpPr>
            <a:spLocks noGrp="1"/>
          </p:cNvSpPr>
          <p:nvPr>
            <p:ph idx="1"/>
          </p:nvPr>
        </p:nvSpPr>
        <p:spPr>
          <a:xfrm>
            <a:off x="971600" y="1412776"/>
            <a:ext cx="7488832" cy="3508977"/>
          </a:xfrm>
        </p:spPr>
        <p:txBody>
          <a:bodyPr>
            <a:normAutofit/>
          </a:bodyPr>
          <a:lstStyle/>
          <a:p>
            <a:pPr algn="just"/>
            <a:r>
              <a:rPr lang="en-US" dirty="0" err="1"/>
              <a:t>Aljabar</a:t>
            </a:r>
            <a:r>
              <a:rPr lang="en-US" dirty="0"/>
              <a:t> Boolean </a:t>
            </a:r>
            <a:r>
              <a:rPr lang="en-US" dirty="0" err="1"/>
              <a:t>dan</a:t>
            </a:r>
            <a:r>
              <a:rPr lang="en-US" dirty="0"/>
              <a:t> </a:t>
            </a:r>
            <a:r>
              <a:rPr lang="en-US" dirty="0" err="1"/>
              <a:t>Gerbang</a:t>
            </a:r>
            <a:r>
              <a:rPr lang="en-US" dirty="0"/>
              <a:t> </a:t>
            </a:r>
            <a:r>
              <a:rPr lang="en-US" dirty="0" err="1"/>
              <a:t>Logika</a:t>
            </a:r>
            <a:r>
              <a:rPr lang="en-US" dirty="0"/>
              <a:t> </a:t>
            </a:r>
            <a:r>
              <a:rPr lang="en-US" dirty="0" err="1"/>
              <a:t>merupakan</a:t>
            </a:r>
            <a:r>
              <a:rPr lang="en-US" dirty="0"/>
              <a:t> </a:t>
            </a:r>
            <a:r>
              <a:rPr lang="en-US" dirty="0" err="1"/>
              <a:t>dasar</a:t>
            </a:r>
            <a:r>
              <a:rPr lang="en-US" dirty="0"/>
              <a:t> </a:t>
            </a:r>
            <a:r>
              <a:rPr lang="en-US" dirty="0" err="1"/>
              <a:t>pembentukan</a:t>
            </a:r>
            <a:r>
              <a:rPr lang="en-US" dirty="0"/>
              <a:t> system digital. </a:t>
            </a:r>
            <a:r>
              <a:rPr lang="en-US" dirty="0" err="1"/>
              <a:t>Gerbang</a:t>
            </a:r>
            <a:r>
              <a:rPr lang="en-US" dirty="0"/>
              <a:t> </a:t>
            </a:r>
            <a:r>
              <a:rPr lang="en-US" dirty="0" err="1"/>
              <a:t>Logika</a:t>
            </a:r>
            <a:r>
              <a:rPr lang="en-US" dirty="0"/>
              <a:t> </a:t>
            </a:r>
            <a:r>
              <a:rPr lang="en-US" dirty="0" err="1"/>
              <a:t>beroperasi</a:t>
            </a:r>
            <a:r>
              <a:rPr lang="en-US" dirty="0"/>
              <a:t> </a:t>
            </a:r>
            <a:r>
              <a:rPr lang="en-US" dirty="0" err="1"/>
              <a:t>dengan</a:t>
            </a:r>
            <a:r>
              <a:rPr lang="en-US" dirty="0"/>
              <a:t> </a:t>
            </a:r>
            <a:r>
              <a:rPr lang="en-US" dirty="0" err="1"/>
              <a:t>bilangan</a:t>
            </a:r>
            <a:r>
              <a:rPr lang="en-US" dirty="0"/>
              <a:t> </a:t>
            </a:r>
            <a:r>
              <a:rPr lang="en-US" dirty="0" err="1"/>
              <a:t>biner</a:t>
            </a:r>
            <a:r>
              <a:rPr lang="en-US" dirty="0"/>
              <a:t>, </a:t>
            </a:r>
            <a:r>
              <a:rPr lang="en-US" dirty="0" err="1"/>
              <a:t>sehingga</a:t>
            </a:r>
            <a:r>
              <a:rPr lang="en-US" dirty="0"/>
              <a:t> </a:t>
            </a:r>
            <a:r>
              <a:rPr lang="en-US" dirty="0" err="1"/>
              <a:t>disebut</a:t>
            </a:r>
            <a:r>
              <a:rPr lang="en-US" dirty="0"/>
              <a:t> </a:t>
            </a:r>
            <a:r>
              <a:rPr lang="en-US" dirty="0" err="1"/>
              <a:t>juga</a:t>
            </a:r>
            <a:r>
              <a:rPr lang="en-US" dirty="0"/>
              <a:t> </a:t>
            </a:r>
            <a:r>
              <a:rPr lang="en-US" dirty="0" err="1"/>
              <a:t>gerbang</a:t>
            </a:r>
            <a:r>
              <a:rPr lang="en-US" dirty="0"/>
              <a:t> </a:t>
            </a:r>
            <a:r>
              <a:rPr lang="en-US" dirty="0" err="1"/>
              <a:t>logika</a:t>
            </a:r>
            <a:r>
              <a:rPr lang="en-US" dirty="0"/>
              <a:t> </a:t>
            </a:r>
            <a:r>
              <a:rPr lang="en-US" dirty="0" err="1"/>
              <a:t>biner</a:t>
            </a:r>
            <a:r>
              <a:rPr lang="en-US" dirty="0"/>
              <a:t>. </a:t>
            </a:r>
            <a:r>
              <a:rPr lang="en-US" dirty="0" err="1"/>
              <a:t>Tegangan</a:t>
            </a:r>
            <a:r>
              <a:rPr lang="en-US" dirty="0"/>
              <a:t> yang </a:t>
            </a:r>
            <a:r>
              <a:rPr lang="en-US" dirty="0" err="1"/>
              <a:t>digunakan</a:t>
            </a:r>
            <a:r>
              <a:rPr lang="en-US" dirty="0"/>
              <a:t> </a:t>
            </a:r>
            <a:r>
              <a:rPr lang="en-US" dirty="0" err="1"/>
              <a:t>dalam</a:t>
            </a:r>
            <a:r>
              <a:rPr lang="en-US" dirty="0"/>
              <a:t> </a:t>
            </a:r>
            <a:r>
              <a:rPr lang="en-US" dirty="0" err="1"/>
              <a:t>gerbang</a:t>
            </a:r>
            <a:r>
              <a:rPr lang="en-US" dirty="0"/>
              <a:t> </a:t>
            </a:r>
            <a:r>
              <a:rPr lang="en-US" dirty="0" err="1"/>
              <a:t>logika</a:t>
            </a:r>
            <a:r>
              <a:rPr lang="en-US" dirty="0"/>
              <a:t> </a:t>
            </a:r>
            <a:r>
              <a:rPr lang="en-US" dirty="0" err="1"/>
              <a:t>adalah</a:t>
            </a:r>
            <a:r>
              <a:rPr lang="en-US" dirty="0"/>
              <a:t> TINGGI </a:t>
            </a:r>
            <a:r>
              <a:rPr lang="en-US" dirty="0" err="1"/>
              <a:t>atau</a:t>
            </a:r>
            <a:r>
              <a:rPr lang="en-US" dirty="0"/>
              <a:t> RENDAH. </a:t>
            </a:r>
            <a:r>
              <a:rPr lang="en-US" dirty="0" err="1"/>
              <a:t>Tegangan</a:t>
            </a:r>
            <a:r>
              <a:rPr lang="en-US" dirty="0"/>
              <a:t> </a:t>
            </a:r>
            <a:r>
              <a:rPr lang="en-US" dirty="0" err="1"/>
              <a:t>Tinggi</a:t>
            </a:r>
            <a:r>
              <a:rPr lang="en-US" dirty="0"/>
              <a:t> </a:t>
            </a:r>
            <a:r>
              <a:rPr lang="en-US" dirty="0" err="1"/>
              <a:t>berarti</a:t>
            </a:r>
            <a:r>
              <a:rPr lang="en-US" dirty="0"/>
              <a:t> 1, </a:t>
            </a:r>
            <a:r>
              <a:rPr lang="en-US" dirty="0" err="1"/>
              <a:t>sedangkan</a:t>
            </a:r>
            <a:r>
              <a:rPr lang="en-US" dirty="0"/>
              <a:t> </a:t>
            </a:r>
            <a:r>
              <a:rPr lang="en-US" dirty="0" err="1"/>
              <a:t>tegangan</a:t>
            </a:r>
            <a:r>
              <a:rPr lang="en-US" dirty="0"/>
              <a:t> </a:t>
            </a:r>
            <a:r>
              <a:rPr lang="en-US" dirty="0" err="1"/>
              <a:t>rendah</a:t>
            </a:r>
            <a:r>
              <a:rPr lang="en-US" dirty="0"/>
              <a:t> </a:t>
            </a:r>
            <a:r>
              <a:rPr lang="en-US" dirty="0" err="1"/>
              <a:t>berarti</a:t>
            </a:r>
            <a:r>
              <a:rPr lang="en-US" dirty="0"/>
              <a:t> 0. </a:t>
            </a:r>
            <a:r>
              <a:rPr lang="en-US" dirty="0" err="1"/>
              <a:t>Contoh</a:t>
            </a:r>
            <a:r>
              <a:rPr lang="en-US" dirty="0"/>
              <a:t> </a:t>
            </a:r>
            <a:r>
              <a:rPr lang="en-US" dirty="0" err="1"/>
              <a:t>sederhana</a:t>
            </a:r>
            <a:r>
              <a:rPr lang="en-US" dirty="0"/>
              <a:t> </a:t>
            </a:r>
            <a:r>
              <a:rPr lang="en-US" dirty="0" err="1"/>
              <a:t>sebagaimana</a:t>
            </a:r>
            <a:r>
              <a:rPr lang="en-US" dirty="0"/>
              <a:t> </a:t>
            </a:r>
            <a:r>
              <a:rPr lang="en-US" dirty="0" err="1"/>
              <a:t>gambar</a:t>
            </a:r>
            <a:r>
              <a:rPr lang="en-US" dirty="0"/>
              <a:t> </a:t>
            </a:r>
            <a:r>
              <a:rPr lang="en-US" dirty="0" err="1"/>
              <a:t>berikut</a:t>
            </a:r>
            <a:r>
              <a:rPr lang="en-US" dirty="0"/>
              <a:t> </a:t>
            </a:r>
            <a:r>
              <a:rPr lang="en-US" dirty="0" err="1"/>
              <a:t>ini</a:t>
            </a:r>
            <a:r>
              <a:rPr lang="en-US" dirty="0"/>
              <a:t> :</a:t>
            </a:r>
          </a:p>
          <a:p>
            <a:pPr algn="just"/>
            <a:endParaRPr lang="en-US" dirty="0"/>
          </a:p>
        </p:txBody>
      </p:sp>
      <p:grpSp>
        <p:nvGrpSpPr>
          <p:cNvPr id="4" name="Group 3"/>
          <p:cNvGrpSpPr/>
          <p:nvPr/>
        </p:nvGrpSpPr>
        <p:grpSpPr>
          <a:xfrm>
            <a:off x="3195963" y="4509120"/>
            <a:ext cx="4256357" cy="1800200"/>
            <a:chOff x="0" y="0"/>
            <a:chExt cx="2019348" cy="1073297"/>
          </a:xfrm>
        </p:grpSpPr>
        <p:sp>
          <p:nvSpPr>
            <p:cNvPr id="5" name="Freeform 4"/>
            <p:cNvSpPr>
              <a:spLocks/>
            </p:cNvSpPr>
            <p:nvPr/>
          </p:nvSpPr>
          <p:spPr bwMode="auto">
            <a:xfrm>
              <a:off x="1468315" y="237392"/>
              <a:ext cx="187325" cy="95885"/>
            </a:xfrm>
            <a:custGeom>
              <a:avLst/>
              <a:gdLst>
                <a:gd name="T0" fmla="*/ 407 w 20000"/>
                <a:gd name="T1" fmla="*/ 19470 h 20000"/>
                <a:gd name="T2" fmla="*/ 0 w 20000"/>
                <a:gd name="T3" fmla="*/ 17881 h 20000"/>
                <a:gd name="T4" fmla="*/ 0 w 20000"/>
                <a:gd name="T5" fmla="*/ 9934 h 20000"/>
                <a:gd name="T6" fmla="*/ 1017 w 20000"/>
                <a:gd name="T7" fmla="*/ 7947 h 20000"/>
                <a:gd name="T8" fmla="*/ 1017 w 20000"/>
                <a:gd name="T9" fmla="*/ 5960 h 20000"/>
                <a:gd name="T10" fmla="*/ 2034 w 20000"/>
                <a:gd name="T11" fmla="*/ 3974 h 20000"/>
                <a:gd name="T12" fmla="*/ 2034 w 20000"/>
                <a:gd name="T13" fmla="*/ 1987 h 20000"/>
                <a:gd name="T14" fmla="*/ 4068 w 20000"/>
                <a:gd name="T15" fmla="*/ 1987 h 20000"/>
                <a:gd name="T16" fmla="*/ 5085 w 20000"/>
                <a:gd name="T17" fmla="*/ 0 h 20000"/>
                <a:gd name="T18" fmla="*/ 9153 w 20000"/>
                <a:gd name="T19" fmla="*/ 0 h 20000"/>
                <a:gd name="T20" fmla="*/ 10169 w 20000"/>
                <a:gd name="T21" fmla="*/ 1987 h 20000"/>
                <a:gd name="T22" fmla="*/ 10169 w 20000"/>
                <a:gd name="T23" fmla="*/ 11921 h 20000"/>
                <a:gd name="T24" fmla="*/ 9153 w 20000"/>
                <a:gd name="T25" fmla="*/ 11921 h 20000"/>
                <a:gd name="T26" fmla="*/ 9153 w 20000"/>
                <a:gd name="T27" fmla="*/ 13907 h 20000"/>
                <a:gd name="T28" fmla="*/ 7119 w 20000"/>
                <a:gd name="T29" fmla="*/ 13907 h 20000"/>
                <a:gd name="T30" fmla="*/ 7119 w 20000"/>
                <a:gd name="T31" fmla="*/ 3974 h 20000"/>
                <a:gd name="T32" fmla="*/ 8136 w 20000"/>
                <a:gd name="T33" fmla="*/ 1987 h 20000"/>
                <a:gd name="T34" fmla="*/ 11186 w 20000"/>
                <a:gd name="T35" fmla="*/ 1987 h 20000"/>
                <a:gd name="T36" fmla="*/ 13220 w 20000"/>
                <a:gd name="T37" fmla="*/ 0 h 20000"/>
                <a:gd name="T38" fmla="*/ 16271 w 20000"/>
                <a:gd name="T39" fmla="*/ 0 h 20000"/>
                <a:gd name="T40" fmla="*/ 16271 w 20000"/>
                <a:gd name="T41" fmla="*/ 1987 h 20000"/>
                <a:gd name="T42" fmla="*/ 17288 w 20000"/>
                <a:gd name="T43" fmla="*/ 3974 h 20000"/>
                <a:gd name="T44" fmla="*/ 17288 w 20000"/>
                <a:gd name="T45" fmla="*/ 17881 h 20000"/>
                <a:gd name="T46" fmla="*/ 18305 w 20000"/>
                <a:gd name="T47" fmla="*/ 19868 h 20000"/>
                <a:gd name="T48" fmla="*/ 19932 w 20000"/>
                <a:gd name="T49" fmla="*/ 19470 h 2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00" h="20000">
                  <a:moveTo>
                    <a:pt x="407" y="19470"/>
                  </a:moveTo>
                  <a:lnTo>
                    <a:pt x="0" y="17881"/>
                  </a:lnTo>
                  <a:lnTo>
                    <a:pt x="0" y="9934"/>
                  </a:lnTo>
                  <a:lnTo>
                    <a:pt x="1017" y="7947"/>
                  </a:lnTo>
                  <a:lnTo>
                    <a:pt x="1017" y="5960"/>
                  </a:lnTo>
                  <a:lnTo>
                    <a:pt x="2034" y="3974"/>
                  </a:lnTo>
                  <a:lnTo>
                    <a:pt x="2034" y="1987"/>
                  </a:lnTo>
                  <a:lnTo>
                    <a:pt x="4068" y="1987"/>
                  </a:lnTo>
                  <a:lnTo>
                    <a:pt x="5085" y="0"/>
                  </a:lnTo>
                  <a:lnTo>
                    <a:pt x="9153" y="0"/>
                  </a:lnTo>
                  <a:lnTo>
                    <a:pt x="10169" y="1987"/>
                  </a:lnTo>
                  <a:lnTo>
                    <a:pt x="10169" y="11921"/>
                  </a:lnTo>
                  <a:lnTo>
                    <a:pt x="9153" y="11921"/>
                  </a:lnTo>
                  <a:lnTo>
                    <a:pt x="9153" y="13907"/>
                  </a:lnTo>
                  <a:lnTo>
                    <a:pt x="7119" y="13907"/>
                  </a:lnTo>
                  <a:lnTo>
                    <a:pt x="7119" y="3974"/>
                  </a:lnTo>
                  <a:lnTo>
                    <a:pt x="8136" y="1987"/>
                  </a:lnTo>
                  <a:lnTo>
                    <a:pt x="11186" y="1987"/>
                  </a:lnTo>
                  <a:lnTo>
                    <a:pt x="13220" y="0"/>
                  </a:lnTo>
                  <a:lnTo>
                    <a:pt x="16271" y="0"/>
                  </a:lnTo>
                  <a:lnTo>
                    <a:pt x="16271" y="1987"/>
                  </a:lnTo>
                  <a:lnTo>
                    <a:pt x="17288" y="3974"/>
                  </a:lnTo>
                  <a:lnTo>
                    <a:pt x="17288" y="17881"/>
                  </a:lnTo>
                  <a:lnTo>
                    <a:pt x="18305" y="19868"/>
                  </a:lnTo>
                  <a:lnTo>
                    <a:pt x="19932" y="19470"/>
                  </a:lnTo>
                </a:path>
              </a:pathLst>
            </a:custGeom>
            <a:noFill/>
            <a:ln w="3175" cap="flat">
              <a:solidFill>
                <a:srgbClr val="000000"/>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grpSp>
          <p:nvGrpSpPr>
            <p:cNvPr id="6" name="Group 5"/>
            <p:cNvGrpSpPr/>
            <p:nvPr/>
          </p:nvGrpSpPr>
          <p:grpSpPr>
            <a:xfrm>
              <a:off x="0" y="0"/>
              <a:ext cx="2019348" cy="1073297"/>
              <a:chOff x="0" y="0"/>
              <a:chExt cx="2019348" cy="1073297"/>
            </a:xfrm>
          </p:grpSpPr>
          <p:cxnSp>
            <p:nvCxnSpPr>
              <p:cNvPr id="7" name="Straight Connector 6"/>
              <p:cNvCxnSpPr>
                <a:cxnSpLocks noChangeShapeType="1"/>
              </p:cNvCxnSpPr>
              <p:nvPr/>
            </p:nvCxnSpPr>
            <p:spPr bwMode="auto">
              <a:xfrm flipV="1">
                <a:off x="96715" y="325316"/>
                <a:ext cx="635" cy="18351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 name="Straight Connector 7"/>
              <p:cNvCxnSpPr>
                <a:cxnSpLocks noChangeShapeType="1"/>
              </p:cNvCxnSpPr>
              <p:nvPr/>
            </p:nvCxnSpPr>
            <p:spPr bwMode="auto">
              <a:xfrm>
                <a:off x="96715" y="325316"/>
                <a:ext cx="549275" cy="63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Straight Connector 8"/>
              <p:cNvCxnSpPr>
                <a:cxnSpLocks noChangeShapeType="1"/>
              </p:cNvCxnSpPr>
              <p:nvPr/>
            </p:nvCxnSpPr>
            <p:spPr bwMode="auto">
              <a:xfrm flipV="1">
                <a:off x="641838" y="246185"/>
                <a:ext cx="92075" cy="9207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Straight Connector 9"/>
              <p:cNvCxnSpPr>
                <a:cxnSpLocks noChangeShapeType="1"/>
              </p:cNvCxnSpPr>
              <p:nvPr/>
            </p:nvCxnSpPr>
            <p:spPr bwMode="auto">
              <a:xfrm>
                <a:off x="738553" y="325316"/>
                <a:ext cx="274955" cy="63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Straight Connector 10"/>
              <p:cNvCxnSpPr>
                <a:cxnSpLocks noChangeShapeType="1"/>
              </p:cNvCxnSpPr>
              <p:nvPr/>
            </p:nvCxnSpPr>
            <p:spPr bwMode="auto">
              <a:xfrm flipV="1">
                <a:off x="1002323" y="228600"/>
                <a:ext cx="92075" cy="9207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Straight Connector 11"/>
              <p:cNvCxnSpPr>
                <a:cxnSpLocks noChangeShapeType="1"/>
              </p:cNvCxnSpPr>
              <p:nvPr/>
            </p:nvCxnSpPr>
            <p:spPr bwMode="auto">
              <a:xfrm>
                <a:off x="1099038" y="325316"/>
                <a:ext cx="366395" cy="63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Straight Connector 12"/>
              <p:cNvCxnSpPr>
                <a:cxnSpLocks noChangeShapeType="1"/>
              </p:cNvCxnSpPr>
              <p:nvPr/>
            </p:nvCxnSpPr>
            <p:spPr bwMode="auto">
              <a:xfrm>
                <a:off x="1652953" y="325316"/>
                <a:ext cx="366395" cy="63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4" name="Oval 13"/>
              <p:cNvSpPr>
                <a:spLocks noChangeArrowheads="1"/>
              </p:cNvSpPr>
              <p:nvPr/>
            </p:nvSpPr>
            <p:spPr bwMode="auto">
              <a:xfrm>
                <a:off x="1371600" y="0"/>
                <a:ext cx="366395" cy="274955"/>
              </a:xfrm>
              <a:prstGeom prst="ellipse">
                <a:avLst/>
              </a:prstGeom>
              <a:noFill/>
              <a:ln w="317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15" name="Oval 14"/>
              <p:cNvSpPr>
                <a:spLocks noChangeArrowheads="1"/>
              </p:cNvSpPr>
              <p:nvPr/>
            </p:nvSpPr>
            <p:spPr bwMode="auto">
              <a:xfrm>
                <a:off x="0" y="509954"/>
                <a:ext cx="183515" cy="183515"/>
              </a:xfrm>
              <a:prstGeom prst="ellipse">
                <a:avLst/>
              </a:prstGeom>
              <a:noFill/>
              <a:ln w="317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16" name="Straight Connector 15"/>
              <p:cNvCxnSpPr>
                <a:cxnSpLocks noChangeShapeType="1"/>
              </p:cNvCxnSpPr>
              <p:nvPr/>
            </p:nvCxnSpPr>
            <p:spPr bwMode="auto">
              <a:xfrm>
                <a:off x="96715" y="694593"/>
                <a:ext cx="635" cy="18351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Straight Connector 16"/>
              <p:cNvCxnSpPr>
                <a:cxnSpLocks noChangeShapeType="1"/>
              </p:cNvCxnSpPr>
              <p:nvPr/>
            </p:nvCxnSpPr>
            <p:spPr bwMode="auto">
              <a:xfrm>
                <a:off x="96715" y="1072662"/>
                <a:ext cx="1920875" cy="63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Straight Connector 17"/>
              <p:cNvCxnSpPr>
                <a:cxnSpLocks noChangeShapeType="1"/>
              </p:cNvCxnSpPr>
              <p:nvPr/>
            </p:nvCxnSpPr>
            <p:spPr bwMode="auto">
              <a:xfrm flipV="1">
                <a:off x="2013438" y="325316"/>
                <a:ext cx="635" cy="732155"/>
              </a:xfrm>
              <a:prstGeom prst="line">
                <a:avLst/>
              </a:prstGeom>
              <a:noFill/>
              <a:ln w="31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9" name="Rectangle 18"/>
          <p:cNvSpPr/>
          <p:nvPr/>
        </p:nvSpPr>
        <p:spPr>
          <a:xfrm>
            <a:off x="3214480" y="5939988"/>
            <a:ext cx="349776" cy="369332"/>
          </a:xfrm>
          <a:prstGeom prst="rect">
            <a:avLst/>
          </a:prstGeom>
        </p:spPr>
        <p:txBody>
          <a:bodyPr wrap="none">
            <a:spAutoFit/>
          </a:bodyPr>
          <a:lstStyle/>
          <a:p>
            <a:r>
              <a:rPr lang="en-US" dirty="0">
                <a:sym typeface="Symbol"/>
              </a:rPr>
              <a:t></a:t>
            </a:r>
            <a:endParaRPr lang="en-US" dirty="0"/>
          </a:p>
        </p:txBody>
      </p:sp>
      <p:sp>
        <p:nvSpPr>
          <p:cNvPr id="20" name="Rectangle 19"/>
          <p:cNvSpPr/>
          <p:nvPr/>
        </p:nvSpPr>
        <p:spPr>
          <a:xfrm>
            <a:off x="4476581" y="5177897"/>
            <a:ext cx="351378" cy="369332"/>
          </a:xfrm>
          <a:prstGeom prst="rect">
            <a:avLst/>
          </a:prstGeom>
        </p:spPr>
        <p:txBody>
          <a:bodyPr wrap="none">
            <a:spAutoFit/>
          </a:bodyPr>
          <a:lstStyle/>
          <a:p>
            <a:r>
              <a:rPr lang="en-US" b="1" i="1" dirty="0"/>
              <a:t>A</a:t>
            </a:r>
            <a:endParaRPr lang="en-US" b="1" dirty="0"/>
          </a:p>
        </p:txBody>
      </p:sp>
      <p:sp>
        <p:nvSpPr>
          <p:cNvPr id="21" name="Rectangle 20"/>
          <p:cNvSpPr/>
          <p:nvPr/>
        </p:nvSpPr>
        <p:spPr>
          <a:xfrm>
            <a:off x="5236407" y="5177709"/>
            <a:ext cx="351378" cy="369332"/>
          </a:xfrm>
          <a:prstGeom prst="rect">
            <a:avLst/>
          </a:prstGeom>
        </p:spPr>
        <p:txBody>
          <a:bodyPr wrap="none">
            <a:spAutoFit/>
          </a:bodyPr>
          <a:lstStyle/>
          <a:p>
            <a:r>
              <a:rPr lang="en-US" b="1" i="1" dirty="0"/>
              <a:t>B</a:t>
            </a:r>
            <a:endParaRPr lang="en-US" b="1" dirty="0"/>
          </a:p>
        </p:txBody>
      </p:sp>
      <p:sp>
        <p:nvSpPr>
          <p:cNvPr id="22" name="Rectangle 21"/>
          <p:cNvSpPr/>
          <p:nvPr/>
        </p:nvSpPr>
        <p:spPr>
          <a:xfrm>
            <a:off x="511709" y="4825849"/>
            <a:ext cx="2479661" cy="1169551"/>
          </a:xfrm>
          <a:prstGeom prst="rect">
            <a:avLst/>
          </a:prstGeom>
        </p:spPr>
        <p:txBody>
          <a:bodyPr wrap="square">
            <a:spAutoFit/>
          </a:bodyPr>
          <a:lstStyle/>
          <a:p>
            <a:r>
              <a:rPr lang="en-US" sz="1400" dirty="0" err="1"/>
              <a:t>Gambar</a:t>
            </a:r>
            <a:r>
              <a:rPr lang="en-US" sz="1400" dirty="0"/>
              <a:t> </a:t>
            </a:r>
            <a:r>
              <a:rPr lang="en-US" sz="1400" dirty="0" err="1"/>
              <a:t>rangkaian</a:t>
            </a:r>
            <a:r>
              <a:rPr lang="en-US" sz="1400" dirty="0"/>
              <a:t> </a:t>
            </a:r>
            <a:r>
              <a:rPr lang="en-US" sz="1400" dirty="0" err="1"/>
              <a:t>pensaklaran</a:t>
            </a:r>
            <a:r>
              <a:rPr lang="en-US" sz="1400" dirty="0"/>
              <a:t> </a:t>
            </a:r>
            <a:r>
              <a:rPr lang="en-US" sz="1400" dirty="0" err="1"/>
              <a:t>pada</a:t>
            </a:r>
            <a:r>
              <a:rPr lang="en-US" sz="1400" dirty="0"/>
              <a:t> </a:t>
            </a:r>
            <a:r>
              <a:rPr lang="en-US" sz="1400" dirty="0" err="1"/>
              <a:t>rangkaian</a:t>
            </a:r>
            <a:r>
              <a:rPr lang="en-US" sz="1400" dirty="0"/>
              <a:t> </a:t>
            </a:r>
            <a:r>
              <a:rPr lang="en-US" sz="1400" dirty="0" err="1"/>
              <a:t>listrik</a:t>
            </a:r>
            <a:r>
              <a:rPr lang="en-US" sz="1400" dirty="0"/>
              <a:t> : </a:t>
            </a:r>
            <a:r>
              <a:rPr lang="en-US" sz="1400" dirty="0" err="1"/>
              <a:t>Saklar</a:t>
            </a:r>
            <a:r>
              <a:rPr lang="en-US" sz="1400" i="1" dirty="0"/>
              <a:t> </a:t>
            </a:r>
            <a:r>
              <a:rPr lang="en-US" sz="1400" dirty="0" err="1"/>
              <a:t>dalam</a:t>
            </a:r>
            <a:r>
              <a:rPr lang="en-US" sz="1400" dirty="0"/>
              <a:t> </a:t>
            </a:r>
            <a:r>
              <a:rPr lang="en-US" sz="1400" dirty="0" err="1"/>
              <a:t>hubungan</a:t>
            </a:r>
            <a:r>
              <a:rPr lang="en-US" sz="1400" dirty="0"/>
              <a:t> SERI: </a:t>
            </a:r>
            <a:r>
              <a:rPr lang="en-US" sz="1400" dirty="0" err="1"/>
              <a:t>logika</a:t>
            </a:r>
            <a:r>
              <a:rPr lang="en-US" sz="1400" dirty="0"/>
              <a:t> AND</a:t>
            </a:r>
          </a:p>
        </p:txBody>
      </p:sp>
      <p:sp>
        <p:nvSpPr>
          <p:cNvPr id="23" name="Rectangle 22"/>
          <p:cNvSpPr/>
          <p:nvPr/>
        </p:nvSpPr>
        <p:spPr>
          <a:xfrm>
            <a:off x="7007326" y="4583401"/>
            <a:ext cx="889987" cy="369332"/>
          </a:xfrm>
          <a:prstGeom prst="rect">
            <a:avLst/>
          </a:prstGeom>
        </p:spPr>
        <p:txBody>
          <a:bodyPr wrap="none">
            <a:spAutoFit/>
          </a:bodyPr>
          <a:lstStyle/>
          <a:p>
            <a:r>
              <a:rPr lang="en-US" dirty="0" err="1"/>
              <a:t>Lampu</a:t>
            </a:r>
            <a:endParaRPr lang="en-US" dirty="0"/>
          </a:p>
        </p:txBody>
      </p:sp>
    </p:spTree>
    <p:extLst>
      <p:ext uri="{BB962C8B-B14F-4D97-AF65-F5344CB8AC3E}">
        <p14:creationId xmlns:p14="http://schemas.microsoft.com/office/powerpoint/2010/main" val="361343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21824"/>
            <a:ext cx="7024744" cy="529128"/>
          </a:xfrm>
        </p:spPr>
        <p:txBody>
          <a:bodyPr>
            <a:noAutofit/>
          </a:bodyPr>
          <a:lstStyle/>
          <a:p>
            <a:pPr lvl="1" algn="l" rtl="0">
              <a:spcBef>
                <a:spcPct val="0"/>
              </a:spcBef>
            </a:pPr>
            <a:r>
              <a:rPr lang="en-US" sz="6000" b="1" cap="small" dirty="0" err="1"/>
              <a:t>Relasi</a:t>
            </a:r>
            <a:r>
              <a:rPr lang="en-US" sz="6000" b="1" cap="small" dirty="0"/>
              <a:t/>
            </a:r>
            <a:br>
              <a:rPr lang="en-US" sz="6000" b="1" cap="small" dirty="0"/>
            </a:br>
            <a:endParaRPr lang="en-US" sz="6000" dirty="0"/>
          </a:p>
        </p:txBody>
      </p:sp>
      <p:sp>
        <p:nvSpPr>
          <p:cNvPr id="3" name="Content Placeholder 2"/>
          <p:cNvSpPr>
            <a:spLocks noGrp="1"/>
          </p:cNvSpPr>
          <p:nvPr>
            <p:ph idx="1"/>
          </p:nvPr>
        </p:nvSpPr>
        <p:spPr>
          <a:xfrm>
            <a:off x="251520" y="1027664"/>
            <a:ext cx="7848872" cy="5713704"/>
          </a:xfrm>
        </p:spPr>
        <p:txBody>
          <a:bodyPr/>
          <a:lstStyle/>
          <a:p>
            <a:pPr algn="just"/>
            <a:r>
              <a:rPr lang="en-US" dirty="0" err="1">
                <a:solidFill>
                  <a:schemeClr val="tx1"/>
                </a:solidFill>
              </a:rPr>
              <a:t>Konsep</a:t>
            </a:r>
            <a:r>
              <a:rPr lang="en-US" dirty="0">
                <a:solidFill>
                  <a:schemeClr val="tx1"/>
                </a:solidFill>
              </a:rPr>
              <a:t> </a:t>
            </a:r>
            <a:r>
              <a:rPr lang="en-US" dirty="0" err="1">
                <a:solidFill>
                  <a:schemeClr val="tx1"/>
                </a:solidFill>
              </a:rPr>
              <a:t>relasi</a:t>
            </a:r>
            <a:r>
              <a:rPr lang="en-US" dirty="0">
                <a:solidFill>
                  <a:schemeClr val="tx1"/>
                </a:solidFill>
              </a:rPr>
              <a:t> </a:t>
            </a:r>
            <a:r>
              <a:rPr lang="en-US" dirty="0" err="1">
                <a:solidFill>
                  <a:schemeClr val="tx1"/>
                </a:solidFill>
              </a:rPr>
              <a:t>memiliki</a:t>
            </a:r>
            <a:r>
              <a:rPr lang="en-US" dirty="0">
                <a:solidFill>
                  <a:schemeClr val="tx1"/>
                </a:solidFill>
              </a:rPr>
              <a:t> </a:t>
            </a:r>
            <a:r>
              <a:rPr lang="en-US" dirty="0" err="1">
                <a:solidFill>
                  <a:schemeClr val="tx1"/>
                </a:solidFill>
              </a:rPr>
              <a:t>peranan</a:t>
            </a:r>
            <a:r>
              <a:rPr lang="en-US" dirty="0">
                <a:solidFill>
                  <a:schemeClr val="tx1"/>
                </a:solidFill>
              </a:rPr>
              <a:t> yang </a:t>
            </a:r>
            <a:r>
              <a:rPr lang="en-US" dirty="0" err="1">
                <a:solidFill>
                  <a:schemeClr val="tx1"/>
                </a:solidFill>
              </a:rPr>
              <a:t>signifikan</a:t>
            </a:r>
            <a:r>
              <a:rPr lang="en-US" dirty="0">
                <a:solidFill>
                  <a:schemeClr val="tx1"/>
                </a:solidFill>
              </a:rPr>
              <a:t> </a:t>
            </a:r>
            <a:r>
              <a:rPr lang="en-US" dirty="0" err="1">
                <a:solidFill>
                  <a:schemeClr val="tx1"/>
                </a:solidFill>
              </a:rPr>
              <a:t>dalam</a:t>
            </a:r>
            <a:r>
              <a:rPr lang="en-US" dirty="0">
                <a:solidFill>
                  <a:schemeClr val="tx1"/>
                </a:solidFill>
              </a:rPr>
              <a:t> Data base </a:t>
            </a:r>
            <a:r>
              <a:rPr lang="en-US" dirty="0" err="1">
                <a:solidFill>
                  <a:schemeClr val="tx1"/>
                </a:solidFill>
              </a:rPr>
              <a:t>atau</a:t>
            </a:r>
            <a:r>
              <a:rPr lang="en-US" dirty="0">
                <a:solidFill>
                  <a:schemeClr val="tx1"/>
                </a:solidFill>
              </a:rPr>
              <a:t> basis Data. </a:t>
            </a:r>
            <a:r>
              <a:rPr lang="en-US" dirty="0" err="1">
                <a:solidFill>
                  <a:schemeClr val="tx1"/>
                </a:solidFill>
              </a:rPr>
              <a:t>Dalam</a:t>
            </a:r>
            <a:r>
              <a:rPr lang="en-US" dirty="0">
                <a:solidFill>
                  <a:schemeClr val="tx1"/>
                </a:solidFill>
              </a:rPr>
              <a:t> Basis data </a:t>
            </a:r>
            <a:r>
              <a:rPr lang="en-US" dirty="0" err="1">
                <a:solidFill>
                  <a:schemeClr val="tx1"/>
                </a:solidFill>
              </a:rPr>
              <a:t>dipelajari</a:t>
            </a:r>
            <a:r>
              <a:rPr lang="en-US" dirty="0">
                <a:solidFill>
                  <a:schemeClr val="tx1"/>
                </a:solidFill>
              </a:rPr>
              <a:t> </a:t>
            </a:r>
            <a:r>
              <a:rPr lang="en-US" dirty="0" err="1">
                <a:solidFill>
                  <a:schemeClr val="tx1"/>
                </a:solidFill>
              </a:rPr>
              <a:t>hubungan</a:t>
            </a:r>
            <a:r>
              <a:rPr lang="en-US" dirty="0">
                <a:solidFill>
                  <a:schemeClr val="tx1"/>
                </a:solidFill>
              </a:rPr>
              <a:t> </a:t>
            </a:r>
            <a:r>
              <a:rPr lang="en-US" dirty="0" err="1">
                <a:solidFill>
                  <a:schemeClr val="tx1"/>
                </a:solidFill>
              </a:rPr>
              <a:t>antara</a:t>
            </a:r>
            <a:r>
              <a:rPr lang="en-US" dirty="0">
                <a:solidFill>
                  <a:schemeClr val="tx1"/>
                </a:solidFill>
              </a:rPr>
              <a:t> </a:t>
            </a:r>
            <a:r>
              <a:rPr lang="en-US" dirty="0" err="1">
                <a:solidFill>
                  <a:schemeClr val="tx1"/>
                </a:solidFill>
              </a:rPr>
              <a:t>entitas</a:t>
            </a:r>
            <a:r>
              <a:rPr lang="en-US" dirty="0">
                <a:solidFill>
                  <a:schemeClr val="tx1"/>
                </a:solidFill>
              </a:rPr>
              <a:t> yang </a:t>
            </a:r>
            <a:r>
              <a:rPr lang="en-US" dirty="0" err="1">
                <a:solidFill>
                  <a:schemeClr val="tx1"/>
                </a:solidFill>
              </a:rPr>
              <a:t>satu</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entitas</a:t>
            </a:r>
            <a:r>
              <a:rPr lang="en-US" dirty="0">
                <a:solidFill>
                  <a:schemeClr val="tx1"/>
                </a:solidFill>
              </a:rPr>
              <a:t> </a:t>
            </a:r>
            <a:r>
              <a:rPr lang="en-US" dirty="0" err="1">
                <a:solidFill>
                  <a:schemeClr val="tx1"/>
                </a:solidFill>
              </a:rPr>
              <a:t>lainnya</a:t>
            </a:r>
            <a:r>
              <a:rPr lang="en-US" dirty="0">
                <a:solidFill>
                  <a:schemeClr val="tx1"/>
                </a:solidFill>
              </a:rPr>
              <a:t>  </a:t>
            </a:r>
            <a:r>
              <a:rPr lang="en-US" dirty="0" err="1">
                <a:solidFill>
                  <a:schemeClr val="tx1"/>
                </a:solidFill>
              </a:rPr>
              <a:t>sehingga</a:t>
            </a:r>
            <a:r>
              <a:rPr lang="en-US" dirty="0">
                <a:solidFill>
                  <a:schemeClr val="tx1"/>
                </a:solidFill>
              </a:rPr>
              <a:t> </a:t>
            </a:r>
            <a:r>
              <a:rPr lang="en-US" dirty="0" err="1">
                <a:solidFill>
                  <a:schemeClr val="tx1"/>
                </a:solidFill>
              </a:rPr>
              <a:t>diperoleh</a:t>
            </a:r>
            <a:r>
              <a:rPr lang="en-US" dirty="0">
                <a:solidFill>
                  <a:schemeClr val="tx1"/>
                </a:solidFill>
              </a:rPr>
              <a:t> </a:t>
            </a:r>
            <a:r>
              <a:rPr lang="en-US" dirty="0" err="1">
                <a:solidFill>
                  <a:schemeClr val="tx1"/>
                </a:solidFill>
              </a:rPr>
              <a:t>cara</a:t>
            </a:r>
            <a:r>
              <a:rPr lang="en-US" dirty="0">
                <a:solidFill>
                  <a:schemeClr val="tx1"/>
                </a:solidFill>
              </a:rPr>
              <a:t> </a:t>
            </a:r>
            <a:r>
              <a:rPr lang="en-US" dirty="0" err="1">
                <a:solidFill>
                  <a:schemeClr val="tx1"/>
                </a:solidFill>
              </a:rPr>
              <a:t>dengan</a:t>
            </a:r>
            <a:r>
              <a:rPr lang="en-US" dirty="0">
                <a:solidFill>
                  <a:schemeClr val="tx1"/>
                </a:solidFill>
              </a:rPr>
              <a:t> </a:t>
            </a:r>
            <a:r>
              <a:rPr lang="en-US" b="1" u="sng" dirty="0" err="1">
                <a:solidFill>
                  <a:schemeClr val="tx1"/>
                </a:solidFill>
              </a:rPr>
              <a:t>mudah</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mengelola</a:t>
            </a:r>
            <a:r>
              <a:rPr lang="en-US" dirty="0">
                <a:solidFill>
                  <a:schemeClr val="tx1"/>
                </a:solidFill>
              </a:rPr>
              <a:t> ‘</a:t>
            </a:r>
            <a:r>
              <a:rPr lang="en-US" dirty="0" err="1">
                <a:solidFill>
                  <a:schemeClr val="tx1"/>
                </a:solidFill>
              </a:rPr>
              <a:t>hubungan</a:t>
            </a:r>
            <a:r>
              <a:rPr lang="en-US" dirty="0">
                <a:solidFill>
                  <a:schemeClr val="tx1"/>
                </a:solidFill>
              </a:rPr>
              <a:t>’ </a:t>
            </a:r>
            <a:r>
              <a:rPr lang="en-US" dirty="0" err="1">
                <a:solidFill>
                  <a:schemeClr val="tx1"/>
                </a:solidFill>
              </a:rPr>
              <a:t>tersebut</a:t>
            </a:r>
            <a:r>
              <a:rPr lang="en-US" dirty="0">
                <a:solidFill>
                  <a:schemeClr val="tx1"/>
                </a:solidFill>
              </a:rPr>
              <a:t>. </a:t>
            </a:r>
            <a:r>
              <a:rPr lang="en-US" dirty="0" err="1">
                <a:solidFill>
                  <a:schemeClr val="tx1"/>
                </a:solidFill>
              </a:rPr>
              <a:t>Berikut</a:t>
            </a:r>
            <a:r>
              <a:rPr lang="en-US" dirty="0">
                <a:solidFill>
                  <a:schemeClr val="tx1"/>
                </a:solidFill>
              </a:rPr>
              <a:t> </a:t>
            </a:r>
            <a:r>
              <a:rPr lang="en-US" dirty="0" err="1">
                <a:solidFill>
                  <a:schemeClr val="tx1"/>
                </a:solidFill>
              </a:rPr>
              <a:t>contoh</a:t>
            </a:r>
            <a:r>
              <a:rPr lang="en-US" dirty="0">
                <a:solidFill>
                  <a:schemeClr val="tx1"/>
                </a:solidFill>
              </a:rPr>
              <a:t> Diagram </a:t>
            </a:r>
            <a:r>
              <a:rPr lang="en-US" dirty="0" err="1">
                <a:solidFill>
                  <a:schemeClr val="tx1"/>
                </a:solidFill>
              </a:rPr>
              <a:t>Relasi</a:t>
            </a:r>
            <a:r>
              <a:rPr lang="en-US" dirty="0">
                <a:solidFill>
                  <a:schemeClr val="tx1"/>
                </a:solidFill>
              </a:rPr>
              <a:t> </a:t>
            </a:r>
            <a:r>
              <a:rPr lang="en-US" dirty="0" err="1">
                <a:solidFill>
                  <a:schemeClr val="tx1"/>
                </a:solidFill>
              </a:rPr>
              <a:t>Entitas</a:t>
            </a:r>
            <a:r>
              <a:rPr lang="en-US" dirty="0">
                <a:solidFill>
                  <a:schemeClr val="tx1"/>
                </a:solidFill>
              </a:rPr>
              <a:t> </a:t>
            </a:r>
            <a:r>
              <a:rPr lang="en-US" dirty="0" err="1">
                <a:solidFill>
                  <a:schemeClr val="tx1"/>
                </a:solidFill>
              </a:rPr>
              <a:t>atau</a:t>
            </a:r>
            <a:r>
              <a:rPr lang="en-US" dirty="0">
                <a:solidFill>
                  <a:schemeClr val="tx1"/>
                </a:solidFill>
              </a:rPr>
              <a:t> </a:t>
            </a:r>
            <a:r>
              <a:rPr lang="en-US" i="1" dirty="0">
                <a:solidFill>
                  <a:schemeClr val="tx1"/>
                </a:solidFill>
              </a:rPr>
              <a:t>Entity Relational Diagram</a:t>
            </a:r>
            <a:r>
              <a:rPr lang="en-US" dirty="0">
                <a:solidFill>
                  <a:schemeClr val="tx1"/>
                </a:solidFill>
              </a:rPr>
              <a:t> (ERD) yang </a:t>
            </a:r>
            <a:r>
              <a:rPr lang="en-US" dirty="0" err="1">
                <a:solidFill>
                  <a:schemeClr val="tx1"/>
                </a:solidFill>
              </a:rPr>
              <a:t>memperlihatkan</a:t>
            </a:r>
            <a:r>
              <a:rPr lang="en-US" dirty="0">
                <a:solidFill>
                  <a:schemeClr val="tx1"/>
                </a:solidFill>
              </a:rPr>
              <a:t> </a:t>
            </a:r>
            <a:r>
              <a:rPr lang="en-US" dirty="0" err="1">
                <a:solidFill>
                  <a:schemeClr val="tx1"/>
                </a:solidFill>
              </a:rPr>
              <a:t>hubungan</a:t>
            </a:r>
            <a:r>
              <a:rPr lang="en-US" dirty="0">
                <a:solidFill>
                  <a:schemeClr val="tx1"/>
                </a:solidFill>
              </a:rPr>
              <a:t> </a:t>
            </a:r>
            <a:r>
              <a:rPr lang="en-US" dirty="0" err="1">
                <a:solidFill>
                  <a:schemeClr val="tx1"/>
                </a:solidFill>
              </a:rPr>
              <a:t>antara</a:t>
            </a:r>
            <a:r>
              <a:rPr lang="en-US" dirty="0">
                <a:solidFill>
                  <a:schemeClr val="tx1"/>
                </a:solidFill>
              </a:rPr>
              <a:t> </a:t>
            </a:r>
            <a:r>
              <a:rPr lang="en-US" dirty="0" err="1">
                <a:solidFill>
                  <a:schemeClr val="tx1"/>
                </a:solidFill>
              </a:rPr>
              <a:t>entitas</a:t>
            </a:r>
            <a:r>
              <a:rPr lang="en-US" dirty="0">
                <a:solidFill>
                  <a:schemeClr val="tx1"/>
                </a:solidFill>
              </a:rPr>
              <a:t> </a:t>
            </a:r>
            <a:r>
              <a:rPr lang="en-US" dirty="0" err="1">
                <a:solidFill>
                  <a:schemeClr val="tx1"/>
                </a:solidFill>
              </a:rPr>
              <a:t>konsumen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entitas</a:t>
            </a:r>
            <a:r>
              <a:rPr lang="en-US" dirty="0">
                <a:solidFill>
                  <a:schemeClr val="tx1"/>
                </a:solidFill>
              </a:rPr>
              <a:t> </a:t>
            </a:r>
            <a:r>
              <a:rPr lang="en-US" dirty="0" err="1">
                <a:solidFill>
                  <a:schemeClr val="tx1"/>
                </a:solidFill>
              </a:rPr>
              <a:t>mobil</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hubungannya</a:t>
            </a:r>
            <a:r>
              <a:rPr lang="en-US" dirty="0">
                <a:solidFill>
                  <a:schemeClr val="tx1"/>
                </a:solidFill>
              </a:rPr>
              <a:t>’ </a:t>
            </a:r>
            <a:r>
              <a:rPr lang="en-US" dirty="0" err="1">
                <a:solidFill>
                  <a:schemeClr val="tx1"/>
                </a:solidFill>
              </a:rPr>
              <a:t>menyewa</a:t>
            </a:r>
            <a:r>
              <a:rPr lang="en-US" dirty="0">
                <a:solidFill>
                  <a:schemeClr val="tx1"/>
                </a:solidFill>
              </a:rPr>
              <a:t>.</a:t>
            </a:r>
          </a:p>
          <a:p>
            <a:pPr algn="just"/>
            <a:endParaRPr lang="en-US"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9112" y="191400"/>
            <a:ext cx="2258463" cy="2060848"/>
          </a:xfrm>
          <a:prstGeom prst="rect">
            <a:avLst/>
          </a:prstGeom>
        </p:spPr>
      </p:pic>
    </p:spTree>
    <p:extLst>
      <p:ext uri="{BB962C8B-B14F-4D97-AF65-F5344CB8AC3E}">
        <p14:creationId xmlns:p14="http://schemas.microsoft.com/office/powerpoint/2010/main" val="4112006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57120"/>
          </a:xfrm>
        </p:spPr>
        <p:txBody>
          <a:bodyPr>
            <a:noAutofit/>
          </a:bodyPr>
          <a:lstStyle/>
          <a:p>
            <a:r>
              <a:rPr lang="en-US" sz="2800" b="1" dirty="0" err="1"/>
              <a:t>Contoh</a:t>
            </a:r>
            <a:r>
              <a:rPr lang="en-US" sz="2800" b="1" dirty="0"/>
              <a:t> </a:t>
            </a:r>
            <a:r>
              <a:rPr lang="en-US" sz="2800" b="1" dirty="0" err="1"/>
              <a:t>relasi</a:t>
            </a:r>
            <a:r>
              <a:rPr lang="en-US" sz="2800" b="1" dirty="0"/>
              <a:t> </a:t>
            </a:r>
            <a:r>
              <a:rPr lang="en-US" sz="2800" b="1" dirty="0" err="1"/>
              <a:t>dalam</a:t>
            </a:r>
            <a:r>
              <a:rPr lang="en-US" sz="2800" b="1" dirty="0"/>
              <a:t> basis data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7416824" cy="427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389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67624"/>
            <a:ext cx="7024744" cy="601136"/>
          </a:xfrm>
        </p:spPr>
        <p:txBody>
          <a:bodyPr>
            <a:noAutofit/>
          </a:bodyPr>
          <a:lstStyle/>
          <a:p>
            <a:pPr lvl="1" algn="l" rtl="0">
              <a:spcBef>
                <a:spcPct val="0"/>
              </a:spcBef>
            </a:pPr>
            <a:r>
              <a:rPr lang="en-US" sz="6000" b="1" cap="small" dirty="0" err="1">
                <a:solidFill>
                  <a:schemeClr val="tx1"/>
                </a:solidFill>
              </a:rPr>
              <a:t>Fungsi</a:t>
            </a:r>
            <a:r>
              <a:rPr lang="en-US" sz="6000" b="1" cap="small" dirty="0">
                <a:solidFill>
                  <a:schemeClr val="tx1"/>
                </a:solidFill>
              </a:rPr>
              <a:t/>
            </a:r>
            <a:br>
              <a:rPr lang="en-US" sz="6000" b="1" cap="small" dirty="0">
                <a:solidFill>
                  <a:schemeClr val="tx1"/>
                </a:solidFill>
              </a:rPr>
            </a:br>
            <a:endParaRPr lang="en-US" sz="6000" dirty="0">
              <a:solidFill>
                <a:schemeClr val="tx1"/>
              </a:solidFill>
            </a:endParaRPr>
          </a:p>
        </p:txBody>
      </p:sp>
      <p:sp>
        <p:nvSpPr>
          <p:cNvPr id="3" name="Content Placeholder 2"/>
          <p:cNvSpPr>
            <a:spLocks noGrp="1"/>
          </p:cNvSpPr>
          <p:nvPr>
            <p:ph idx="1"/>
          </p:nvPr>
        </p:nvSpPr>
        <p:spPr>
          <a:xfrm>
            <a:off x="395536" y="1268760"/>
            <a:ext cx="7488948" cy="4563869"/>
          </a:xfrm>
        </p:spPr>
        <p:txBody>
          <a:bodyPr>
            <a:normAutofit lnSpcReduction="10000"/>
          </a:bodyPr>
          <a:lstStyle/>
          <a:p>
            <a:pPr algn="just"/>
            <a:r>
              <a:rPr lang="en-US" dirty="0" err="1">
                <a:solidFill>
                  <a:schemeClr val="tx1"/>
                </a:solidFill>
              </a:rPr>
              <a:t>Setiap</a:t>
            </a:r>
            <a:r>
              <a:rPr lang="en-US" dirty="0">
                <a:solidFill>
                  <a:schemeClr val="tx1"/>
                </a:solidFill>
              </a:rPr>
              <a:t> formula </a:t>
            </a:r>
            <a:r>
              <a:rPr lang="en-US" dirty="0" err="1">
                <a:solidFill>
                  <a:schemeClr val="tx1"/>
                </a:solidFill>
              </a:rPr>
              <a:t>atau</a:t>
            </a:r>
            <a:r>
              <a:rPr lang="en-US" dirty="0">
                <a:solidFill>
                  <a:schemeClr val="tx1"/>
                </a:solidFill>
              </a:rPr>
              <a:t> </a:t>
            </a:r>
            <a:r>
              <a:rPr lang="en-US" dirty="0" err="1">
                <a:solidFill>
                  <a:schemeClr val="tx1"/>
                </a:solidFill>
              </a:rPr>
              <a:t>algoritma</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pemrograman</a:t>
            </a:r>
            <a:r>
              <a:rPr lang="en-US" dirty="0">
                <a:solidFill>
                  <a:schemeClr val="tx1"/>
                </a:solidFill>
              </a:rPr>
              <a:t> </a:t>
            </a:r>
            <a:r>
              <a:rPr lang="en-US" dirty="0" err="1">
                <a:solidFill>
                  <a:schemeClr val="tx1"/>
                </a:solidFill>
              </a:rPr>
              <a:t>sudah</a:t>
            </a:r>
            <a:r>
              <a:rPr lang="en-US" dirty="0">
                <a:solidFill>
                  <a:schemeClr val="tx1"/>
                </a:solidFill>
              </a:rPr>
              <a:t> </a:t>
            </a:r>
            <a:r>
              <a:rPr lang="en-US" dirty="0" err="1">
                <a:solidFill>
                  <a:schemeClr val="tx1"/>
                </a:solidFill>
              </a:rPr>
              <a:t>dipastikan</a:t>
            </a:r>
            <a:r>
              <a:rPr lang="en-US" dirty="0">
                <a:solidFill>
                  <a:schemeClr val="tx1"/>
                </a:solidFill>
              </a:rPr>
              <a:t> </a:t>
            </a:r>
            <a:r>
              <a:rPr lang="en-US" dirty="0" err="1">
                <a:solidFill>
                  <a:schemeClr val="tx1"/>
                </a:solidFill>
              </a:rPr>
              <a:t>akan</a:t>
            </a:r>
            <a:r>
              <a:rPr lang="en-US" dirty="0">
                <a:solidFill>
                  <a:schemeClr val="tx1"/>
                </a:solidFill>
              </a:rPr>
              <a:t> </a:t>
            </a:r>
            <a:r>
              <a:rPr lang="en-US" dirty="0" err="1">
                <a:solidFill>
                  <a:schemeClr val="tx1"/>
                </a:solidFill>
              </a:rPr>
              <a:t>melibatkan</a:t>
            </a:r>
            <a:r>
              <a:rPr lang="en-US" dirty="0">
                <a:solidFill>
                  <a:schemeClr val="tx1"/>
                </a:solidFill>
              </a:rPr>
              <a:t> </a:t>
            </a:r>
            <a:r>
              <a:rPr lang="en-US" dirty="0" err="1">
                <a:solidFill>
                  <a:schemeClr val="tx1"/>
                </a:solidFill>
              </a:rPr>
              <a:t>fungsi</a:t>
            </a:r>
            <a:r>
              <a:rPr lang="en-US" dirty="0">
                <a:solidFill>
                  <a:schemeClr val="tx1"/>
                </a:solidFill>
              </a:rPr>
              <a:t>. </a:t>
            </a:r>
          </a:p>
          <a:p>
            <a:pPr algn="just"/>
            <a:r>
              <a:rPr lang="en-US" dirty="0">
                <a:solidFill>
                  <a:schemeClr val="tx1"/>
                </a:solidFill>
              </a:rPr>
              <a:t>Salah </a:t>
            </a:r>
            <a:r>
              <a:rPr lang="en-US" dirty="0" err="1">
                <a:solidFill>
                  <a:schemeClr val="tx1"/>
                </a:solidFill>
              </a:rPr>
              <a:t>satu</a:t>
            </a:r>
            <a:r>
              <a:rPr lang="en-US" dirty="0">
                <a:solidFill>
                  <a:schemeClr val="tx1"/>
                </a:solidFill>
              </a:rPr>
              <a:t> </a:t>
            </a:r>
            <a:r>
              <a:rPr lang="en-US" dirty="0" err="1">
                <a:solidFill>
                  <a:schemeClr val="tx1"/>
                </a:solidFill>
              </a:rPr>
              <a:t>contoh</a:t>
            </a:r>
            <a:r>
              <a:rPr lang="en-US" dirty="0">
                <a:solidFill>
                  <a:schemeClr val="tx1"/>
                </a:solidFill>
              </a:rPr>
              <a:t> </a:t>
            </a:r>
            <a:r>
              <a:rPr lang="en-US" dirty="0" err="1">
                <a:solidFill>
                  <a:schemeClr val="tx1"/>
                </a:solidFill>
              </a:rPr>
              <a:t>selain</a:t>
            </a:r>
            <a:r>
              <a:rPr lang="en-US" dirty="0">
                <a:solidFill>
                  <a:schemeClr val="tx1"/>
                </a:solidFill>
              </a:rPr>
              <a:t> </a:t>
            </a:r>
            <a:r>
              <a:rPr lang="en-US" dirty="0" err="1">
                <a:solidFill>
                  <a:schemeClr val="tx1"/>
                </a:solidFill>
              </a:rPr>
              <a:t>pemrograman</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penerapan</a:t>
            </a:r>
            <a:r>
              <a:rPr lang="en-US" dirty="0">
                <a:solidFill>
                  <a:schemeClr val="tx1"/>
                </a:solidFill>
              </a:rPr>
              <a:t> </a:t>
            </a:r>
            <a:r>
              <a:rPr lang="en-US" dirty="0" err="1">
                <a:solidFill>
                  <a:schemeClr val="tx1"/>
                </a:solidFill>
              </a:rPr>
              <a:t>fungsi</a:t>
            </a:r>
            <a:r>
              <a:rPr lang="en-US" dirty="0">
                <a:solidFill>
                  <a:schemeClr val="tx1"/>
                </a:solidFill>
              </a:rPr>
              <a:t> hash di </a:t>
            </a:r>
            <a:r>
              <a:rPr lang="en-US" dirty="0" err="1">
                <a:solidFill>
                  <a:schemeClr val="tx1"/>
                </a:solidFill>
              </a:rPr>
              <a:t>dunia</a:t>
            </a:r>
            <a:r>
              <a:rPr lang="en-US" dirty="0">
                <a:solidFill>
                  <a:schemeClr val="tx1"/>
                </a:solidFill>
              </a:rPr>
              <a:t> computer. </a:t>
            </a:r>
            <a:r>
              <a:rPr lang="x-none" dirty="0">
                <a:solidFill>
                  <a:schemeClr val="tx1"/>
                </a:solidFill>
              </a:rPr>
              <a:t>Hash function adalah suatu metode yang digunakan untuk mengubah data-data yang ada menjadi sebuah bilangan yang relatif kecil (small number) yang akan menjadi “sidik jari” (fingerprint) dari data ter</a:t>
            </a:r>
            <a:r>
              <a:rPr lang="en-US" dirty="0">
                <a:solidFill>
                  <a:schemeClr val="tx1"/>
                </a:solidFill>
              </a:rPr>
              <a:t>s</a:t>
            </a:r>
            <a:r>
              <a:rPr lang="x-none" dirty="0">
                <a:solidFill>
                  <a:schemeClr val="tx1"/>
                </a:solidFill>
              </a:rPr>
              <a:t>ebut. </a:t>
            </a:r>
            <a:endParaRPr lang="en-US" dirty="0">
              <a:solidFill>
                <a:schemeClr val="tx1"/>
              </a:solidFill>
            </a:endParaRPr>
          </a:p>
          <a:p>
            <a:pPr algn="just"/>
            <a:r>
              <a:rPr lang="x-none" dirty="0">
                <a:solidFill>
                  <a:schemeClr val="tx1"/>
                </a:solidFill>
              </a:rPr>
              <a:t>Fungsi ini memecah dan mengolah data untuk menghasilkan kode atau nilai hashnya. Nilai hash dari suatu fungsi hash akan memiliki panjang yang tetap untuk masukan dengan panjang yang sembarang.</a:t>
            </a:r>
            <a:r>
              <a:rPr lang="en-US" dirty="0">
                <a:solidFill>
                  <a:schemeClr val="tx1"/>
                </a:solidFill>
              </a:rPr>
              <a:t> </a:t>
            </a:r>
            <a:r>
              <a:rPr lang="en-US" dirty="0" err="1">
                <a:solidFill>
                  <a:schemeClr val="tx1"/>
                </a:solidFill>
              </a:rPr>
              <a:t>Gambar</a:t>
            </a:r>
            <a:r>
              <a:rPr lang="en-US" dirty="0">
                <a:solidFill>
                  <a:schemeClr val="tx1"/>
                </a:solidFill>
              </a:rPr>
              <a:t> </a:t>
            </a:r>
            <a:r>
              <a:rPr lang="en-US" dirty="0" err="1">
                <a:solidFill>
                  <a:schemeClr val="tx1"/>
                </a:solidFill>
              </a:rPr>
              <a:t>berikut</a:t>
            </a:r>
            <a:r>
              <a:rPr lang="en-US" dirty="0">
                <a:solidFill>
                  <a:schemeClr val="tx1"/>
                </a:solidFill>
              </a:rPr>
              <a:t> </a:t>
            </a:r>
            <a:r>
              <a:rPr lang="en-US" dirty="0" err="1">
                <a:solidFill>
                  <a:schemeClr val="tx1"/>
                </a:solidFill>
              </a:rPr>
              <a:t>memperlihatkan</a:t>
            </a:r>
            <a:r>
              <a:rPr lang="en-US" dirty="0">
                <a:solidFill>
                  <a:schemeClr val="tx1"/>
                </a:solidFill>
              </a:rPr>
              <a:t> </a:t>
            </a:r>
            <a:r>
              <a:rPr lang="en-US" dirty="0" err="1">
                <a:solidFill>
                  <a:schemeClr val="tx1"/>
                </a:solidFill>
              </a:rPr>
              <a:t>pemodelan</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cara</a:t>
            </a:r>
            <a:r>
              <a:rPr lang="en-US" dirty="0">
                <a:solidFill>
                  <a:schemeClr val="tx1"/>
                </a:solidFill>
              </a:rPr>
              <a:t> </a:t>
            </a:r>
            <a:r>
              <a:rPr lang="en-US" dirty="0" err="1">
                <a:solidFill>
                  <a:schemeClr val="tx1"/>
                </a:solidFill>
              </a:rPr>
              <a:t>kerja</a:t>
            </a:r>
            <a:r>
              <a:rPr lang="en-US" dirty="0">
                <a:solidFill>
                  <a:schemeClr val="tx1"/>
                </a:solidFill>
              </a:rPr>
              <a:t>’ </a:t>
            </a:r>
            <a:r>
              <a:rPr lang="en-US" dirty="0" err="1">
                <a:solidFill>
                  <a:schemeClr val="tx1"/>
                </a:solidFill>
              </a:rPr>
              <a:t>fungsi</a:t>
            </a:r>
            <a:r>
              <a:rPr lang="en-US" dirty="0">
                <a:solidFill>
                  <a:schemeClr val="tx1"/>
                </a:solidFill>
              </a:rPr>
              <a:t> hash </a:t>
            </a:r>
            <a:r>
              <a:rPr lang="en-US" dirty="0" err="1">
                <a:solidFill>
                  <a:schemeClr val="tx1"/>
                </a:solidFill>
              </a:rPr>
              <a:t>dalam</a:t>
            </a:r>
            <a:r>
              <a:rPr lang="en-US" dirty="0">
                <a:solidFill>
                  <a:schemeClr val="tx1"/>
                </a:solidFill>
              </a:rPr>
              <a:t> </a:t>
            </a:r>
            <a:r>
              <a:rPr lang="en-US" dirty="0" err="1">
                <a:solidFill>
                  <a:schemeClr val="tx1"/>
                </a:solidFill>
              </a:rPr>
              <a:t>membaca</a:t>
            </a:r>
            <a:r>
              <a:rPr lang="en-US" dirty="0">
                <a:solidFill>
                  <a:schemeClr val="tx1"/>
                </a:solidFill>
              </a:rPr>
              <a:t> ‘</a:t>
            </a:r>
            <a:r>
              <a:rPr lang="en-US" dirty="0" err="1">
                <a:solidFill>
                  <a:schemeClr val="tx1"/>
                </a:solidFill>
              </a:rPr>
              <a:t>sidik</a:t>
            </a:r>
            <a:r>
              <a:rPr lang="en-US" dirty="0">
                <a:solidFill>
                  <a:schemeClr val="tx1"/>
                </a:solidFill>
              </a:rPr>
              <a:t> </a:t>
            </a:r>
            <a:r>
              <a:rPr lang="en-US" dirty="0" err="1">
                <a:solidFill>
                  <a:schemeClr val="tx1"/>
                </a:solidFill>
              </a:rPr>
              <a:t>jari</a:t>
            </a:r>
            <a:r>
              <a:rPr lang="en-US" dirty="0">
                <a:solidFill>
                  <a:schemeClr val="tx1"/>
                </a:solidFill>
              </a:rPr>
              <a:t>’:</a:t>
            </a:r>
          </a:p>
          <a:p>
            <a:pPr algn="just"/>
            <a:endParaRPr lang="en-US" dirty="0">
              <a:solidFill>
                <a:schemeClr val="tx1"/>
              </a:solidFill>
            </a:endParaRPr>
          </a:p>
        </p:txBody>
      </p:sp>
    </p:spTree>
    <p:extLst>
      <p:ext uri="{BB962C8B-B14F-4D97-AF65-F5344CB8AC3E}">
        <p14:creationId xmlns:p14="http://schemas.microsoft.com/office/powerpoint/2010/main" val="2729680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Implementasi</a:t>
            </a:r>
            <a:r>
              <a:rPr lang="en-US" dirty="0"/>
              <a:t> </a:t>
            </a:r>
            <a:r>
              <a:rPr lang="en-US" dirty="0" err="1"/>
              <a:t>fungsi</a:t>
            </a:r>
            <a:r>
              <a:rPr lang="en-US" dirty="0"/>
              <a:t> Hash </a:t>
            </a:r>
            <a:r>
              <a:rPr lang="en-US" dirty="0" err="1"/>
              <a:t>dalam</a:t>
            </a:r>
            <a:r>
              <a:rPr lang="en-US" dirty="0"/>
              <a:t> </a:t>
            </a:r>
            <a:r>
              <a:rPr lang="en-US" dirty="0" err="1"/>
              <a:t>sidik</a:t>
            </a:r>
            <a:r>
              <a:rPr lang="en-US" dirty="0"/>
              <a:t> </a:t>
            </a:r>
            <a:r>
              <a:rPr lang="en-US" dirty="0" err="1"/>
              <a:t>jari</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3400" y="896402"/>
            <a:ext cx="5760640" cy="3569806"/>
          </a:xfrm>
          <a:prstGeom prst="rect">
            <a:avLst/>
          </a:prstGeom>
          <a:noFill/>
          <a:ln>
            <a:noFill/>
          </a:ln>
        </p:spPr>
      </p:pic>
    </p:spTree>
    <p:extLst>
      <p:ext uri="{BB962C8B-B14F-4D97-AF65-F5344CB8AC3E}">
        <p14:creationId xmlns:p14="http://schemas.microsoft.com/office/powerpoint/2010/main" val="95029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lstStyle/>
          <a:p>
            <a:r>
              <a:rPr lang="en-US" dirty="0"/>
              <a:t>WELCOME </a:t>
            </a:r>
          </a:p>
          <a:p>
            <a:pPr>
              <a:buNone/>
            </a:pPr>
            <a:r>
              <a:rPr lang="en-US" dirty="0"/>
              <a:t>		      TO </a:t>
            </a:r>
          </a:p>
          <a:p>
            <a:pPr>
              <a:buNone/>
            </a:pPr>
            <a:r>
              <a:rPr lang="en-US" dirty="0"/>
              <a:t>			INFORMATION </a:t>
            </a:r>
          </a:p>
          <a:p>
            <a:pPr>
              <a:buNone/>
            </a:pPr>
            <a:r>
              <a:rPr lang="en-US" dirty="0"/>
              <a:t>					TECHNOLOGY </a:t>
            </a:r>
          </a:p>
          <a:p>
            <a:pPr>
              <a:buNone/>
            </a:pPr>
            <a:r>
              <a:rPr lang="en-US" dirty="0"/>
              <a:t>							AREA</a:t>
            </a:r>
          </a:p>
        </p:txBody>
      </p:sp>
      <p:pic>
        <p:nvPicPr>
          <p:cNvPr id="4" name="Picture 3" descr="images1.jpg"/>
          <p:cNvPicPr>
            <a:picLocks noChangeAspect="1"/>
          </p:cNvPicPr>
          <p:nvPr/>
        </p:nvPicPr>
        <p:blipFill>
          <a:blip r:embed="rId2"/>
          <a:stretch>
            <a:fillRect/>
          </a:stretch>
        </p:blipFill>
        <p:spPr>
          <a:xfrm>
            <a:off x="4644008" y="793393"/>
            <a:ext cx="4176464" cy="4559462"/>
          </a:xfrm>
          <a:prstGeom prst="rect">
            <a:avLst/>
          </a:prstGeom>
        </p:spPr>
      </p:pic>
      <p:sp>
        <p:nvSpPr>
          <p:cNvPr id="5122" name="AutoShape 2" descr="data:image/jpg;base64,/9j/4AAQSkZJRgABAQAAAQABAAD/2wCEAAkGBhQSERQUEhQVFBUUFxQWFxcYFxQVFBgUGBUVFBgXFBQXHCYfFxojGRQVHy8gIycpLCwsFR4xNTAqNSYrLCkBCQoKDgwOGg8PGi4kHyQqMC8vLDQsLCwsKi8uLCosLCwqLS0vLCwsLCwsLCwsLCwsLCwsLCwsLCwsLCwsLCwsLP/AABEIALcBEwMBIgACEQEDEQH/xAAbAAABBQEBAAAAAAAAAAAAAAAEAAECAwUGB//EADsQAAIBAwMCAwYEBAQHAQAAAAECEQADIQQSMQVBIlFhBhMycYGRI0KhsRTB0fAHUmLhFTNDcoKSoiT/xAAZAQADAQEBAAAAAAAAAAAAAAACAwQBBQD/xAAyEQACAgEDAwEGBgICAwAAAAABAgARAxIhMQRBURMUImFxgaEykbHB4fAjQgXRM1Lx/9oADAMBAAIRAxEAPwDxrbTgU8UoogsGGdM6k1l9y/IjzHlRl2zbvMXV0syfhYkn1aY9ayIqYroYupIT03Fr4/mT5MILa12PmbVnXLpldbcPcYAFxDW45gA5mCaG6V1IWw6MJS4CGgDd8LAQTgc0Iq0xWnnqH1ArsBwIj0kog7k8mGjo+6Cly1DZUNcQOASIDDsc5+RqfUNeptW7NsHahJlsMTLkYDERD/pWcFqRFDrFEKKvmbosgsbriFdM0bO4Kx4CrGWVcAziSJ47Vb7SaUm491Suw7fzqWkBVyu4nn+xQBFD3EzScjD09NQ0UnJruG9K1aKLlu54VuCN8FisK8QoGZLDuKinRbhgkQkAl8EBSJ3EAzx2oJkpK0cUhci0FyC647fn8PvHFDZKHn+/39Jt3etp/GC4BKKNnzGRuIj/AFcR2oC90x2LMilkJaHAO2JyfOB/KgKkGPmaYerGWxmFi722/wC9oK4PTrQe1flN+/1S2NRYM7ltKqsw4JiMegoLW9Jc3GKCVJkMPhgmeazKubUtEbjEREmI+VPPWpmBGZdrsV8qr7QF6c46OM9q3/OG9f1CtcG0ztUKSO7Ci9ZZY6K2TJIY/OKwKubWuRBYx5TXk65GbK2QH3xVD+Zp6cgIFP4TD+mlTZur+c8VLp9qEf3mB2mslWI4qd3UM3xGaPB/yGNEUsDqUEDwb8zz4CSaOxNzQ1o8KG3x3j9Jq8rbJE8xWOl0jiolzM08f8rjB16SSasdhXiZ7Oaq+Jr9OcBmD8Tj5UU9sSNmRP6VgNdNG6XUELAzVGL/AJHEx9Oj8+/yisuAj3gYe9sBxHrSuWxuFAnUHdPepvqic8U32zEQdu8V6TbTQWyJFVXLYE+hoT+KNVvfJom6zFxUxcLXzL2tg1Wtvn0qgXjUffGpz1OHY1HjG0uaziaHZakbxqstSMmXC3aORWEfZVq2s1UGqxWrF9LxPNcTWqVOXpqM+l4g+9KaVMDT1xBUpirV6Elo3EDAsxaNpC7CD5zWVWt7PaFzdt3AJVXyZAP2n1q/oQ3rLpW/2HmTdUQMTWa2kOtWwmouKoAAIgDj4RT9L0Bv3AgIHBJkDwyAYnk5or2j0Dm690DwEKZkcQq8TPNCdG6h7m5uiQRByRAkEkQcnFUZECdSRkFKT9pKrFunBTdq+9S99QieBURwpPidPGT3BhuAZj6VJtEr2mupgqSXXAUSZi2OSBK8+RprmjFxi1t12kk/iOqNukbsEyR4xB758qu/i1tWXtDxO58eQUgqfgZTn8vI5JphG51cdv2qBfGjnv8AvcHtaELaF58gsAowQSPeSLgwQsoBg8Gh11SXGRGtogLKJtrDyTGSxOPF+go2zrg1n3LiADKEYz+J8ZPbc44HANVaLpy27gdntvsZWCo+SR4hkrEAxP1qdlJoJx3/AHjFatRfnt+0ydbpyjbTEwpxxDKGH6EVqW9NabS3WVDKsIZoLCWSACBAx69zVmu6S7y8QfCI7bQoRc/JRWxpeifgXLO749hnY0A4J7Z+EfetwdPTvxRBq/rU3N1HuL5sXV/C5xuk0xd1QYLECTxnGa19ZtsOba21fbyXUEk4ODjERW3pPY57Z3AiVIIMfYkGn6l0xHY3Lh2EwDA3SYifT5UzpsBxoQpAe+fhBzdRqcHfTX3/AFnNdT0Crbt3UkK8gg5IYfyq3pdtHtvKSVUncc5nECiur3g6KiCETj1Oc5zVPTNZatoyktucbWECAPSnIuNeqsUFI37C67fWe1u2Hvd/a+/0mXotJ724qDG41deKq5t7RAO2e/MVWx93c3Wz8JkHH7VY2sQkuQd8zjifOpOnKIpXUA2rcngr4ErbUxvtX3kNfo/dXNpyMH6UR1qyg2FBAK0Ff1RuPufNFdR6gtxVAEbcV4PgbHnCkAE+6DzM05NSE7+ZA2QlsNE7qjqtOAqsO9QtazG1sioX9SWjyHamZOo6c4KBHAoVuD5hqr6t/wCiX6mwAikd4rQtacC2pjmOPWs69r9yBY4q/Q687dp7cVQvUdMM1gjdRv4MRkTIU+sIewAw9ajqLXiFVHUEmabUaqTTD1GDS3zigj2IR7oYqFywBNUHUGkb5IrT1WHioQRhH90IqpUphcNVbjU7Z8Ro1HKplrIJqGyogk1YLZrPWRuFh8d462xNXBRFDkGng0Yzgf6wCL7yzFKqoNKs9f4T2n4yilNKlXAlclSBpKsmBma0rnTVtBWu5LD/AJYJVx6mRxg1VhwvksjYDk9hFPkVdjye0z1qYNaGl01q8yogNonuSX3EwIAxHc1R/wAMue991Hj8pHG3d5xxmnnA4ojcHax58RXqrZB2PO/iUKatU0XqWWw7Wwq3NrEFnUzIaIAVojwj/wBjU9NoRfS4yYdBuZQITaA3wASZ8I5gSaYMdHSDv4iWyCtR48wGass3M5yDRej0i+5a80kA7VAkQ8plm2kRDzH+mo/8TdsPDKSSVAVBMYI2jEEA/T1rQKqzBLXdDj+/3iex9I9jEFtQ3iwP74rbHQLSjCjHGKv6G4e3bIPKg/YQf1FF3rvPb5UDs2qpiUQCJyHWNOBx9a4zrulYp4AST2r0jqWlDQ30rifbOzDKBwOI/wBqqx13iHJJ2nGNZCIQwzmZ5nisM9Nd5KqYAJ+ldX1oD+HQtG6SBjJWsvooZ/eKSSBbMD1pp6XHkyjG10Rf/wBnsXUMuM5B2NTmqJXQGMkA+R5ptGQt1d/AImi9ZpGN0suVJB3eQrndL0qshZlLHVVcV8Z08mQhq42u/wBoCujYttjI59BUzo5+EyRzWuvUrfvmngrtn1qqxpRpyWuMJIwo5j1q4dB042HvCzZv8PiI9ofuKNbDzMvS6XeSOMVAWZaBR2hteI3D8BJEjseYPlih2vBbhK8Sal9mwjCjN/7bnyO0frYsQPES6aZHcVfY0ZUycRj71T/EAEsOTRWk126Q3MzVo9lB3rVvXiu0XkOSj4lp00MPKo6jTgERVlzUyR6VG/e3RWnJ02lq8yYa7Fx004xUm04z86gb1R96aP2rB4ntLnvJ3dMM/KhGQQKvNwnmhnU0LdSjfhWMQEcmTRRNXkCKFtIavFs0C5idgs1hvzIPFOGE0vdGkLdaC5PEzaRZ80qfZSrdGSbYgUU22rAKUVwtMs1RrRhgfIg/Y10HtDt1Hu7log427P8AqcnO0VzzVK1cZTKkqfMGD9xVWHOERsTCwfzETkxamXIDuP3mn0nRlLqPdm0iMp3MrQSD8IxyYP2qy91v/wDUb6qMYAkwYQoDP61ltfZviZj8yT+/zqNH64VQuMUAb35uKOEMxZ9zVfCpr9RspfuPctOIJlveMlvxGT4AzSwwfvUbGsGnS4qw1y4I3Aq9sKfLvMF//n1rKinisOWzqAozww+7oJsD+7zQ0mv2o1tl3q2QJCndKGd0TwkR61ai2UMhmuEcAoVVjMZO6QIz8xWcoomzpXIkIxESSFJEASTMeVGjGA6gb3U9x/w96g13Ro553XPPHjbA9M10V26O4/lXn/8AhT1lPctp2IDhmZR5qY4+RnHrXcazW21WWZV9TisYEtBGlV8VA9dcn++BXHe0Gq2r4gGjucxRfUPbq0xI04N1hjwgkfcVy3Vr1+4C1217tTxGSc9wSI+tU4Va9onLpIoznuqdS3z9fkPl5ULptdcRYVoH0/ep3OkMyl7eVmI/MPmBWj03ogLQ/PYeePOmKmY5auie9zGbEmPyBOb6gCTuJknmhhdIEAmPKcVp9RsgbgOxMZ7elLpVhWt3QRkLM1z16d8vUFQ1E353nQXKFxWRMkUVpSpabpMQfmT2oUVrayyTYQxmkdJg9RHa/wAIuvMblYAgedon0bJx4rd5SARkSBI+RBj6TWUywa6Tp1wnTBZBO8NyPCoDLnyLEwB6E1idRSLh+lMy9Mp6b1hd3UDE516DKjYO2e1GdM0wILGo49zz/c0T068Cu2MRn51avR4UyLfdb+sDJkYoa8y25p81Y2mgipPeyBUr98YppTpwGklvtGbTYqIsUm1OKrN096YMmG9hM0vUaBme1MQKFdiadEbvRpnAFKsZo7ky9IA+tO9yorZp/wCHotbnYCDt5lbX6HfUZol9PQ5s0LLljU0yHvaVS2ilSqyeYzbxKQaeKQqYWuOBcaTK4ojTaQ3G2qVBifEwUfc1URTbaNAAdxcFiSNpp9T6Stq1bYEkuc5BGFBxHrNZddF1Gyz6SwFlysAqASwkEZAOOIrnmUgwcEYIPM+RqvrMYRxpFChJ+mcsh1GzZ/WH9HFv3ibwzMXUBfDsMlR4p+bfpS61aC3mAULATAwB+GhMYHeafotn8Rbha2FR0JDMFJg7oAPOF/arutW0Zi63E4tgKJJJCW1OYjmf/U1gF4eBzBJrN9P3keh6QOzFs7VJiJBMNE+IEZjiqm1zMR4iB2WWKqOygE8AYjyFQ0era0ZU84IztIgiGAOeTRK6m0ZLW2LHJCsEQGfyqFkCIxNYv4QLqeYHWSRY7TT17hfcXVlbpAJKnZnZbIICxHJ7V6MbKXtFa1Fwne6cA+Fm4J28DucV5FqdUznc5LNAyeccV6l15za0mksg7dtpCcCZ2jzqgZB6gYeZM+E+kU7/AN/SYPsxobxsH3V02tolkUKu7Igl9pbIkY4roNf0K7e0yH3lxr22CsjZPm2IwPLzrU9lCjQQcx+kcVv6nSscdqU2TSSBKFwnIAx5nDez3SUss6MJnJ/yg+lZnW71q3d3bgsTPrIH9/Wux6taW0hC8tzXlvtBpWuXIXJz9KamY6wyi/AgZOnAQqx55M5/ql1S5KNuBJPEetLQ65bSt4SxbB+VBXbZViDyDmif4QR4ztnIqbFkzNmZ8YAP2H5ysogQKTYgLsJkCB5Vu9H1ZuA23wsZPkPSsjV6FrcTw2QfSr7lrbZDKx8WDQ4U6jG2TtQsjzDyaHVftFrtUA2y1hF/+mGC1BXHJMnmiLVn8Mt5VdZRWUFsUzH0T5UCl6sXXaoWtU7fCAhTRvTMtt86TiH/ANMVC1dAuSMeVO9hxo62TzW/f4iYzl1NDtNMWYaDV1zTRFNp9Stw7u4wfn/SrdZqBGKPHixDXfYyFi9gRlsjvUL9kCaGfV1W+oLCrBmwrsBA9N7smElV70xuLWeS1SRT3rPaifwrGel8Yb74AVU1/wAqgqd6kbdZeVpgVRK7l2h3mjCgqu4RNAyMfxNGKwHAgu00qtNylSdC+Y2z4gwFSNICnNckCo4xqv02oZG3KYOewPIjvVNX6bTl2CqJYzA+Qmm49WoaeYt6rfiX3OqXj/1HzzBifnHzoJgSZPetnWdIFqzuY+OVBXECS4PHPwisqKozpkBAyHeJxOhFpIRSNFab3ed+4nG2IiYPxSD328etH+01mL3A4PAj/qXO0D9qX6fuFrhHJThZkBqN0/TGZQ262oPG64i944mf0oj2d0oa8JBlRuGYhgyxODIz6fOg7rMzFnPiOWJ+XP2rVWhqMBntiq9podE6M9zVWLTqV3spMiDsBJJz6KRXc+26F9QFYwuQVBAfAnAg4rmbfUjphpnGbtpt8HOJcQT6gitLU9b/AIu+t7YVUbg5aNq+HsZzyO1V4kC5gOZLkyk4S3B3+vy+cz/Zv2z/AIW6BcnZuIJzIAJANe1Lq5RWBncJB5EHNeUJ7BjepuEXEdt8juvZcdjPJzXpVrUqLaqRAUQI5AGIFSODq3nRwA1txM3r5322nle/8q4ZJLjIg8z512XXNau0qMDvNcDq9aUJ29+/f6U/HkCMDxUT1GOwR5nJdas7bzYIG6c1Z1G2LxVrbCAoBBxH0p+r3Gcyxn+lZJBJxST1CBnXTqVjdcG/pDx4yVU3REI12p3BVGQgirX1Se5CDnms4Cj9P0st3g+Vew58+Z3ZFBsV8h4jnTGiizxvBbWoK47VG5eJo49IYSSOKp/hQyFh2mvDp+qOLQTXw70Joy4ybEG3GmVZrR0lkNaYxxP+1CaP4hQHpiXxa2JDfaEMg96hxJaK9sbPBEGtQQ4kH+v2rLvsA571Fr2ZGKrxphwhlY8GKdDkojaarWRFJAINZy9RaIOf3qSaqacvV4LGnxEHA45hbERVLXoaaSg1E6YzTDkyMPdWeAA5MddRiKZrpJpJYogWwKwLlYe8Z4lRxKhJipGyasLgUxu5rdCDkwLPaVnT0qRu0qH/AB+IXvQfioGp0ttcarlMgtW2/SkFq/TNtYMADBnIkfUd6Yi7wGbabV20W0KRJIbgScBn7T2nyrBZCDBBBHIOCD6g0dc61dIjeVB7KAo/+aFJnJyfXJqzqMiZK03sKkuFHS9Xck/nLNLpA0y6pH+ac/IAGa1esXrV1tysZAIAVYXNx2yTHZuwrJt1abZiQJA5I4H1patSkVPMtsGJ4kLRKkMDBUgg9wQZBoxOot5Izd3ZQ7HyktPAx9BQvNH2tEFH4hZDghdhLEeYkgDv9qFS3+szIV/2gipV6pRD6Hwl1MrMcZHEbu05HBNFNp/coj8s8xIDKFgcgjnNaMbWb4izlG1TpvZn2l3olgWyzovxbgAVXA7c5A+laerfUswC2wPm+P0WuN6VqGdmJPiVZVhAYRwBHb09a77ogN21bubiCyg/XuPlIrXUKAwOxlmDKXtDyIB1PprBfGV3RmCSJ9Ca4XV2vxdrtGcetege1YKn0gZ/p6151r7qC8C7Bdpkk+nb51mMf5VBG194GRtSWOamb1wBHZRiKo9n3m4VgGQc0vaHWW7lwtbYmecYoXp2sa2SVAJPeiDph63VY0323+kJEZumqtyO+0awAL43cBs/eujs9O3Xd4PhwRWNb0r3G3Ec12XReittGDGP7/ejxZVQMoFjVqHaBns0bo1UGvWwQRGCK5bWLtG1Bz5Zr0290qBx865L2g6cLSlx8RwB5eZpwz5syn6/Ou8TjCY2AnKvqSi+7H1+ff8ApQqKScUbZ0wdC3fNVaH46jfDkZ8Su2x4rtOkrKA1DccwZuak9qKs1a+Opai6CBSz0yD1dZ3HFww5Omu8itmRNJFEGagL2IqINP8AaMCadAs1PaWN3C11W3iprr55waBApAUXtmdiNK1BOFDzND3k1JZNDaW6AYajTcAqhbYWxkrjSakdlS2Co3L3lVRfNEWRdhvAAJk2YTSqkk0qH1fhGaY0U608Uorlw5JTU91VVICiuCRNK30Y7HZzsKqWCkCWGfM+YrOWt/2eE274nJWM85W561i3bBWJBEiRIiRMYn1BFVZ0UIjoOZNiyEuyseK/SaOl0QSybzScgJBiGlhubBEAqMd6qfqLnLMW5wcrxHw8dh9hUtN1Me5Np13CZWPCQfFljyRkYHlUgbS5QuzDglUVZnEqZkRP3oCwoaT23+cGjZ1ize3y/aH9Q06LqE+EA5eYiS7g7sYwB2j0qHUdI/vTCk78iBMj0AAjPoKBdixLMcnJOBJ+QpLq2UEKzAGJgkTHExQtkU2CNrgrjYUb3qpp++Fuybed7MCwII28EfPgf+3pTNrldFS4I28MOQIAjb3459azbbVINJjuTA+tZ67XS8cVC9Fe/N3cJ1GtCgra3BW+LdtJPygYo/2d/wARv4T8K4rMiklWWNyk8jaYkd+e5+mNqrRtuVePCNxjOIn+g+tY2n0sq11/hB4g+Nj+WRxS39XI+ngj6AAc/KVYFRV1efvOt657dJdJILtPEgiPLFcbdutdfzJrS6bZt6hihTZ4SVKk8j/NPNNb0u3Su65bftbzgGMU5ekbJ7xa1ona727bwhlTGaqjY+8Wp6GUt222kkqztmQBPhH7UX7ENb/iVF+DaOGB7A43Dy28/Q0cx91aY3Ph91bVQfPYCf1IrnejXlS5vYwAD9Zpi9PiXJj8Ndgnj4xYyu+Nx44Pme2XPYlEYBRjzHBHb6VpabpW3wgY8/Ol/h915NVpEEybY2SeYGB+kV0urKW7bO7BUUEsT2AqE5DjYofPPmeCagGnL9VVLdtmcwFEk+faPnXjXtF1nex9ZgeQrof8RvbD+If3dqRbXgHBJ7sw/l2rgHssxxmauTLlVCUW2/SYmJS1k7SdrWwpUDmoXF2wO/PPn/f71sdO6ctsB7n0xOaCv6QE7h3nFNHS9RkRdRAI+0YuZNZA4/WZ7Anmn91iaNtXlAMjtQty75UDdJgQFsjWT5jxkY7ARls0kAzUfe1MWD358u/18qBcuIEekt7Qjf8AsZHfioE1a1k1HZiaxhnyDxNBWQorTtP0oapLcg0CacZt23nnGobQ11FQNwA1VumkRVRe/wAIk4SuY7PmmqBFKpyzXGaRCBTMamBT7KmqKuQBqQNTVKRTy/SvUZ6xDz1e5EKQg/0gL9zzQty6zmWJY+pn1/c1fb0agfiuUOfBsYt6TOM1avTdys9ttyr2OGCw58XYGEJgeYqplzONzfwv9pKDjTcCvjX7wRbIooaYhQxBg4mMHng/+J+xqvTsAQSAQOxJE/UZrY1sHSo0RLRAELg3+O/6mkogIJ8T2TIVIHk1Mgmibdlbf/MUOTtIG5gACN3igZkMO/Y1Xpm2urZ8LKfXBBx9q0dVpRdbcjKMJu3HaF8CiJMbjIPA7etai2LHMx2o0ePMpFhblm5cUbWtxIHwRkY79pknmaz9FrGVxtIG4gHAJiRwTx9KLv6jZba0pB3EFnUtBgGFAIGMwfOKB0uq92xbarbQSNwkAiIMecxTCQHUjYjkzUQlWvcHj+/OH+1Noo9/B+Gyvp4juOf/ABisbRdQT3DWXBG5gwYdjjkeVEdc6hdbejsSPwzHA+GcAfOsMGkZ+p9POXTexvfx5lXT4LwhH7Vx8JojULZn3T72YFS20gAf6aDs6tknaSP2Pzp7+jZApYQGEj5UX0bpfvWlsIpBY845P6A0N9Q+UY1GkjgcV3J8xx9NULHf4+Zr+199itqZhlU+Q4Hb+dc3asluPv2rs+qhGv7GVSHti5AwUOVEHtgDFBaSxYNqdjPByqkAkz3Pl9uauPQHM3qM2oUfma7SNOpGJdOmv5mr/h11N9M7TJtk5I4HzroPaf2vfUi4s7bVs4UcswHLnvk8cDFcVrfaEJZ2W0CEiIwYznAwD96y+n9YNtWmW3ZzkT6g05F6fFlAah7u99otkzZVYjzt8Y9q6LjtPNaPRNAVktkzPnFY2kuWy2SUJPPIz/Z+9b7aj3Kl3mIhCIPaBz370ODqlCX3W9+2/mHnRvwDv/doH1/qoYBByOYOP7x+lYJvGrTbNzc585NV6YeICpsubqMroD7obgiVYcSYkodpBiTUjZNWau3DVrWLYS2GPxkSs/lX/MfIx9qzH0il8gymyIT5tKgjvIaTpZXkeP7hf6n9qfU7LfhHifv3g+pqtuosRtt4/wAz9z8vIUILXl96uGfGoC4luS6WY3kMru3c/eqd1Owpornsc2Q7mhLlAAiApbactUaGsSbcmHvL0uUmeq7YqyBVYLsPEQQAZAmlUqVIKHzCuFgValuq7TUSppYqStF7utDoOlVr0MJgbhkiCCM4IoAvUVeDI55pmNwjhiLqJyKXUqDUs1llhcYPumTzMkTA55xRuk1As2rgkFrgA2+IELDgk48mBGapTq90TDZJksQC/b8xzGKHuXSxliST3Jk+XNFrRWLLdn7XB0MwCvx+tRrMbhuJAkSQJIHcgd8Vqf8AFUFsW1TcoM+M9/FyqRMFjEk8VkNRNrQsQCxVFIkFjEiQJCiWPPl2PlSkLDZYeRFai0vW6D2AnsOPpSLVBtG6KCwifkfPBI4ODiiek3FFxQwJJdYM4GRyO/386NcZJo7TGcKpYbwK8KGaxKkSBJUSSAIkk5PyrX6uv41z/uP9aztZpGa2NgJJuAAfJSa1k0mqv94ePJqUHi5f7Y6EKwKyZGfocfoa5m1cKkEcj612ntZtKqxcAPaiOT7xYI4wO4+tcZaeGBgGOxyPqKR16jHnBG3H0jehcvh33m519C1nTvBPgMkcduY4oXo3Wvch1Iw4InBiRBwaGv8AVrjjaW8P+UQBHlQgWTW5usvqBlwWSRW457Q8XT/4vTyeb+9zQ1OvEkozMzfEzc/ShNLqShkTkERNXp0pjhSGIEkA9qbpaj3qhhOf1omTqWzIH9y9hXA/mGDjCGt/Ma5fSBAYv3LERPooqNuwPzGCanrwFvHGARV2s2swZTgAYp2LpwWfVTFTVH7mDq2Fdx/RB7um924nNFdXuttVfy5Mdp4mgr+pLNPlTajVFue1Bkz9OuPLjTgnaEEYsrN2hGiugKQaEV4OKlbsz9aO0PRmdgOx5PkBzWhOozpjCrQXv3niyY7LGLSaYt+I/wAI4ngkefp+/wB6tTTteliSEn6saOuFbre7HhRBk9vKqdVqQBst+FBye5roeyooLZDd8/GRHMzHYUf0H/cgyALCjj+/vQbXNiQeT+3nU31O1ePkP5mg0tlySfmT5UnJmGpRiG9RuPHyW4lc1GiHtjtx+5qmcVK3TtX+Q13lga+IwFSxUWNNS1ypjtUFmFRPMmrVMVBRmrN1PXURbmLb4R9lKo7qeval8QdJliPVwu0HuqYeucHmMkL30g9Db6I6cA11FYEhmUEeYJjtTEOpgvmLYaQTDbGmHNxig7eEkt38PbGPvRFnRJdJFtmBAMBoljJzIgKsbZ5PNR9oiwun4gkKFmdvwLIXJHlUemX/AHJNx5U7WFsbW8RIOZBEAHbP/dV+hVf0yNhyf79pHbNj9RTueB/fvLuj6ENcYP8AknEAqTJXMngHP0rLu6mSWwJk4AAznAHAq211R0YupgsZI/KTJMEdxJOKZurGdwRN5iX2gmQSQVHwrgqMD8o9aSWTSAI5VcOWIvj+Zo3taF09u0YJnf4WVgMuYMEwSHX7U3TryBw7MRtKkALJJBJ5kADA+9YouT9au04JIA5JAHzOBRLktgagthAUi+eZs9R1q3CSE2kmSxMnAjjgDj7VF9Hv0xXuzSvzGP8AagtVaKNtaJABwZGQCP3roBpo0waCdi4AMHcINOKnIxDfWJBXEgK8dpz+iQ3rBsuCGQ+EkYnOJ/SsaxomZiuBtBJJwABXUaLVXL1y3dVuDtuL+UeZjtQ1zWWd+pmVFzHHB8x6GgHSYcmhi211vQva/wCI8dQ6llrte29b1/My+npauXFtlDDGN05n+lFabp4A1Cgy6YXzihLTLYO9XDuOBGBPefOgGvHcWkyczQ+0p04U5FBaz+GthVcja4/02yE6SQNufNzQ6cxsEu4IkEAedCaXUhX3ET3+tVXLzN8RJ+dPZsznsOTUw6hmdMeAbLuL+5Mf6YALPyZZrtWbjSRFV2rJPFHW9EjqSpiPOpa7TRt28dyKq9hyZGObKdQ+HeLGVVpF2gFywVPionX6cLtjvUdbqQxHpTavXbwBHFY3s+FcqAjtXmENbFSfrLdQVhSpyK0tJrilmRlnMD1J4HyHP1rBt2iSAO9dJpOnQQeRaG1fV+Wb6SapxZs+b3kXT8ZN1AxooDG4PdswNpxOT5k+ZqrWWtiyfoK0dS6qJPPl5ms3X3wVluTwKdlxKEYsd6k+JixG20H91I3Of9qGbUYgcf3zUGulvl5VDZUTdSxA9Fe3M6SY6/FEXmkBSAp91TBS1Plb6R3Gwi201Kn21p97/wAYqZ841WgVXNSU05NI53MA2ZKlTUqO/hBqVzTg0qVcIRxkgamppUqesWYfa6xdEeMmAAJg7QI+GePhHFU3L7OZdix9STSpVV6jsKJiNCqbAkCaut6RdoZ7m0NMAKWcwWHooysc9xSpVoHJmNe1S3U9KKWhdDBkJA7ggkBlBkZMHMYxyaXSdUVcABfEyCSASBujwk8c8jNNSpxHp5V0/CIRjkxtq8mHdfEaggdwn6qK6JdXtsxtBEn+n8qVKqtRXKxHmShQ+JA3gTlL+tSzce2iEK2GYsSxB8gMCgNQYm2+SPhbvHYH0pUq5WXKzBr7Gq7UZ0saAV8R+kos6B2EgY45FUssGD9aalTuq6THgwY8q8nzG4spd2U9pp9XtqLdkqIkU2juo1kocGZn0pUqtZtPXla2K19hEKLwi+x/eD3L2xSi9+TVAvNxNKlXPz5XPUHGDQGwrxKUUabkFWTROr0uwj1pUqb02FD0+RiNwR+sx2IdRDNHpvGrA8Z+o4/WK3n1Pu0AOY/Unn9aVKuzmY4h7m1zl5R6jANMXWXjlm5/b0rPWwW8RpUqgVBmY695Uh0pYlrIAKGe5SpUfVOcQAWPxC+ZWKmqUqVS9JiV11N5jnJEcmKjNKlWZ3OrTMXi4ttSWlSrVAXiYYt1KlSrPUa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7024744" cy="385112"/>
          </a:xfrm>
        </p:spPr>
        <p:txBody>
          <a:bodyPr>
            <a:noAutofit/>
          </a:bodyPr>
          <a:lstStyle/>
          <a:p>
            <a:pPr lvl="1"/>
            <a:r>
              <a:rPr lang="en-US" sz="7200" b="1" cap="small" dirty="0">
                <a:solidFill>
                  <a:schemeClr val="tx1"/>
                </a:solidFill>
              </a:rPr>
              <a:t>Graf</a:t>
            </a:r>
          </a:p>
        </p:txBody>
      </p:sp>
      <p:sp>
        <p:nvSpPr>
          <p:cNvPr id="3" name="Content Placeholder 2"/>
          <p:cNvSpPr>
            <a:spLocks noGrp="1"/>
          </p:cNvSpPr>
          <p:nvPr>
            <p:ph idx="1"/>
          </p:nvPr>
        </p:nvSpPr>
        <p:spPr>
          <a:xfrm>
            <a:off x="107504" y="1052736"/>
            <a:ext cx="7848872" cy="4752528"/>
          </a:xfrm>
        </p:spPr>
        <p:txBody>
          <a:bodyPr>
            <a:normAutofit/>
          </a:bodyPr>
          <a:lstStyle/>
          <a:p>
            <a:pPr algn="just"/>
            <a:r>
              <a:rPr lang="en-US" dirty="0" err="1">
                <a:solidFill>
                  <a:schemeClr val="tx1"/>
                </a:solidFill>
              </a:rPr>
              <a:t>Teori</a:t>
            </a:r>
            <a:r>
              <a:rPr lang="en-US" dirty="0">
                <a:solidFill>
                  <a:schemeClr val="tx1"/>
                </a:solidFill>
              </a:rPr>
              <a:t> Graf </a:t>
            </a:r>
            <a:r>
              <a:rPr lang="en-US" dirty="0" err="1">
                <a:solidFill>
                  <a:schemeClr val="tx1"/>
                </a:solidFill>
              </a:rPr>
              <a:t>merupakan</a:t>
            </a:r>
            <a:r>
              <a:rPr lang="en-US" dirty="0">
                <a:solidFill>
                  <a:schemeClr val="tx1"/>
                </a:solidFill>
              </a:rPr>
              <a:t> </a:t>
            </a:r>
            <a:r>
              <a:rPr lang="en-US" dirty="0" err="1">
                <a:solidFill>
                  <a:schemeClr val="tx1"/>
                </a:solidFill>
              </a:rPr>
              <a:t>teori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matematika</a:t>
            </a:r>
            <a:r>
              <a:rPr lang="en-US" dirty="0">
                <a:solidFill>
                  <a:schemeClr val="tx1"/>
                </a:solidFill>
              </a:rPr>
              <a:t> </a:t>
            </a:r>
            <a:r>
              <a:rPr lang="id-ID" dirty="0">
                <a:solidFill>
                  <a:schemeClr val="tx1"/>
                </a:solidFill>
              </a:rPr>
              <a:t>berbasis logika </a:t>
            </a:r>
            <a:r>
              <a:rPr lang="en-US" dirty="0">
                <a:solidFill>
                  <a:schemeClr val="tx1"/>
                </a:solidFill>
              </a:rPr>
              <a:t>yang </a:t>
            </a:r>
            <a:r>
              <a:rPr lang="en-US" dirty="0" err="1">
                <a:solidFill>
                  <a:schemeClr val="tx1"/>
                </a:solidFill>
              </a:rPr>
              <a:t>banyak</a:t>
            </a:r>
            <a:r>
              <a:rPr lang="en-US" dirty="0">
                <a:solidFill>
                  <a:schemeClr val="tx1"/>
                </a:solidFill>
              </a:rPr>
              <a:t> </a:t>
            </a:r>
            <a:r>
              <a:rPr lang="en-US" dirty="0" err="1">
                <a:solidFill>
                  <a:schemeClr val="tx1"/>
                </a:solidFill>
              </a:rPr>
              <a:t>digunakan</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bidang</a:t>
            </a:r>
            <a:r>
              <a:rPr lang="en-US" dirty="0">
                <a:solidFill>
                  <a:schemeClr val="tx1"/>
                </a:solidFill>
              </a:rPr>
              <a:t> </a:t>
            </a:r>
            <a:r>
              <a:rPr lang="en-US" dirty="0" err="1">
                <a:solidFill>
                  <a:schemeClr val="tx1"/>
                </a:solidFill>
              </a:rPr>
              <a:t>teknologi</a:t>
            </a:r>
            <a:r>
              <a:rPr lang="en-US" dirty="0">
                <a:solidFill>
                  <a:schemeClr val="tx1"/>
                </a:solidFill>
              </a:rPr>
              <a:t> </a:t>
            </a:r>
            <a:r>
              <a:rPr lang="en-US" dirty="0" err="1">
                <a:solidFill>
                  <a:schemeClr val="tx1"/>
                </a:solidFill>
              </a:rPr>
              <a:t>informasi</a:t>
            </a:r>
            <a:r>
              <a:rPr lang="en-US" dirty="0">
                <a:solidFill>
                  <a:schemeClr val="tx1"/>
                </a:solidFill>
              </a:rPr>
              <a:t> </a:t>
            </a:r>
            <a:r>
              <a:rPr lang="en-US" dirty="0" err="1">
                <a:solidFill>
                  <a:schemeClr val="tx1"/>
                </a:solidFill>
              </a:rPr>
              <a:t>khususnya</a:t>
            </a:r>
            <a:r>
              <a:rPr lang="en-US" dirty="0">
                <a:solidFill>
                  <a:schemeClr val="tx1"/>
                </a:solidFill>
              </a:rPr>
              <a:t> </a:t>
            </a:r>
            <a:r>
              <a:rPr lang="en-US" dirty="0" err="1">
                <a:solidFill>
                  <a:schemeClr val="tx1"/>
                </a:solidFill>
              </a:rPr>
              <a:t>jaringan</a:t>
            </a:r>
            <a:r>
              <a:rPr lang="en-US" dirty="0">
                <a:solidFill>
                  <a:schemeClr val="tx1"/>
                </a:solidFill>
              </a:rPr>
              <a:t> computer. </a:t>
            </a:r>
            <a:r>
              <a:rPr lang="en-US" dirty="0" err="1">
                <a:solidFill>
                  <a:schemeClr val="tx1"/>
                </a:solidFill>
              </a:rPr>
              <a:t>Contoh</a:t>
            </a:r>
            <a:r>
              <a:rPr lang="en-US" dirty="0">
                <a:solidFill>
                  <a:schemeClr val="tx1"/>
                </a:solidFill>
              </a:rPr>
              <a:t> </a:t>
            </a:r>
            <a:r>
              <a:rPr lang="en-US" dirty="0" err="1">
                <a:solidFill>
                  <a:schemeClr val="tx1"/>
                </a:solidFill>
              </a:rPr>
              <a:t>sederhananya</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pemodelan</a:t>
            </a:r>
            <a:r>
              <a:rPr lang="en-US" dirty="0">
                <a:solidFill>
                  <a:schemeClr val="tx1"/>
                </a:solidFill>
              </a:rPr>
              <a:t> backbone di ITB. </a:t>
            </a:r>
            <a:r>
              <a:rPr lang="x-none" dirty="0">
                <a:solidFill>
                  <a:schemeClr val="tx1"/>
                </a:solidFill>
              </a:rPr>
              <a:t>Backbone (jaringan tulang punggung) ITB didirikan pada tahun 2001, menggunakan kabel fiber optik single-mode dan teknologi LAN Gigabit Ethernet berkecepatan 1000 Mbps. Kabel fiber optik singlemode yang digunakan dapat menjangkau hingga jarak maksimal 10 kilometer dan memungkinkan jaringan masa depan seperti 10 Gigabit Ethernet, Fibre Channel, dan Dense Wavelength Division Multiplexing (DWDM) dapat berjalan pada satu kabel yang sama.</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3085701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Contoh</a:t>
            </a:r>
            <a:r>
              <a:rPr lang="en-US" dirty="0"/>
              <a:t> </a:t>
            </a:r>
            <a:r>
              <a:rPr lang="en-US" dirty="0" err="1"/>
              <a:t>pemodelan</a:t>
            </a:r>
            <a:r>
              <a:rPr lang="en-US" dirty="0"/>
              <a:t> Graf</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85844" y="1403896"/>
            <a:ext cx="3384376" cy="3128868"/>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133822" y="1403897"/>
            <a:ext cx="3326609" cy="3095466"/>
          </a:xfrm>
          <a:prstGeom prst="rect">
            <a:avLst/>
          </a:prstGeom>
          <a:noFill/>
          <a:ln>
            <a:noFill/>
          </a:ln>
        </p:spPr>
      </p:pic>
      <p:sp>
        <p:nvSpPr>
          <p:cNvPr id="6" name="Striped Right Arrow 5"/>
          <p:cNvSpPr/>
          <p:nvPr/>
        </p:nvSpPr>
        <p:spPr>
          <a:xfrm>
            <a:off x="4571998" y="2555250"/>
            <a:ext cx="360045" cy="764540"/>
          </a:xfrm>
          <a:prstGeom prst="stripedRightArrow">
            <a:avLst>
              <a:gd name="adj1" fmla="val 50000"/>
              <a:gd name="adj2" fmla="val 71538"/>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1475656" y="5805264"/>
            <a:ext cx="2172390" cy="369332"/>
          </a:xfrm>
          <a:prstGeom prst="rect">
            <a:avLst/>
          </a:prstGeom>
        </p:spPr>
        <p:txBody>
          <a:bodyPr wrap="none">
            <a:spAutoFit/>
          </a:bodyPr>
          <a:lstStyle/>
          <a:p>
            <a:r>
              <a:rPr lang="en-US" dirty="0" err="1"/>
              <a:t>Peta</a:t>
            </a:r>
            <a:r>
              <a:rPr lang="en-US" dirty="0"/>
              <a:t> Backbone ITB</a:t>
            </a:r>
          </a:p>
        </p:txBody>
      </p:sp>
      <p:sp>
        <p:nvSpPr>
          <p:cNvPr id="8" name="Rectangle 7"/>
          <p:cNvSpPr/>
          <p:nvPr/>
        </p:nvSpPr>
        <p:spPr>
          <a:xfrm>
            <a:off x="4945364" y="5805264"/>
            <a:ext cx="2813591" cy="369332"/>
          </a:xfrm>
          <a:prstGeom prst="rect">
            <a:avLst/>
          </a:prstGeom>
        </p:spPr>
        <p:txBody>
          <a:bodyPr wrap="none">
            <a:spAutoFit/>
          </a:bodyPr>
          <a:lstStyle/>
          <a:p>
            <a:r>
              <a:rPr lang="en-US" dirty="0" err="1"/>
              <a:t>Skema</a:t>
            </a:r>
            <a:r>
              <a:rPr lang="en-US" dirty="0"/>
              <a:t> Graf </a:t>
            </a:r>
            <a:r>
              <a:rPr lang="en-US" dirty="0" err="1"/>
              <a:t>Bacbone</a:t>
            </a:r>
            <a:r>
              <a:rPr lang="en-US" dirty="0"/>
              <a:t> ITB</a:t>
            </a:r>
          </a:p>
        </p:txBody>
      </p:sp>
    </p:spTree>
    <p:extLst>
      <p:ext uri="{BB962C8B-B14F-4D97-AF65-F5344CB8AC3E}">
        <p14:creationId xmlns:p14="http://schemas.microsoft.com/office/powerpoint/2010/main" val="3631894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826" y="764704"/>
            <a:ext cx="6554867" cy="1524000"/>
          </a:xfrm>
        </p:spPr>
        <p:txBody>
          <a:bodyPr>
            <a:noAutofit/>
          </a:bodyPr>
          <a:lstStyle/>
          <a:p>
            <a:r>
              <a:rPr lang="en-US" sz="2400" dirty="0" err="1"/>
              <a:t>Contoh</a:t>
            </a:r>
            <a:r>
              <a:rPr lang="en-US" sz="2400" dirty="0"/>
              <a:t> lain </a:t>
            </a:r>
            <a:r>
              <a:rPr lang="en-US" sz="2400" dirty="0" err="1"/>
              <a:t>adalah</a:t>
            </a:r>
            <a:r>
              <a:rPr lang="en-US" sz="2400" dirty="0"/>
              <a:t> </a:t>
            </a:r>
            <a:r>
              <a:rPr lang="en-US" sz="2400" dirty="0" err="1"/>
              <a:t>implementasi</a:t>
            </a:r>
            <a:r>
              <a:rPr lang="en-US" sz="2400" dirty="0"/>
              <a:t> </a:t>
            </a:r>
            <a:r>
              <a:rPr lang="en-US" sz="2400" dirty="0" err="1"/>
              <a:t>graf</a:t>
            </a:r>
            <a:r>
              <a:rPr lang="en-US" sz="2400" dirty="0"/>
              <a:t> </a:t>
            </a:r>
            <a:r>
              <a:rPr lang="en-US" sz="2400" dirty="0" err="1"/>
              <a:t>dalam</a:t>
            </a:r>
            <a:r>
              <a:rPr lang="en-US" sz="2400" dirty="0"/>
              <a:t> </a:t>
            </a:r>
            <a:r>
              <a:rPr lang="en-US" sz="2400" dirty="0" err="1"/>
              <a:t>aplikasi</a:t>
            </a:r>
            <a:r>
              <a:rPr lang="en-US" sz="2400" dirty="0"/>
              <a:t> </a:t>
            </a:r>
            <a:r>
              <a:rPr lang="en-US" sz="2400" dirty="0" err="1"/>
              <a:t>penjadwalan</a:t>
            </a:r>
            <a:r>
              <a:rPr lang="en-US" sz="2400" dirty="0"/>
              <a:t>, </a:t>
            </a:r>
            <a:r>
              <a:rPr lang="en-US" sz="2400" dirty="0" err="1"/>
              <a:t>berikut</a:t>
            </a:r>
            <a:r>
              <a:rPr lang="en-US" sz="2400" dirty="0"/>
              <a:t> </a:t>
            </a:r>
            <a:r>
              <a:rPr lang="en-US" sz="2400" dirty="0" err="1"/>
              <a:t>ini</a:t>
            </a:r>
            <a:r>
              <a:rPr lang="en-US" sz="2400" dirty="0"/>
              <a:t> </a:t>
            </a:r>
            <a:r>
              <a:rPr lang="en-US" sz="2400" dirty="0" err="1"/>
              <a:t>adalah</a:t>
            </a:r>
            <a:r>
              <a:rPr lang="en-US" sz="2400" dirty="0"/>
              <a:t> </a:t>
            </a:r>
            <a:r>
              <a:rPr lang="en-US" sz="2400" dirty="0" err="1"/>
              <a:t>pemodelannya</a:t>
            </a:r>
            <a:r>
              <a:rPr lang="en-US" sz="2400" dirty="0"/>
              <a:t>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02826" y="2990324"/>
            <a:ext cx="3312368" cy="1944216"/>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828404"/>
            <a:ext cx="2736304" cy="2106136"/>
          </a:xfrm>
          <a:prstGeom prst="rect">
            <a:avLst/>
          </a:prstGeom>
          <a:noFill/>
          <a:ln>
            <a:noFill/>
          </a:ln>
        </p:spPr>
      </p:pic>
      <p:sp>
        <p:nvSpPr>
          <p:cNvPr id="6" name="Striped Right Arrow 5"/>
          <p:cNvSpPr/>
          <p:nvPr/>
        </p:nvSpPr>
        <p:spPr>
          <a:xfrm>
            <a:off x="4354279" y="3295578"/>
            <a:ext cx="621523" cy="1376608"/>
          </a:xfrm>
          <a:prstGeom prst="stripedRightArrow">
            <a:avLst>
              <a:gd name="adj1" fmla="val 50000"/>
              <a:gd name="adj2" fmla="val 71538"/>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1403648" y="5085184"/>
            <a:ext cx="1710725" cy="369332"/>
          </a:xfrm>
          <a:prstGeom prst="rect">
            <a:avLst/>
          </a:prstGeom>
        </p:spPr>
        <p:txBody>
          <a:bodyPr wrap="none">
            <a:spAutoFit/>
          </a:bodyPr>
          <a:lstStyle/>
          <a:p>
            <a:r>
              <a:rPr lang="en-US" dirty="0" err="1"/>
              <a:t>Matriks</a:t>
            </a:r>
            <a:r>
              <a:rPr lang="en-US" dirty="0"/>
              <a:t> </a:t>
            </a:r>
            <a:r>
              <a:rPr lang="en-US" dirty="0" err="1"/>
              <a:t>Jadwal</a:t>
            </a:r>
            <a:endParaRPr lang="en-US" dirty="0"/>
          </a:p>
        </p:txBody>
      </p:sp>
      <p:sp>
        <p:nvSpPr>
          <p:cNvPr id="8" name="Rectangle 7"/>
          <p:cNvSpPr/>
          <p:nvPr/>
        </p:nvSpPr>
        <p:spPr>
          <a:xfrm>
            <a:off x="5489205" y="5077668"/>
            <a:ext cx="2198038" cy="369332"/>
          </a:xfrm>
          <a:prstGeom prst="rect">
            <a:avLst/>
          </a:prstGeom>
        </p:spPr>
        <p:txBody>
          <a:bodyPr wrap="none">
            <a:spAutoFit/>
          </a:bodyPr>
          <a:lstStyle/>
          <a:p>
            <a:r>
              <a:rPr lang="en-US" dirty="0" err="1"/>
              <a:t>Skema</a:t>
            </a:r>
            <a:r>
              <a:rPr lang="en-US" dirty="0"/>
              <a:t> Graf </a:t>
            </a:r>
            <a:r>
              <a:rPr lang="en-US" dirty="0" err="1"/>
              <a:t>Jadwal</a:t>
            </a:r>
            <a:endParaRPr lang="en-US" dirty="0"/>
          </a:p>
        </p:txBody>
      </p:sp>
    </p:spTree>
    <p:extLst>
      <p:ext uri="{BB962C8B-B14F-4D97-AF65-F5344CB8AC3E}">
        <p14:creationId xmlns:p14="http://schemas.microsoft.com/office/powerpoint/2010/main" val="2746379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7024744" cy="529128"/>
          </a:xfrm>
        </p:spPr>
        <p:txBody>
          <a:bodyPr>
            <a:noAutofit/>
          </a:bodyPr>
          <a:lstStyle/>
          <a:p>
            <a:pPr lvl="1" algn="l" rtl="0">
              <a:spcBef>
                <a:spcPct val="0"/>
              </a:spcBef>
            </a:pPr>
            <a:r>
              <a:rPr lang="en-US" sz="4800" b="1" cap="small" dirty="0" err="1">
                <a:solidFill>
                  <a:schemeClr val="accent6"/>
                </a:solidFill>
              </a:rPr>
              <a:t>Pohon</a:t>
            </a:r>
            <a:r>
              <a:rPr lang="en-US" sz="4800" b="1" cap="small" dirty="0">
                <a:solidFill>
                  <a:schemeClr val="accent6"/>
                </a:solidFill>
              </a:rPr>
              <a:t/>
            </a:r>
            <a:br>
              <a:rPr lang="en-US" sz="4800" b="1" cap="small" dirty="0">
                <a:solidFill>
                  <a:schemeClr val="accent6"/>
                </a:solidFill>
              </a:rPr>
            </a:br>
            <a:endParaRPr lang="en-US" sz="4800" dirty="0">
              <a:solidFill>
                <a:schemeClr val="accent6"/>
              </a:solidFill>
            </a:endParaRPr>
          </a:p>
        </p:txBody>
      </p:sp>
      <p:sp>
        <p:nvSpPr>
          <p:cNvPr id="3" name="Content Placeholder 2"/>
          <p:cNvSpPr>
            <a:spLocks noGrp="1"/>
          </p:cNvSpPr>
          <p:nvPr>
            <p:ph idx="1"/>
          </p:nvPr>
        </p:nvSpPr>
        <p:spPr>
          <a:xfrm>
            <a:off x="451524" y="1916832"/>
            <a:ext cx="7488832" cy="3508977"/>
          </a:xfrm>
        </p:spPr>
        <p:txBody>
          <a:bodyPr>
            <a:noAutofit/>
          </a:bodyPr>
          <a:lstStyle/>
          <a:p>
            <a:pPr algn="just"/>
            <a:r>
              <a:rPr lang="en-US" sz="2800" dirty="0" err="1">
                <a:solidFill>
                  <a:schemeClr val="tx1"/>
                </a:solidFill>
              </a:rPr>
              <a:t>Pohon</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bentuk</a:t>
            </a:r>
            <a:r>
              <a:rPr lang="en-US" sz="2800" dirty="0">
                <a:solidFill>
                  <a:schemeClr val="tx1"/>
                </a:solidFill>
              </a:rPr>
              <a:t> </a:t>
            </a:r>
            <a:r>
              <a:rPr lang="en-US" sz="2800" dirty="0" err="1">
                <a:solidFill>
                  <a:schemeClr val="tx1"/>
                </a:solidFill>
              </a:rPr>
              <a:t>khusus</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graf</a:t>
            </a:r>
            <a:r>
              <a:rPr lang="en-US" sz="2800" dirty="0">
                <a:solidFill>
                  <a:schemeClr val="tx1"/>
                </a:solidFill>
              </a:rPr>
              <a:t>. </a:t>
            </a:r>
            <a:r>
              <a:rPr lang="en-US" sz="2800" dirty="0" err="1">
                <a:solidFill>
                  <a:schemeClr val="tx1"/>
                </a:solidFill>
              </a:rPr>
              <a:t>Implementasi</a:t>
            </a:r>
            <a:r>
              <a:rPr lang="en-US" sz="2800" dirty="0">
                <a:solidFill>
                  <a:schemeClr val="tx1"/>
                </a:solidFill>
              </a:rPr>
              <a:t> </a:t>
            </a:r>
            <a:r>
              <a:rPr lang="en-US" sz="2800" dirty="0" err="1">
                <a:solidFill>
                  <a:schemeClr val="tx1"/>
                </a:solidFill>
              </a:rPr>
              <a:t>teori</a:t>
            </a:r>
            <a:r>
              <a:rPr lang="en-US" sz="2800" dirty="0">
                <a:solidFill>
                  <a:schemeClr val="tx1"/>
                </a:solidFill>
              </a:rPr>
              <a:t> </a:t>
            </a:r>
            <a:r>
              <a:rPr lang="en-US" sz="2800" dirty="0" err="1">
                <a:solidFill>
                  <a:schemeClr val="tx1"/>
                </a:solidFill>
              </a:rPr>
              <a:t>pohon</a:t>
            </a:r>
            <a:r>
              <a:rPr lang="en-US" sz="2800" dirty="0">
                <a:solidFill>
                  <a:schemeClr val="tx1"/>
                </a:solidFill>
              </a:rPr>
              <a:t> </a:t>
            </a:r>
            <a:r>
              <a:rPr lang="en-US" sz="2800" dirty="0" err="1">
                <a:solidFill>
                  <a:schemeClr val="tx1"/>
                </a:solidFill>
              </a:rPr>
              <a:t>sama</a:t>
            </a:r>
            <a:r>
              <a:rPr lang="en-US" sz="2800" dirty="0">
                <a:solidFill>
                  <a:schemeClr val="tx1"/>
                </a:solidFill>
              </a:rPr>
              <a:t> </a:t>
            </a:r>
            <a:r>
              <a:rPr lang="en-US" sz="2800" dirty="0" err="1">
                <a:solidFill>
                  <a:schemeClr val="tx1"/>
                </a:solidFill>
              </a:rPr>
              <a:t>banyaknya</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teori</a:t>
            </a:r>
            <a:r>
              <a:rPr lang="en-US" sz="2800" dirty="0">
                <a:solidFill>
                  <a:schemeClr val="tx1"/>
                </a:solidFill>
              </a:rPr>
              <a:t> </a:t>
            </a:r>
            <a:r>
              <a:rPr lang="en-US" sz="2800" dirty="0" err="1">
                <a:solidFill>
                  <a:schemeClr val="tx1"/>
                </a:solidFill>
              </a:rPr>
              <a:t>graf</a:t>
            </a:r>
            <a:r>
              <a:rPr lang="en-US" sz="2800" dirty="0">
                <a:solidFill>
                  <a:schemeClr val="tx1"/>
                </a:solidFill>
              </a:rPr>
              <a:t>. Salah </a:t>
            </a:r>
            <a:r>
              <a:rPr lang="en-US" sz="2800" dirty="0" err="1">
                <a:solidFill>
                  <a:schemeClr val="tx1"/>
                </a:solidFill>
              </a:rPr>
              <a:t>satunya</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penerapan</a:t>
            </a:r>
            <a:r>
              <a:rPr lang="en-US" sz="2800" dirty="0">
                <a:solidFill>
                  <a:schemeClr val="tx1"/>
                </a:solidFill>
              </a:rPr>
              <a:t> </a:t>
            </a:r>
            <a:r>
              <a:rPr lang="en-US" sz="2800" dirty="0" err="1">
                <a:solidFill>
                  <a:schemeClr val="tx1"/>
                </a:solidFill>
              </a:rPr>
              <a:t>kode</a:t>
            </a:r>
            <a:r>
              <a:rPr lang="en-US" sz="2800" dirty="0">
                <a:solidFill>
                  <a:schemeClr val="tx1"/>
                </a:solidFill>
              </a:rPr>
              <a:t> Huffman yang </a:t>
            </a:r>
            <a:r>
              <a:rPr lang="en-US" sz="2800" dirty="0" err="1">
                <a:solidFill>
                  <a:schemeClr val="tx1"/>
                </a:solidFill>
              </a:rPr>
              <a:t>memanfaatkan</a:t>
            </a:r>
            <a:r>
              <a:rPr lang="en-US" sz="2800" dirty="0">
                <a:solidFill>
                  <a:schemeClr val="tx1"/>
                </a:solidFill>
              </a:rPr>
              <a:t> </a:t>
            </a:r>
            <a:r>
              <a:rPr lang="en-US" sz="2800" dirty="0" err="1">
                <a:solidFill>
                  <a:schemeClr val="tx1"/>
                </a:solidFill>
              </a:rPr>
              <a:t>teori</a:t>
            </a:r>
            <a:r>
              <a:rPr lang="en-US" sz="2800" dirty="0">
                <a:solidFill>
                  <a:schemeClr val="tx1"/>
                </a:solidFill>
              </a:rPr>
              <a:t> </a:t>
            </a:r>
            <a:r>
              <a:rPr lang="en-US" sz="2800" dirty="0" err="1">
                <a:solidFill>
                  <a:schemeClr val="tx1"/>
                </a:solidFill>
              </a:rPr>
              <a:t>pohon</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melakukan</a:t>
            </a:r>
            <a:r>
              <a:rPr lang="en-US" sz="2800" dirty="0">
                <a:solidFill>
                  <a:schemeClr val="tx1"/>
                </a:solidFill>
              </a:rPr>
              <a:t> </a:t>
            </a:r>
            <a:r>
              <a:rPr lang="en-US" sz="2800" dirty="0" err="1">
                <a:solidFill>
                  <a:schemeClr val="tx1"/>
                </a:solidFill>
              </a:rPr>
              <a:t>kompresi</a:t>
            </a:r>
            <a:r>
              <a:rPr lang="en-US" sz="2800" dirty="0">
                <a:solidFill>
                  <a:schemeClr val="tx1"/>
                </a:solidFill>
              </a:rPr>
              <a:t> data </a:t>
            </a:r>
            <a:r>
              <a:rPr lang="en-US" sz="2800" dirty="0" err="1">
                <a:solidFill>
                  <a:schemeClr val="tx1"/>
                </a:solidFill>
              </a:rPr>
              <a:t>baik</a:t>
            </a:r>
            <a:r>
              <a:rPr lang="en-US" sz="2800" dirty="0">
                <a:solidFill>
                  <a:schemeClr val="tx1"/>
                </a:solidFill>
              </a:rPr>
              <a:t> </a:t>
            </a:r>
            <a:r>
              <a:rPr lang="en-US" sz="2800" dirty="0" err="1">
                <a:solidFill>
                  <a:schemeClr val="tx1"/>
                </a:solidFill>
              </a:rPr>
              <a:t>secara</a:t>
            </a:r>
            <a:r>
              <a:rPr lang="en-US" sz="2800" dirty="0">
                <a:solidFill>
                  <a:schemeClr val="tx1"/>
                </a:solidFill>
              </a:rPr>
              <a:t> text </a:t>
            </a:r>
            <a:r>
              <a:rPr lang="en-US" sz="2800" dirty="0" err="1">
                <a:solidFill>
                  <a:schemeClr val="tx1"/>
                </a:solidFill>
              </a:rPr>
              <a:t>maupun</a:t>
            </a:r>
            <a:r>
              <a:rPr lang="en-US" sz="2800" dirty="0">
                <a:solidFill>
                  <a:schemeClr val="tx1"/>
                </a:solidFill>
              </a:rPr>
              <a:t> </a:t>
            </a:r>
            <a:r>
              <a:rPr lang="en-US" sz="2800" dirty="0" err="1">
                <a:solidFill>
                  <a:schemeClr val="tx1"/>
                </a:solidFill>
              </a:rPr>
              <a:t>satuan</a:t>
            </a:r>
            <a:r>
              <a:rPr lang="en-US" sz="2800" dirty="0">
                <a:solidFill>
                  <a:schemeClr val="tx1"/>
                </a:solidFill>
              </a:rPr>
              <a:t> </a:t>
            </a:r>
            <a:r>
              <a:rPr lang="en-US" sz="2800" dirty="0" err="1">
                <a:solidFill>
                  <a:schemeClr val="tx1"/>
                </a:solidFill>
              </a:rPr>
              <a:t>gambar</a:t>
            </a:r>
            <a:r>
              <a:rPr lang="en-US" sz="2800" dirty="0">
                <a:solidFill>
                  <a:schemeClr val="tx1"/>
                </a:solidFill>
              </a:rPr>
              <a:t> </a:t>
            </a:r>
            <a:r>
              <a:rPr lang="en-US" sz="2800" dirty="0" err="1">
                <a:solidFill>
                  <a:schemeClr val="tx1"/>
                </a:solidFill>
              </a:rPr>
              <a:t>dalam</a:t>
            </a:r>
            <a:r>
              <a:rPr lang="en-US" sz="2800" dirty="0">
                <a:solidFill>
                  <a:schemeClr val="tx1"/>
                </a:solidFill>
              </a:rPr>
              <a:t> visual computer </a:t>
            </a:r>
            <a:r>
              <a:rPr lang="en-US" sz="2800" dirty="0" err="1">
                <a:solidFill>
                  <a:schemeClr val="tx1"/>
                </a:solidFill>
              </a:rPr>
              <a:t>yaitu</a:t>
            </a:r>
            <a:r>
              <a:rPr lang="en-US" sz="2800" dirty="0">
                <a:solidFill>
                  <a:schemeClr val="tx1"/>
                </a:solidFill>
              </a:rPr>
              <a:t> pixel</a:t>
            </a:r>
          </a:p>
        </p:txBody>
      </p:sp>
    </p:spTree>
    <p:extLst>
      <p:ext uri="{BB962C8B-B14F-4D97-AF65-F5344CB8AC3E}">
        <p14:creationId xmlns:p14="http://schemas.microsoft.com/office/powerpoint/2010/main" val="121378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64704"/>
            <a:ext cx="7024744" cy="745152"/>
          </a:xfrm>
        </p:spPr>
        <p:txBody>
          <a:bodyPr>
            <a:normAutofit/>
          </a:bodyPr>
          <a:lstStyle/>
          <a:p>
            <a:r>
              <a:rPr lang="en-US" dirty="0" err="1"/>
              <a:t>Contoh</a:t>
            </a:r>
            <a:r>
              <a:rPr lang="en-US" dirty="0"/>
              <a:t> </a:t>
            </a:r>
            <a:r>
              <a:rPr lang="en-US" dirty="0" err="1"/>
              <a:t>penerapan</a:t>
            </a:r>
            <a:r>
              <a:rPr lang="en-US" dirty="0"/>
              <a:t> </a:t>
            </a:r>
            <a:r>
              <a:rPr lang="en-US" dirty="0" err="1"/>
              <a:t>Pohon</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16832"/>
            <a:ext cx="2880320" cy="144016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573016"/>
            <a:ext cx="2736304" cy="1296144"/>
          </a:xfrm>
          <a:prstGeom prst="rect">
            <a:avLst/>
          </a:prstGeom>
          <a:noFill/>
          <a:ln>
            <a:noFill/>
          </a:ln>
        </p:spPr>
      </p:pic>
      <p:sp>
        <p:nvSpPr>
          <p:cNvPr id="6" name="Striped Right Arrow 5"/>
          <p:cNvSpPr/>
          <p:nvPr/>
        </p:nvSpPr>
        <p:spPr>
          <a:xfrm>
            <a:off x="4391977" y="3046730"/>
            <a:ext cx="360045" cy="764540"/>
          </a:xfrm>
          <a:prstGeom prst="stripedRightArrow">
            <a:avLst>
              <a:gd name="adj1" fmla="val 50000"/>
              <a:gd name="adj2" fmla="val 71538"/>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952759"/>
            <a:ext cx="3096344" cy="2916401"/>
          </a:xfrm>
          <a:prstGeom prst="rect">
            <a:avLst/>
          </a:prstGeom>
          <a:noFill/>
          <a:ln>
            <a:noFill/>
          </a:ln>
        </p:spPr>
      </p:pic>
    </p:spTree>
    <p:extLst>
      <p:ext uri="{BB962C8B-B14F-4D97-AF65-F5344CB8AC3E}">
        <p14:creationId xmlns:p14="http://schemas.microsoft.com/office/powerpoint/2010/main" val="1257423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8640"/>
            <a:ext cx="7024744" cy="1143000"/>
          </a:xfrm>
        </p:spPr>
        <p:txBody>
          <a:bodyPr>
            <a:normAutofit/>
          </a:bodyPr>
          <a:lstStyle/>
          <a:p>
            <a:pPr algn="l"/>
            <a:r>
              <a:rPr lang="en-US" sz="2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Materi</a:t>
            </a: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2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Kuliah</a:t>
            </a: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id-ID"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Logika Matematika</a:t>
            </a:r>
            <a:endParaRPr lang="en-US" sz="2400" dirty="0"/>
          </a:p>
        </p:txBody>
      </p:sp>
      <p:sp>
        <p:nvSpPr>
          <p:cNvPr id="6147" name="Rectangle 3"/>
          <p:cNvSpPr>
            <a:spLocks noGrp="1" noChangeArrowheads="1"/>
          </p:cNvSpPr>
          <p:nvPr>
            <p:ph idx="1"/>
          </p:nvPr>
        </p:nvSpPr>
        <p:spPr>
          <a:xfrm>
            <a:off x="457200" y="1600200"/>
            <a:ext cx="8229600" cy="4686320"/>
          </a:xfrm>
        </p:spPr>
        <p:txBody>
          <a:bodyPr>
            <a:normAutofit fontScale="77500" lnSpcReduction="20000"/>
          </a:bodyPr>
          <a:lstStyle/>
          <a:p>
            <a:pPr>
              <a:buNone/>
            </a:pPr>
            <a:r>
              <a:rPr lang="en-US" sz="2800" b="1" dirty="0" err="1">
                <a:solidFill>
                  <a:schemeClr val="tx1"/>
                </a:solidFill>
              </a:rPr>
              <a:t>Kajian</a:t>
            </a:r>
            <a:r>
              <a:rPr lang="en-US" sz="2800" b="1" dirty="0">
                <a:solidFill>
                  <a:schemeClr val="tx1"/>
                </a:solidFill>
              </a:rPr>
              <a:t> </a:t>
            </a:r>
            <a:r>
              <a:rPr lang="en-US" sz="2800" b="1" dirty="0" err="1">
                <a:solidFill>
                  <a:schemeClr val="tx1"/>
                </a:solidFill>
              </a:rPr>
              <a:t>Dasar</a:t>
            </a:r>
            <a:r>
              <a:rPr lang="en-US" sz="2800" b="1" dirty="0">
                <a:solidFill>
                  <a:schemeClr val="tx1"/>
                </a:solidFill>
              </a:rPr>
              <a:t> </a:t>
            </a:r>
            <a:r>
              <a:rPr lang="en-US" sz="2800" b="1" dirty="0" err="1">
                <a:solidFill>
                  <a:schemeClr val="tx1"/>
                </a:solidFill>
              </a:rPr>
              <a:t>Logika</a:t>
            </a:r>
            <a:r>
              <a:rPr lang="en-US" sz="2800" b="1" dirty="0">
                <a:solidFill>
                  <a:schemeClr val="tx1"/>
                </a:solidFill>
              </a:rPr>
              <a:t> </a:t>
            </a:r>
          </a:p>
          <a:p>
            <a:pPr>
              <a:buFont typeface="Wingdings" pitchFamily="2" charset="2"/>
              <a:buChar char="q"/>
            </a:pPr>
            <a:r>
              <a:rPr lang="en-US" sz="2800" dirty="0" err="1">
                <a:solidFill>
                  <a:schemeClr val="tx1"/>
                </a:solidFill>
              </a:rPr>
              <a:t>Bab</a:t>
            </a:r>
            <a:r>
              <a:rPr lang="en-US" sz="2800" dirty="0">
                <a:solidFill>
                  <a:schemeClr val="tx1"/>
                </a:solidFill>
              </a:rPr>
              <a:t> 1	: </a:t>
            </a:r>
            <a:r>
              <a:rPr lang="en-US" sz="2800" dirty="0" err="1">
                <a:solidFill>
                  <a:schemeClr val="tx1"/>
                </a:solidFill>
              </a:rPr>
              <a:t>Himpunan</a:t>
            </a:r>
            <a:endParaRPr lang="en-US" sz="2800" dirty="0">
              <a:solidFill>
                <a:schemeClr val="tx1"/>
              </a:solidFill>
            </a:endParaRPr>
          </a:p>
          <a:p>
            <a:pPr>
              <a:buFont typeface="Wingdings" pitchFamily="2" charset="2"/>
              <a:buChar char="q"/>
            </a:pPr>
            <a:r>
              <a:rPr lang="en-US" sz="2800" dirty="0" err="1">
                <a:solidFill>
                  <a:schemeClr val="tx1"/>
                </a:solidFill>
              </a:rPr>
              <a:t>Bab</a:t>
            </a:r>
            <a:r>
              <a:rPr lang="en-US" sz="2800" dirty="0">
                <a:solidFill>
                  <a:schemeClr val="tx1"/>
                </a:solidFill>
              </a:rPr>
              <a:t> 2	: </a:t>
            </a:r>
            <a:r>
              <a:rPr lang="en-US" sz="2800" dirty="0" err="1">
                <a:solidFill>
                  <a:schemeClr val="tx1"/>
                </a:solidFill>
              </a:rPr>
              <a:t>Dasar</a:t>
            </a:r>
            <a:r>
              <a:rPr lang="en-US" sz="2800" dirty="0">
                <a:solidFill>
                  <a:schemeClr val="tx1"/>
                </a:solidFill>
              </a:rPr>
              <a:t> </a:t>
            </a:r>
            <a:r>
              <a:rPr lang="en-US" sz="2800" dirty="0" err="1">
                <a:solidFill>
                  <a:schemeClr val="tx1"/>
                </a:solidFill>
              </a:rPr>
              <a:t>Logika</a:t>
            </a:r>
            <a:r>
              <a:rPr lang="en-US" sz="2800" dirty="0">
                <a:solidFill>
                  <a:schemeClr val="tx1"/>
                </a:solidFill>
              </a:rPr>
              <a:t> </a:t>
            </a:r>
            <a:r>
              <a:rPr lang="en-US" sz="2800" dirty="0" err="1">
                <a:solidFill>
                  <a:schemeClr val="tx1"/>
                </a:solidFill>
              </a:rPr>
              <a:t>Matematika</a:t>
            </a:r>
            <a:endParaRPr lang="en-US" sz="2800" dirty="0">
              <a:solidFill>
                <a:schemeClr val="tx1"/>
              </a:solidFill>
            </a:endParaRPr>
          </a:p>
          <a:p>
            <a:pPr>
              <a:buFont typeface="Wingdings" pitchFamily="2" charset="2"/>
              <a:buChar char="q"/>
            </a:pPr>
            <a:r>
              <a:rPr lang="en-US" sz="2800" dirty="0">
                <a:solidFill>
                  <a:schemeClr val="tx1"/>
                </a:solidFill>
              </a:rPr>
              <a:t>Bab 3	: </a:t>
            </a:r>
            <a:r>
              <a:rPr lang="en-US" sz="2800" dirty="0" err="1">
                <a:solidFill>
                  <a:schemeClr val="tx1"/>
                </a:solidFill>
              </a:rPr>
              <a:t>Aljabar</a:t>
            </a:r>
            <a:r>
              <a:rPr lang="en-US" sz="2800" dirty="0">
                <a:solidFill>
                  <a:schemeClr val="tx1"/>
                </a:solidFill>
              </a:rPr>
              <a:t>  &amp; </a:t>
            </a:r>
            <a:r>
              <a:rPr lang="en-US" sz="2800" dirty="0" err="1">
                <a:solidFill>
                  <a:schemeClr val="tx1"/>
                </a:solidFill>
              </a:rPr>
              <a:t>Fungsi</a:t>
            </a:r>
            <a:r>
              <a:rPr lang="en-US" sz="2800" dirty="0">
                <a:solidFill>
                  <a:schemeClr val="tx1"/>
                </a:solidFill>
              </a:rPr>
              <a:t> Boolean</a:t>
            </a:r>
          </a:p>
          <a:p>
            <a:pPr marL="68580" indent="0">
              <a:buNone/>
            </a:pPr>
            <a:r>
              <a:rPr lang="en-US" sz="2800" dirty="0">
                <a:solidFill>
                  <a:schemeClr val="tx1"/>
                </a:solidFill>
              </a:rPr>
              <a:t>(</a:t>
            </a:r>
            <a:r>
              <a:rPr lang="en-US" sz="2800" dirty="0" err="1">
                <a:solidFill>
                  <a:schemeClr val="tx1"/>
                </a:solidFill>
              </a:rPr>
              <a:t>sebagai</a:t>
            </a:r>
            <a:r>
              <a:rPr lang="en-US" sz="2800" dirty="0">
                <a:solidFill>
                  <a:schemeClr val="tx1"/>
                </a:solidFill>
              </a:rPr>
              <a:t> </a:t>
            </a:r>
            <a:r>
              <a:rPr lang="en-US" sz="2800" dirty="0" err="1">
                <a:solidFill>
                  <a:schemeClr val="tx1"/>
                </a:solidFill>
              </a:rPr>
              <a:t>dasar</a:t>
            </a:r>
            <a:r>
              <a:rPr lang="en-US" sz="2800" dirty="0">
                <a:solidFill>
                  <a:schemeClr val="tx1"/>
                </a:solidFill>
              </a:rPr>
              <a:t> </a:t>
            </a:r>
            <a:r>
              <a:rPr lang="en-US" sz="2800" dirty="0" err="1">
                <a:solidFill>
                  <a:schemeClr val="tx1"/>
                </a:solidFill>
              </a:rPr>
              <a:t>pemrograman</a:t>
            </a:r>
            <a:r>
              <a:rPr lang="en-US" sz="2800" dirty="0">
                <a:solidFill>
                  <a:schemeClr val="tx1"/>
                </a:solidFill>
              </a:rPr>
              <a:t>)  </a:t>
            </a:r>
          </a:p>
          <a:p>
            <a:pPr marL="60325" indent="9525">
              <a:buNone/>
            </a:pPr>
            <a:r>
              <a:rPr lang="en-US" sz="2800" b="1" dirty="0" err="1">
                <a:solidFill>
                  <a:schemeClr val="tx1"/>
                </a:solidFill>
              </a:rPr>
              <a:t>Kajian</a:t>
            </a:r>
            <a:r>
              <a:rPr lang="en-US" sz="2800" b="1" dirty="0">
                <a:solidFill>
                  <a:schemeClr val="tx1"/>
                </a:solidFill>
              </a:rPr>
              <a:t> Database </a:t>
            </a:r>
            <a:r>
              <a:rPr lang="en-US" sz="2800" b="1" dirty="0" err="1">
                <a:solidFill>
                  <a:schemeClr val="tx1"/>
                </a:solidFill>
              </a:rPr>
              <a:t>relasional</a:t>
            </a:r>
            <a:r>
              <a:rPr lang="en-US" sz="2800" b="1" dirty="0">
                <a:solidFill>
                  <a:schemeClr val="tx1"/>
                </a:solidFill>
              </a:rPr>
              <a:t> &amp; </a:t>
            </a:r>
            <a:r>
              <a:rPr lang="en-US" sz="2800" b="1" dirty="0" err="1">
                <a:solidFill>
                  <a:schemeClr val="tx1"/>
                </a:solidFill>
              </a:rPr>
              <a:t>Fungsi</a:t>
            </a:r>
            <a:r>
              <a:rPr lang="en-US" sz="2800" b="1" dirty="0">
                <a:solidFill>
                  <a:schemeClr val="tx1"/>
                </a:solidFill>
              </a:rPr>
              <a:t> </a:t>
            </a:r>
            <a:r>
              <a:rPr lang="en-US" sz="2800" b="1" dirty="0" err="1">
                <a:solidFill>
                  <a:schemeClr val="tx1"/>
                </a:solidFill>
              </a:rPr>
              <a:t>Dalam</a:t>
            </a:r>
            <a:r>
              <a:rPr lang="en-US" sz="2800" b="1" dirty="0">
                <a:solidFill>
                  <a:schemeClr val="tx1"/>
                </a:solidFill>
              </a:rPr>
              <a:t> </a:t>
            </a:r>
            <a:r>
              <a:rPr lang="en-US" sz="2800" b="1" dirty="0" err="1">
                <a:solidFill>
                  <a:schemeClr val="tx1"/>
                </a:solidFill>
              </a:rPr>
              <a:t>Pemrograman</a:t>
            </a:r>
            <a:endParaRPr lang="en-US" sz="2800" b="1" dirty="0">
              <a:solidFill>
                <a:schemeClr val="tx1"/>
              </a:solidFill>
            </a:endParaRPr>
          </a:p>
          <a:p>
            <a:pPr>
              <a:buFont typeface="Wingdings" pitchFamily="2" charset="2"/>
              <a:buChar char="q"/>
            </a:pPr>
            <a:r>
              <a:rPr lang="en-US" sz="2800" dirty="0">
                <a:solidFill>
                  <a:schemeClr val="tx1"/>
                </a:solidFill>
              </a:rPr>
              <a:t>Bab 4	: </a:t>
            </a:r>
            <a:r>
              <a:rPr lang="en-US" sz="2800" dirty="0" err="1">
                <a:solidFill>
                  <a:schemeClr val="tx1"/>
                </a:solidFill>
              </a:rPr>
              <a:t>Dasar</a:t>
            </a:r>
            <a:r>
              <a:rPr lang="en-US" sz="2800" dirty="0">
                <a:solidFill>
                  <a:schemeClr val="tx1"/>
                </a:solidFill>
              </a:rPr>
              <a:t> </a:t>
            </a:r>
            <a:r>
              <a:rPr lang="en-US" sz="2800" dirty="0" err="1">
                <a:solidFill>
                  <a:schemeClr val="tx1"/>
                </a:solidFill>
              </a:rPr>
              <a:t>Relasi</a:t>
            </a:r>
            <a:r>
              <a:rPr lang="en-US" sz="2800" dirty="0">
                <a:solidFill>
                  <a:schemeClr val="tx1"/>
                </a:solidFill>
              </a:rPr>
              <a:t> &amp; Database </a:t>
            </a:r>
            <a:r>
              <a:rPr lang="en-US" sz="2800" dirty="0" err="1">
                <a:solidFill>
                  <a:schemeClr val="tx1"/>
                </a:solidFill>
              </a:rPr>
              <a:t>Relasional</a:t>
            </a:r>
            <a:endParaRPr lang="en-US" sz="2800" dirty="0">
              <a:solidFill>
                <a:schemeClr val="tx1"/>
              </a:solidFill>
            </a:endParaRPr>
          </a:p>
          <a:p>
            <a:pPr>
              <a:buFont typeface="Wingdings" pitchFamily="2" charset="2"/>
              <a:buChar char="q"/>
            </a:pPr>
            <a:r>
              <a:rPr lang="en-US" sz="2800" dirty="0">
                <a:solidFill>
                  <a:schemeClr val="tx1"/>
                </a:solidFill>
              </a:rPr>
              <a:t>Bab 5	: </a:t>
            </a:r>
            <a:r>
              <a:rPr lang="en-US" sz="2800" dirty="0" err="1">
                <a:solidFill>
                  <a:schemeClr val="tx1"/>
                </a:solidFill>
              </a:rPr>
              <a:t>Fungsi</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Pemrograman</a:t>
            </a:r>
            <a:endParaRPr lang="en-US" sz="2800" dirty="0">
              <a:solidFill>
                <a:schemeClr val="tx1"/>
              </a:solidFill>
            </a:endParaRPr>
          </a:p>
          <a:p>
            <a:pPr>
              <a:buFont typeface="Wingdings" pitchFamily="2" charset="2"/>
              <a:buChar char="q"/>
            </a:pPr>
            <a:r>
              <a:rPr lang="en-US" sz="2800" dirty="0">
                <a:solidFill>
                  <a:schemeClr val="tx1"/>
                </a:solidFill>
              </a:rPr>
              <a:t>Bab 6	: </a:t>
            </a:r>
            <a:r>
              <a:rPr lang="en-US" sz="2800" dirty="0" err="1">
                <a:solidFill>
                  <a:schemeClr val="tx1"/>
                </a:solidFill>
              </a:rPr>
              <a:t>kriptografi</a:t>
            </a:r>
            <a:endParaRPr lang="en-US" sz="2800" dirty="0">
              <a:solidFill>
                <a:schemeClr val="tx1"/>
              </a:solidFill>
            </a:endParaRPr>
          </a:p>
          <a:p>
            <a:pPr marL="122238" indent="-52388">
              <a:buNone/>
            </a:pPr>
            <a:r>
              <a:rPr lang="en-US" sz="2800" dirty="0">
                <a:solidFill>
                  <a:schemeClr val="tx1"/>
                </a:solidFill>
              </a:rPr>
              <a:t>(</a:t>
            </a:r>
            <a:r>
              <a:rPr lang="en-US" sz="2800" dirty="0" err="1">
                <a:solidFill>
                  <a:schemeClr val="tx1"/>
                </a:solidFill>
              </a:rPr>
              <a:t>sebagai</a:t>
            </a:r>
            <a:r>
              <a:rPr lang="en-US" sz="2800" dirty="0">
                <a:solidFill>
                  <a:schemeClr val="tx1"/>
                </a:solidFill>
              </a:rPr>
              <a:t> </a:t>
            </a:r>
            <a:r>
              <a:rPr lang="en-US" sz="2800" dirty="0" err="1">
                <a:solidFill>
                  <a:schemeClr val="tx1"/>
                </a:solidFill>
              </a:rPr>
              <a:t>dasar</a:t>
            </a:r>
            <a:r>
              <a:rPr lang="en-US" sz="2800" dirty="0">
                <a:solidFill>
                  <a:schemeClr val="tx1"/>
                </a:solidFill>
              </a:rPr>
              <a:t> </a:t>
            </a:r>
            <a:r>
              <a:rPr lang="en-US" sz="2800" dirty="0" err="1">
                <a:solidFill>
                  <a:schemeClr val="tx1"/>
                </a:solidFill>
              </a:rPr>
              <a:t>logika</a:t>
            </a:r>
            <a:r>
              <a:rPr lang="en-US" sz="2800" dirty="0">
                <a:solidFill>
                  <a:schemeClr val="tx1"/>
                </a:solidFill>
              </a:rPr>
              <a:t> </a:t>
            </a:r>
            <a:r>
              <a:rPr lang="en-US" sz="2800" dirty="0" err="1">
                <a:solidFill>
                  <a:schemeClr val="tx1"/>
                </a:solidFill>
              </a:rPr>
              <a:t>perancangan</a:t>
            </a:r>
            <a:r>
              <a:rPr lang="en-US" sz="2800" dirty="0">
                <a:solidFill>
                  <a:schemeClr val="tx1"/>
                </a:solidFill>
              </a:rPr>
              <a:t> model </a:t>
            </a:r>
            <a:r>
              <a:rPr lang="en-US" sz="2800" dirty="0" err="1">
                <a:solidFill>
                  <a:schemeClr val="tx1"/>
                </a:solidFill>
              </a:rPr>
              <a:t>maupun</a:t>
            </a:r>
            <a:r>
              <a:rPr lang="en-US" sz="2800" dirty="0">
                <a:solidFill>
                  <a:schemeClr val="tx1"/>
                </a:solidFill>
              </a:rPr>
              <a:t> </a:t>
            </a:r>
            <a:r>
              <a:rPr lang="en-US" sz="2800" dirty="0" err="1">
                <a:solidFill>
                  <a:schemeClr val="tx1"/>
                </a:solidFill>
              </a:rPr>
              <a:t>pemrograman</a:t>
            </a:r>
            <a:r>
              <a:rPr lang="en-US" sz="2800" dirty="0">
                <a:solidFill>
                  <a:schemeClr val="tx1"/>
                </a:solidFill>
              </a:rPr>
              <a:t>)</a:t>
            </a:r>
          </a:p>
          <a:p>
            <a:pPr>
              <a:buNone/>
            </a:pPr>
            <a:endParaRPr lang="en-US" sz="2800" b="1" dirty="0">
              <a:solidFill>
                <a:schemeClr val="tx1"/>
              </a:solidFill>
            </a:endParaRPr>
          </a:p>
          <a:p>
            <a:pPr>
              <a:buNone/>
            </a:pPr>
            <a:endParaRPr lang="en-US" sz="2800" dirty="0">
              <a:solidFill>
                <a:schemeClr val="tx1"/>
              </a:solidFill>
            </a:endParaRPr>
          </a:p>
          <a:p>
            <a:pPr algn="just">
              <a:lnSpc>
                <a:spcPct val="90000"/>
              </a:lnSpc>
              <a:buNone/>
            </a:pPr>
            <a:endParaRPr lang="en-US" sz="2800" b="1" dirty="0">
              <a:solidFill>
                <a:schemeClr val="tx1"/>
              </a:solidFill>
              <a:cs typeface="Times New Roman" pitchFamily="18" charset="0"/>
            </a:endParaRPr>
          </a:p>
        </p:txBody>
      </p:sp>
    </p:spTree>
    <p:extLst>
      <p:ext uri="{BB962C8B-B14F-4D97-AF65-F5344CB8AC3E}">
        <p14:creationId xmlns:p14="http://schemas.microsoft.com/office/powerpoint/2010/main" val="3985777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816" y="3356992"/>
            <a:ext cx="6554867" cy="1524000"/>
          </a:xfrm>
        </p:spPr>
        <p:txBody>
          <a:bodyPr>
            <a:normAutofit/>
          </a:bodyPr>
          <a:lstStyle/>
          <a:p>
            <a:pPr algn="l"/>
            <a:r>
              <a:rPr lang="en-US" sz="2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Materi</a:t>
            </a:r>
            <a:r>
              <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2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Kuliah</a:t>
            </a:r>
            <a:r>
              <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id-ID"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Logika Matematika</a:t>
            </a:r>
            <a:endParaRPr lang="en-US" sz="2000" dirty="0"/>
          </a:p>
        </p:txBody>
      </p:sp>
      <p:sp>
        <p:nvSpPr>
          <p:cNvPr id="3" name="Content Placeholder 2"/>
          <p:cNvSpPr>
            <a:spLocks noGrp="1"/>
          </p:cNvSpPr>
          <p:nvPr>
            <p:ph idx="1"/>
          </p:nvPr>
        </p:nvSpPr>
        <p:spPr>
          <a:xfrm>
            <a:off x="498376" y="692696"/>
            <a:ext cx="7128908" cy="3508977"/>
          </a:xfrm>
        </p:spPr>
        <p:txBody>
          <a:bodyPr/>
          <a:lstStyle/>
          <a:p>
            <a:pPr>
              <a:buNone/>
            </a:pPr>
            <a:r>
              <a:rPr lang="en-US" b="1" dirty="0" err="1">
                <a:solidFill>
                  <a:schemeClr val="tx1"/>
                </a:solidFill>
              </a:rPr>
              <a:t>Kajian</a:t>
            </a:r>
            <a:r>
              <a:rPr lang="en-US" b="1" dirty="0">
                <a:solidFill>
                  <a:schemeClr val="tx1"/>
                </a:solidFill>
              </a:rPr>
              <a:t> </a:t>
            </a:r>
            <a:r>
              <a:rPr lang="en-US" b="1" dirty="0" err="1">
                <a:solidFill>
                  <a:schemeClr val="tx1"/>
                </a:solidFill>
              </a:rPr>
              <a:t>Implementasi</a:t>
            </a:r>
            <a:r>
              <a:rPr lang="en-US" b="1" dirty="0">
                <a:solidFill>
                  <a:schemeClr val="tx1"/>
                </a:solidFill>
              </a:rPr>
              <a:t> Graf &amp; </a:t>
            </a:r>
            <a:r>
              <a:rPr lang="en-US" b="1" dirty="0" err="1">
                <a:solidFill>
                  <a:schemeClr val="tx1"/>
                </a:solidFill>
              </a:rPr>
              <a:t>Pohon</a:t>
            </a:r>
            <a:r>
              <a:rPr lang="en-US" b="1" dirty="0">
                <a:solidFill>
                  <a:schemeClr val="tx1"/>
                </a:solidFill>
              </a:rPr>
              <a:t> </a:t>
            </a:r>
          </a:p>
          <a:p>
            <a:pPr>
              <a:buFont typeface="Wingdings" pitchFamily="2" charset="2"/>
              <a:buChar char="q"/>
            </a:pPr>
            <a:r>
              <a:rPr lang="en-US" dirty="0">
                <a:solidFill>
                  <a:schemeClr val="tx1"/>
                </a:solidFill>
              </a:rPr>
              <a:t>Bab 7	: Graph </a:t>
            </a:r>
          </a:p>
          <a:p>
            <a:pPr>
              <a:buFont typeface="Wingdings" pitchFamily="2" charset="2"/>
              <a:buChar char="q"/>
            </a:pPr>
            <a:r>
              <a:rPr lang="en-US" dirty="0" err="1">
                <a:solidFill>
                  <a:schemeClr val="tx1"/>
                </a:solidFill>
              </a:rPr>
              <a:t>Bab</a:t>
            </a:r>
            <a:r>
              <a:rPr lang="en-US" dirty="0">
                <a:solidFill>
                  <a:schemeClr val="tx1"/>
                </a:solidFill>
              </a:rPr>
              <a:t> 8	: </a:t>
            </a:r>
            <a:r>
              <a:rPr lang="en-US" dirty="0" err="1">
                <a:solidFill>
                  <a:schemeClr val="tx1"/>
                </a:solidFill>
              </a:rPr>
              <a:t>Pohon</a:t>
            </a:r>
            <a:r>
              <a:rPr lang="en-US" dirty="0">
                <a:solidFill>
                  <a:schemeClr val="tx1"/>
                </a:solidFill>
              </a:rPr>
              <a:t> </a:t>
            </a:r>
          </a:p>
          <a:p>
            <a:pPr>
              <a:buFont typeface="Wingdings" pitchFamily="2" charset="2"/>
              <a:buChar char="q"/>
            </a:pPr>
            <a:r>
              <a:rPr lang="en-US" dirty="0" err="1">
                <a:solidFill>
                  <a:schemeClr val="tx1"/>
                </a:solidFill>
              </a:rPr>
              <a:t>Bab</a:t>
            </a:r>
            <a:r>
              <a:rPr lang="en-US" dirty="0">
                <a:solidFill>
                  <a:schemeClr val="tx1"/>
                </a:solidFill>
              </a:rPr>
              <a:t> 9 	: </a:t>
            </a:r>
            <a:r>
              <a:rPr lang="en-US" dirty="0" err="1">
                <a:solidFill>
                  <a:schemeClr val="tx1"/>
                </a:solidFill>
              </a:rPr>
              <a:t>Implementasi</a:t>
            </a:r>
            <a:r>
              <a:rPr lang="en-US" dirty="0">
                <a:solidFill>
                  <a:schemeClr val="tx1"/>
                </a:solidFill>
              </a:rPr>
              <a:t> Graf &amp; </a:t>
            </a:r>
            <a:r>
              <a:rPr lang="en-US" dirty="0" err="1">
                <a:solidFill>
                  <a:schemeClr val="tx1"/>
                </a:solidFill>
              </a:rPr>
              <a:t>Pohon</a:t>
            </a:r>
            <a:endParaRPr lang="en-US" dirty="0">
              <a:solidFill>
                <a:schemeClr val="tx1"/>
              </a:solidFill>
            </a:endParaRPr>
          </a:p>
          <a:p>
            <a:pPr>
              <a:buNone/>
            </a:pPr>
            <a:r>
              <a:rPr lang="en-US" b="1" dirty="0">
                <a:solidFill>
                  <a:schemeClr val="tx1"/>
                </a:solidFill>
              </a:rPr>
              <a:t>(</a:t>
            </a:r>
            <a:r>
              <a:rPr lang="en-US" b="1" dirty="0" err="1">
                <a:solidFill>
                  <a:schemeClr val="tx1"/>
                </a:solidFill>
              </a:rPr>
              <a:t>sebagai</a:t>
            </a:r>
            <a:r>
              <a:rPr lang="en-US" b="1" dirty="0">
                <a:solidFill>
                  <a:schemeClr val="tx1"/>
                </a:solidFill>
              </a:rPr>
              <a:t> </a:t>
            </a:r>
            <a:r>
              <a:rPr lang="en-US" b="1" dirty="0" err="1">
                <a:solidFill>
                  <a:schemeClr val="tx1"/>
                </a:solidFill>
              </a:rPr>
              <a:t>contoh</a:t>
            </a:r>
            <a:r>
              <a:rPr lang="en-US" b="1" dirty="0">
                <a:solidFill>
                  <a:schemeClr val="tx1"/>
                </a:solidFill>
              </a:rPr>
              <a:t> </a:t>
            </a:r>
            <a:r>
              <a:rPr lang="en-US" b="1" dirty="0" err="1">
                <a:solidFill>
                  <a:schemeClr val="tx1"/>
                </a:solidFill>
              </a:rPr>
              <a:t>penerapan</a:t>
            </a:r>
            <a:r>
              <a:rPr lang="en-US" b="1" dirty="0">
                <a:solidFill>
                  <a:schemeClr val="tx1"/>
                </a:solidFill>
              </a:rPr>
              <a:t> </a:t>
            </a:r>
            <a:r>
              <a:rPr lang="en-US" b="1" dirty="0" err="1">
                <a:solidFill>
                  <a:schemeClr val="tx1"/>
                </a:solidFill>
              </a:rPr>
              <a:t>dalam</a:t>
            </a:r>
            <a:r>
              <a:rPr lang="en-US" b="1" dirty="0">
                <a:solidFill>
                  <a:schemeClr val="tx1"/>
                </a:solidFill>
              </a:rPr>
              <a:t> </a:t>
            </a:r>
            <a:r>
              <a:rPr lang="en-US" b="1" dirty="0" err="1">
                <a:solidFill>
                  <a:schemeClr val="tx1"/>
                </a:solidFill>
              </a:rPr>
              <a:t>Dunia</a:t>
            </a:r>
            <a:r>
              <a:rPr lang="en-US" b="1" dirty="0">
                <a:solidFill>
                  <a:schemeClr val="tx1"/>
                </a:solidFill>
              </a:rPr>
              <a:t> IT)</a:t>
            </a:r>
          </a:p>
          <a:p>
            <a:pPr>
              <a:buNone/>
            </a:pPr>
            <a:endParaRPr lang="en-US" b="1" dirty="0">
              <a:solidFill>
                <a:schemeClr val="tx1"/>
              </a:solidFill>
            </a:endParaRPr>
          </a:p>
          <a:p>
            <a:pPr>
              <a:buNone/>
            </a:pPr>
            <a:endParaRPr lang="en-US" dirty="0">
              <a:solidFill>
                <a:schemeClr val="tx1"/>
              </a:solidFill>
            </a:endParaRPr>
          </a:p>
          <a:p>
            <a:pPr>
              <a:buNone/>
            </a:pPr>
            <a:endParaRPr lang="en-US" dirty="0">
              <a:solidFill>
                <a:schemeClr val="tx1"/>
              </a:solidFill>
            </a:endParaRPr>
          </a:p>
        </p:txBody>
      </p:sp>
    </p:spTree>
    <p:extLst>
      <p:ext uri="{BB962C8B-B14F-4D97-AF65-F5344CB8AC3E}">
        <p14:creationId xmlns:p14="http://schemas.microsoft.com/office/powerpoint/2010/main" val="995196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3600400" cy="864096"/>
          </a:xfrm>
        </p:spPr>
        <p:txBody>
          <a:bodyPr>
            <a:normAutofit/>
          </a:bodyPr>
          <a:lstStyle/>
          <a:p>
            <a:r>
              <a:rPr lang="en-US" sz="4400" b="1" dirty="0" err="1">
                <a:solidFill>
                  <a:schemeClr val="bg1"/>
                </a:solidFill>
              </a:rPr>
              <a:t>referensi</a:t>
            </a:r>
            <a:endParaRPr lang="en-US" sz="4400" b="1" dirty="0">
              <a:solidFill>
                <a:schemeClr val="bg1"/>
              </a:solidFill>
            </a:endParaRPr>
          </a:p>
        </p:txBody>
      </p:sp>
      <p:sp>
        <p:nvSpPr>
          <p:cNvPr id="3" name="Content Placeholder 2"/>
          <p:cNvSpPr>
            <a:spLocks noGrp="1"/>
          </p:cNvSpPr>
          <p:nvPr>
            <p:ph sz="quarter" idx="4"/>
          </p:nvPr>
        </p:nvSpPr>
        <p:spPr>
          <a:xfrm>
            <a:off x="466352" y="2348880"/>
            <a:ext cx="7418016" cy="3493008"/>
          </a:xfrm>
        </p:spPr>
        <p:txBody>
          <a:bodyPr>
            <a:normAutofit lnSpcReduction="10000"/>
          </a:bodyPr>
          <a:lstStyle/>
          <a:p>
            <a:pPr marL="355600" indent="-285750">
              <a:buFont typeface="Wingdings" pitchFamily="2" charset="2"/>
              <a:buChar char="Ø"/>
            </a:pPr>
            <a:r>
              <a:rPr lang="en-US" b="1" dirty="0" err="1">
                <a:solidFill>
                  <a:schemeClr val="tx1"/>
                </a:solidFill>
                <a:latin typeface="Arial" panose="020B0604020202020204" pitchFamily="34" charset="0"/>
                <a:cs typeface="Arial" panose="020B0604020202020204" pitchFamily="34" charset="0"/>
              </a:rPr>
              <a:t>Munir</a:t>
            </a:r>
            <a:r>
              <a:rPr lang="en-US" b="1" dirty="0">
                <a:solidFill>
                  <a:schemeClr val="tx1"/>
                </a:solidFill>
                <a:latin typeface="Arial" panose="020B0604020202020204" pitchFamily="34" charset="0"/>
                <a:cs typeface="Arial" panose="020B0604020202020204" pitchFamily="34" charset="0"/>
              </a:rPr>
              <a:t>,   R., </a:t>
            </a:r>
            <a:r>
              <a:rPr lang="en-US" b="1" dirty="0" err="1">
                <a:solidFill>
                  <a:schemeClr val="tx1"/>
                </a:solidFill>
                <a:latin typeface="Arial" panose="020B0604020202020204" pitchFamily="34" charset="0"/>
                <a:cs typeface="Arial" panose="020B0604020202020204" pitchFamily="34" charset="0"/>
              </a:rPr>
              <a:t>Matematika</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Diskrit</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untuk</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Infomatika</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Edisi</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kedua</a:t>
            </a:r>
            <a:r>
              <a:rPr lang="en-US" b="1" dirty="0">
                <a:solidFill>
                  <a:schemeClr val="tx1"/>
                </a:solidFill>
                <a:latin typeface="Arial" panose="020B0604020202020204" pitchFamily="34" charset="0"/>
                <a:cs typeface="Arial" panose="020B0604020202020204" pitchFamily="34" charset="0"/>
              </a:rPr>
              <a:t>,  Bandung, </a:t>
            </a:r>
            <a:r>
              <a:rPr lang="en-US" b="1" dirty="0" smtClean="0">
                <a:solidFill>
                  <a:schemeClr val="tx1"/>
                </a:solidFill>
                <a:latin typeface="Arial" panose="020B0604020202020204" pitchFamily="34" charset="0"/>
                <a:cs typeface="Arial" panose="020B0604020202020204" pitchFamily="34" charset="0"/>
              </a:rPr>
              <a:t>2003</a:t>
            </a:r>
          </a:p>
          <a:p>
            <a:pPr marL="355600" lvl="0">
              <a:buFont typeface="Wingdings" pitchFamily="2" charset="2"/>
              <a:buChar char="Ø"/>
            </a:pPr>
            <a:r>
              <a:rPr lang="id-ID" b="1" dirty="0">
                <a:solidFill>
                  <a:schemeClr val="tx1"/>
                </a:solidFill>
                <a:latin typeface="Arial" panose="020B0604020202020204" pitchFamily="34" charset="0"/>
                <a:cs typeface="Arial" panose="020B0604020202020204" pitchFamily="34" charset="0"/>
              </a:rPr>
              <a:t>Nugroho,   H., Matematika Diskrit dan Implementasinya dalam Bidang TI, Deepublish,  Yogyakarta, 2015</a:t>
            </a:r>
            <a:endParaRPr lang="en-US" b="1" dirty="0">
              <a:solidFill>
                <a:schemeClr val="tx1"/>
              </a:solidFill>
              <a:latin typeface="Arial" panose="020B0604020202020204" pitchFamily="34" charset="0"/>
              <a:cs typeface="Arial" panose="020B0604020202020204" pitchFamily="34" charset="0"/>
            </a:endParaRPr>
          </a:p>
          <a:p>
            <a:pPr marL="355600" indent="-285750">
              <a:buFont typeface="Wingdings" pitchFamily="2" charset="2"/>
              <a:buChar char="Ø"/>
            </a:pPr>
            <a:r>
              <a:rPr lang="id-ID" b="1" dirty="0" smtClean="0">
                <a:solidFill>
                  <a:schemeClr val="tx1"/>
                </a:solidFill>
                <a:latin typeface="Arial" panose="020B0604020202020204" pitchFamily="34" charset="0"/>
                <a:cs typeface="Arial" panose="020B0604020202020204" pitchFamily="34" charset="0"/>
              </a:rPr>
              <a:t>E</a:t>
            </a:r>
            <a:r>
              <a:rPr lang="id-ID" b="1" dirty="0">
                <a:solidFill>
                  <a:schemeClr val="tx1"/>
                </a:solidFill>
                <a:latin typeface="Arial" panose="020B0604020202020204" pitchFamily="34" charset="0"/>
                <a:cs typeface="Arial" panose="020B0604020202020204" pitchFamily="34" charset="0"/>
              </a:rPr>
              <a:t>. Soesianto, Dwijono Djoni, Logika Matematika untuk   Ilmu Komputer, Penerbit Andi, Yogyakarta, </a:t>
            </a:r>
            <a:r>
              <a:rPr lang="id-ID" b="1" dirty="0" smtClean="0">
                <a:solidFill>
                  <a:schemeClr val="tx1"/>
                </a:solidFill>
                <a:latin typeface="Arial" panose="020B0604020202020204" pitchFamily="34" charset="0"/>
                <a:cs typeface="Arial" panose="020B0604020202020204" pitchFamily="34" charset="0"/>
              </a:rPr>
              <a:t>2005</a:t>
            </a:r>
            <a:endParaRPr lang="en-US" b="1" dirty="0" smtClean="0">
              <a:solidFill>
                <a:schemeClr val="tx1"/>
              </a:solidFill>
              <a:latin typeface="Arial" panose="020B0604020202020204" pitchFamily="34" charset="0"/>
              <a:cs typeface="Arial" panose="020B0604020202020204" pitchFamily="34" charset="0"/>
            </a:endParaRPr>
          </a:p>
          <a:p>
            <a:pPr marL="400050" lvl="0" indent="-400050"/>
            <a:r>
              <a:rPr lang="id-ID" b="1" dirty="0">
                <a:solidFill>
                  <a:schemeClr val="tx1"/>
                </a:solidFill>
                <a:latin typeface="Arial" panose="020B0604020202020204" pitchFamily="34" charset="0"/>
                <a:cs typeface="Arial" panose="020B0604020202020204" pitchFamily="34" charset="0"/>
              </a:rPr>
              <a:t>Lipschutz S., Lipson M., Discrete Mathematics, McGraw Hill USA, 1997   </a:t>
            </a:r>
            <a:endParaRPr lang="en-US" b="1" dirty="0">
              <a:solidFill>
                <a:schemeClr val="tx1"/>
              </a:solidFill>
              <a:latin typeface="Arial" panose="020B0604020202020204" pitchFamily="34" charset="0"/>
              <a:cs typeface="Arial" panose="020B0604020202020204" pitchFamily="34" charset="0"/>
            </a:endParaRPr>
          </a:p>
          <a:p>
            <a:pPr marL="400050" lvl="0" indent="-400050"/>
            <a:r>
              <a:rPr lang="id-ID" b="1" dirty="0">
                <a:solidFill>
                  <a:schemeClr val="tx1"/>
                </a:solidFill>
                <a:latin typeface="Arial" panose="020B0604020202020204" pitchFamily="34" charset="0"/>
                <a:cs typeface="Arial" panose="020B0604020202020204" pitchFamily="34" charset="0"/>
              </a:rPr>
              <a:t>Rosen,  K. H.,  Discrete Mathematics and Its Applications, 5th  edition, McGraw-Hill, Singapore, 2003 </a:t>
            </a:r>
            <a:endParaRPr lang="en-US" b="1" dirty="0">
              <a:solidFill>
                <a:schemeClr val="tx1"/>
              </a:solidFill>
              <a:latin typeface="Arial" panose="020B0604020202020204" pitchFamily="34" charset="0"/>
              <a:cs typeface="Arial" panose="020B0604020202020204" pitchFamily="34" charset="0"/>
            </a:endParaRPr>
          </a:p>
          <a:p>
            <a:pPr marL="355600" indent="-285750">
              <a:buFont typeface="Wingdings" pitchFamily="2" charset="2"/>
              <a:buChar char="Ø"/>
            </a:pPr>
            <a:endParaRPr lang="id-ID" b="1" dirty="0">
              <a:solidFill>
                <a:schemeClr val="tx1"/>
              </a:solidFill>
              <a:latin typeface="Arial" panose="020B0604020202020204" pitchFamily="34" charset="0"/>
              <a:cs typeface="Arial" panose="020B0604020202020204" pitchFamily="34" charset="0"/>
            </a:endParaRPr>
          </a:p>
          <a:p>
            <a:pPr marL="355600" indent="-285750">
              <a:buFont typeface="Wingdings" pitchFamily="2" charset="2"/>
              <a:buChar char="Ø"/>
            </a:pPr>
            <a:endParaRPr lang="en-US" dirty="0">
              <a:solidFill>
                <a:schemeClr val="tx1"/>
              </a:solidFill>
              <a:latin typeface="Arial" panose="020B0604020202020204" pitchFamily="34" charset="0"/>
              <a:cs typeface="Arial" panose="020B0604020202020204" pitchFamily="34" charset="0"/>
            </a:endParaRPr>
          </a:p>
          <a:p>
            <a:pPr marL="355600" indent="-285750"/>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35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2"/>
            <a:ext cx="6554867" cy="3767670"/>
          </a:xfrm>
        </p:spPr>
        <p:txBody>
          <a:bodyPr>
            <a:noAutofit/>
          </a:bodyPr>
          <a:lstStyle/>
          <a:p>
            <a:r>
              <a:rPr lang="en-US" sz="2800" dirty="0">
                <a:solidFill>
                  <a:schemeClr val="tx1"/>
                </a:solidFill>
              </a:rPr>
              <a:t>How To be……</a:t>
            </a:r>
          </a:p>
          <a:p>
            <a:endParaRPr lang="en-US" sz="2800" dirty="0">
              <a:solidFill>
                <a:schemeClr val="tx1"/>
              </a:solidFill>
            </a:endParaRPr>
          </a:p>
          <a:p>
            <a:pPr marL="0" indent="0">
              <a:buNone/>
            </a:pPr>
            <a:r>
              <a:rPr lang="en-US" sz="2800" dirty="0">
                <a:solidFill>
                  <a:schemeClr val="tx1"/>
                </a:solidFill>
              </a:rPr>
              <a:t>		Success Student</a:t>
            </a:r>
          </a:p>
          <a:p>
            <a:pPr marL="0" indent="0">
              <a:buNone/>
            </a:pPr>
            <a:r>
              <a:rPr lang="en-US" sz="2800" dirty="0">
                <a:solidFill>
                  <a:schemeClr val="tx1"/>
                </a:solidFill>
              </a:rPr>
              <a:t>				</a:t>
            </a:r>
          </a:p>
          <a:p>
            <a:pPr marL="0" indent="0">
              <a:buNone/>
            </a:pPr>
            <a:r>
              <a:rPr lang="en-US" sz="2800" dirty="0">
                <a:solidFill>
                  <a:schemeClr val="tx1"/>
                </a:solidFill>
              </a:rPr>
              <a:t>				In Telkom University </a:t>
            </a:r>
          </a:p>
          <a:p>
            <a:pPr marL="0" indent="0">
              <a:buNone/>
            </a:pPr>
            <a:r>
              <a:rPr lang="en-US" sz="2800" dirty="0">
                <a:solidFill>
                  <a:schemeClr val="tx1"/>
                </a:solidFill>
              </a:rPr>
              <a:t>			</a:t>
            </a:r>
          </a:p>
          <a:p>
            <a:pPr marL="0" indent="0">
              <a:buNone/>
            </a:pPr>
            <a:r>
              <a:rPr lang="en-US" sz="2800" dirty="0">
                <a:solidFill>
                  <a:schemeClr val="tx1"/>
                </a:solidFill>
              </a:rPr>
              <a:t>				????????</a:t>
            </a:r>
          </a:p>
        </p:txBody>
      </p:sp>
    </p:spTree>
    <p:extLst>
      <p:ext uri="{BB962C8B-B14F-4D97-AF65-F5344CB8AC3E}">
        <p14:creationId xmlns:p14="http://schemas.microsoft.com/office/powerpoint/2010/main" val="146987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11560" y="188640"/>
            <a:ext cx="7024744" cy="1143000"/>
          </a:xfrm>
        </p:spPr>
        <p:txBody>
          <a:bodyPr>
            <a:normAutofit/>
          </a:bodyPr>
          <a:lstStyle/>
          <a:p>
            <a:pPr algn="l"/>
            <a:r>
              <a:rPr lang="en-US" sz="2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Mengapa</a:t>
            </a:r>
            <a:r>
              <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2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Belajar</a:t>
            </a:r>
            <a:r>
              <a:rPr lang="id-ID"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Logika Matematika</a:t>
            </a:r>
            <a:r>
              <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a:t>
            </a:r>
            <a:endParaRPr lang="en-US" sz="2000" dirty="0"/>
          </a:p>
        </p:txBody>
      </p:sp>
      <p:sp>
        <p:nvSpPr>
          <p:cNvPr id="3" name="Content Placeholder 2"/>
          <p:cNvSpPr>
            <a:spLocks noGrp="1"/>
          </p:cNvSpPr>
          <p:nvPr>
            <p:ph idx="1"/>
          </p:nvPr>
        </p:nvSpPr>
        <p:spPr>
          <a:xfrm>
            <a:off x="611560" y="1772816"/>
            <a:ext cx="7776864" cy="3508977"/>
          </a:xfrm>
        </p:spPr>
        <p:txBody>
          <a:bodyPr>
            <a:noAutofit/>
          </a:bodyPr>
          <a:lstStyle/>
          <a:p>
            <a:pPr marL="231775" indent="-231775" algn="just" eaLnBrk="1" hangingPunct="1"/>
            <a:r>
              <a:rPr lang="en-US" sz="2000" dirty="0" err="1">
                <a:solidFill>
                  <a:schemeClr val="tx1"/>
                </a:solidFill>
                <a:latin typeface="Calibri" pitchFamily="34" charset="0"/>
                <a:cs typeface="Calibri" pitchFamily="34" charset="0"/>
              </a:rPr>
              <a:t>Landasan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berbagai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bidang</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matematika</a:t>
            </a:r>
            <a:r>
              <a:rPr lang="id-ID" dirty="0">
                <a:solidFill>
                  <a:schemeClr val="tx1"/>
                </a:solidFill>
                <a:latin typeface="Calibri" pitchFamily="34" charset="0"/>
                <a:cs typeface="Calibri" pitchFamily="34" charset="0"/>
              </a:rPr>
              <a:t> seperti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teori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bilangan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aljabar</a:t>
            </a:r>
            <a:r>
              <a:rPr lang="en-US" sz="2000" dirty="0">
                <a:solidFill>
                  <a:schemeClr val="tx1"/>
                </a:solidFill>
                <a:latin typeface="Calibri" pitchFamily="34" charset="0"/>
                <a:cs typeface="Calibri" pitchFamily="34" charset="0"/>
              </a:rPr>
              <a:t> linier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abstrak</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kombinatorika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teori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graf</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teori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peluang</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diskrit</a:t>
            </a:r>
            <a:r>
              <a:rPr lang="en-US" sz="2000" dirty="0">
                <a:solidFill>
                  <a:schemeClr val="tx1"/>
                </a:solidFill>
                <a:latin typeface="Calibri" pitchFamily="34" charset="0"/>
                <a:cs typeface="Calibri" pitchFamily="34" charset="0"/>
              </a:rPr>
              <a:t>).</a:t>
            </a:r>
          </a:p>
          <a:p>
            <a:pPr marL="231775" indent="-231775" algn="just" eaLnBrk="1" hangingPunct="1"/>
            <a:r>
              <a:rPr lang="en-US" sz="2000" dirty="0" err="1">
                <a:solidFill>
                  <a:schemeClr val="tx1"/>
                </a:solidFill>
                <a:latin typeface="Calibri" pitchFamily="34" charset="0"/>
                <a:cs typeface="Calibri" pitchFamily="34" charset="0"/>
              </a:rPr>
              <a:t>Landasan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ilmu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komputer</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struktur</a:t>
            </a:r>
            <a:r>
              <a:rPr lang="en-US" sz="2000" dirty="0">
                <a:solidFill>
                  <a:schemeClr val="tx1"/>
                </a:solidFill>
                <a:latin typeface="Calibri" pitchFamily="34" charset="0"/>
                <a:cs typeface="Calibri" pitchFamily="34" charset="0"/>
              </a:rPr>
              <a:t> data, </a:t>
            </a:r>
            <a:r>
              <a:rPr lang="en-US" sz="2000" dirty="0" err="1">
                <a:solidFill>
                  <a:schemeClr val="tx1"/>
                </a:solidFill>
                <a:latin typeface="Calibri" pitchFamily="34" charset="0"/>
                <a:cs typeface="Calibri" pitchFamily="34" charset="0"/>
              </a:rPr>
              <a:t>algoritma</a:t>
            </a:r>
            <a:r>
              <a:rPr lang="en-US" sz="2000" dirty="0">
                <a:solidFill>
                  <a:schemeClr val="tx1"/>
                </a:solidFill>
                <a:latin typeface="Calibri" pitchFamily="34" charset="0"/>
                <a:cs typeface="Calibri" pitchFamily="34" charset="0"/>
              </a:rPr>
              <a:t> &amp; </a:t>
            </a:r>
            <a:r>
              <a:rPr lang="en-US" sz="2000" dirty="0" err="1">
                <a:solidFill>
                  <a:schemeClr val="tx1"/>
                </a:solidFill>
                <a:latin typeface="Calibri" pitchFamily="34" charset="0"/>
                <a:cs typeface="Calibri" pitchFamily="34" charset="0"/>
              </a:rPr>
              <a:t>Pemrograman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teori</a:t>
            </a:r>
            <a:r>
              <a:rPr lang="en-US" sz="2000" dirty="0">
                <a:solidFill>
                  <a:schemeClr val="tx1"/>
                </a:solidFill>
                <a:latin typeface="Calibri" pitchFamily="34" charset="0"/>
                <a:cs typeface="Calibri" pitchFamily="34" charset="0"/>
              </a:rPr>
              <a:t> database </a:t>
            </a:r>
            <a:r>
              <a:rPr lang="en-US" sz="2000" dirty="0" err="1">
                <a:solidFill>
                  <a:schemeClr val="tx1"/>
                </a:solidFill>
                <a:latin typeface="Calibri" pitchFamily="34" charset="0"/>
                <a:cs typeface="Calibri" pitchFamily="34" charset="0"/>
              </a:rPr>
              <a:t>relasional</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teori</a:t>
            </a:r>
            <a:r>
              <a:rPr lang="en-US" sz="2000" dirty="0">
                <a:solidFill>
                  <a:schemeClr val="tx1"/>
                </a:solidFill>
                <a:latin typeface="Calibri" pitchFamily="34" charset="0"/>
                <a:cs typeface="Calibri" pitchFamily="34" charset="0"/>
              </a:rPr>
              <a:t> compiler, </a:t>
            </a:r>
            <a:r>
              <a:rPr lang="en-US" sz="2000" dirty="0" err="1">
                <a:solidFill>
                  <a:schemeClr val="tx1"/>
                </a:solidFill>
                <a:latin typeface="Calibri" pitchFamily="34" charset="0"/>
                <a:cs typeface="Calibri" pitchFamily="34" charset="0"/>
              </a:rPr>
              <a:t>sistem</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operasi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pengamanan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komputer</a:t>
            </a:r>
            <a:r>
              <a:rPr lang="en-US" sz="2000" dirty="0">
                <a:solidFill>
                  <a:schemeClr val="tx1"/>
                </a:solidFill>
                <a:latin typeface="Calibri" pitchFamily="34" charset="0"/>
                <a:cs typeface="Calibri" pitchFamily="34" charset="0"/>
              </a:rPr>
              <a:t> (</a:t>
            </a:r>
            <a:r>
              <a:rPr lang="en-US" sz="2000" i="1" dirty="0">
                <a:solidFill>
                  <a:schemeClr val="tx1"/>
                </a:solidFill>
                <a:latin typeface="Calibri" pitchFamily="34" charset="0"/>
                <a:cs typeface="Calibri" pitchFamily="34" charset="0"/>
              </a:rPr>
              <a:t>computer security</a:t>
            </a:r>
            <a:r>
              <a:rPr lang="en-US" sz="2000" dirty="0">
                <a:solidFill>
                  <a:schemeClr val="tx1"/>
                </a:solidFill>
                <a:latin typeface="Calibri" pitchFamily="34" charset="0"/>
                <a:cs typeface="Calibri" pitchFamily="34" charset="0"/>
              </a:rPr>
              <a:t>).</a:t>
            </a:r>
          </a:p>
          <a:p>
            <a:pPr marL="231775" indent="-231775" algn="just" eaLnBrk="1" hangingPunct="1"/>
            <a:r>
              <a:rPr lang="en-US" sz="2000" dirty="0" err="1">
                <a:solidFill>
                  <a:schemeClr val="tx1"/>
                </a:solidFill>
                <a:latin typeface="Calibri" pitchFamily="34" charset="0"/>
                <a:cs typeface="Calibri" pitchFamily="34" charset="0"/>
              </a:rPr>
              <a:t>Mempelajari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latar</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belakang</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matematis</a:t>
            </a:r>
            <a:r>
              <a:rPr lang="en-US" sz="2000" dirty="0">
                <a:solidFill>
                  <a:schemeClr val="tx1"/>
                </a:solidFill>
                <a:latin typeface="Calibri" pitchFamily="34" charset="0"/>
                <a:cs typeface="Calibri" pitchFamily="34" charset="0"/>
              </a:rPr>
              <a:t> yang </a:t>
            </a:r>
            <a:r>
              <a:rPr lang="en-US" sz="2000" dirty="0" err="1">
                <a:solidFill>
                  <a:schemeClr val="tx1"/>
                </a:solidFill>
                <a:latin typeface="Calibri" pitchFamily="34" charset="0"/>
                <a:cs typeface="Calibri" pitchFamily="34" charset="0"/>
              </a:rPr>
              <a:t>diperlukan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untuk</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memecahkan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masalah</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dalam</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riset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operasi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optimasi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diskrit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kimia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ilmu-ilmu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teknik</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biologi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telekomunikasi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dsb</a:t>
            </a:r>
            <a:r>
              <a:rPr lang="en-US" sz="2000" dirty="0">
                <a:solidFill>
                  <a:schemeClr val="tx1"/>
                </a:solidFill>
                <a:latin typeface="Calibri" pitchFamily="34" charset="0"/>
                <a:cs typeface="Calibri" pitchFamily="34" charset="0"/>
              </a:rPr>
              <a:t>.  </a:t>
            </a:r>
          </a:p>
          <a:p>
            <a:pPr marL="0" indent="0" algn="just">
              <a:buNone/>
            </a:pPr>
            <a:endParaRPr lang="en-US" sz="2000" dirty="0">
              <a:solidFill>
                <a:schemeClr val="tx1"/>
              </a:solidFill>
              <a:latin typeface="Calibri" pitchFamily="34" charset="0"/>
              <a:cs typeface="Calibri" pitchFamily="34" charset="0"/>
            </a:endParaRPr>
          </a:p>
          <a:p>
            <a:pPr marL="0" indent="0" algn="just">
              <a:buNone/>
            </a:pPr>
            <a:r>
              <a:rPr lang="en-US" sz="2000" dirty="0" err="1">
                <a:solidFill>
                  <a:schemeClr val="tx1"/>
                </a:solidFill>
                <a:latin typeface="Calibri" pitchFamily="34" charset="0"/>
                <a:cs typeface="Calibri" pitchFamily="34" charset="0"/>
              </a:rPr>
              <a:t>Sebagai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contoh</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penerapan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yaitu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penggunaan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logika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matematika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sebagai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dasar</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bahasa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pemrograman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struktur</a:t>
            </a:r>
            <a:r>
              <a:rPr lang="en-US" sz="2000" dirty="0">
                <a:solidFill>
                  <a:schemeClr val="tx1"/>
                </a:solidFill>
                <a:latin typeface="Calibri" pitchFamily="34" charset="0"/>
                <a:cs typeface="Calibri" pitchFamily="34" charset="0"/>
              </a:rPr>
              <a:t> data, </a:t>
            </a:r>
            <a:r>
              <a:rPr lang="en-US" sz="2000" dirty="0" err="1">
                <a:solidFill>
                  <a:schemeClr val="tx1"/>
                </a:solidFill>
                <a:latin typeface="Calibri" pitchFamily="34" charset="0"/>
                <a:cs typeface="Calibri" pitchFamily="34" charset="0"/>
              </a:rPr>
              <a:t>kecerdasan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buatan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sistem</a:t>
            </a:r>
            <a:r>
              <a:rPr lang="en-US" sz="2000" dirty="0">
                <a:solidFill>
                  <a:schemeClr val="tx1"/>
                </a:solidFill>
                <a:latin typeface="Calibri" pitchFamily="34" charset="0"/>
                <a:cs typeface="Calibri" pitchFamily="34" charset="0"/>
              </a:rPr>
              <a:t> digital, basis data, </a:t>
            </a:r>
            <a:r>
              <a:rPr lang="en-US" sz="2000" dirty="0" err="1">
                <a:solidFill>
                  <a:schemeClr val="tx1"/>
                </a:solidFill>
                <a:latin typeface="Calibri" pitchFamily="34" charset="0"/>
                <a:cs typeface="Calibri" pitchFamily="34" charset="0"/>
              </a:rPr>
              <a:t>teori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komputasi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rekayasa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perangkat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lunak</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jaringan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saraf</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tiruan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lainnya</a:t>
            </a:r>
            <a:r>
              <a:rPr lang="en-US" sz="2000" dirty="0">
                <a:solidFill>
                  <a:schemeClr val="tx1"/>
                </a:solidFill>
                <a:latin typeface="Calibri" pitchFamily="34" charset="0"/>
                <a:cs typeface="Calibri" pitchFamily="34" charset="0"/>
              </a:rPr>
              <a:t>. </a:t>
            </a:r>
          </a:p>
          <a:p>
            <a:pPr algn="just"/>
            <a:endParaRPr lang="en-US" sz="2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5183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404664"/>
            <a:ext cx="7024744" cy="1143000"/>
          </a:xfrm>
        </p:spPr>
        <p:txBody>
          <a:bodyPr>
            <a:noAutofit/>
          </a:bodyPr>
          <a:lstStyle/>
          <a:p>
            <a:pPr algn="l"/>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Beberapa</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Masalah</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yang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terkait</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id-ID"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logika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Matematik</a:t>
            </a:r>
            <a:r>
              <a:rPr lang="id-ID"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a</a:t>
            </a:r>
            <a:endParaRPr lang="en-US" sz="2800" dirty="0"/>
          </a:p>
        </p:txBody>
      </p:sp>
      <p:sp>
        <p:nvSpPr>
          <p:cNvPr id="7171" name="Rectangle 3"/>
          <p:cNvSpPr>
            <a:spLocks noGrp="1" noChangeArrowheads="1"/>
          </p:cNvSpPr>
          <p:nvPr>
            <p:ph idx="1"/>
          </p:nvPr>
        </p:nvSpPr>
        <p:spPr>
          <a:xfrm>
            <a:off x="457200" y="1600200"/>
            <a:ext cx="8229600" cy="4686320"/>
          </a:xfrm>
        </p:spPr>
        <p:txBody>
          <a:bodyPr>
            <a:normAutofit/>
          </a:bodyPr>
          <a:lstStyle/>
          <a:p>
            <a:pPr algn="just"/>
            <a:r>
              <a:rPr lang="en-US" sz="2800" dirty="0" err="1">
                <a:solidFill>
                  <a:srgbClr val="030305"/>
                </a:solidFill>
                <a:cs typeface="Times New Roman" pitchFamily="18" charset="0"/>
              </a:rPr>
              <a:t>Bagaimana</a:t>
            </a:r>
            <a:r>
              <a:rPr lang="en-US" sz="2800" dirty="0">
                <a:solidFill>
                  <a:srgbClr val="030305"/>
                </a:solidFill>
                <a:cs typeface="Times New Roman" pitchFamily="18" charset="0"/>
              </a:rPr>
              <a:t> </a:t>
            </a:r>
            <a:r>
              <a:rPr lang="en-US" sz="2800" dirty="0" err="1">
                <a:solidFill>
                  <a:srgbClr val="030305"/>
                </a:solidFill>
                <a:cs typeface="Times New Roman" pitchFamily="18" charset="0"/>
              </a:rPr>
              <a:t>membangun</a:t>
            </a:r>
            <a:r>
              <a:rPr lang="en-US" sz="2800" dirty="0">
                <a:solidFill>
                  <a:srgbClr val="030305"/>
                </a:solidFill>
                <a:cs typeface="Times New Roman" pitchFamily="18" charset="0"/>
              </a:rPr>
              <a:t> database </a:t>
            </a:r>
            <a:r>
              <a:rPr lang="en-US" sz="2800" dirty="0" err="1">
                <a:solidFill>
                  <a:srgbClr val="030305"/>
                </a:solidFill>
                <a:cs typeface="Times New Roman" pitchFamily="18" charset="0"/>
              </a:rPr>
              <a:t>relasional</a:t>
            </a:r>
            <a:r>
              <a:rPr lang="en-US" sz="2800" dirty="0">
                <a:solidFill>
                  <a:srgbClr val="030305"/>
                </a:solidFill>
                <a:cs typeface="Times New Roman" pitchFamily="18" charset="0"/>
              </a:rPr>
              <a:t>?</a:t>
            </a:r>
          </a:p>
          <a:p>
            <a:pPr algn="just"/>
            <a:r>
              <a:rPr lang="en-US" sz="2800" dirty="0" err="1">
                <a:solidFill>
                  <a:srgbClr val="030305"/>
                </a:solidFill>
                <a:cs typeface="Times New Roman" pitchFamily="18" charset="0"/>
              </a:rPr>
              <a:t>Bagaimana</a:t>
            </a:r>
            <a:r>
              <a:rPr lang="en-US" sz="2800" dirty="0">
                <a:solidFill>
                  <a:srgbClr val="030305"/>
                </a:solidFill>
                <a:cs typeface="Times New Roman" pitchFamily="18" charset="0"/>
              </a:rPr>
              <a:t> </a:t>
            </a:r>
            <a:r>
              <a:rPr lang="en-US" sz="2800" dirty="0" err="1">
                <a:solidFill>
                  <a:srgbClr val="030305"/>
                </a:solidFill>
                <a:cs typeface="Times New Roman" pitchFamily="18" charset="0"/>
              </a:rPr>
              <a:t>nomor</a:t>
            </a:r>
            <a:r>
              <a:rPr lang="en-US" sz="2800" dirty="0">
                <a:solidFill>
                  <a:srgbClr val="030305"/>
                </a:solidFill>
                <a:cs typeface="Times New Roman" pitchFamily="18" charset="0"/>
              </a:rPr>
              <a:t> ISBN </a:t>
            </a:r>
            <a:r>
              <a:rPr lang="en-US" sz="2800" dirty="0" err="1">
                <a:solidFill>
                  <a:srgbClr val="030305"/>
                </a:solidFill>
                <a:cs typeface="Times New Roman" pitchFamily="18" charset="0"/>
              </a:rPr>
              <a:t>sebuah</a:t>
            </a:r>
            <a:r>
              <a:rPr lang="en-US" sz="2800" dirty="0">
                <a:solidFill>
                  <a:srgbClr val="030305"/>
                </a:solidFill>
                <a:cs typeface="Times New Roman" pitchFamily="18" charset="0"/>
              </a:rPr>
              <a:t> </a:t>
            </a:r>
            <a:r>
              <a:rPr lang="en-US" sz="2800" dirty="0" err="1">
                <a:solidFill>
                  <a:srgbClr val="030305"/>
                </a:solidFill>
                <a:cs typeface="Times New Roman" pitchFamily="18" charset="0"/>
              </a:rPr>
              <a:t>buku</a:t>
            </a:r>
            <a:r>
              <a:rPr lang="en-US" sz="2800" dirty="0">
                <a:solidFill>
                  <a:srgbClr val="030305"/>
                </a:solidFill>
                <a:cs typeface="Times New Roman" pitchFamily="18" charset="0"/>
              </a:rPr>
              <a:t> </a:t>
            </a:r>
            <a:r>
              <a:rPr lang="en-US" sz="2800" dirty="0" err="1">
                <a:solidFill>
                  <a:srgbClr val="030305"/>
                </a:solidFill>
                <a:cs typeface="Times New Roman" pitchFamily="18" charset="0"/>
              </a:rPr>
              <a:t>divalidasi</a:t>
            </a:r>
            <a:r>
              <a:rPr lang="en-US" sz="2800" dirty="0">
                <a:solidFill>
                  <a:srgbClr val="030305"/>
                </a:solidFill>
                <a:cs typeface="Times New Roman" pitchFamily="18" charset="0"/>
              </a:rPr>
              <a:t>?</a:t>
            </a:r>
          </a:p>
          <a:p>
            <a:pPr algn="just"/>
            <a:r>
              <a:rPr lang="en-US" sz="2800" dirty="0" err="1">
                <a:solidFill>
                  <a:srgbClr val="030305"/>
                </a:solidFill>
                <a:cs typeface="Times New Roman" pitchFamily="18" charset="0"/>
              </a:rPr>
              <a:t>Berapa</a:t>
            </a:r>
            <a:r>
              <a:rPr lang="en-US" sz="2800" dirty="0">
                <a:solidFill>
                  <a:srgbClr val="030305"/>
                </a:solidFill>
                <a:cs typeface="Times New Roman" pitchFamily="18" charset="0"/>
              </a:rPr>
              <a:t> </a:t>
            </a:r>
            <a:r>
              <a:rPr lang="en-US" sz="2800" dirty="0" err="1">
                <a:solidFill>
                  <a:srgbClr val="030305"/>
                </a:solidFill>
                <a:cs typeface="Times New Roman" pitchFamily="18" charset="0"/>
              </a:rPr>
              <a:t>banyak</a:t>
            </a:r>
            <a:r>
              <a:rPr lang="en-US" sz="2800" dirty="0">
                <a:solidFill>
                  <a:srgbClr val="030305"/>
                </a:solidFill>
                <a:cs typeface="Times New Roman" pitchFamily="18" charset="0"/>
              </a:rPr>
              <a:t> </a:t>
            </a:r>
            <a:r>
              <a:rPr lang="en-US" sz="2800" i="1" dirty="0">
                <a:solidFill>
                  <a:srgbClr val="030305"/>
                </a:solidFill>
                <a:cs typeface="Times New Roman" pitchFamily="18" charset="0"/>
              </a:rPr>
              <a:t>string</a:t>
            </a:r>
            <a:r>
              <a:rPr lang="en-US" sz="2800" dirty="0">
                <a:solidFill>
                  <a:srgbClr val="030305"/>
                </a:solidFill>
                <a:cs typeface="Times New Roman" pitchFamily="18" charset="0"/>
              </a:rPr>
              <a:t> </a:t>
            </a:r>
            <a:r>
              <a:rPr lang="en-US" sz="2800" dirty="0" err="1">
                <a:solidFill>
                  <a:srgbClr val="030305"/>
                </a:solidFill>
                <a:cs typeface="Times New Roman" pitchFamily="18" charset="0"/>
              </a:rPr>
              <a:t>biner</a:t>
            </a:r>
            <a:r>
              <a:rPr lang="en-US" sz="2800" dirty="0">
                <a:solidFill>
                  <a:srgbClr val="030305"/>
                </a:solidFill>
                <a:cs typeface="Times New Roman" pitchFamily="18" charset="0"/>
              </a:rPr>
              <a:t> yang </a:t>
            </a:r>
            <a:r>
              <a:rPr lang="en-US" sz="2800" dirty="0" err="1">
                <a:solidFill>
                  <a:srgbClr val="030305"/>
                </a:solidFill>
                <a:cs typeface="Times New Roman" pitchFamily="18" charset="0"/>
              </a:rPr>
              <a:t>panjangnya</a:t>
            </a:r>
            <a:r>
              <a:rPr lang="en-US" sz="2800" dirty="0">
                <a:solidFill>
                  <a:srgbClr val="030305"/>
                </a:solidFill>
                <a:cs typeface="Times New Roman" pitchFamily="18" charset="0"/>
              </a:rPr>
              <a:t> 8 bit yang </a:t>
            </a:r>
            <a:r>
              <a:rPr lang="en-US" sz="2800" dirty="0" err="1">
                <a:solidFill>
                  <a:srgbClr val="030305"/>
                </a:solidFill>
                <a:cs typeface="Times New Roman" pitchFamily="18" charset="0"/>
              </a:rPr>
              <a:t>mempunyai</a:t>
            </a:r>
            <a:r>
              <a:rPr lang="en-US" sz="2800" dirty="0">
                <a:solidFill>
                  <a:srgbClr val="030305"/>
                </a:solidFill>
                <a:cs typeface="Times New Roman" pitchFamily="18" charset="0"/>
              </a:rPr>
              <a:t> bit 1 </a:t>
            </a:r>
            <a:r>
              <a:rPr lang="en-US" sz="2800" dirty="0" err="1">
                <a:solidFill>
                  <a:srgbClr val="030305"/>
                </a:solidFill>
                <a:cs typeface="Times New Roman" pitchFamily="18" charset="0"/>
              </a:rPr>
              <a:t>sejumlah</a:t>
            </a:r>
            <a:r>
              <a:rPr lang="en-US" sz="2800" dirty="0">
                <a:solidFill>
                  <a:srgbClr val="030305"/>
                </a:solidFill>
                <a:cs typeface="Times New Roman" pitchFamily="18" charset="0"/>
              </a:rPr>
              <a:t> </a:t>
            </a:r>
            <a:r>
              <a:rPr lang="en-US" sz="2800" dirty="0" err="1">
                <a:solidFill>
                  <a:srgbClr val="030305"/>
                </a:solidFill>
                <a:cs typeface="Times New Roman" pitchFamily="18" charset="0"/>
              </a:rPr>
              <a:t>ganjil</a:t>
            </a:r>
            <a:r>
              <a:rPr lang="en-US" sz="2800" dirty="0">
                <a:solidFill>
                  <a:srgbClr val="030305"/>
                </a:solidFill>
                <a:cs typeface="Times New Roman" pitchFamily="18" charset="0"/>
              </a:rPr>
              <a:t>?</a:t>
            </a:r>
          </a:p>
          <a:p>
            <a:pPr algn="just"/>
            <a:r>
              <a:rPr lang="en-US" sz="2800" dirty="0" err="1">
                <a:solidFill>
                  <a:srgbClr val="030305"/>
                </a:solidFill>
                <a:cs typeface="Times New Roman" pitchFamily="18" charset="0"/>
              </a:rPr>
              <a:t>Bagaimana</a:t>
            </a:r>
            <a:r>
              <a:rPr lang="en-US" sz="2800" dirty="0">
                <a:solidFill>
                  <a:srgbClr val="030305"/>
                </a:solidFill>
                <a:cs typeface="Times New Roman" pitchFamily="18" charset="0"/>
              </a:rPr>
              <a:t> </a:t>
            </a:r>
            <a:r>
              <a:rPr lang="en-US" sz="2800" dirty="0" err="1">
                <a:solidFill>
                  <a:srgbClr val="030305"/>
                </a:solidFill>
                <a:cs typeface="Times New Roman" pitchFamily="18" charset="0"/>
              </a:rPr>
              <a:t>menentukan</a:t>
            </a:r>
            <a:r>
              <a:rPr lang="en-US" sz="2800" dirty="0">
                <a:solidFill>
                  <a:srgbClr val="030305"/>
                </a:solidFill>
                <a:cs typeface="Times New Roman" pitchFamily="18" charset="0"/>
              </a:rPr>
              <a:t> </a:t>
            </a:r>
            <a:r>
              <a:rPr lang="en-US" sz="2800" dirty="0" err="1">
                <a:solidFill>
                  <a:srgbClr val="030305"/>
                </a:solidFill>
                <a:cs typeface="Times New Roman" pitchFamily="18" charset="0"/>
              </a:rPr>
              <a:t>lintasan</a:t>
            </a:r>
            <a:r>
              <a:rPr lang="en-US" sz="2800" dirty="0">
                <a:solidFill>
                  <a:srgbClr val="030305"/>
                </a:solidFill>
                <a:cs typeface="Times New Roman" pitchFamily="18" charset="0"/>
              </a:rPr>
              <a:t> </a:t>
            </a:r>
            <a:r>
              <a:rPr lang="en-US" sz="2800" dirty="0" err="1">
                <a:solidFill>
                  <a:srgbClr val="030305"/>
                </a:solidFill>
                <a:cs typeface="Times New Roman" pitchFamily="18" charset="0"/>
              </a:rPr>
              <a:t>terpendek</a:t>
            </a:r>
            <a:r>
              <a:rPr lang="en-US" sz="2800" dirty="0">
                <a:solidFill>
                  <a:srgbClr val="030305"/>
                </a:solidFill>
                <a:cs typeface="Times New Roman" pitchFamily="18" charset="0"/>
              </a:rPr>
              <a:t> </a:t>
            </a:r>
            <a:r>
              <a:rPr lang="en-US" sz="2800" dirty="0" err="1">
                <a:solidFill>
                  <a:srgbClr val="030305"/>
                </a:solidFill>
                <a:cs typeface="Times New Roman" pitchFamily="18" charset="0"/>
              </a:rPr>
              <a:t>dari</a:t>
            </a:r>
            <a:r>
              <a:rPr lang="en-US" sz="2800" dirty="0">
                <a:solidFill>
                  <a:srgbClr val="030305"/>
                </a:solidFill>
                <a:cs typeface="Times New Roman" pitchFamily="18" charset="0"/>
              </a:rPr>
              <a:t> </a:t>
            </a:r>
            <a:r>
              <a:rPr lang="en-US" sz="2800" dirty="0" err="1">
                <a:solidFill>
                  <a:srgbClr val="030305"/>
                </a:solidFill>
                <a:cs typeface="Times New Roman" pitchFamily="18" charset="0"/>
              </a:rPr>
              <a:t>satu</a:t>
            </a:r>
            <a:r>
              <a:rPr lang="en-US" sz="2800" dirty="0">
                <a:solidFill>
                  <a:srgbClr val="030305"/>
                </a:solidFill>
                <a:cs typeface="Times New Roman" pitchFamily="18" charset="0"/>
              </a:rPr>
              <a:t> </a:t>
            </a:r>
            <a:r>
              <a:rPr lang="en-US" sz="2800" dirty="0" err="1">
                <a:solidFill>
                  <a:srgbClr val="030305"/>
                </a:solidFill>
                <a:cs typeface="Times New Roman" pitchFamily="18" charset="0"/>
              </a:rPr>
              <a:t>kota</a:t>
            </a:r>
            <a:r>
              <a:rPr lang="en-US" sz="2800" dirty="0">
                <a:solidFill>
                  <a:srgbClr val="030305"/>
                </a:solidFill>
                <a:cs typeface="Times New Roman" pitchFamily="18" charset="0"/>
              </a:rPr>
              <a:t> </a:t>
            </a:r>
            <a:r>
              <a:rPr lang="en-US" sz="2800" i="1" dirty="0">
                <a:solidFill>
                  <a:srgbClr val="030305"/>
                </a:solidFill>
                <a:cs typeface="Times New Roman" pitchFamily="18" charset="0"/>
              </a:rPr>
              <a:t>a</a:t>
            </a:r>
            <a:r>
              <a:rPr lang="en-US" sz="2800" dirty="0">
                <a:solidFill>
                  <a:srgbClr val="030305"/>
                </a:solidFill>
                <a:cs typeface="Times New Roman" pitchFamily="18" charset="0"/>
              </a:rPr>
              <a:t> </a:t>
            </a:r>
            <a:r>
              <a:rPr lang="en-US" sz="2800" dirty="0" err="1">
                <a:solidFill>
                  <a:srgbClr val="030305"/>
                </a:solidFill>
                <a:cs typeface="Times New Roman" pitchFamily="18" charset="0"/>
              </a:rPr>
              <a:t>ke</a:t>
            </a:r>
            <a:r>
              <a:rPr lang="en-US" sz="2800" dirty="0">
                <a:solidFill>
                  <a:srgbClr val="030305"/>
                </a:solidFill>
                <a:cs typeface="Times New Roman" pitchFamily="18" charset="0"/>
              </a:rPr>
              <a:t> </a:t>
            </a:r>
            <a:r>
              <a:rPr lang="en-US" sz="2800" dirty="0" err="1">
                <a:solidFill>
                  <a:srgbClr val="030305"/>
                </a:solidFill>
                <a:cs typeface="Times New Roman" pitchFamily="18" charset="0"/>
              </a:rPr>
              <a:t>kota</a:t>
            </a:r>
            <a:r>
              <a:rPr lang="en-US" sz="2800" dirty="0">
                <a:solidFill>
                  <a:srgbClr val="030305"/>
                </a:solidFill>
                <a:cs typeface="Times New Roman" pitchFamily="18" charset="0"/>
              </a:rPr>
              <a:t> </a:t>
            </a:r>
            <a:r>
              <a:rPr lang="en-US" sz="2800" i="1" dirty="0">
                <a:solidFill>
                  <a:srgbClr val="030305"/>
                </a:solidFill>
                <a:cs typeface="Times New Roman" pitchFamily="18" charset="0"/>
              </a:rPr>
              <a:t>b</a:t>
            </a:r>
            <a:r>
              <a:rPr lang="en-US" sz="2800" dirty="0">
                <a:solidFill>
                  <a:srgbClr val="030305"/>
                </a:solidFill>
                <a:cs typeface="Times New Roman" pitchFamily="18" charset="0"/>
              </a:rPr>
              <a:t>?</a:t>
            </a:r>
          </a:p>
        </p:txBody>
      </p:sp>
      <p:sp>
        <p:nvSpPr>
          <p:cNvPr id="5" name="Slide Number Placeholder 5"/>
          <p:cNvSpPr>
            <a:spLocks noGrp="1"/>
          </p:cNvSpPr>
          <p:nvPr>
            <p:ph type="sldNum" sz="quarter" idx="12"/>
          </p:nvPr>
        </p:nvSpPr>
        <p:spPr/>
        <p:txBody>
          <a:bodyPr/>
          <a:lstStyle/>
          <a:p>
            <a:pPr>
              <a:defRPr/>
            </a:pPr>
            <a:fld id="{39D570EB-36B0-4FB7-8BBE-CA7F20FAEC60}" type="slidenum">
              <a:rPr lang="en-US"/>
              <a:pPr>
                <a:defRPr/>
              </a:pPr>
              <a:t>5</a:t>
            </a:fld>
            <a:endParaRPr lang="en-US"/>
          </a:p>
        </p:txBody>
      </p:sp>
    </p:spTree>
    <p:extLst>
      <p:ext uri="{BB962C8B-B14F-4D97-AF65-F5344CB8AC3E}">
        <p14:creationId xmlns:p14="http://schemas.microsoft.com/office/powerpoint/2010/main" val="1122322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3861048"/>
            <a:ext cx="7639000" cy="1524000"/>
          </a:xfrm>
        </p:spPr>
        <p:txBody>
          <a:bodyPr>
            <a:normAutofit/>
          </a:bodyPr>
          <a:lstStyle/>
          <a:p>
            <a:pPr algn="l"/>
            <a:r>
              <a:rPr lang="en-US" sz="2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Beberapa</a:t>
            </a: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en-US" sz="2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Masalah</a:t>
            </a: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yang </a:t>
            </a:r>
            <a:r>
              <a:rPr lang="en-US" sz="2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terkait</a:t>
            </a: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a:t>
            </a:r>
            <a:r>
              <a:rPr lang="id-ID"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logika matematika </a:t>
            </a:r>
            <a:endParaRPr lang="en-US" sz="2400" dirty="0"/>
          </a:p>
        </p:txBody>
      </p:sp>
      <p:sp>
        <p:nvSpPr>
          <p:cNvPr id="8195" name="Rectangle 3"/>
          <p:cNvSpPr>
            <a:spLocks noGrp="1" noChangeArrowheads="1"/>
          </p:cNvSpPr>
          <p:nvPr>
            <p:ph idx="1"/>
          </p:nvPr>
        </p:nvSpPr>
        <p:spPr>
          <a:xfrm>
            <a:off x="310950" y="548680"/>
            <a:ext cx="8320383" cy="3508977"/>
          </a:xfrm>
        </p:spPr>
        <p:txBody>
          <a:bodyPr/>
          <a:lstStyle/>
          <a:p>
            <a:pPr algn="just"/>
            <a:r>
              <a:rPr lang="en-US" sz="2800" dirty="0" err="1">
                <a:solidFill>
                  <a:srgbClr val="030305"/>
                </a:solidFill>
                <a:cs typeface="Times New Roman" pitchFamily="18" charset="0"/>
              </a:rPr>
              <a:t>Dapatkah</a:t>
            </a:r>
            <a:r>
              <a:rPr lang="en-US" sz="2800" dirty="0">
                <a:solidFill>
                  <a:srgbClr val="030305"/>
                </a:solidFill>
                <a:cs typeface="Times New Roman" pitchFamily="18" charset="0"/>
              </a:rPr>
              <a:t> </a:t>
            </a:r>
            <a:r>
              <a:rPr lang="en-US" sz="2800" dirty="0" err="1">
                <a:solidFill>
                  <a:srgbClr val="030305"/>
                </a:solidFill>
                <a:cs typeface="Times New Roman" pitchFamily="18" charset="0"/>
              </a:rPr>
              <a:t>kita</a:t>
            </a:r>
            <a:r>
              <a:rPr lang="en-US" sz="2800" dirty="0">
                <a:solidFill>
                  <a:srgbClr val="030305"/>
                </a:solidFill>
                <a:cs typeface="Times New Roman" pitchFamily="18" charset="0"/>
              </a:rPr>
              <a:t> </a:t>
            </a:r>
            <a:r>
              <a:rPr lang="en-US" sz="2800" dirty="0" err="1">
                <a:solidFill>
                  <a:srgbClr val="030305"/>
                </a:solidFill>
                <a:cs typeface="Times New Roman" pitchFamily="18" charset="0"/>
              </a:rPr>
              <a:t>melalui</a:t>
            </a:r>
            <a:r>
              <a:rPr lang="en-US" sz="2800" dirty="0">
                <a:solidFill>
                  <a:srgbClr val="030305"/>
                </a:solidFill>
                <a:cs typeface="Times New Roman" pitchFamily="18" charset="0"/>
              </a:rPr>
              <a:t> </a:t>
            </a:r>
            <a:r>
              <a:rPr lang="en-US" sz="2800" dirty="0" err="1">
                <a:solidFill>
                  <a:srgbClr val="030305"/>
                </a:solidFill>
                <a:cs typeface="Times New Roman" pitchFamily="18" charset="0"/>
              </a:rPr>
              <a:t>semua</a:t>
            </a:r>
            <a:r>
              <a:rPr lang="en-US" sz="2800" dirty="0">
                <a:solidFill>
                  <a:srgbClr val="030305"/>
                </a:solidFill>
                <a:cs typeface="Times New Roman" pitchFamily="18" charset="0"/>
              </a:rPr>
              <a:t> </a:t>
            </a:r>
            <a:r>
              <a:rPr lang="en-US" sz="2800" dirty="0" err="1">
                <a:solidFill>
                  <a:srgbClr val="030305"/>
                </a:solidFill>
                <a:cs typeface="Times New Roman" pitchFamily="18" charset="0"/>
              </a:rPr>
              <a:t>jalan</a:t>
            </a:r>
            <a:r>
              <a:rPr lang="en-US" sz="2800" dirty="0">
                <a:solidFill>
                  <a:srgbClr val="030305"/>
                </a:solidFill>
                <a:cs typeface="Times New Roman" pitchFamily="18" charset="0"/>
              </a:rPr>
              <a:t> </a:t>
            </a:r>
            <a:r>
              <a:rPr lang="en-US" sz="2800" dirty="0" err="1">
                <a:solidFill>
                  <a:srgbClr val="030305"/>
                </a:solidFill>
                <a:cs typeface="Times New Roman" pitchFamily="18" charset="0"/>
              </a:rPr>
              <a:t>di</a:t>
            </a:r>
            <a:r>
              <a:rPr lang="en-US" sz="2800" dirty="0">
                <a:solidFill>
                  <a:srgbClr val="030305"/>
                </a:solidFill>
                <a:cs typeface="Times New Roman" pitchFamily="18" charset="0"/>
              </a:rPr>
              <a:t> </a:t>
            </a:r>
            <a:r>
              <a:rPr lang="en-US" sz="2800" dirty="0" err="1">
                <a:solidFill>
                  <a:srgbClr val="030305"/>
                </a:solidFill>
                <a:cs typeface="Times New Roman" pitchFamily="18" charset="0"/>
              </a:rPr>
              <a:t>sebuah</a:t>
            </a:r>
            <a:r>
              <a:rPr lang="en-US" sz="2800" dirty="0">
                <a:solidFill>
                  <a:srgbClr val="030305"/>
                </a:solidFill>
                <a:cs typeface="Times New Roman" pitchFamily="18" charset="0"/>
              </a:rPr>
              <a:t> </a:t>
            </a:r>
            <a:r>
              <a:rPr lang="en-US" sz="2800" dirty="0" err="1">
                <a:solidFill>
                  <a:srgbClr val="030305"/>
                </a:solidFill>
                <a:cs typeface="Times New Roman" pitchFamily="18" charset="0"/>
              </a:rPr>
              <a:t>kompleks</a:t>
            </a:r>
            <a:r>
              <a:rPr lang="en-US" sz="2800" dirty="0">
                <a:solidFill>
                  <a:srgbClr val="030305"/>
                </a:solidFill>
                <a:cs typeface="Times New Roman" pitchFamily="18" charset="0"/>
              </a:rPr>
              <a:t> </a:t>
            </a:r>
            <a:r>
              <a:rPr lang="en-US" sz="2800" dirty="0" err="1">
                <a:solidFill>
                  <a:srgbClr val="030305"/>
                </a:solidFill>
                <a:cs typeface="Times New Roman" pitchFamily="18" charset="0"/>
              </a:rPr>
              <a:t>perumahan</a:t>
            </a:r>
            <a:r>
              <a:rPr lang="en-US" sz="2800" dirty="0">
                <a:solidFill>
                  <a:srgbClr val="030305"/>
                </a:solidFill>
                <a:cs typeface="Times New Roman" pitchFamily="18" charset="0"/>
              </a:rPr>
              <a:t> </a:t>
            </a:r>
            <a:r>
              <a:rPr lang="en-US" sz="2800" dirty="0" err="1">
                <a:solidFill>
                  <a:srgbClr val="030305"/>
                </a:solidFill>
                <a:cs typeface="Times New Roman" pitchFamily="18" charset="0"/>
              </a:rPr>
              <a:t>tepat</a:t>
            </a:r>
            <a:r>
              <a:rPr lang="en-US" sz="2800" dirty="0">
                <a:solidFill>
                  <a:srgbClr val="030305"/>
                </a:solidFill>
                <a:cs typeface="Times New Roman" pitchFamily="18" charset="0"/>
              </a:rPr>
              <a:t> </a:t>
            </a:r>
            <a:r>
              <a:rPr lang="en-US" sz="2800" dirty="0" err="1">
                <a:solidFill>
                  <a:srgbClr val="030305"/>
                </a:solidFill>
                <a:cs typeface="Times New Roman" pitchFamily="18" charset="0"/>
              </a:rPr>
              <a:t>hanya</a:t>
            </a:r>
            <a:r>
              <a:rPr lang="en-US" sz="2800" dirty="0">
                <a:solidFill>
                  <a:srgbClr val="030305"/>
                </a:solidFill>
                <a:cs typeface="Times New Roman" pitchFamily="18" charset="0"/>
              </a:rPr>
              <a:t> </a:t>
            </a:r>
            <a:r>
              <a:rPr lang="en-US" sz="2800" dirty="0" err="1">
                <a:solidFill>
                  <a:srgbClr val="030305"/>
                </a:solidFill>
                <a:cs typeface="Times New Roman" pitchFamily="18" charset="0"/>
              </a:rPr>
              <a:t>sekali</a:t>
            </a:r>
            <a:r>
              <a:rPr lang="en-US" sz="2800" dirty="0">
                <a:solidFill>
                  <a:srgbClr val="030305"/>
                </a:solidFill>
                <a:cs typeface="Times New Roman" pitchFamily="18" charset="0"/>
              </a:rPr>
              <a:t> </a:t>
            </a:r>
            <a:r>
              <a:rPr lang="en-US" sz="2800" dirty="0" err="1">
                <a:solidFill>
                  <a:srgbClr val="030305"/>
                </a:solidFill>
                <a:cs typeface="Times New Roman" pitchFamily="18" charset="0"/>
              </a:rPr>
              <a:t>dan</a:t>
            </a:r>
            <a:r>
              <a:rPr lang="en-US" sz="2800" dirty="0">
                <a:solidFill>
                  <a:srgbClr val="030305"/>
                </a:solidFill>
                <a:cs typeface="Times New Roman" pitchFamily="18" charset="0"/>
              </a:rPr>
              <a:t> </a:t>
            </a:r>
            <a:r>
              <a:rPr lang="en-US" sz="2800" dirty="0" err="1">
                <a:solidFill>
                  <a:srgbClr val="030305"/>
                </a:solidFill>
                <a:cs typeface="Times New Roman" pitchFamily="18" charset="0"/>
              </a:rPr>
              <a:t>kembali</a:t>
            </a:r>
            <a:r>
              <a:rPr lang="en-US" sz="2800" dirty="0">
                <a:solidFill>
                  <a:srgbClr val="030305"/>
                </a:solidFill>
                <a:cs typeface="Times New Roman" pitchFamily="18" charset="0"/>
              </a:rPr>
              <a:t> </a:t>
            </a:r>
            <a:r>
              <a:rPr lang="en-US" sz="2800" dirty="0" err="1">
                <a:solidFill>
                  <a:srgbClr val="030305"/>
                </a:solidFill>
                <a:cs typeface="Times New Roman" pitchFamily="18" charset="0"/>
              </a:rPr>
              <a:t>lagi</a:t>
            </a:r>
            <a:r>
              <a:rPr lang="en-US" sz="2800" dirty="0">
                <a:solidFill>
                  <a:srgbClr val="030305"/>
                </a:solidFill>
                <a:cs typeface="Times New Roman" pitchFamily="18" charset="0"/>
              </a:rPr>
              <a:t> </a:t>
            </a:r>
            <a:r>
              <a:rPr lang="en-US" sz="2800" dirty="0" err="1">
                <a:solidFill>
                  <a:srgbClr val="030305"/>
                </a:solidFill>
                <a:cs typeface="Times New Roman" pitchFamily="18" charset="0"/>
              </a:rPr>
              <a:t>ke</a:t>
            </a:r>
            <a:r>
              <a:rPr lang="en-US" sz="2800" dirty="0">
                <a:solidFill>
                  <a:srgbClr val="030305"/>
                </a:solidFill>
                <a:cs typeface="Times New Roman" pitchFamily="18" charset="0"/>
              </a:rPr>
              <a:t> </a:t>
            </a:r>
            <a:r>
              <a:rPr lang="en-US" sz="2800" dirty="0" err="1">
                <a:solidFill>
                  <a:srgbClr val="030305"/>
                </a:solidFill>
                <a:cs typeface="Times New Roman" pitchFamily="18" charset="0"/>
              </a:rPr>
              <a:t>tempat</a:t>
            </a:r>
            <a:r>
              <a:rPr lang="en-US" sz="2800" dirty="0">
                <a:solidFill>
                  <a:srgbClr val="030305"/>
                </a:solidFill>
                <a:cs typeface="Times New Roman" pitchFamily="18" charset="0"/>
              </a:rPr>
              <a:t> </a:t>
            </a:r>
            <a:r>
              <a:rPr lang="en-US" sz="2800" dirty="0" err="1">
                <a:solidFill>
                  <a:srgbClr val="030305"/>
                </a:solidFill>
                <a:cs typeface="Times New Roman" pitchFamily="18" charset="0"/>
              </a:rPr>
              <a:t>semula</a:t>
            </a:r>
            <a:r>
              <a:rPr lang="en-US" sz="2800" dirty="0">
                <a:solidFill>
                  <a:srgbClr val="030305"/>
                </a:solidFill>
                <a:cs typeface="Times New Roman" pitchFamily="18" charset="0"/>
              </a:rPr>
              <a:t>?</a:t>
            </a:r>
          </a:p>
          <a:p>
            <a:pPr algn="just"/>
            <a:r>
              <a:rPr lang="en-US" sz="2800" dirty="0" err="1">
                <a:solidFill>
                  <a:srgbClr val="030305"/>
                </a:solidFill>
                <a:cs typeface="Times New Roman" pitchFamily="18" charset="0"/>
              </a:rPr>
              <a:t>Bagaimana</a:t>
            </a:r>
            <a:r>
              <a:rPr lang="en-US" sz="2800" dirty="0">
                <a:solidFill>
                  <a:srgbClr val="030305"/>
                </a:solidFill>
                <a:cs typeface="Times New Roman" pitchFamily="18" charset="0"/>
              </a:rPr>
              <a:t> </a:t>
            </a:r>
            <a:r>
              <a:rPr lang="en-US" sz="2800" dirty="0" err="1">
                <a:solidFill>
                  <a:srgbClr val="030305"/>
                </a:solidFill>
                <a:cs typeface="Times New Roman" pitchFamily="18" charset="0"/>
              </a:rPr>
              <a:t>cara</a:t>
            </a:r>
            <a:r>
              <a:rPr lang="en-US" sz="2800" dirty="0">
                <a:solidFill>
                  <a:srgbClr val="030305"/>
                </a:solidFill>
                <a:cs typeface="Times New Roman" pitchFamily="18" charset="0"/>
              </a:rPr>
              <a:t> </a:t>
            </a:r>
            <a:r>
              <a:rPr lang="en-US" sz="2800" dirty="0" err="1">
                <a:solidFill>
                  <a:srgbClr val="030305"/>
                </a:solidFill>
                <a:cs typeface="Times New Roman" pitchFamily="18" charset="0"/>
              </a:rPr>
              <a:t>kerja</a:t>
            </a:r>
            <a:r>
              <a:rPr lang="en-US" sz="2800" dirty="0">
                <a:solidFill>
                  <a:srgbClr val="030305"/>
                </a:solidFill>
                <a:cs typeface="Times New Roman" pitchFamily="18" charset="0"/>
              </a:rPr>
              <a:t> </a:t>
            </a:r>
            <a:r>
              <a:rPr lang="en-US" sz="2800" dirty="0" err="1">
                <a:solidFill>
                  <a:srgbClr val="030305"/>
                </a:solidFill>
                <a:cs typeface="Times New Roman" pitchFamily="18" charset="0"/>
              </a:rPr>
              <a:t>Jaringan</a:t>
            </a:r>
            <a:r>
              <a:rPr lang="en-US" sz="2800" dirty="0">
                <a:solidFill>
                  <a:srgbClr val="030305"/>
                </a:solidFill>
                <a:cs typeface="Times New Roman" pitchFamily="18" charset="0"/>
              </a:rPr>
              <a:t> </a:t>
            </a:r>
            <a:r>
              <a:rPr lang="en-US" sz="2800" dirty="0" err="1">
                <a:solidFill>
                  <a:srgbClr val="030305"/>
                </a:solidFill>
                <a:cs typeface="Times New Roman" pitchFamily="18" charset="0"/>
              </a:rPr>
              <a:t>Komputer</a:t>
            </a:r>
            <a:r>
              <a:rPr lang="en-US" sz="2800" dirty="0">
                <a:solidFill>
                  <a:srgbClr val="030305"/>
                </a:solidFill>
                <a:cs typeface="Times New Roman" pitchFamily="18" charset="0"/>
              </a:rPr>
              <a:t> </a:t>
            </a:r>
            <a:r>
              <a:rPr lang="en-US" sz="2800" dirty="0" err="1">
                <a:solidFill>
                  <a:srgbClr val="030305"/>
                </a:solidFill>
                <a:cs typeface="Times New Roman" pitchFamily="18" charset="0"/>
              </a:rPr>
              <a:t>di</a:t>
            </a:r>
            <a:r>
              <a:rPr lang="en-US" sz="2800" dirty="0">
                <a:solidFill>
                  <a:srgbClr val="030305"/>
                </a:solidFill>
                <a:cs typeface="Times New Roman" pitchFamily="18" charset="0"/>
              </a:rPr>
              <a:t> </a:t>
            </a:r>
            <a:r>
              <a:rPr lang="en-US" sz="2800" dirty="0" err="1">
                <a:solidFill>
                  <a:srgbClr val="030305"/>
                </a:solidFill>
                <a:cs typeface="Times New Roman" pitchFamily="18" charset="0"/>
              </a:rPr>
              <a:t>Gedung</a:t>
            </a:r>
            <a:r>
              <a:rPr lang="en-US" sz="2800" dirty="0">
                <a:solidFill>
                  <a:srgbClr val="030305"/>
                </a:solidFill>
                <a:cs typeface="Times New Roman" pitchFamily="18" charset="0"/>
              </a:rPr>
              <a:t> </a:t>
            </a:r>
            <a:r>
              <a:rPr lang="en-US" sz="2800" dirty="0" err="1">
                <a:solidFill>
                  <a:srgbClr val="030305"/>
                </a:solidFill>
                <a:cs typeface="Times New Roman" pitchFamily="18" charset="0"/>
              </a:rPr>
              <a:t>kantor</a:t>
            </a:r>
            <a:r>
              <a:rPr lang="en-US" sz="2800" dirty="0">
                <a:solidFill>
                  <a:srgbClr val="030305"/>
                </a:solidFill>
                <a:cs typeface="Times New Roman" pitchFamily="18" charset="0"/>
              </a:rPr>
              <a:t> </a:t>
            </a:r>
            <a:r>
              <a:rPr lang="en-US" sz="2800" dirty="0" err="1">
                <a:solidFill>
                  <a:srgbClr val="030305"/>
                </a:solidFill>
                <a:cs typeface="Times New Roman" pitchFamily="18" charset="0"/>
              </a:rPr>
              <a:t>kita</a:t>
            </a:r>
            <a:r>
              <a:rPr lang="en-US" sz="2800" dirty="0">
                <a:solidFill>
                  <a:srgbClr val="030305"/>
                </a:solidFill>
                <a:cs typeface="Times New Roman" pitchFamily="18" charset="0"/>
              </a:rPr>
              <a:t>?</a:t>
            </a:r>
          </a:p>
        </p:txBody>
      </p:sp>
      <p:sp>
        <p:nvSpPr>
          <p:cNvPr id="5" name="Slide Number Placeholder 5"/>
          <p:cNvSpPr>
            <a:spLocks noGrp="1"/>
          </p:cNvSpPr>
          <p:nvPr>
            <p:ph type="sldNum" sz="quarter" idx="12"/>
          </p:nvPr>
        </p:nvSpPr>
        <p:spPr/>
        <p:txBody>
          <a:bodyPr/>
          <a:lstStyle/>
          <a:p>
            <a:pPr>
              <a:defRPr/>
            </a:pPr>
            <a:fld id="{D15B9F50-09D0-4D47-8194-32F35BB07690}" type="slidenum">
              <a:rPr lang="en-US"/>
              <a:pPr>
                <a:defRPr/>
              </a:pPr>
              <a:t>6</a:t>
            </a:fld>
            <a:endParaRPr lang="en-US"/>
          </a:p>
        </p:txBody>
      </p:sp>
    </p:spTree>
    <p:extLst>
      <p:ext uri="{BB962C8B-B14F-4D97-AF65-F5344CB8AC3E}">
        <p14:creationId xmlns:p14="http://schemas.microsoft.com/office/powerpoint/2010/main" val="392782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7024744" cy="1033184"/>
          </a:xfrm>
        </p:spPr>
        <p:txBody>
          <a:bodyPr>
            <a:normAutofit/>
          </a:bodyPr>
          <a:lstStyle/>
          <a:p>
            <a:r>
              <a:rPr lang="en-US" dirty="0" err="1">
                <a:solidFill>
                  <a:schemeClr val="tx1"/>
                </a:solidFill>
              </a:rPr>
              <a:t>Alasan</a:t>
            </a:r>
            <a:r>
              <a:rPr lang="en-US" dirty="0">
                <a:solidFill>
                  <a:schemeClr val="tx1"/>
                </a:solidFill>
              </a:rPr>
              <a:t> </a:t>
            </a:r>
            <a:r>
              <a:rPr lang="en-US" dirty="0" err="1">
                <a:solidFill>
                  <a:schemeClr val="tx1"/>
                </a:solidFill>
              </a:rPr>
              <a:t>sebagai</a:t>
            </a:r>
            <a:r>
              <a:rPr lang="en-US" dirty="0">
                <a:solidFill>
                  <a:schemeClr val="tx1"/>
                </a:solidFill>
              </a:rPr>
              <a:t> MK </a:t>
            </a:r>
            <a:r>
              <a:rPr lang="en-US" dirty="0" err="1">
                <a:solidFill>
                  <a:schemeClr val="tx1"/>
                </a:solidFill>
              </a:rPr>
              <a:t>Dasar</a:t>
            </a:r>
            <a:endParaRPr lang="en-US" dirty="0">
              <a:solidFill>
                <a:schemeClr val="tx1"/>
              </a:solidFill>
            </a:endParaRPr>
          </a:p>
        </p:txBody>
      </p:sp>
      <p:sp>
        <p:nvSpPr>
          <p:cNvPr id="3" name="Content Placeholder 2"/>
          <p:cNvSpPr>
            <a:spLocks noGrp="1"/>
          </p:cNvSpPr>
          <p:nvPr>
            <p:ph idx="1"/>
          </p:nvPr>
        </p:nvSpPr>
        <p:spPr>
          <a:xfrm>
            <a:off x="140172" y="1119480"/>
            <a:ext cx="8104236" cy="4613776"/>
          </a:xfrm>
        </p:spPr>
        <p:txBody>
          <a:bodyPr>
            <a:normAutofit/>
          </a:bodyPr>
          <a:lstStyle/>
          <a:p>
            <a:pPr algn="just"/>
            <a:r>
              <a:rPr lang="en-US" dirty="0" err="1">
                <a:solidFill>
                  <a:schemeClr val="tx1"/>
                </a:solidFill>
              </a:rPr>
              <a:t>Semua</a:t>
            </a:r>
            <a:r>
              <a:rPr lang="en-US" dirty="0">
                <a:solidFill>
                  <a:schemeClr val="tx1"/>
                </a:solidFill>
              </a:rPr>
              <a:t> </a:t>
            </a:r>
            <a:r>
              <a:rPr lang="en-US" dirty="0" err="1">
                <a:solidFill>
                  <a:schemeClr val="tx1"/>
                </a:solidFill>
              </a:rPr>
              <a:t>hal</a:t>
            </a:r>
            <a:r>
              <a:rPr lang="en-US" dirty="0">
                <a:solidFill>
                  <a:schemeClr val="tx1"/>
                </a:solidFill>
              </a:rPr>
              <a:t> di </a:t>
            </a:r>
            <a:r>
              <a:rPr lang="en-US" dirty="0" err="1">
                <a:solidFill>
                  <a:schemeClr val="tx1"/>
                </a:solidFill>
              </a:rPr>
              <a:t>atas</a:t>
            </a:r>
            <a:r>
              <a:rPr lang="en-US" dirty="0">
                <a:solidFill>
                  <a:schemeClr val="tx1"/>
                </a:solidFill>
              </a:rPr>
              <a:t> </a:t>
            </a:r>
            <a:r>
              <a:rPr lang="en-US" dirty="0" err="1">
                <a:solidFill>
                  <a:schemeClr val="tx1"/>
                </a:solidFill>
              </a:rPr>
              <a:t>sangatlah</a:t>
            </a:r>
            <a:r>
              <a:rPr lang="en-US" dirty="0">
                <a:solidFill>
                  <a:schemeClr val="tx1"/>
                </a:solidFill>
              </a:rPr>
              <a:t> </a:t>
            </a:r>
            <a:r>
              <a:rPr lang="en-US" dirty="0" err="1">
                <a:solidFill>
                  <a:schemeClr val="tx1"/>
                </a:solidFill>
              </a:rPr>
              <a:t>berpengaruh</a:t>
            </a:r>
            <a:r>
              <a:rPr lang="en-US" dirty="0">
                <a:solidFill>
                  <a:schemeClr val="tx1"/>
                </a:solidFill>
              </a:rPr>
              <a:t> </a:t>
            </a:r>
            <a:r>
              <a:rPr lang="en-US" dirty="0" err="1">
                <a:solidFill>
                  <a:schemeClr val="tx1"/>
                </a:solidFill>
              </a:rPr>
              <a:t>terhadap</a:t>
            </a:r>
            <a:r>
              <a:rPr lang="en-US" dirty="0">
                <a:solidFill>
                  <a:schemeClr val="tx1"/>
                </a:solidFill>
              </a:rPr>
              <a:t> </a:t>
            </a:r>
            <a:r>
              <a:rPr lang="en-US" dirty="0" err="1">
                <a:solidFill>
                  <a:schemeClr val="tx1"/>
                </a:solidFill>
              </a:rPr>
              <a:t>perkembangan</a:t>
            </a:r>
            <a:r>
              <a:rPr lang="en-US" dirty="0">
                <a:solidFill>
                  <a:schemeClr val="tx1"/>
                </a:solidFill>
              </a:rPr>
              <a:t> </a:t>
            </a:r>
            <a:r>
              <a:rPr lang="en-US" dirty="0" err="1">
                <a:solidFill>
                  <a:schemeClr val="tx1"/>
                </a:solidFill>
              </a:rPr>
              <a:t>ilmu</a:t>
            </a:r>
            <a:r>
              <a:rPr lang="en-US" dirty="0">
                <a:solidFill>
                  <a:schemeClr val="tx1"/>
                </a:solidFill>
              </a:rPr>
              <a:t> computer. </a:t>
            </a:r>
            <a:r>
              <a:rPr lang="id-ID" b="1" dirty="0">
                <a:solidFill>
                  <a:schemeClr val="tx1"/>
                </a:solidFill>
              </a:rPr>
              <a:t>Logika matematika </a:t>
            </a:r>
            <a:r>
              <a:rPr lang="en-US" dirty="0" err="1">
                <a:solidFill>
                  <a:schemeClr val="tx1"/>
                </a:solidFill>
              </a:rPr>
              <a:t>merupakan</a:t>
            </a:r>
            <a:r>
              <a:rPr lang="en-US" dirty="0">
                <a:solidFill>
                  <a:schemeClr val="tx1"/>
                </a:solidFill>
              </a:rPr>
              <a:t> </a:t>
            </a:r>
            <a:r>
              <a:rPr lang="en-US" dirty="0" err="1">
                <a:solidFill>
                  <a:schemeClr val="tx1"/>
                </a:solidFill>
              </a:rPr>
              <a:t>bidang</a:t>
            </a:r>
            <a:r>
              <a:rPr lang="en-US" dirty="0">
                <a:solidFill>
                  <a:schemeClr val="tx1"/>
                </a:solidFill>
              </a:rPr>
              <a:t> </a:t>
            </a:r>
            <a:r>
              <a:rPr lang="en-US" dirty="0" err="1">
                <a:solidFill>
                  <a:schemeClr val="tx1"/>
                </a:solidFill>
              </a:rPr>
              <a:t>ilmu</a:t>
            </a:r>
            <a:r>
              <a:rPr lang="en-US" dirty="0">
                <a:solidFill>
                  <a:schemeClr val="tx1"/>
                </a:solidFill>
              </a:rPr>
              <a:t> </a:t>
            </a:r>
            <a:r>
              <a:rPr lang="en-US" dirty="0" err="1">
                <a:solidFill>
                  <a:schemeClr val="tx1"/>
                </a:solidFill>
              </a:rPr>
              <a:t>utama</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ilmu</a:t>
            </a:r>
            <a:r>
              <a:rPr lang="en-US" dirty="0">
                <a:solidFill>
                  <a:schemeClr val="tx1"/>
                </a:solidFill>
              </a:rPr>
              <a:t> computer </a:t>
            </a:r>
            <a:r>
              <a:rPr lang="en-US" dirty="0" err="1">
                <a:solidFill>
                  <a:schemeClr val="tx1"/>
                </a:solidFill>
              </a:rPr>
              <a:t>dan</a:t>
            </a:r>
            <a:r>
              <a:rPr lang="en-US" dirty="0">
                <a:solidFill>
                  <a:schemeClr val="tx1"/>
                </a:solidFill>
              </a:rPr>
              <a:t> </a:t>
            </a:r>
            <a:r>
              <a:rPr lang="en-US" dirty="0" err="1">
                <a:solidFill>
                  <a:schemeClr val="tx1"/>
                </a:solidFill>
              </a:rPr>
              <a:t>teknologi</a:t>
            </a:r>
            <a:r>
              <a:rPr lang="en-US" dirty="0">
                <a:solidFill>
                  <a:schemeClr val="tx1"/>
                </a:solidFill>
              </a:rPr>
              <a:t> </a:t>
            </a:r>
            <a:r>
              <a:rPr lang="en-US" dirty="0" err="1">
                <a:solidFill>
                  <a:schemeClr val="tx1"/>
                </a:solidFill>
              </a:rPr>
              <a:t>informasi</a:t>
            </a:r>
            <a:r>
              <a:rPr lang="en-US" dirty="0">
                <a:solidFill>
                  <a:schemeClr val="tx1"/>
                </a:solidFill>
              </a:rPr>
              <a:t> </a:t>
            </a:r>
            <a:r>
              <a:rPr lang="en-US" dirty="0" err="1">
                <a:solidFill>
                  <a:schemeClr val="tx1"/>
                </a:solidFill>
              </a:rPr>
              <a:t>maka</a:t>
            </a:r>
            <a:r>
              <a:rPr lang="en-US" dirty="0">
                <a:solidFill>
                  <a:schemeClr val="tx1"/>
                </a:solidFill>
              </a:rPr>
              <a:t> </a:t>
            </a:r>
            <a:r>
              <a:rPr lang="id-ID" dirty="0">
                <a:solidFill>
                  <a:schemeClr val="tx1"/>
                </a:solidFill>
              </a:rPr>
              <a:t>logika </a:t>
            </a:r>
            <a:r>
              <a:rPr lang="en-US" dirty="0" err="1">
                <a:solidFill>
                  <a:schemeClr val="tx1"/>
                </a:solidFill>
              </a:rPr>
              <a:t>matematika</a:t>
            </a:r>
            <a:r>
              <a:rPr lang="en-US" dirty="0">
                <a:solidFill>
                  <a:schemeClr val="tx1"/>
                </a:solidFill>
              </a:rPr>
              <a:t> </a:t>
            </a:r>
            <a:r>
              <a:rPr lang="en-US" dirty="0" err="1">
                <a:solidFill>
                  <a:schemeClr val="tx1"/>
                </a:solidFill>
              </a:rPr>
              <a:t>memiliki</a:t>
            </a:r>
            <a:r>
              <a:rPr lang="en-US" dirty="0">
                <a:solidFill>
                  <a:schemeClr val="tx1"/>
                </a:solidFill>
              </a:rPr>
              <a:t> </a:t>
            </a:r>
            <a:r>
              <a:rPr lang="en-US" dirty="0" err="1">
                <a:solidFill>
                  <a:schemeClr val="tx1"/>
                </a:solidFill>
              </a:rPr>
              <a:t>peranan</a:t>
            </a:r>
            <a:r>
              <a:rPr lang="en-US" dirty="0">
                <a:solidFill>
                  <a:schemeClr val="tx1"/>
                </a:solidFill>
              </a:rPr>
              <a:t> yang </a:t>
            </a:r>
            <a:r>
              <a:rPr lang="en-US" dirty="0" err="1">
                <a:solidFill>
                  <a:schemeClr val="tx1"/>
                </a:solidFill>
              </a:rPr>
              <a:t>penting</a:t>
            </a:r>
            <a:r>
              <a:rPr lang="en-US" dirty="0">
                <a:solidFill>
                  <a:schemeClr val="tx1"/>
                </a:solidFill>
              </a:rPr>
              <a:t> </a:t>
            </a:r>
            <a:r>
              <a:rPr lang="en-US" dirty="0" err="1">
                <a:solidFill>
                  <a:schemeClr val="tx1"/>
                </a:solidFill>
              </a:rPr>
              <a:t>sehingga</a:t>
            </a:r>
            <a:r>
              <a:rPr lang="en-US" dirty="0">
                <a:solidFill>
                  <a:schemeClr val="tx1"/>
                </a:solidFill>
              </a:rPr>
              <a:t> </a:t>
            </a:r>
            <a:r>
              <a:rPr lang="en-US" dirty="0" err="1">
                <a:solidFill>
                  <a:schemeClr val="tx1"/>
                </a:solidFill>
              </a:rPr>
              <a:t>menjadi</a:t>
            </a:r>
            <a:r>
              <a:rPr lang="en-US" dirty="0">
                <a:solidFill>
                  <a:schemeClr val="tx1"/>
                </a:solidFill>
              </a:rPr>
              <a:t> Mata </a:t>
            </a:r>
            <a:r>
              <a:rPr lang="en-US" dirty="0" err="1">
                <a:solidFill>
                  <a:schemeClr val="tx1"/>
                </a:solidFill>
              </a:rPr>
              <a:t>kuliah</a:t>
            </a:r>
            <a:r>
              <a:rPr lang="en-US" dirty="0">
                <a:solidFill>
                  <a:schemeClr val="tx1"/>
                </a:solidFill>
              </a:rPr>
              <a:t> </a:t>
            </a:r>
            <a:r>
              <a:rPr lang="en-US" dirty="0" err="1">
                <a:solidFill>
                  <a:schemeClr val="tx1"/>
                </a:solidFill>
              </a:rPr>
              <a:t>dasar</a:t>
            </a:r>
            <a:r>
              <a:rPr lang="en-US" dirty="0">
                <a:solidFill>
                  <a:schemeClr val="tx1"/>
                </a:solidFill>
              </a:rPr>
              <a:t> di </a:t>
            </a:r>
            <a:r>
              <a:rPr lang="id-ID" dirty="0">
                <a:solidFill>
                  <a:schemeClr val="tx1"/>
                </a:solidFill>
              </a:rPr>
              <a:t>Fakultas Ilmu Terapan </a:t>
            </a:r>
            <a:endParaRPr lang="en-US" dirty="0">
              <a:solidFill>
                <a:schemeClr val="tx1"/>
              </a:solidFill>
            </a:endParaRPr>
          </a:p>
          <a:p>
            <a:pPr algn="just"/>
            <a:endParaRPr lang="en-US" dirty="0">
              <a:solidFill>
                <a:schemeClr val="tx1"/>
              </a:solidFill>
            </a:endParaRPr>
          </a:p>
          <a:p>
            <a:pPr algn="just"/>
            <a:r>
              <a:rPr lang="en-US" dirty="0" err="1">
                <a:solidFill>
                  <a:schemeClr val="tx1"/>
                </a:solidFill>
              </a:rPr>
              <a:t>Dalam</a:t>
            </a:r>
            <a:r>
              <a:rPr lang="en-US" dirty="0">
                <a:solidFill>
                  <a:schemeClr val="tx1"/>
                </a:solidFill>
              </a:rPr>
              <a:t> </a:t>
            </a:r>
            <a:r>
              <a:rPr lang="en-US" dirty="0" err="1">
                <a:solidFill>
                  <a:schemeClr val="tx1"/>
                </a:solidFill>
              </a:rPr>
              <a:t>Kuliah</a:t>
            </a:r>
            <a:r>
              <a:rPr lang="en-US" dirty="0">
                <a:solidFill>
                  <a:schemeClr val="tx1"/>
                </a:solidFill>
              </a:rPr>
              <a:t> </a:t>
            </a:r>
            <a:r>
              <a:rPr lang="id-ID" dirty="0">
                <a:solidFill>
                  <a:schemeClr val="tx1"/>
                </a:solidFill>
              </a:rPr>
              <a:t>Logika </a:t>
            </a:r>
            <a:r>
              <a:rPr lang="en-US" dirty="0" err="1">
                <a:solidFill>
                  <a:schemeClr val="tx1"/>
                </a:solidFill>
              </a:rPr>
              <a:t>Matematika</a:t>
            </a:r>
            <a:r>
              <a:rPr lang="en-US" dirty="0">
                <a:solidFill>
                  <a:schemeClr val="tx1"/>
                </a:solidFill>
              </a:rPr>
              <a:t> di</a:t>
            </a:r>
            <a:r>
              <a:rPr lang="id-ID" dirty="0">
                <a:solidFill>
                  <a:schemeClr val="tx1"/>
                </a:solidFill>
              </a:rPr>
              <a:t> Fakultas Ilmu Terapan Universitas </a:t>
            </a:r>
            <a:r>
              <a:rPr lang="en-US" dirty="0">
                <a:solidFill>
                  <a:schemeClr val="tx1"/>
                </a:solidFill>
              </a:rPr>
              <a:t>Telkom </a:t>
            </a:r>
            <a:r>
              <a:rPr lang="en-US" dirty="0" err="1">
                <a:solidFill>
                  <a:schemeClr val="tx1"/>
                </a:solidFill>
              </a:rPr>
              <a:t>tidak</a:t>
            </a:r>
            <a:r>
              <a:rPr lang="en-US" dirty="0">
                <a:solidFill>
                  <a:schemeClr val="tx1"/>
                </a:solidFill>
              </a:rPr>
              <a:t> </a:t>
            </a:r>
            <a:r>
              <a:rPr lang="en-US" dirty="0" err="1">
                <a:solidFill>
                  <a:schemeClr val="tx1"/>
                </a:solidFill>
              </a:rPr>
              <a:t>semua</a:t>
            </a:r>
            <a:r>
              <a:rPr lang="en-US" dirty="0">
                <a:solidFill>
                  <a:schemeClr val="tx1"/>
                </a:solidFill>
              </a:rPr>
              <a:t> </a:t>
            </a:r>
            <a:r>
              <a:rPr lang="en-US" dirty="0" err="1">
                <a:solidFill>
                  <a:schemeClr val="tx1"/>
                </a:solidFill>
              </a:rPr>
              <a:t>materi</a:t>
            </a:r>
            <a:r>
              <a:rPr lang="en-US" dirty="0">
                <a:solidFill>
                  <a:schemeClr val="tx1"/>
                </a:solidFill>
              </a:rPr>
              <a:t> </a:t>
            </a:r>
            <a:r>
              <a:rPr lang="id-ID" dirty="0">
                <a:solidFill>
                  <a:schemeClr val="tx1"/>
                </a:solidFill>
              </a:rPr>
              <a:t>Logika Matematika</a:t>
            </a:r>
            <a:r>
              <a:rPr lang="en-US" dirty="0">
                <a:solidFill>
                  <a:schemeClr val="tx1"/>
                </a:solidFill>
              </a:rPr>
              <a:t> </a:t>
            </a:r>
            <a:r>
              <a:rPr lang="en-US" dirty="0" err="1">
                <a:solidFill>
                  <a:schemeClr val="tx1"/>
                </a:solidFill>
              </a:rPr>
              <a:t>diajarkan</a:t>
            </a:r>
            <a:r>
              <a:rPr lang="en-US" dirty="0">
                <a:solidFill>
                  <a:schemeClr val="tx1"/>
                </a:solidFill>
              </a:rPr>
              <a:t>, </a:t>
            </a:r>
            <a:r>
              <a:rPr lang="en-US" dirty="0" err="1">
                <a:solidFill>
                  <a:schemeClr val="tx1"/>
                </a:solidFill>
              </a:rPr>
              <a:t>materi</a:t>
            </a:r>
            <a:r>
              <a:rPr lang="en-US" dirty="0">
                <a:solidFill>
                  <a:schemeClr val="tx1"/>
                </a:solidFill>
              </a:rPr>
              <a:t> yang </a:t>
            </a:r>
            <a:r>
              <a:rPr lang="en-US" dirty="0" err="1">
                <a:solidFill>
                  <a:schemeClr val="tx1"/>
                </a:solidFill>
              </a:rPr>
              <a:t>diajarkan</a:t>
            </a:r>
            <a:r>
              <a:rPr lang="en-US" dirty="0">
                <a:solidFill>
                  <a:schemeClr val="tx1"/>
                </a:solidFill>
              </a:rPr>
              <a:t> </a:t>
            </a:r>
            <a:r>
              <a:rPr lang="en-US" dirty="0" err="1">
                <a:solidFill>
                  <a:schemeClr val="tx1"/>
                </a:solidFill>
              </a:rPr>
              <a:t>meliputi</a:t>
            </a:r>
            <a:r>
              <a:rPr lang="en-US" dirty="0">
                <a:solidFill>
                  <a:schemeClr val="tx1"/>
                </a:solidFill>
              </a:rPr>
              <a:t> </a:t>
            </a:r>
            <a:r>
              <a:rPr lang="en-US" dirty="0" err="1">
                <a:solidFill>
                  <a:schemeClr val="tx1"/>
                </a:solidFill>
              </a:rPr>
              <a:t>materi</a:t>
            </a:r>
            <a:r>
              <a:rPr lang="en-US" dirty="0">
                <a:solidFill>
                  <a:schemeClr val="tx1"/>
                </a:solidFill>
              </a:rPr>
              <a:t> </a:t>
            </a:r>
            <a:r>
              <a:rPr lang="en-US" dirty="0" err="1">
                <a:solidFill>
                  <a:schemeClr val="tx1"/>
                </a:solidFill>
              </a:rPr>
              <a:t>matematika</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kebutuhan</a:t>
            </a:r>
            <a:r>
              <a:rPr lang="en-US" dirty="0">
                <a:solidFill>
                  <a:schemeClr val="tx1"/>
                </a:solidFill>
              </a:rPr>
              <a:t> </a:t>
            </a:r>
            <a:r>
              <a:rPr lang="en-US" dirty="0" err="1">
                <a:solidFill>
                  <a:schemeClr val="tx1"/>
                </a:solidFill>
              </a:rPr>
              <a:t>dasar</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mempelajari</a:t>
            </a:r>
            <a:r>
              <a:rPr lang="en-US" dirty="0">
                <a:solidFill>
                  <a:schemeClr val="tx1"/>
                </a:solidFill>
              </a:rPr>
              <a:t> </a:t>
            </a:r>
            <a:r>
              <a:rPr lang="en-US" dirty="0" err="1">
                <a:solidFill>
                  <a:schemeClr val="tx1"/>
                </a:solidFill>
              </a:rPr>
              <a:t>materi-materi</a:t>
            </a:r>
            <a:r>
              <a:rPr lang="en-US" dirty="0">
                <a:solidFill>
                  <a:schemeClr val="tx1"/>
                </a:solidFill>
              </a:rPr>
              <a:t> </a:t>
            </a:r>
            <a:r>
              <a:rPr lang="en-US" dirty="0" err="1">
                <a:solidFill>
                  <a:schemeClr val="tx1"/>
                </a:solidFill>
              </a:rPr>
              <a:t>kuliah</a:t>
            </a:r>
            <a:r>
              <a:rPr lang="en-US" dirty="0">
                <a:solidFill>
                  <a:schemeClr val="tx1"/>
                </a:solidFill>
              </a:rPr>
              <a:t> </a:t>
            </a:r>
            <a:r>
              <a:rPr lang="en-US" dirty="0" err="1">
                <a:solidFill>
                  <a:schemeClr val="tx1"/>
                </a:solidFill>
              </a:rPr>
              <a:t>selanjutnya</a:t>
            </a:r>
            <a:r>
              <a:rPr lang="en-US" dirty="0">
                <a:solidFill>
                  <a:schemeClr val="tx1"/>
                </a:solidFill>
              </a:rPr>
              <a:t>.</a:t>
            </a:r>
          </a:p>
        </p:txBody>
      </p:sp>
    </p:spTree>
    <p:extLst>
      <p:ext uri="{BB962C8B-B14F-4D97-AF65-F5344CB8AC3E}">
        <p14:creationId xmlns:p14="http://schemas.microsoft.com/office/powerpoint/2010/main" val="204955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193424"/>
          </a:xfrm>
        </p:spPr>
        <p:txBody>
          <a:bodyPr>
            <a:normAutofit/>
          </a:bodyPr>
          <a:lstStyle/>
          <a:p>
            <a:r>
              <a:rPr lang="en-US" dirty="0" err="1"/>
              <a:t>Beberapa</a:t>
            </a:r>
            <a:r>
              <a:rPr lang="en-US" dirty="0"/>
              <a:t> </a:t>
            </a:r>
            <a:r>
              <a:rPr lang="en-US" dirty="0" err="1"/>
              <a:t>Contoh</a:t>
            </a:r>
            <a:r>
              <a:rPr lang="en-US" dirty="0"/>
              <a:t> </a:t>
            </a:r>
            <a:r>
              <a:rPr lang="id-ID" dirty="0"/>
              <a:t>logika</a:t>
            </a:r>
            <a:r>
              <a:rPr lang="en-US" dirty="0"/>
              <a:t> </a:t>
            </a:r>
            <a:r>
              <a:rPr lang="en-US" dirty="0" err="1"/>
              <a:t>Matematika</a:t>
            </a:r>
            <a:r>
              <a:rPr lang="en-US" dirty="0"/>
              <a:t> </a:t>
            </a:r>
            <a:r>
              <a:rPr lang="en-US" dirty="0" err="1"/>
              <a:t>dalam</a:t>
            </a:r>
            <a:r>
              <a:rPr lang="en-US" dirty="0"/>
              <a:t> </a:t>
            </a:r>
            <a:r>
              <a:rPr lang="en-US" dirty="0" err="1"/>
              <a:t>Komputer</a:t>
            </a:r>
            <a:r>
              <a:rPr lang="en-US" dirty="0"/>
              <a:t> </a:t>
            </a:r>
            <a:r>
              <a:rPr lang="en-US" dirty="0" err="1"/>
              <a:t>dan</a:t>
            </a:r>
            <a:r>
              <a:rPr lang="en-US" dirty="0"/>
              <a:t> </a:t>
            </a:r>
            <a:r>
              <a:rPr lang="en-US" dirty="0" err="1"/>
              <a:t>Informatika</a:t>
            </a:r>
            <a:endParaRPr lang="en-US" dirty="0"/>
          </a:p>
        </p:txBody>
      </p:sp>
    </p:spTree>
    <p:extLst>
      <p:ext uri="{BB962C8B-B14F-4D97-AF65-F5344CB8AC3E}">
        <p14:creationId xmlns:p14="http://schemas.microsoft.com/office/powerpoint/2010/main" val="1910536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404664"/>
            <a:ext cx="6554867" cy="1524000"/>
          </a:xfrm>
        </p:spPr>
        <p:txBody>
          <a:bodyPr/>
          <a:lstStyle/>
          <a:p>
            <a:r>
              <a:rPr lang="en-US" dirty="0" err="1"/>
              <a:t>Teori</a:t>
            </a:r>
            <a:r>
              <a:rPr lang="en-US" dirty="0"/>
              <a:t> </a:t>
            </a:r>
            <a:r>
              <a:rPr lang="en-US" dirty="0" err="1"/>
              <a:t>himpunan</a:t>
            </a:r>
            <a:endParaRPr lang="en-US" dirty="0"/>
          </a:p>
        </p:txBody>
      </p:sp>
      <p:sp>
        <p:nvSpPr>
          <p:cNvPr id="3" name="Content Placeholder 2"/>
          <p:cNvSpPr>
            <a:spLocks noGrp="1"/>
          </p:cNvSpPr>
          <p:nvPr>
            <p:ph idx="1"/>
          </p:nvPr>
        </p:nvSpPr>
        <p:spPr>
          <a:xfrm>
            <a:off x="499988" y="2276872"/>
            <a:ext cx="7600404" cy="3771800"/>
          </a:xfrm>
        </p:spPr>
        <p:txBody>
          <a:bodyPr/>
          <a:lstStyle/>
          <a:p>
            <a:pPr algn="just"/>
            <a:r>
              <a:rPr lang="en-US" dirty="0" err="1"/>
              <a:t>Himpunan</a:t>
            </a:r>
            <a:r>
              <a:rPr lang="en-US" dirty="0"/>
              <a:t> </a:t>
            </a:r>
            <a:r>
              <a:rPr lang="en-US" dirty="0" err="1"/>
              <a:t>merupakan</a:t>
            </a:r>
            <a:r>
              <a:rPr lang="en-US" dirty="0"/>
              <a:t> </a:t>
            </a:r>
            <a:r>
              <a:rPr lang="en-US" dirty="0" err="1"/>
              <a:t>teori</a:t>
            </a:r>
            <a:r>
              <a:rPr lang="en-US" dirty="0"/>
              <a:t> yang </a:t>
            </a:r>
            <a:r>
              <a:rPr lang="en-US" dirty="0" err="1"/>
              <a:t>sangat</a:t>
            </a:r>
            <a:r>
              <a:rPr lang="en-US" dirty="0"/>
              <a:t> </a:t>
            </a:r>
            <a:r>
              <a:rPr lang="en-US" dirty="0" err="1"/>
              <a:t>mendasar</a:t>
            </a:r>
            <a:r>
              <a:rPr lang="en-US" dirty="0"/>
              <a:t> </a:t>
            </a:r>
            <a:r>
              <a:rPr lang="en-US" dirty="0" err="1"/>
              <a:t>dalam</a:t>
            </a:r>
            <a:r>
              <a:rPr lang="en-US" dirty="0"/>
              <a:t> </a:t>
            </a:r>
            <a:r>
              <a:rPr lang="en-US" dirty="0" err="1"/>
              <a:t>matematika</a:t>
            </a:r>
            <a:r>
              <a:rPr lang="en-US" dirty="0"/>
              <a:t> </a:t>
            </a:r>
            <a:r>
              <a:rPr lang="en-US" dirty="0" err="1"/>
              <a:t>bahkan</a:t>
            </a:r>
            <a:r>
              <a:rPr lang="en-US" dirty="0"/>
              <a:t> </a:t>
            </a:r>
            <a:r>
              <a:rPr lang="en-US" dirty="0" err="1"/>
              <a:t>dapat</a:t>
            </a:r>
            <a:r>
              <a:rPr lang="en-US" dirty="0"/>
              <a:t> </a:t>
            </a:r>
            <a:r>
              <a:rPr lang="en-US" dirty="0" err="1"/>
              <a:t>dikatakan</a:t>
            </a:r>
            <a:r>
              <a:rPr lang="en-US" dirty="0"/>
              <a:t> </a:t>
            </a:r>
            <a:r>
              <a:rPr lang="en-US" dirty="0" err="1"/>
              <a:t>merupakan</a:t>
            </a:r>
            <a:r>
              <a:rPr lang="en-US" dirty="0"/>
              <a:t> </a:t>
            </a:r>
            <a:r>
              <a:rPr lang="en-US" dirty="0" err="1"/>
              <a:t>nenek</a:t>
            </a:r>
            <a:r>
              <a:rPr lang="en-US" dirty="0"/>
              <a:t> </a:t>
            </a:r>
            <a:r>
              <a:rPr lang="en-US" dirty="0" err="1"/>
              <a:t>moyang</a:t>
            </a:r>
            <a:r>
              <a:rPr lang="en-US" dirty="0"/>
              <a:t> </a:t>
            </a:r>
            <a:r>
              <a:rPr lang="en-US" dirty="0" err="1"/>
              <a:t>seluruh</a:t>
            </a:r>
            <a:r>
              <a:rPr lang="en-US" dirty="0"/>
              <a:t> </a:t>
            </a:r>
            <a:r>
              <a:rPr lang="en-US" dirty="0" err="1"/>
              <a:t>bidang</a:t>
            </a:r>
            <a:r>
              <a:rPr lang="en-US" dirty="0"/>
              <a:t> </a:t>
            </a:r>
            <a:r>
              <a:rPr lang="en-US" dirty="0" err="1"/>
              <a:t>ilmu</a:t>
            </a:r>
            <a:r>
              <a:rPr lang="en-US" dirty="0"/>
              <a:t>.  </a:t>
            </a:r>
            <a:r>
              <a:rPr lang="en-US" dirty="0" err="1"/>
              <a:t>Khusunya</a:t>
            </a:r>
            <a:r>
              <a:rPr lang="en-US" dirty="0"/>
              <a:t> </a:t>
            </a:r>
            <a:r>
              <a:rPr lang="en-US" dirty="0" err="1"/>
              <a:t>dalam</a:t>
            </a:r>
            <a:r>
              <a:rPr lang="en-US" dirty="0"/>
              <a:t> </a:t>
            </a:r>
            <a:r>
              <a:rPr lang="en-US" dirty="0" err="1"/>
              <a:t>bidang</a:t>
            </a:r>
            <a:r>
              <a:rPr lang="en-US" dirty="0"/>
              <a:t> </a:t>
            </a:r>
            <a:r>
              <a:rPr lang="en-US" dirty="0" err="1"/>
              <a:t>teknologi</a:t>
            </a:r>
            <a:r>
              <a:rPr lang="en-US" dirty="0"/>
              <a:t> </a:t>
            </a:r>
            <a:r>
              <a:rPr lang="en-US" dirty="0" err="1"/>
              <a:t>informasi</a:t>
            </a:r>
            <a:r>
              <a:rPr lang="en-US" dirty="0"/>
              <a:t>, </a:t>
            </a:r>
            <a:r>
              <a:rPr lang="en-US" dirty="0" err="1"/>
              <a:t>salah</a:t>
            </a:r>
            <a:r>
              <a:rPr lang="en-US" dirty="0"/>
              <a:t> </a:t>
            </a:r>
            <a:r>
              <a:rPr lang="en-US" dirty="0" err="1"/>
              <a:t>satunya</a:t>
            </a:r>
            <a:r>
              <a:rPr lang="en-US" dirty="0"/>
              <a:t> </a:t>
            </a:r>
            <a:r>
              <a:rPr lang="en-US" dirty="0" err="1"/>
              <a:t>adalah</a:t>
            </a:r>
            <a:r>
              <a:rPr lang="en-US" dirty="0"/>
              <a:t> </a:t>
            </a:r>
            <a:r>
              <a:rPr lang="en-US" dirty="0" err="1"/>
              <a:t>penerapannya</a:t>
            </a:r>
            <a:r>
              <a:rPr lang="en-US" dirty="0"/>
              <a:t> </a:t>
            </a:r>
            <a:r>
              <a:rPr lang="en-US" dirty="0" err="1"/>
              <a:t>dalam</a:t>
            </a:r>
            <a:r>
              <a:rPr lang="en-US" dirty="0"/>
              <a:t> Data Base  Management System (DBMS) </a:t>
            </a:r>
            <a:r>
              <a:rPr lang="en-US" dirty="0" err="1"/>
              <a:t>contoh</a:t>
            </a:r>
            <a:r>
              <a:rPr lang="en-US" dirty="0"/>
              <a:t> </a:t>
            </a:r>
            <a:r>
              <a:rPr lang="en-US" dirty="0" err="1"/>
              <a:t>sederhana</a:t>
            </a:r>
            <a:r>
              <a:rPr lang="en-US" dirty="0"/>
              <a:t> </a:t>
            </a:r>
            <a:r>
              <a:rPr lang="en-US" dirty="0" err="1"/>
              <a:t>adalah</a:t>
            </a:r>
            <a:r>
              <a:rPr lang="en-US" dirty="0"/>
              <a:t> </a:t>
            </a:r>
            <a:r>
              <a:rPr lang="en-US" dirty="0" err="1"/>
              <a:t>sebagaimana</a:t>
            </a:r>
            <a:r>
              <a:rPr lang="en-US" dirty="0"/>
              <a:t> </a:t>
            </a:r>
            <a:r>
              <a:rPr lang="en-US" dirty="0" err="1"/>
              <a:t>berikut</a:t>
            </a:r>
            <a:r>
              <a:rPr lang="en-US" dirty="0"/>
              <a:t> </a:t>
            </a:r>
            <a:r>
              <a:rPr lang="en-US" dirty="0" err="1"/>
              <a:t>ini</a:t>
            </a:r>
            <a:r>
              <a:rPr lang="en-US" dirty="0"/>
              <a:t> :</a:t>
            </a:r>
          </a:p>
          <a:p>
            <a:pPr algn="just"/>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60648"/>
            <a:ext cx="2492896" cy="2492896"/>
          </a:xfrm>
          <a:prstGeom prst="rect">
            <a:avLst/>
          </a:prstGeom>
        </p:spPr>
      </p:pic>
    </p:spTree>
    <p:extLst>
      <p:ext uri="{BB962C8B-B14F-4D97-AF65-F5344CB8AC3E}">
        <p14:creationId xmlns:p14="http://schemas.microsoft.com/office/powerpoint/2010/main" val="274261775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1098</TotalTime>
  <Words>1406</Words>
  <Application>Microsoft Office PowerPoint</Application>
  <PresentationFormat>On-screen Show (4:3)</PresentationFormat>
  <Paragraphs>221</Paragraphs>
  <Slides>27</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Arial Black</vt:lpstr>
      <vt:lpstr>Calibri</vt:lpstr>
      <vt:lpstr>Century Gothic</vt:lpstr>
      <vt:lpstr>Symbol</vt:lpstr>
      <vt:lpstr>Times New Roman</vt:lpstr>
      <vt:lpstr>Wingdings</vt:lpstr>
      <vt:lpstr>Wingdings 3</vt:lpstr>
      <vt:lpstr>Slice</vt:lpstr>
      <vt:lpstr>Introduction of Mathematics Logics</vt:lpstr>
      <vt:lpstr>PowerPoint Presentation</vt:lpstr>
      <vt:lpstr>PowerPoint Presentation</vt:lpstr>
      <vt:lpstr>Mengapa Belajar Logika Matematika?</vt:lpstr>
      <vt:lpstr>Beberapa Masalah yang terkait logika Matematika</vt:lpstr>
      <vt:lpstr>Beberapa Masalah yang terkait logika matematika </vt:lpstr>
      <vt:lpstr>Alasan sebagai MK Dasar</vt:lpstr>
      <vt:lpstr>Beberapa Contoh logika Matematika dalam Komputer dan Informatika</vt:lpstr>
      <vt:lpstr>Teori himpunan</vt:lpstr>
      <vt:lpstr>Ada Dua kelompok data yaitu  </vt:lpstr>
      <vt:lpstr>PowerPoint Presentation</vt:lpstr>
      <vt:lpstr>Logika Dasar matematika </vt:lpstr>
      <vt:lpstr>PowerPoint Presentation</vt:lpstr>
      <vt:lpstr>PowerPoint Presentation</vt:lpstr>
      <vt:lpstr>Aljabar Boolean &amp; Gerbang Logika </vt:lpstr>
      <vt:lpstr>Relasi </vt:lpstr>
      <vt:lpstr>Contoh relasi dalam basis data</vt:lpstr>
      <vt:lpstr>Fungsi </vt:lpstr>
      <vt:lpstr>Implementasi fungsi Hash dalam sidik jari</vt:lpstr>
      <vt:lpstr>Graf</vt:lpstr>
      <vt:lpstr>Contoh pemodelan Graf</vt:lpstr>
      <vt:lpstr>Contoh lain adalah implementasi graf dalam aplikasi penjadwalan, berikut ini adalah pemodelannya </vt:lpstr>
      <vt:lpstr>Pohon </vt:lpstr>
      <vt:lpstr>Contoh penerapan Pohon</vt:lpstr>
      <vt:lpstr>Materi Kuliah Logika Matematika</vt:lpstr>
      <vt:lpstr>Materi Kuliah Logika Matematika</vt:lpstr>
      <vt:lpstr>referensi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Faculty_Poltek</dc:creator>
  <cp:lastModifiedBy>FERRA ARIK</cp:lastModifiedBy>
  <cp:revision>100</cp:revision>
  <dcterms:created xsi:type="dcterms:W3CDTF">2009-03-04T06:32:49Z</dcterms:created>
  <dcterms:modified xsi:type="dcterms:W3CDTF">2018-08-19T13:45:49Z</dcterms:modified>
</cp:coreProperties>
</file>