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996633"/>
    <a:srgbClr val="422C16"/>
    <a:srgbClr val="0C788E"/>
    <a:srgbClr val="006666"/>
    <a:srgbClr val="E0C0A0"/>
    <a:srgbClr val="DDDDDD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35" autoAdjust="0"/>
    <p:restoredTop sz="94095" autoAdjust="0"/>
  </p:normalViewPr>
  <p:slideViewPr>
    <p:cSldViewPr>
      <p:cViewPr varScale="1">
        <p:scale>
          <a:sx n="71" d="100"/>
          <a:sy n="71" d="100"/>
        </p:scale>
        <p:origin x="123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95CFB-2F6E-4369-B509-B04FED873036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35E9D-75C7-4CE9-9A01-BA7569006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30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8E495-E2FE-4E2F-99BA-125475ED0C4D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9618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706FB-BC99-4D0C-80CF-214168FA666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4793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90DE7-E061-401F-BA11-7C869DBAB99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12755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B5311-A58F-462F-B027-CFAB18E2C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00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F9F95-042E-416D-AB1A-EA65DABF53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27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C88F7-5F62-47DB-A77C-B2010AD9F97A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5498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FB804-2339-423C-9D26-03D38981E9A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36053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F7AC4-D0FD-478F-AF05-5983370EF33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9765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338A3-108B-431B-AD7B-EE43A250718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0621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C34BC-17EA-4B35-A39B-E7FFE51748FB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5527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71F68-A5F0-4FB4-A5A1-25ABC78F4DA6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62760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7D9B5-153B-4F91-AFB3-39D32EDAC94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29559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8A751-2DC5-4354-BD0F-5FC7FAE7B686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45078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0B2A5A7-DE69-45E7-8938-4188FAB97E2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Visio_Drawing1.vsdx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75"/>
          <p:cNvSpPr>
            <a:spLocks noChangeArrowheads="1"/>
          </p:cNvSpPr>
          <p:nvPr/>
        </p:nvSpPr>
        <p:spPr bwMode="auto">
          <a:xfrm>
            <a:off x="254000" y="4797425"/>
            <a:ext cx="52546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UY" altLang="en-US" sz="2000" b="1" dirty="0">
                <a:solidFill>
                  <a:srgbClr val="663300"/>
                </a:solidFill>
              </a:rPr>
              <a:t>Heru </a:t>
            </a:r>
            <a:r>
              <a:rPr lang="es-UY" altLang="en-US" sz="2000" b="1" dirty="0" err="1">
                <a:solidFill>
                  <a:srgbClr val="663300"/>
                </a:solidFill>
              </a:rPr>
              <a:t>Nugroho</a:t>
            </a:r>
            <a:r>
              <a:rPr lang="es-UY" altLang="en-US" sz="2000" b="1" dirty="0">
                <a:solidFill>
                  <a:srgbClr val="663300"/>
                </a:solidFill>
              </a:rPr>
              <a:t>, </a:t>
            </a:r>
            <a:r>
              <a:rPr lang="es-UY" altLang="en-US" sz="2000" b="1" dirty="0" err="1">
                <a:solidFill>
                  <a:srgbClr val="663300"/>
                </a:solidFill>
              </a:rPr>
              <a:t>S.Si</a:t>
            </a:r>
            <a:r>
              <a:rPr lang="es-UY" altLang="en-US" sz="2000" b="1" dirty="0">
                <a:solidFill>
                  <a:srgbClr val="663300"/>
                </a:solidFill>
              </a:rPr>
              <a:t>., M.T.</a:t>
            </a:r>
            <a:endParaRPr lang="es-ES" altLang="en-US" sz="2000" b="1" dirty="0">
              <a:solidFill>
                <a:srgbClr val="663300"/>
              </a:solidFill>
            </a:endParaRPr>
          </a:p>
        </p:txBody>
      </p:sp>
      <p:grpSp>
        <p:nvGrpSpPr>
          <p:cNvPr id="3076" name="Group 1"/>
          <p:cNvGrpSpPr>
            <a:grpSpLocks/>
          </p:cNvGrpSpPr>
          <p:nvPr/>
        </p:nvGrpSpPr>
        <p:grpSpPr bwMode="auto">
          <a:xfrm>
            <a:off x="282536" y="350186"/>
            <a:ext cx="1080950" cy="1350622"/>
            <a:chOff x="7092280" y="332656"/>
            <a:chExt cx="1592238" cy="1580791"/>
          </a:xfrm>
        </p:grpSpPr>
        <p:pic>
          <p:nvPicPr>
            <p:cNvPr id="3079" name="Picture 12" descr="telkom-university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1870" b="-4478"/>
            <a:stretch>
              <a:fillRect/>
            </a:stretch>
          </p:blipFill>
          <p:spPr bwMode="auto">
            <a:xfrm>
              <a:off x="7523149" y="332656"/>
              <a:ext cx="865275" cy="928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Picture 13" descr="telkom-university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40" b="4630"/>
            <a:stretch>
              <a:fillRect/>
            </a:stretch>
          </p:blipFill>
          <p:spPr bwMode="auto">
            <a:xfrm>
              <a:off x="7092280" y="1261344"/>
              <a:ext cx="1592238" cy="652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282536" y="5399059"/>
            <a:ext cx="49060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 smtClean="0"/>
              <a:t>Email</a:t>
            </a:r>
            <a:r>
              <a:rPr lang="en-US" altLang="en-US" b="1" dirty="0"/>
              <a:t>	: heru@tass.telkomuniversity.ac.id</a:t>
            </a:r>
          </a:p>
        </p:txBody>
      </p:sp>
      <p:sp>
        <p:nvSpPr>
          <p:cNvPr id="2" name="Rectangle 1"/>
          <p:cNvSpPr/>
          <p:nvPr/>
        </p:nvSpPr>
        <p:spPr>
          <a:xfrm>
            <a:off x="3635897" y="222865"/>
            <a:ext cx="518457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Logika</a:t>
            </a:r>
            <a:r>
              <a:rPr lang="en-US" sz="2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28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Matematika</a:t>
            </a:r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/DPH1A3</a:t>
            </a:r>
            <a:endParaRPr lang="en-U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5188559" y="746085"/>
            <a:ext cx="34419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 smtClean="0"/>
              <a:t>Semester </a:t>
            </a:r>
            <a:r>
              <a:rPr lang="en-US" altLang="en-US" b="1" dirty="0" err="1" smtClean="0"/>
              <a:t>Ganjil</a:t>
            </a:r>
            <a:r>
              <a:rPr lang="en-US" altLang="en-US" b="1" dirty="0" smtClean="0"/>
              <a:t> TA 2018-2019</a:t>
            </a:r>
            <a:endParaRPr lang="en-US" alt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220238" y="3597214"/>
            <a:ext cx="53221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Kode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Huffman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504" y="6309320"/>
            <a:ext cx="8858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Hanya</a:t>
            </a:r>
            <a:r>
              <a:rPr lang="en-US" i="1" dirty="0" smtClean="0"/>
              <a:t> </a:t>
            </a:r>
            <a:r>
              <a:rPr lang="en-US" i="1" dirty="0" err="1" smtClean="0"/>
              <a:t>dipergunakan</a:t>
            </a:r>
            <a:r>
              <a:rPr lang="en-US" i="1" dirty="0" smtClean="0"/>
              <a:t>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kepentingan</a:t>
            </a:r>
            <a:r>
              <a:rPr lang="en-US" i="1" dirty="0" smtClean="0"/>
              <a:t> </a:t>
            </a:r>
            <a:r>
              <a:rPr lang="en-US" i="1" dirty="0" err="1" smtClean="0"/>
              <a:t>pengajaran</a:t>
            </a:r>
            <a:r>
              <a:rPr lang="en-US" i="1" dirty="0" smtClean="0"/>
              <a:t> di </a:t>
            </a:r>
            <a:r>
              <a:rPr lang="en-US" i="1" dirty="0" err="1" smtClean="0"/>
              <a:t>Lingkungan</a:t>
            </a:r>
            <a:r>
              <a:rPr lang="en-US" i="1" dirty="0" smtClean="0"/>
              <a:t> Telkom University</a:t>
            </a:r>
            <a:endParaRPr lang="en-US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/>
          <a:lstStyle/>
          <a:p>
            <a:pPr algn="just"/>
            <a:r>
              <a:rPr lang="en-US" sz="2400" dirty="0" err="1"/>
              <a:t>Selanjutnya</a:t>
            </a:r>
            <a:r>
              <a:rPr lang="en-US" sz="2400" dirty="0"/>
              <a:t>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lakukan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yang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berulang-ulang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terbentuk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pohon</a:t>
            </a:r>
            <a:r>
              <a:rPr lang="en-US" sz="2400" dirty="0"/>
              <a:t> </a:t>
            </a:r>
            <a:r>
              <a:rPr lang="en-US" sz="2400" dirty="0" err="1"/>
              <a:t>biner</a:t>
            </a:r>
            <a:r>
              <a:rPr lang="en-US" sz="2400" dirty="0"/>
              <a:t> Huffman</a:t>
            </a:r>
          </a:p>
          <a:p>
            <a:pPr marL="0" indent="0" algn="just">
              <a:buNone/>
            </a:pPr>
            <a:r>
              <a:rPr lang="en-US" sz="2400" dirty="0" smtClean="0"/>
              <a:t>.</a:t>
            </a:r>
            <a:endParaRPr lang="en-US" sz="2400" dirty="0"/>
          </a:p>
          <a:p>
            <a:pPr lvl="0" algn="just"/>
            <a:endParaRPr lang="en-US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613075"/>
            <a:ext cx="2761905" cy="80952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1088" y="2613075"/>
            <a:ext cx="2723809" cy="1400000"/>
          </a:xfrm>
          <a:prstGeom prst="rect">
            <a:avLst/>
          </a:prstGeom>
        </p:spPr>
      </p:pic>
      <p:sp>
        <p:nvSpPr>
          <p:cNvPr id="11" name="Down Arrow 10"/>
          <p:cNvSpPr/>
          <p:nvPr/>
        </p:nvSpPr>
        <p:spPr>
          <a:xfrm rot="16200000">
            <a:off x="3991366" y="2843820"/>
            <a:ext cx="629852" cy="4937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2672" y="4492590"/>
            <a:ext cx="3000000" cy="2104762"/>
          </a:xfrm>
          <a:prstGeom prst="rect">
            <a:avLst/>
          </a:prstGeom>
        </p:spPr>
      </p:pic>
      <p:sp>
        <p:nvSpPr>
          <p:cNvPr id="13" name="Down Arrow 12"/>
          <p:cNvSpPr/>
          <p:nvPr/>
        </p:nvSpPr>
        <p:spPr>
          <a:xfrm>
            <a:off x="5440052" y="3766201"/>
            <a:ext cx="629852" cy="4937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1223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/>
          <a:lstStyle/>
          <a:p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menelusuri</a:t>
            </a:r>
            <a:r>
              <a:rPr lang="en-US" sz="2400" dirty="0"/>
              <a:t> </a:t>
            </a:r>
            <a:r>
              <a:rPr lang="en-US" sz="2400" dirty="0" err="1"/>
              <a:t>pohon</a:t>
            </a:r>
            <a:r>
              <a:rPr lang="en-US" sz="2400" dirty="0"/>
              <a:t> </a:t>
            </a:r>
            <a:r>
              <a:rPr lang="en-US" sz="2400" dirty="0" err="1"/>
              <a:t>biner</a:t>
            </a:r>
            <a:r>
              <a:rPr lang="en-US" sz="2400" dirty="0"/>
              <a:t> Huffman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dibuat</a:t>
            </a:r>
            <a:r>
              <a:rPr lang="en-US" sz="2400" dirty="0"/>
              <a:t>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r>
              <a:rPr lang="en-US" sz="2400" dirty="0"/>
              <a:t> </a:t>
            </a:r>
            <a:r>
              <a:rPr lang="en-US" sz="2400" dirty="0" err="1"/>
              <a:t>kode</a:t>
            </a:r>
            <a:r>
              <a:rPr lang="en-US" sz="2400" dirty="0"/>
              <a:t> Huffman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kode</a:t>
            </a:r>
            <a:r>
              <a:rPr lang="en-US" sz="2400" dirty="0"/>
              <a:t> Huffman </a:t>
            </a:r>
            <a:r>
              <a:rPr lang="en-US" sz="2400" dirty="0" err="1"/>
              <a:t>untuk</a:t>
            </a:r>
            <a:r>
              <a:rPr lang="en-US" sz="2400" dirty="0"/>
              <a:t> string “SCIENCE” </a:t>
            </a:r>
            <a:r>
              <a:rPr lang="en-US" sz="2400" dirty="0" err="1"/>
              <a:t>adalah</a:t>
            </a:r>
            <a:r>
              <a:rPr lang="en-US" sz="2400" dirty="0"/>
              <a:t> 1100111110000110. </a:t>
            </a:r>
            <a:r>
              <a:rPr lang="en-US" sz="2400" dirty="0" smtClean="0"/>
              <a:t>‘</a:t>
            </a:r>
          </a:p>
          <a:p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kode</a:t>
            </a:r>
            <a:r>
              <a:rPr lang="en-US" sz="2400" dirty="0"/>
              <a:t> ASCII </a:t>
            </a:r>
            <a:r>
              <a:rPr lang="en-US" sz="2400" dirty="0" err="1"/>
              <a:t>memori</a:t>
            </a:r>
            <a:r>
              <a:rPr lang="en-US" sz="2400" dirty="0"/>
              <a:t> yang </a:t>
            </a:r>
            <a:r>
              <a:rPr lang="en-US" sz="2400" dirty="0" err="1"/>
              <a:t>dipakai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sebesar</a:t>
            </a:r>
            <a:r>
              <a:rPr lang="en-US" sz="2400" dirty="0"/>
              <a:t> 56 bit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kode</a:t>
            </a:r>
            <a:r>
              <a:rPr lang="en-US" sz="2400" dirty="0"/>
              <a:t> Huffman </a:t>
            </a:r>
            <a:r>
              <a:rPr lang="en-US" sz="2400" dirty="0" err="1"/>
              <a:t>memori</a:t>
            </a:r>
            <a:r>
              <a:rPr lang="en-US" sz="2400" dirty="0"/>
              <a:t> yang </a:t>
            </a:r>
            <a:r>
              <a:rPr lang="en-US" sz="2400" dirty="0" err="1"/>
              <a:t>dipakai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sebesar</a:t>
            </a:r>
            <a:r>
              <a:rPr lang="en-US" sz="2400" dirty="0"/>
              <a:t> 16 bit.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824" y="2349940"/>
            <a:ext cx="2736304" cy="1713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3113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90864" cy="4997152"/>
          </a:xfrm>
        </p:spPr>
        <p:txBody>
          <a:bodyPr/>
          <a:lstStyle/>
          <a:p>
            <a:pPr algn="just"/>
            <a:r>
              <a:rPr lang="en-US" sz="2400" dirty="0" err="1"/>
              <a:t>Buatlah</a:t>
            </a:r>
            <a:r>
              <a:rPr lang="en-US" sz="2400" dirty="0"/>
              <a:t> </a:t>
            </a:r>
            <a:r>
              <a:rPr lang="en-US" sz="2400" dirty="0" err="1"/>
              <a:t>kode</a:t>
            </a:r>
            <a:r>
              <a:rPr lang="en-US" sz="2400" dirty="0"/>
              <a:t> Huffman </a:t>
            </a:r>
            <a:r>
              <a:rPr lang="en-US" sz="2400" dirty="0" err="1"/>
              <a:t>untuk</a:t>
            </a:r>
            <a:r>
              <a:rPr lang="en-US" sz="2400" dirty="0"/>
              <a:t> “TELKOMSEL”</a:t>
            </a:r>
          </a:p>
          <a:p>
            <a:pPr marL="0" indent="0" algn="just">
              <a:buNone/>
            </a:pPr>
            <a:r>
              <a:rPr lang="en-US" sz="2400" b="1" dirty="0" err="1"/>
              <a:t>Solusi</a:t>
            </a:r>
            <a:endParaRPr lang="en-US" sz="2400" dirty="0"/>
          </a:p>
          <a:p>
            <a:pPr lvl="0" algn="just"/>
            <a:r>
              <a:rPr lang="en-US" sz="2400" dirty="0" err="1" smtClean="0"/>
              <a:t>Buatlah</a:t>
            </a:r>
            <a:r>
              <a:rPr lang="en-US" sz="2400" dirty="0" smtClean="0"/>
              <a:t> </a:t>
            </a:r>
            <a:r>
              <a:rPr lang="en-US" sz="2400" dirty="0" err="1"/>
              <a:t>daftar</a:t>
            </a:r>
            <a:r>
              <a:rPr lang="en-US" sz="2400" dirty="0"/>
              <a:t> </a:t>
            </a:r>
            <a:r>
              <a:rPr lang="en-US" sz="2400" dirty="0" err="1"/>
              <a:t>frekuensi</a:t>
            </a:r>
            <a:r>
              <a:rPr lang="en-US" sz="2400" dirty="0"/>
              <a:t> </a:t>
            </a:r>
            <a:r>
              <a:rPr lang="en-US" sz="2400" dirty="0" err="1"/>
              <a:t>kemunculan</a:t>
            </a:r>
            <a:r>
              <a:rPr lang="en-US" sz="2400" dirty="0"/>
              <a:t> </a:t>
            </a:r>
            <a:r>
              <a:rPr lang="en-US" sz="2400" dirty="0" err="1"/>
              <a:t>simbol-simbol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data </a:t>
            </a:r>
            <a:r>
              <a:rPr lang="en-US" sz="2400" dirty="0" err="1"/>
              <a:t>tersebut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 err="1"/>
              <a:t>Urutkan</a:t>
            </a:r>
            <a:r>
              <a:rPr lang="en-US" sz="2400" dirty="0"/>
              <a:t> </a:t>
            </a:r>
            <a:r>
              <a:rPr lang="en-US" sz="2400" dirty="0" err="1"/>
              <a:t>berdsarkan</a:t>
            </a:r>
            <a:r>
              <a:rPr lang="en-US" sz="2400" dirty="0"/>
              <a:t> </a:t>
            </a:r>
            <a:r>
              <a:rPr lang="en-US" sz="2400" dirty="0" err="1"/>
              <a:t>frekuensi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terkecil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terbesar</a:t>
            </a:r>
            <a:r>
              <a:rPr lang="en-US" sz="2400" dirty="0"/>
              <a:t>,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yang </a:t>
            </a:r>
            <a:r>
              <a:rPr lang="en-US" sz="2400" dirty="0" err="1"/>
              <a:t>frekuensinya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urutan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urutan</a:t>
            </a:r>
            <a:r>
              <a:rPr lang="en-US" sz="2400" dirty="0"/>
              <a:t> </a:t>
            </a:r>
            <a:r>
              <a:rPr lang="en-US" sz="2400" dirty="0" err="1"/>
              <a:t>huruf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kata yang </a:t>
            </a:r>
            <a:r>
              <a:rPr lang="en-US" sz="2400" dirty="0" err="1"/>
              <a:t>dimaksud</a:t>
            </a:r>
            <a:r>
              <a:rPr lang="en-US" sz="2400" dirty="0"/>
              <a:t>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4989" y="2852936"/>
            <a:ext cx="3096344" cy="333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1317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b="1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653" y="1692274"/>
            <a:ext cx="7808447" cy="512589"/>
          </a:xfrm>
          <a:prstGeom prst="rect">
            <a:avLst/>
          </a:prstGeom>
        </p:spPr>
      </p:pic>
      <p:sp>
        <p:nvSpPr>
          <p:cNvPr id="7" name="Down Arrow 6"/>
          <p:cNvSpPr/>
          <p:nvPr/>
        </p:nvSpPr>
        <p:spPr>
          <a:xfrm>
            <a:off x="3701024" y="2479499"/>
            <a:ext cx="629852" cy="4937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3183556"/>
            <a:ext cx="6406004" cy="14271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9632" y="5157192"/>
            <a:ext cx="6690739" cy="1416287"/>
          </a:xfrm>
          <a:prstGeom prst="rect">
            <a:avLst/>
          </a:prstGeom>
        </p:spPr>
      </p:pic>
      <p:sp>
        <p:nvSpPr>
          <p:cNvPr id="10" name="Down Arrow 9"/>
          <p:cNvSpPr/>
          <p:nvPr/>
        </p:nvSpPr>
        <p:spPr>
          <a:xfrm>
            <a:off x="3698166" y="4363842"/>
            <a:ext cx="629852" cy="4937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157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b="1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042065" y="2806167"/>
            <a:ext cx="629852" cy="4937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4042065" y="5589240"/>
            <a:ext cx="629852" cy="4937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0649" y="1417638"/>
            <a:ext cx="5690765" cy="11525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2419" y="3410429"/>
            <a:ext cx="5438995" cy="1808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4830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97152"/>
          </a:xfrm>
        </p:spPr>
        <p:txBody>
          <a:bodyPr/>
          <a:lstStyle/>
          <a:p>
            <a:pPr algn="just"/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menelusuri</a:t>
            </a:r>
            <a:r>
              <a:rPr lang="en-US" sz="2400" dirty="0"/>
              <a:t> </a:t>
            </a:r>
            <a:r>
              <a:rPr lang="en-US" sz="2400" dirty="0" err="1"/>
              <a:t>pohon</a:t>
            </a:r>
            <a:r>
              <a:rPr lang="en-US" sz="2400" dirty="0"/>
              <a:t> </a:t>
            </a:r>
            <a:r>
              <a:rPr lang="en-US" sz="2400" dirty="0" err="1"/>
              <a:t>biner</a:t>
            </a:r>
            <a:r>
              <a:rPr lang="en-US" sz="2400" dirty="0"/>
              <a:t> Huffman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dibuat</a:t>
            </a:r>
            <a:r>
              <a:rPr lang="en-US" sz="2400" dirty="0"/>
              <a:t>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r>
              <a:rPr lang="en-US" sz="2400" dirty="0"/>
              <a:t> </a:t>
            </a:r>
            <a:r>
              <a:rPr lang="en-US" sz="2400" dirty="0" err="1"/>
              <a:t>kode</a:t>
            </a:r>
            <a:r>
              <a:rPr lang="en-US" sz="2400" dirty="0"/>
              <a:t> Huffman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 smtClean="0"/>
              <a:t>:</a:t>
            </a:r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kode</a:t>
            </a:r>
            <a:r>
              <a:rPr lang="en-US" sz="2400" dirty="0"/>
              <a:t> Huffman </a:t>
            </a:r>
            <a:r>
              <a:rPr lang="en-US" sz="2400" dirty="0" err="1"/>
              <a:t>untuk</a:t>
            </a:r>
            <a:r>
              <a:rPr lang="en-US" sz="2400" dirty="0"/>
              <a:t> string “</a:t>
            </a:r>
            <a:r>
              <a:rPr lang="en-US" sz="2400" dirty="0" err="1"/>
              <a:t>Telkomsel</a:t>
            </a:r>
            <a:r>
              <a:rPr lang="en-US" sz="2400" dirty="0"/>
              <a:t>” </a:t>
            </a:r>
            <a:r>
              <a:rPr lang="en-US" sz="2400" dirty="0" err="1"/>
              <a:t>adalah</a:t>
            </a:r>
            <a:r>
              <a:rPr lang="en-US" sz="2400" dirty="0"/>
              <a:t> 0101110001110010111011100 = 25 bit</a:t>
            </a:r>
          </a:p>
          <a:p>
            <a:pPr marL="0" indent="0" algn="just">
              <a:buNone/>
            </a:pPr>
            <a:endParaRPr lang="en-US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2852936"/>
            <a:ext cx="6143802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0128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b="1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3942147" y="3572123"/>
            <a:ext cx="629852" cy="4937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302" y="1271836"/>
            <a:ext cx="6353543" cy="21553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7091" y="4210780"/>
            <a:ext cx="5188977" cy="246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4253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Definisi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Pohon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graf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berarah</a:t>
            </a:r>
            <a:r>
              <a:rPr lang="en-US" dirty="0"/>
              <a:t> </a:t>
            </a:r>
            <a:r>
              <a:rPr lang="en-US" dirty="0" err="1"/>
              <a:t>terhubungkan</a:t>
            </a:r>
            <a:r>
              <a:rPr lang="en-US" dirty="0"/>
              <a:t> (connected undirected graph)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sirkuit</a:t>
            </a:r>
            <a:endParaRPr lang="id-ID" dirty="0" smtClean="0"/>
          </a:p>
          <a:p>
            <a:r>
              <a:rPr lang="en-US" dirty="0" smtClean="0"/>
              <a:t>D</a:t>
            </a:r>
            <a:r>
              <a:rPr lang="id-ID" dirty="0" smtClean="0"/>
              <a:t>ua </a:t>
            </a:r>
            <a:r>
              <a:rPr lang="id-ID" dirty="0"/>
              <a:t>sifat penting yang dapat digunakan untuk menentukan suatu pohom yaitu terhubung dan tidak mengandung sirkuit</a:t>
            </a:r>
          </a:p>
        </p:txBody>
      </p:sp>
    </p:spTree>
    <p:extLst>
      <p:ext uri="{BB962C8B-B14F-4D97-AF65-F5344CB8AC3E}">
        <p14:creationId xmlns:p14="http://schemas.microsoft.com/office/powerpoint/2010/main" val="1115338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Pohon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dan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Bukan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Pohon</a:t>
            </a:r>
            <a:endParaRPr lang="en-US" b="1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438" y="2492896"/>
            <a:ext cx="8129025" cy="281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9616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Terminologi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dalam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Pohon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5899" y="1600200"/>
            <a:ext cx="5720901" cy="4525963"/>
          </a:xfrm>
        </p:spPr>
        <p:txBody>
          <a:bodyPr/>
          <a:lstStyle/>
          <a:p>
            <a:r>
              <a:rPr lang="en-US" sz="2400" dirty="0" err="1" smtClean="0"/>
              <a:t>Simpul</a:t>
            </a:r>
            <a:r>
              <a:rPr lang="en-US" sz="2400" dirty="0" smtClean="0"/>
              <a:t> E, F, </a:t>
            </a:r>
            <a:r>
              <a:rPr lang="en-US" sz="2400" dirty="0" err="1" smtClean="0"/>
              <a:t>dan</a:t>
            </a:r>
            <a:r>
              <a:rPr lang="en-US" sz="2400" dirty="0" smtClean="0"/>
              <a:t> G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b="1" dirty="0" err="1" smtClean="0"/>
              <a:t>anak</a:t>
            </a:r>
            <a:r>
              <a:rPr lang="en-US" sz="2400" b="1" dirty="0" smtClean="0"/>
              <a:t> (child)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simpul</a:t>
            </a:r>
            <a:r>
              <a:rPr lang="en-US" sz="2400" dirty="0" smtClean="0"/>
              <a:t> D</a:t>
            </a:r>
          </a:p>
          <a:p>
            <a:r>
              <a:rPr lang="en-US" sz="2400" dirty="0" err="1" smtClean="0"/>
              <a:t>Simpul</a:t>
            </a:r>
            <a:r>
              <a:rPr lang="en-US" sz="2400" dirty="0" smtClean="0"/>
              <a:t> D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b="1" dirty="0" smtClean="0"/>
              <a:t>orang </a:t>
            </a:r>
            <a:r>
              <a:rPr lang="en-US" sz="2400" b="1" dirty="0" err="1" smtClean="0"/>
              <a:t>tua</a:t>
            </a:r>
            <a:r>
              <a:rPr lang="en-US" sz="2400" b="1" dirty="0" smtClean="0"/>
              <a:t> (parent)</a:t>
            </a:r>
            <a:endParaRPr lang="en-US" sz="2400" dirty="0" smtClean="0"/>
          </a:p>
          <a:p>
            <a:r>
              <a:rPr lang="en-US" sz="2400" dirty="0" smtClean="0"/>
              <a:t> B </a:t>
            </a:r>
            <a:r>
              <a:rPr lang="en-US" sz="2400" dirty="0" err="1" smtClean="0"/>
              <a:t>dan</a:t>
            </a:r>
            <a:r>
              <a:rPr lang="en-US" sz="2400" dirty="0" smtClean="0"/>
              <a:t> C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b="1" dirty="0" smtClean="0"/>
              <a:t>sibling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saudara</a:t>
            </a:r>
            <a:r>
              <a:rPr lang="en-US" sz="2400" dirty="0" smtClean="0"/>
              <a:t> </a:t>
            </a:r>
            <a:r>
              <a:rPr lang="en-US" sz="2400" dirty="0" err="1" smtClean="0"/>
              <a:t>kandung</a:t>
            </a:r>
            <a:endParaRPr lang="en-US" sz="2400" dirty="0" smtClean="0"/>
          </a:p>
          <a:p>
            <a:r>
              <a:rPr lang="en-US" sz="2400" dirty="0" err="1"/>
              <a:t>Daun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paling </a:t>
            </a:r>
            <a:r>
              <a:rPr lang="en-US" sz="2400" dirty="0" err="1"/>
              <a:t>ujung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 smtClean="0"/>
              <a:t>pohon</a:t>
            </a:r>
            <a:r>
              <a:rPr lang="en-US" sz="2400" dirty="0" smtClean="0"/>
              <a:t>. </a:t>
            </a:r>
            <a:r>
              <a:rPr lang="en-US" sz="2400" dirty="0" err="1"/>
              <a:t>Simpul</a:t>
            </a:r>
            <a:r>
              <a:rPr lang="en-US" sz="2400" dirty="0"/>
              <a:t> B, E, F, </a:t>
            </a:r>
            <a:r>
              <a:rPr lang="en-US" sz="2400" dirty="0" err="1"/>
              <a:t>dan</a:t>
            </a:r>
            <a:r>
              <a:rPr lang="en-US" sz="2400" dirty="0"/>
              <a:t> G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daun</a:t>
            </a:r>
            <a:r>
              <a:rPr lang="en-US" sz="2400" dirty="0"/>
              <a:t>.</a:t>
            </a:r>
          </a:p>
          <a:p>
            <a:r>
              <a:rPr lang="en-US" sz="2400" dirty="0"/>
              <a:t> Aras </a:t>
            </a:r>
            <a:r>
              <a:rPr lang="en-US" sz="2400" dirty="0" err="1"/>
              <a:t>maksimum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pohon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kedalaman</a:t>
            </a:r>
            <a:r>
              <a:rPr lang="en-US" sz="2400" dirty="0"/>
              <a:t> </a:t>
            </a:r>
            <a:r>
              <a:rPr lang="en-US" sz="2400" dirty="0" err="1"/>
              <a:t>pohon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.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pohon</a:t>
            </a:r>
            <a:r>
              <a:rPr lang="en-US" sz="2400" dirty="0" smtClean="0"/>
              <a:t> </a:t>
            </a:r>
            <a:r>
              <a:rPr lang="en-US" sz="2400" dirty="0" err="1" smtClean="0"/>
              <a:t>disamping</a:t>
            </a:r>
            <a:r>
              <a:rPr lang="en-US" sz="2400" dirty="0" smtClean="0"/>
              <a:t> </a:t>
            </a:r>
            <a:r>
              <a:rPr lang="en-US" sz="2400" dirty="0" err="1" smtClean="0"/>
              <a:t>aras</a:t>
            </a:r>
            <a:r>
              <a:rPr lang="en-US" sz="2400" dirty="0" smtClean="0"/>
              <a:t> </a:t>
            </a:r>
            <a:r>
              <a:rPr lang="en-US" sz="2400" dirty="0" err="1" smtClean="0"/>
              <a:t>mak</a:t>
            </a:r>
            <a:r>
              <a:rPr lang="en-US" sz="2400" dirty="0" smtClean="0"/>
              <a:t> = 3</a:t>
            </a:r>
            <a:endParaRPr lang="en-US" sz="2400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9043146"/>
              </p:ext>
            </p:extLst>
          </p:nvPr>
        </p:nvGraphicFramePr>
        <p:xfrm>
          <a:off x="23402" y="1684897"/>
          <a:ext cx="2942497" cy="3528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1" name="Visio" r:id="rId4" imgW="2152751" imgH="2581343" progId="Visio.Drawing.15">
                  <p:embed/>
                </p:oleObj>
              </mc:Choice>
              <mc:Fallback>
                <p:oleObj name="Visio" r:id="rId4" imgW="2152751" imgH="2581343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02" y="1684897"/>
                        <a:ext cx="2942497" cy="35283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88154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Pohon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BIner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algn="just"/>
            <a:r>
              <a:rPr lang="en-US" sz="2400" dirty="0" err="1"/>
              <a:t>Pohon</a:t>
            </a:r>
            <a:r>
              <a:rPr lang="en-US" sz="2400" dirty="0"/>
              <a:t> </a:t>
            </a:r>
            <a:r>
              <a:rPr lang="en-US" sz="2400" dirty="0" err="1"/>
              <a:t>berakar</a:t>
            </a:r>
            <a:r>
              <a:rPr lang="en-US" sz="2400" dirty="0"/>
              <a:t> yang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</a:t>
            </a:r>
            <a:r>
              <a:rPr lang="en-US" sz="2400" dirty="0" err="1" smtClean="0"/>
              <a:t>cabangnya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/>
              <a:t>paling </a:t>
            </a:r>
            <a:r>
              <a:rPr lang="en-US" sz="2400" dirty="0" err="1"/>
              <a:t>banyak</a:t>
            </a:r>
            <a:r>
              <a:rPr lang="en-US" sz="2400" dirty="0"/>
              <a:t> n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pohon</a:t>
            </a:r>
            <a:r>
              <a:rPr lang="en-US" sz="2400" dirty="0"/>
              <a:t> n-</a:t>
            </a:r>
            <a:r>
              <a:rPr lang="en-US" sz="2400" dirty="0" err="1"/>
              <a:t>ary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/>
              <a:t>n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2 </a:t>
            </a:r>
            <a:r>
              <a:rPr lang="en-US" sz="2400" dirty="0" err="1"/>
              <a:t>pohon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pohon</a:t>
            </a:r>
            <a:r>
              <a:rPr lang="en-US" sz="2400" dirty="0"/>
              <a:t> </a:t>
            </a:r>
            <a:r>
              <a:rPr lang="en-US" sz="2400" dirty="0" err="1"/>
              <a:t>biner</a:t>
            </a:r>
            <a:r>
              <a:rPr lang="en-US" sz="2400" dirty="0"/>
              <a:t> (binary tree). </a:t>
            </a:r>
            <a:endParaRPr lang="en-US" sz="2400" dirty="0" smtClean="0"/>
          </a:p>
          <a:p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pohon</a:t>
            </a:r>
            <a:r>
              <a:rPr lang="en-US" sz="2400" dirty="0"/>
              <a:t> </a:t>
            </a:r>
            <a:r>
              <a:rPr lang="en-US" sz="2400" dirty="0" err="1"/>
              <a:t>biner</a:t>
            </a:r>
            <a:r>
              <a:rPr lang="en-US" sz="2400" dirty="0"/>
              <a:t>,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aturan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penempatan</a:t>
            </a:r>
            <a:r>
              <a:rPr lang="en-US" sz="2400" dirty="0"/>
              <a:t> </a:t>
            </a:r>
            <a:r>
              <a:rPr lang="en-US" sz="2400" dirty="0" err="1"/>
              <a:t>simpulnya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penempatan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pohon</a:t>
            </a:r>
            <a:r>
              <a:rPr lang="en-US" sz="2400" dirty="0"/>
              <a:t> </a:t>
            </a:r>
            <a:r>
              <a:rPr lang="en-US" sz="2400" dirty="0" err="1"/>
              <a:t>biner</a:t>
            </a:r>
            <a:r>
              <a:rPr lang="en-US" sz="2400" dirty="0"/>
              <a:t> : “</a:t>
            </a:r>
            <a:r>
              <a:rPr lang="en-US" sz="2400" dirty="0" err="1"/>
              <a:t>Simpul</a:t>
            </a:r>
            <a:r>
              <a:rPr lang="en-US" sz="2400" dirty="0"/>
              <a:t> yang </a:t>
            </a:r>
            <a:r>
              <a:rPr lang="en-US" sz="2400" dirty="0" err="1"/>
              <a:t>berisi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yang </a:t>
            </a:r>
            <a:r>
              <a:rPr lang="en-US" sz="2400" dirty="0" err="1"/>
              <a:t>nilainya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</a:t>
            </a:r>
            <a:r>
              <a:rPr lang="en-US" sz="2400" dirty="0" err="1"/>
              <a:t>diatasnya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ditempatkan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cabang</a:t>
            </a:r>
            <a:r>
              <a:rPr lang="en-US" sz="2400" dirty="0"/>
              <a:t> </a:t>
            </a:r>
            <a:r>
              <a:rPr lang="en-US" sz="2400" dirty="0" err="1"/>
              <a:t>kanan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ditempatkan</a:t>
            </a:r>
            <a:r>
              <a:rPr lang="en-US" sz="2400" dirty="0"/>
              <a:t> di </a:t>
            </a:r>
            <a:r>
              <a:rPr lang="en-US" sz="2400" dirty="0" err="1"/>
              <a:t>cabang</a:t>
            </a:r>
            <a:r>
              <a:rPr lang="en-US" sz="2400" dirty="0"/>
              <a:t> </a:t>
            </a:r>
            <a:r>
              <a:rPr lang="en-US" sz="2400" dirty="0" err="1"/>
              <a:t>kiri</a:t>
            </a:r>
            <a:r>
              <a:rPr lang="en-US" sz="2400" dirty="0"/>
              <a:t>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402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Kode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Huffman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algn="just"/>
            <a:r>
              <a:rPr lang="en-US" sz="2400" dirty="0"/>
              <a:t>Salah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yang </a:t>
            </a:r>
            <a:r>
              <a:rPr lang="en-US" sz="2400" dirty="0" err="1"/>
              <a:t>biasa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kompresi</a:t>
            </a:r>
            <a:r>
              <a:rPr lang="en-US" sz="2400" dirty="0"/>
              <a:t> data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pengkodean</a:t>
            </a:r>
            <a:r>
              <a:rPr lang="en-US" sz="2400" dirty="0"/>
              <a:t> </a:t>
            </a:r>
            <a:r>
              <a:rPr lang="en-US" sz="2400" dirty="0" smtClean="0"/>
              <a:t>Huffman</a:t>
            </a:r>
          </a:p>
          <a:p>
            <a:pPr algn="just"/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pengkodean</a:t>
            </a:r>
            <a:r>
              <a:rPr lang="en-US" sz="2400" dirty="0"/>
              <a:t> Huffman </a:t>
            </a:r>
            <a:r>
              <a:rPr lang="en-US" sz="2400" dirty="0" err="1"/>
              <a:t>simbol</a:t>
            </a:r>
            <a:r>
              <a:rPr lang="en-US" sz="2400" dirty="0"/>
              <a:t>  yang  </a:t>
            </a:r>
            <a:r>
              <a:rPr lang="en-US" sz="2400" dirty="0" err="1"/>
              <a:t>mempunyai</a:t>
            </a:r>
            <a:r>
              <a:rPr lang="en-US" sz="2400" dirty="0"/>
              <a:t>  </a:t>
            </a:r>
            <a:r>
              <a:rPr lang="en-US" sz="2400" dirty="0" err="1"/>
              <a:t>probabilitas</a:t>
            </a:r>
            <a:r>
              <a:rPr lang="en-US" sz="2400" dirty="0"/>
              <a:t>  paling </a:t>
            </a:r>
            <a:r>
              <a:rPr lang="en-US" sz="2400" dirty="0" err="1"/>
              <a:t>besar</a:t>
            </a:r>
            <a:r>
              <a:rPr lang="en-US" sz="2400" dirty="0"/>
              <a:t>  </a:t>
            </a:r>
            <a:r>
              <a:rPr lang="en-US" sz="2400" dirty="0" err="1"/>
              <a:t>diberi</a:t>
            </a:r>
            <a:r>
              <a:rPr lang="en-US" sz="2400" dirty="0"/>
              <a:t>  </a:t>
            </a:r>
            <a:r>
              <a:rPr lang="en-US" sz="2400" dirty="0" err="1"/>
              <a:t>kode</a:t>
            </a:r>
            <a:r>
              <a:rPr lang="en-US" sz="2400" dirty="0"/>
              <a:t>  paling  </a:t>
            </a:r>
            <a:r>
              <a:rPr lang="en-US" sz="2400" dirty="0" err="1"/>
              <a:t>pendek</a:t>
            </a:r>
            <a:r>
              <a:rPr lang="en-US" sz="2400" dirty="0"/>
              <a:t>  (</a:t>
            </a:r>
            <a:r>
              <a:rPr lang="en-US" sz="2400" dirty="0" err="1"/>
              <a:t>jumlah</a:t>
            </a:r>
            <a:r>
              <a:rPr lang="en-US" sz="2400" dirty="0"/>
              <a:t>  bit  </a:t>
            </a:r>
            <a:r>
              <a:rPr lang="en-US" sz="2400" dirty="0" err="1"/>
              <a:t>kode</a:t>
            </a:r>
            <a:r>
              <a:rPr lang="en-US" sz="2400" dirty="0"/>
              <a:t>  </a:t>
            </a:r>
            <a:r>
              <a:rPr lang="en-US" sz="2400" dirty="0" err="1"/>
              <a:t>sedikit</a:t>
            </a:r>
            <a:r>
              <a:rPr lang="en-US" sz="2400" dirty="0"/>
              <a:t>)  </a:t>
            </a:r>
            <a:r>
              <a:rPr lang="en-US" sz="2400" dirty="0" err="1"/>
              <a:t>dan</a:t>
            </a:r>
            <a:r>
              <a:rPr lang="en-US" sz="2400" dirty="0"/>
              <a:t>  </a:t>
            </a:r>
            <a:r>
              <a:rPr lang="en-US" sz="2400" dirty="0" err="1"/>
              <a:t>simbol</a:t>
            </a:r>
            <a:r>
              <a:rPr lang="en-US" sz="2400" dirty="0"/>
              <a:t> 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probabilitas</a:t>
            </a:r>
            <a:r>
              <a:rPr lang="en-US" sz="2400" dirty="0"/>
              <a:t> paling </a:t>
            </a:r>
            <a:r>
              <a:rPr lang="en-US" sz="2400" dirty="0" err="1"/>
              <a:t>kecil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memperoleh</a:t>
            </a:r>
            <a:r>
              <a:rPr lang="en-US" sz="2400" dirty="0"/>
              <a:t> </a:t>
            </a:r>
            <a:r>
              <a:rPr lang="en-US" sz="2400" dirty="0" err="1"/>
              <a:t>kode</a:t>
            </a:r>
            <a:r>
              <a:rPr lang="en-US" sz="2400" dirty="0"/>
              <a:t> paling </a:t>
            </a:r>
            <a:r>
              <a:rPr lang="en-US" sz="2400" dirty="0" err="1"/>
              <a:t>panjang</a:t>
            </a:r>
            <a:r>
              <a:rPr lang="en-US" sz="2400" dirty="0"/>
              <a:t> (</a:t>
            </a:r>
            <a:r>
              <a:rPr lang="en-US" sz="2400" dirty="0" err="1"/>
              <a:t>jumlah</a:t>
            </a:r>
            <a:r>
              <a:rPr lang="en-US" sz="2400" dirty="0"/>
              <a:t> bit </a:t>
            </a:r>
            <a:r>
              <a:rPr lang="en-US" sz="2400" dirty="0" err="1"/>
              <a:t>kode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).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Kode</a:t>
            </a:r>
            <a:r>
              <a:rPr lang="en-US" sz="2400" dirty="0" smtClean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memyusun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pohon</a:t>
            </a:r>
            <a:r>
              <a:rPr lang="en-US" sz="2400" dirty="0"/>
              <a:t> Huffman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masing-masing</a:t>
            </a:r>
            <a:r>
              <a:rPr lang="en-US" sz="2400" dirty="0"/>
              <a:t> </a:t>
            </a:r>
            <a:r>
              <a:rPr lang="en-US" sz="2400" dirty="0" err="1"/>
              <a:t>simbol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probabilitasnya</a:t>
            </a:r>
            <a:endParaRPr lang="en-US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883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Algoritma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Pohon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Huffman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lvl="0" algn="just"/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daftar</a:t>
            </a:r>
            <a:r>
              <a:rPr lang="en-US" sz="2400" dirty="0"/>
              <a:t> </a:t>
            </a:r>
            <a:r>
              <a:rPr lang="en-US" sz="2400" dirty="0" err="1"/>
              <a:t>simbol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probabilitas</a:t>
            </a:r>
            <a:r>
              <a:rPr lang="en-US" sz="2400" dirty="0"/>
              <a:t>, </a:t>
            </a:r>
            <a:r>
              <a:rPr lang="en-US" sz="2400" b="1" dirty="0" err="1"/>
              <a:t>buatlah</a:t>
            </a:r>
            <a:r>
              <a:rPr lang="en-US" sz="2400" b="1" dirty="0"/>
              <a:t>   </a:t>
            </a:r>
            <a:r>
              <a:rPr lang="en-US" sz="2400" b="1" dirty="0" err="1"/>
              <a:t>dua</a:t>
            </a:r>
            <a:r>
              <a:rPr lang="en-US" sz="2400" b="1" dirty="0"/>
              <a:t> </a:t>
            </a:r>
            <a:r>
              <a:rPr lang="en-US" sz="2400" b="1" dirty="0" err="1"/>
              <a:t>buah</a:t>
            </a:r>
            <a:r>
              <a:rPr lang="en-US" sz="2400" b="1" dirty="0"/>
              <a:t> node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frekuensi</a:t>
            </a:r>
            <a:r>
              <a:rPr lang="en-US" sz="2400" b="1" dirty="0"/>
              <a:t> paling </a:t>
            </a:r>
            <a:r>
              <a:rPr lang="en-US" sz="2400" b="1" dirty="0" err="1"/>
              <a:t>kecil</a:t>
            </a:r>
            <a:r>
              <a:rPr lang="en-US" sz="2400" dirty="0"/>
              <a:t>.</a:t>
            </a:r>
          </a:p>
          <a:p>
            <a:pPr lvl="0" algn="just"/>
            <a:r>
              <a:rPr lang="en-US" sz="2400" b="1" dirty="0" err="1"/>
              <a:t>Buatlah</a:t>
            </a:r>
            <a:r>
              <a:rPr lang="en-US" sz="2400" b="1" dirty="0"/>
              <a:t> node parent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node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bobot</a:t>
            </a:r>
            <a:r>
              <a:rPr lang="en-US" sz="2400" dirty="0"/>
              <a:t> parent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probabilitas</a:t>
            </a:r>
            <a:r>
              <a:rPr lang="en-US" sz="2400" dirty="0"/>
              <a:t> </a:t>
            </a:r>
            <a:r>
              <a:rPr lang="en-US" sz="2400" dirty="0" err="1"/>
              <a:t>kedua</a:t>
            </a:r>
            <a:r>
              <a:rPr lang="en-US" sz="2400" dirty="0"/>
              <a:t> node </a:t>
            </a: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.</a:t>
            </a:r>
          </a:p>
          <a:p>
            <a:pPr lvl="0" algn="just"/>
            <a:r>
              <a:rPr lang="en-US" sz="2400" b="1" dirty="0" err="1"/>
              <a:t>Masukkan</a:t>
            </a:r>
            <a:r>
              <a:rPr lang="en-US" sz="2400" b="1" dirty="0"/>
              <a:t>  node  parent   </a:t>
            </a:r>
            <a:r>
              <a:rPr lang="en-US" sz="2400" b="1" dirty="0" err="1"/>
              <a:t>tersebut</a:t>
            </a:r>
            <a:r>
              <a:rPr lang="en-US" sz="2400" b="1" dirty="0"/>
              <a:t>  </a:t>
            </a:r>
            <a:r>
              <a:rPr lang="en-US" sz="2400" b="1" dirty="0" err="1"/>
              <a:t>beserta</a:t>
            </a:r>
            <a:r>
              <a:rPr lang="en-US" sz="2400" b="1" dirty="0"/>
              <a:t>  </a:t>
            </a:r>
            <a:r>
              <a:rPr lang="en-US" sz="2400" b="1" dirty="0" err="1"/>
              <a:t>bobotnya</a:t>
            </a:r>
            <a:r>
              <a:rPr lang="en-US" sz="2400" b="1" dirty="0"/>
              <a:t>  </a:t>
            </a:r>
            <a:r>
              <a:rPr lang="en-US" sz="2400" b="1" dirty="0" err="1"/>
              <a:t>ke</a:t>
            </a:r>
            <a:r>
              <a:rPr lang="en-US" sz="2400" b="1" dirty="0"/>
              <a:t>  </a:t>
            </a:r>
            <a:r>
              <a:rPr lang="en-US" sz="2400" b="1" dirty="0" err="1"/>
              <a:t>dalam</a:t>
            </a:r>
            <a:r>
              <a:rPr lang="en-US" sz="2400" b="1" dirty="0"/>
              <a:t>  </a:t>
            </a:r>
            <a:r>
              <a:rPr lang="en-US" sz="2400" b="1" dirty="0" err="1"/>
              <a:t>daftar</a:t>
            </a:r>
            <a:r>
              <a:rPr lang="en-US" sz="2400" dirty="0"/>
              <a:t>,  </a:t>
            </a:r>
            <a:r>
              <a:rPr lang="en-US" sz="2400" dirty="0" err="1"/>
              <a:t>dan</a:t>
            </a:r>
            <a:r>
              <a:rPr lang="en-US" sz="2400" dirty="0"/>
              <a:t> 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kedua</a:t>
            </a:r>
            <a:r>
              <a:rPr lang="en-US" sz="2400" dirty="0"/>
              <a:t> node </a:t>
            </a: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err="1"/>
              <a:t>beserta</a:t>
            </a:r>
            <a:r>
              <a:rPr lang="en-US" sz="2400" dirty="0"/>
              <a:t> </a:t>
            </a:r>
            <a:r>
              <a:rPr lang="en-US" sz="2400" dirty="0" err="1"/>
              <a:t>probabilitasnya</a:t>
            </a:r>
            <a:r>
              <a:rPr lang="en-US" sz="2400" dirty="0"/>
              <a:t> </a:t>
            </a:r>
            <a:r>
              <a:rPr lang="en-US" sz="2400" dirty="0" err="1"/>
              <a:t>dihapus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daftar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/>
              <a:t>Salah  </a:t>
            </a:r>
            <a:r>
              <a:rPr lang="en-US" sz="2400" dirty="0" err="1"/>
              <a:t>satu</a:t>
            </a:r>
            <a:r>
              <a:rPr lang="en-US" sz="2400" dirty="0"/>
              <a:t>  node  </a:t>
            </a:r>
            <a:r>
              <a:rPr lang="en-US" sz="2400" dirty="0" err="1"/>
              <a:t>anak</a:t>
            </a:r>
            <a:r>
              <a:rPr lang="en-US" sz="2400" dirty="0"/>
              <a:t>  </a:t>
            </a:r>
            <a:r>
              <a:rPr lang="en-US" sz="2400" dirty="0" err="1"/>
              <a:t>dijadikan</a:t>
            </a:r>
            <a:r>
              <a:rPr lang="en-US" sz="2400" dirty="0"/>
              <a:t>  </a:t>
            </a:r>
            <a:r>
              <a:rPr lang="en-US" sz="2400" dirty="0" err="1"/>
              <a:t>jalur</a:t>
            </a:r>
            <a:r>
              <a:rPr lang="en-US" sz="2400" dirty="0"/>
              <a:t>  (</a:t>
            </a:r>
            <a:r>
              <a:rPr lang="en-US" sz="2400" dirty="0" err="1"/>
              <a:t>dilihat</a:t>
            </a:r>
            <a:r>
              <a:rPr lang="en-US" sz="2400" dirty="0"/>
              <a:t>  </a:t>
            </a:r>
            <a:r>
              <a:rPr lang="en-US" sz="2400" dirty="0" err="1"/>
              <a:t>dari</a:t>
            </a:r>
            <a:r>
              <a:rPr lang="en-US" sz="2400" dirty="0"/>
              <a:t>  node  parent) 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pengkodean</a:t>
            </a:r>
            <a:r>
              <a:rPr lang="en-US" sz="2400" dirty="0"/>
              <a:t> 0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jalur</a:t>
            </a:r>
            <a:r>
              <a:rPr lang="en-US" sz="2400" dirty="0"/>
              <a:t> </a:t>
            </a:r>
            <a:r>
              <a:rPr lang="en-US" sz="2400" dirty="0" err="1"/>
              <a:t>pengkodean</a:t>
            </a:r>
            <a:r>
              <a:rPr lang="en-US" sz="2400" dirty="0"/>
              <a:t> 1.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144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944" cy="4997152"/>
          </a:xfrm>
        </p:spPr>
        <p:txBody>
          <a:bodyPr/>
          <a:lstStyle/>
          <a:p>
            <a:pPr lvl="0" algn="just"/>
            <a:r>
              <a:rPr lang="en-US" sz="2400" dirty="0" err="1"/>
              <a:t>Buatlah</a:t>
            </a:r>
            <a:r>
              <a:rPr lang="en-US" sz="2400" dirty="0"/>
              <a:t> </a:t>
            </a:r>
            <a:r>
              <a:rPr lang="en-US" sz="2400" dirty="0" err="1"/>
              <a:t>kode</a:t>
            </a:r>
            <a:r>
              <a:rPr lang="en-US" sz="2400" dirty="0"/>
              <a:t> Huffman </a:t>
            </a:r>
            <a:r>
              <a:rPr lang="en-US" sz="2400" dirty="0" err="1"/>
              <a:t>untuk</a:t>
            </a:r>
            <a:r>
              <a:rPr lang="en-US" sz="2400" dirty="0"/>
              <a:t> “SCIENCE</a:t>
            </a:r>
            <a:r>
              <a:rPr lang="en-US" sz="2400" dirty="0" smtClean="0"/>
              <a:t>”</a:t>
            </a:r>
          </a:p>
          <a:p>
            <a:pPr marL="0" indent="0" algn="just">
              <a:buNone/>
            </a:pPr>
            <a:r>
              <a:rPr lang="en-US" sz="2400" b="1" dirty="0" err="1"/>
              <a:t>Solusi</a:t>
            </a:r>
            <a:endParaRPr lang="en-US" sz="2400" dirty="0"/>
          </a:p>
          <a:p>
            <a:pPr algn="just"/>
            <a:r>
              <a:rPr lang="en-US" sz="2400" dirty="0" err="1" smtClean="0"/>
              <a:t>Buatllah</a:t>
            </a:r>
            <a:r>
              <a:rPr lang="en-US" sz="2400" dirty="0" smtClean="0"/>
              <a:t> </a:t>
            </a:r>
            <a:r>
              <a:rPr lang="en-US" sz="2400" dirty="0" err="1"/>
              <a:t>daftar</a:t>
            </a:r>
            <a:r>
              <a:rPr lang="en-US" sz="2400" dirty="0"/>
              <a:t> </a:t>
            </a:r>
            <a:r>
              <a:rPr lang="en-US" sz="2400" dirty="0" err="1"/>
              <a:t>frekuensi</a:t>
            </a:r>
            <a:r>
              <a:rPr lang="en-US" sz="2400" dirty="0"/>
              <a:t> </a:t>
            </a:r>
            <a:r>
              <a:rPr lang="en-US" sz="2400" dirty="0" err="1"/>
              <a:t>kemunculan</a:t>
            </a:r>
            <a:r>
              <a:rPr lang="en-US" sz="2400" dirty="0"/>
              <a:t> </a:t>
            </a:r>
            <a:r>
              <a:rPr lang="en-US" sz="2400" dirty="0" err="1"/>
              <a:t>simbol-simbol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data </a:t>
            </a:r>
            <a:r>
              <a:rPr lang="en-US" sz="2400" dirty="0" err="1"/>
              <a:t>tersebut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/>
              <a:t>Urutkan</a:t>
            </a:r>
            <a:r>
              <a:rPr lang="en-US" sz="2400" dirty="0"/>
              <a:t> </a:t>
            </a:r>
            <a:r>
              <a:rPr lang="en-US" sz="2400" dirty="0" err="1"/>
              <a:t>berdsarkan</a:t>
            </a:r>
            <a:r>
              <a:rPr lang="en-US" sz="2400" dirty="0"/>
              <a:t> </a:t>
            </a:r>
            <a:r>
              <a:rPr lang="en-US" sz="2400" dirty="0" err="1"/>
              <a:t>frekuensi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terkecil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terbesar</a:t>
            </a:r>
            <a:r>
              <a:rPr lang="en-US" sz="2400" dirty="0"/>
              <a:t>,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yang </a:t>
            </a:r>
            <a:r>
              <a:rPr lang="en-US" sz="2400" dirty="0" err="1"/>
              <a:t>frekuensinya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urutan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urutan</a:t>
            </a:r>
            <a:r>
              <a:rPr lang="en-US" sz="2400" dirty="0"/>
              <a:t> </a:t>
            </a:r>
            <a:r>
              <a:rPr lang="en-US" sz="2400" dirty="0" err="1"/>
              <a:t>huruf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kata yang </a:t>
            </a:r>
            <a:r>
              <a:rPr lang="en-US" sz="2400" dirty="0" err="1"/>
              <a:t>dimaksud</a:t>
            </a:r>
            <a:endParaRPr lang="en-US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0490" y="2996952"/>
            <a:ext cx="3036060" cy="249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5715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/>
          <a:lstStyle/>
          <a:p>
            <a:pPr algn="just"/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daftar</a:t>
            </a:r>
            <a:r>
              <a:rPr lang="en-US" sz="2400" dirty="0"/>
              <a:t> </a:t>
            </a:r>
            <a:r>
              <a:rPr lang="en-US" sz="2400" dirty="0" err="1"/>
              <a:t>frekuensi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buat</a:t>
            </a:r>
            <a:r>
              <a:rPr lang="en-US" sz="2400" dirty="0"/>
              <a:t> </a:t>
            </a:r>
            <a:r>
              <a:rPr lang="en-US" sz="2400" dirty="0" err="1"/>
              <a:t>daun-daun</a:t>
            </a:r>
            <a:r>
              <a:rPr lang="en-US" sz="2400" dirty="0"/>
              <a:t> yang </a:t>
            </a:r>
            <a:r>
              <a:rPr lang="en-US" sz="2400" dirty="0" err="1"/>
              <a:t>mewakili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simbol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mengasosiasikan</a:t>
            </a:r>
            <a:r>
              <a:rPr lang="en-US" sz="2400" dirty="0"/>
              <a:t> </a:t>
            </a:r>
            <a:r>
              <a:rPr lang="en-US" sz="2400" dirty="0" err="1"/>
              <a:t>daun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frekuensi</a:t>
            </a:r>
            <a:r>
              <a:rPr lang="en-US" sz="2400" dirty="0"/>
              <a:t> </a:t>
            </a:r>
            <a:r>
              <a:rPr lang="en-US" sz="2400" dirty="0" err="1"/>
              <a:t>kemunculan</a:t>
            </a:r>
            <a:r>
              <a:rPr lang="en-US" sz="2400" dirty="0"/>
              <a:t> </a:t>
            </a:r>
            <a:r>
              <a:rPr lang="en-US" sz="2400" dirty="0" err="1"/>
              <a:t>simbol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/>
              <a:t>Dari </a:t>
            </a:r>
            <a:r>
              <a:rPr lang="en-US" sz="2400" dirty="0" err="1"/>
              <a:t>daun</a:t>
            </a:r>
            <a:r>
              <a:rPr lang="en-US" sz="2400" dirty="0"/>
              <a:t> S </a:t>
            </a:r>
            <a:r>
              <a:rPr lang="en-US" sz="2400" dirty="0" err="1"/>
              <a:t>dan</a:t>
            </a:r>
            <a:r>
              <a:rPr lang="en-US" sz="2400" dirty="0"/>
              <a:t> I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buat</a:t>
            </a:r>
            <a:r>
              <a:rPr lang="en-US" sz="2400" dirty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 SI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orangtua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S </a:t>
            </a:r>
            <a:r>
              <a:rPr lang="en-US" sz="2400" dirty="0" err="1"/>
              <a:t>dan</a:t>
            </a:r>
            <a:r>
              <a:rPr lang="en-US" sz="2400" dirty="0"/>
              <a:t> I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menyisipkannya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daftar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urutan</a:t>
            </a:r>
            <a:r>
              <a:rPr lang="en-US" sz="2400" dirty="0"/>
              <a:t> </a:t>
            </a:r>
            <a:r>
              <a:rPr lang="en-US" sz="2400" dirty="0" err="1"/>
              <a:t>frekuensinya</a:t>
            </a:r>
            <a:r>
              <a:rPr lang="en-US" sz="2400" dirty="0"/>
              <a:t>.</a:t>
            </a:r>
          </a:p>
          <a:p>
            <a:pPr lvl="0" algn="just"/>
            <a:endParaRPr lang="en-US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924944"/>
            <a:ext cx="6551093" cy="8432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4858879"/>
            <a:ext cx="5847705" cy="1752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2218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8554</TotalTime>
  <Words>609</Words>
  <Application>Microsoft Office PowerPoint</Application>
  <PresentationFormat>On-screen Show (4:3)</PresentationFormat>
  <Paragraphs>67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Calibri</vt:lpstr>
      <vt:lpstr>Diseño predeterminado</vt:lpstr>
      <vt:lpstr>Visio</vt:lpstr>
      <vt:lpstr>PowerPoint Presentation</vt:lpstr>
      <vt:lpstr>Definisi Pohon</vt:lpstr>
      <vt:lpstr>Pohon dan Bukan Pohon</vt:lpstr>
      <vt:lpstr>Terminologi dalam Pohon</vt:lpstr>
      <vt:lpstr>Pohon BIner</vt:lpstr>
      <vt:lpstr>Kode Huffman</vt:lpstr>
      <vt:lpstr>Algoritma Pohon Huffman</vt:lpstr>
      <vt:lpstr>Contoh</vt:lpstr>
      <vt:lpstr>Solusi</vt:lpstr>
      <vt:lpstr>Solusi</vt:lpstr>
      <vt:lpstr>Solusi</vt:lpstr>
      <vt:lpstr>Contoh</vt:lpstr>
      <vt:lpstr>Solusi</vt:lpstr>
      <vt:lpstr>Solusi</vt:lpstr>
      <vt:lpstr>Solusi</vt:lpstr>
      <vt:lpstr>Solusi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FERRA ARIK</cp:lastModifiedBy>
  <cp:revision>880</cp:revision>
  <dcterms:created xsi:type="dcterms:W3CDTF">2010-05-23T14:28:12Z</dcterms:created>
  <dcterms:modified xsi:type="dcterms:W3CDTF">2018-08-19T14:16:06Z</dcterms:modified>
</cp:coreProperties>
</file>