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7"/>
  </p:notesMasterIdLst>
  <p:sldIdLst>
    <p:sldId id="300" r:id="rId2"/>
    <p:sldId id="303" r:id="rId3"/>
    <p:sldId id="304" r:id="rId4"/>
    <p:sldId id="305" r:id="rId5"/>
    <p:sldId id="307" r:id="rId6"/>
    <p:sldId id="306" r:id="rId7"/>
    <p:sldId id="259" r:id="rId8"/>
    <p:sldId id="273" r:id="rId9"/>
    <p:sldId id="274" r:id="rId10"/>
    <p:sldId id="275" r:id="rId11"/>
    <p:sldId id="261" r:id="rId12"/>
    <p:sldId id="262" r:id="rId13"/>
    <p:sldId id="263" r:id="rId14"/>
    <p:sldId id="285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86" r:id="rId24"/>
    <p:sldId id="272" r:id="rId25"/>
    <p:sldId id="277" r:id="rId26"/>
    <p:sldId id="287" r:id="rId27"/>
    <p:sldId id="278" r:id="rId28"/>
    <p:sldId id="279" r:id="rId29"/>
    <p:sldId id="280" r:id="rId30"/>
    <p:sldId id="281" r:id="rId31"/>
    <p:sldId id="282" r:id="rId32"/>
    <p:sldId id="283" r:id="rId33"/>
    <p:sldId id="296" r:id="rId34"/>
    <p:sldId id="297" r:id="rId35"/>
    <p:sldId id="302" r:id="rId36"/>
    <p:sldId id="284" r:id="rId37"/>
    <p:sldId id="288" r:id="rId38"/>
    <p:sldId id="294" r:id="rId39"/>
    <p:sldId id="295" r:id="rId40"/>
    <p:sldId id="290" r:id="rId41"/>
    <p:sldId id="291" r:id="rId42"/>
    <p:sldId id="292" r:id="rId43"/>
    <p:sldId id="298" r:id="rId44"/>
    <p:sldId id="299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4557" autoAdjust="0"/>
  </p:normalViewPr>
  <p:slideViewPr>
    <p:cSldViewPr>
      <p:cViewPr varScale="1">
        <p:scale>
          <a:sx n="59" d="100"/>
          <a:sy n="59" d="100"/>
        </p:scale>
        <p:origin x="160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1BEFE6-9588-495A-922A-1A0F1904F73D}" type="datetimeFigureOut">
              <a:rPr lang="en-US"/>
              <a:pPr>
                <a:defRPr/>
              </a:pPr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FC0C3B-70BF-4E8F-8B0C-1C7945A8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6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baseline="0" dirty="0"/>
              <a:t> </a:t>
            </a:r>
            <a:r>
              <a:rPr lang="en-US" baseline="0" dirty="0" err="1"/>
              <a:t>menjelaskan</a:t>
            </a:r>
            <a:r>
              <a:rPr lang="en-US" baseline="0" dirty="0"/>
              <a:t> </a:t>
            </a:r>
            <a:r>
              <a:rPr lang="en-US" baseline="0" dirty="0" err="1"/>
              <a:t>bagian</a:t>
            </a:r>
            <a:r>
              <a:rPr lang="en-US" baseline="0" dirty="0"/>
              <a:t> ‘Cara </a:t>
            </a:r>
            <a:r>
              <a:rPr lang="en-US" baseline="0" dirty="0" err="1"/>
              <a:t>penyajian</a:t>
            </a:r>
            <a:r>
              <a:rPr lang="en-US" baseline="0" dirty="0"/>
              <a:t> </a:t>
            </a:r>
            <a:r>
              <a:rPr lang="en-US" baseline="0" dirty="0" err="1"/>
              <a:t>himpunan</a:t>
            </a:r>
            <a:r>
              <a:rPr lang="en-US" baseline="0" dirty="0"/>
              <a:t>’ </a:t>
            </a:r>
            <a:r>
              <a:rPr lang="en-US" baseline="0" dirty="0" err="1"/>
              <a:t>dosen</a:t>
            </a:r>
            <a:r>
              <a:rPr lang="en-US" baseline="0" dirty="0"/>
              <a:t> </a:t>
            </a:r>
            <a:r>
              <a:rPr lang="en-US" baseline="0" dirty="0" err="1"/>
              <a:t>sebaiknya</a:t>
            </a:r>
            <a:r>
              <a:rPr lang="en-US" baseline="0" dirty="0"/>
              <a:t> </a:t>
            </a:r>
            <a:r>
              <a:rPr lang="en-US" baseline="0" dirty="0" err="1"/>
              <a:t>sering</a:t>
            </a:r>
            <a:r>
              <a:rPr lang="en-US" baseline="0" dirty="0"/>
              <a:t> </a:t>
            </a:r>
            <a:r>
              <a:rPr lang="en-US" baseline="0" dirty="0" err="1"/>
              <a:t>memberikan</a:t>
            </a:r>
            <a:r>
              <a:rPr lang="en-US" baseline="0" dirty="0"/>
              <a:t> </a:t>
            </a:r>
            <a:r>
              <a:rPr lang="en-US" baseline="0" dirty="0" err="1"/>
              <a:t>latihan-latihan</a:t>
            </a:r>
            <a:r>
              <a:rPr lang="en-US" baseline="0" dirty="0"/>
              <a:t> </a:t>
            </a:r>
            <a:r>
              <a:rPr lang="en-US" baseline="0" dirty="0" err="1"/>
              <a:t>pada</a:t>
            </a:r>
            <a:r>
              <a:rPr lang="en-US" baseline="0" dirty="0"/>
              <a:t> </a:t>
            </a:r>
            <a:r>
              <a:rPr lang="en-US" baseline="0" dirty="0" err="1"/>
              <a:t>mahasiswa</a:t>
            </a:r>
            <a:r>
              <a:rPr lang="en-US" baseline="0" dirty="0"/>
              <a:t> </a:t>
            </a:r>
            <a:r>
              <a:rPr lang="en-US" baseline="0" dirty="0" err="1"/>
              <a:t>untuk</a:t>
            </a:r>
            <a:r>
              <a:rPr lang="en-US" baseline="0" dirty="0"/>
              <a:t> </a:t>
            </a:r>
            <a:r>
              <a:rPr lang="en-US" baseline="0" dirty="0" err="1"/>
              <a:t>mampu</a:t>
            </a:r>
            <a:r>
              <a:rPr lang="en-US" baseline="0" dirty="0"/>
              <a:t> </a:t>
            </a:r>
            <a:r>
              <a:rPr lang="en-US" baseline="0" dirty="0" err="1"/>
              <a:t>memahami</a:t>
            </a:r>
            <a:r>
              <a:rPr lang="en-US" baseline="0" dirty="0"/>
              <a:t> </a:t>
            </a:r>
            <a:r>
              <a:rPr lang="en-US" baseline="0" dirty="0" err="1"/>
              <a:t>cara</a:t>
            </a:r>
            <a:r>
              <a:rPr lang="en-US" baseline="0" dirty="0"/>
              <a:t> </a:t>
            </a:r>
            <a:r>
              <a:rPr lang="en-US" baseline="0" dirty="0" err="1"/>
              <a:t>penulisan</a:t>
            </a:r>
            <a:r>
              <a:rPr lang="en-US" baseline="0" dirty="0"/>
              <a:t> </a:t>
            </a:r>
            <a:r>
              <a:rPr lang="en-US" baseline="0" dirty="0" err="1"/>
              <a:t>himpunan</a:t>
            </a:r>
            <a:r>
              <a:rPr lang="en-US" baseline="0" dirty="0"/>
              <a:t> yang </a:t>
            </a:r>
            <a:r>
              <a:rPr lang="en-US" baseline="0" dirty="0" err="1"/>
              <a:t>baik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C0C3B-70BF-4E8F-8B0C-1C7945A8CCF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5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0D50EF39-45B9-4B6B-9070-91858A41CA02}" type="datetime3">
              <a:rPr lang="en-US" smtClean="0"/>
              <a:pPr/>
              <a:t>23 August 2018</a:t>
            </a:fld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/>
              <a:t>modul kuliah logika matematika- T. Kustendi, M.T 2007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FEA160-8731-4178-81DC-053C7286B23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06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inklusi-ekslusi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yang lain (</a:t>
            </a:r>
            <a:r>
              <a:rPr lang="en-US" dirty="0" err="1"/>
              <a:t>disarankan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C0C3B-70BF-4E8F-8B0C-1C7945A8CCF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31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Diagram Venn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C0C3B-70BF-4E8F-8B0C-1C7945A8CCF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58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6896E-F314-4FAC-87B5-964B35402377}" type="datetime1">
              <a:rPr lang="id-ID" smtClean="0"/>
              <a:t>23/08/2018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24D36-E280-44BA-B8BC-BC07C9FF359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072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23/08/2018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99394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23/08/2018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13805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23/08/2018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611996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23/08/2018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16419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23/08/2018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756859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23/08/2018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9651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22D09-121A-4B20-BEEB-AE3215910B41}" type="datetime1">
              <a:rPr lang="id-ID" smtClean="0"/>
              <a:t>23/08/2018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68AB9-3333-4E49-9A0C-3F47BE274B3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1406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49B658-FB10-4A56-BCDF-CF32D237DEA6}" type="datetime1">
              <a:rPr lang="id-ID" smtClean="0"/>
              <a:t>23/08/2018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76DA8-D93E-49D2-9D59-4A0260561E6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236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CBEDC2-A9D7-4391-90B4-E90A64526788}" type="datetime1">
              <a:rPr lang="id-ID" smtClean="0"/>
              <a:t>23/08/2018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821D7-D591-494A-960C-021276192A0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756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6A0AC-9205-46D1-B801-8B69AA30A68C}" type="datetime1">
              <a:rPr lang="id-ID" smtClean="0"/>
              <a:t>23/08/2018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9EED8-541C-4346-B695-0F35EF9B19A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234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E4094C-D7DE-47CC-B720-4BBD3A3C64C4}" type="datetime1">
              <a:rPr lang="id-ID" smtClean="0"/>
              <a:t>23/08/2018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947EC-4F70-4734-A3EF-993824D922A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844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7E5A4E-CD99-48B5-91B7-A366476DA55B}" type="datetime1">
              <a:rPr lang="id-ID" smtClean="0"/>
              <a:t>23/08/2018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98961-C74C-4333-9A67-821FF1FF693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751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7581E3-F13F-4F9C-A07A-D76DE00EB292}" type="datetime1">
              <a:rPr lang="id-ID" smtClean="0"/>
              <a:t>23/08/2018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20671-165D-4ABE-8E01-427F8C329CA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634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F096-27CE-40B3-8E45-22FFDBFB8BCC}" type="datetime1">
              <a:rPr lang="id-ID" smtClean="0"/>
              <a:t>23/08/2018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A772C-C650-4A82-A652-1E613F01C4E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873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DFFBE4-7075-4D4B-A5DC-B3A5C1F40C3F}" type="datetime1">
              <a:rPr lang="id-ID" smtClean="0"/>
              <a:t>23/08/2018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34166-F32A-4562-83AC-B351CF75626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122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5F6A4-A878-4559-B8D1-133726B8ED2F}" type="datetime1">
              <a:rPr lang="id-ID" smtClean="0"/>
              <a:t>23/08/2018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5C555-D5BE-4BD6-94C4-BFB0B178EC9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572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0D6FF8E-5506-4643-9CC0-8ABFA10DE92B}" type="datetime1">
              <a:rPr lang="id-ID" smtClean="0"/>
              <a:t>23/08/2018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7006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Himpunan_(matematika)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Smallint&amp;action=edit&amp;redlink=1" TargetMode="External"/><Relationship Id="rId2" Type="http://schemas.openxmlformats.org/officeDocument/2006/relationships/hyperlink" Target="http://id.wikipedia.org/wiki/Byte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7715304" cy="122413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969930"/>
            <a:ext cx="39313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: </a:t>
            </a:r>
          </a:p>
          <a:p>
            <a:r>
              <a:rPr lang="en-US" b="1" dirty="0" err="1"/>
              <a:t>Hanung</a:t>
            </a:r>
            <a:r>
              <a:rPr lang="en-US" b="1" dirty="0"/>
              <a:t> N. </a:t>
            </a:r>
            <a:r>
              <a:rPr lang="en-US" b="1" dirty="0" err="1"/>
              <a:t>Prasetyo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, M.T. </a:t>
            </a:r>
            <a:r>
              <a:rPr lang="en-US" b="1" dirty="0" err="1"/>
              <a:t>dkk</a:t>
            </a:r>
            <a:endParaRPr lang="en-US" b="1" dirty="0"/>
          </a:p>
          <a:p>
            <a:r>
              <a:rPr lang="en-US" b="1" dirty="0"/>
              <a:t>hanungnp@telkomuniversity.ac.id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309320"/>
            <a:ext cx="8635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Hanya</a:t>
            </a:r>
            <a:r>
              <a:rPr lang="en-US" sz="1600" i="1" dirty="0"/>
              <a:t> </a:t>
            </a:r>
            <a:r>
              <a:rPr lang="en-US" sz="1600" i="1" dirty="0" err="1"/>
              <a:t>dipergunakan</a:t>
            </a:r>
            <a:r>
              <a:rPr lang="en-US" sz="1600" i="1" dirty="0"/>
              <a:t> </a:t>
            </a:r>
            <a:r>
              <a:rPr lang="en-US" sz="1600" i="1" dirty="0" err="1"/>
              <a:t>untuk</a:t>
            </a:r>
            <a:r>
              <a:rPr lang="en-US" sz="1600" i="1" dirty="0"/>
              <a:t> </a:t>
            </a:r>
            <a:r>
              <a:rPr lang="en-US" sz="1600" i="1" dirty="0" err="1"/>
              <a:t>kepentingan</a:t>
            </a:r>
            <a:r>
              <a:rPr lang="en-US" sz="1600" i="1" dirty="0"/>
              <a:t> </a:t>
            </a:r>
            <a:r>
              <a:rPr lang="en-US" sz="1600" i="1" dirty="0" err="1"/>
              <a:t>pengejaran</a:t>
            </a:r>
            <a:r>
              <a:rPr lang="en-US" sz="1600" i="1" dirty="0"/>
              <a:t> di </a:t>
            </a:r>
            <a:r>
              <a:rPr lang="en-US" sz="1600" i="1" dirty="0" err="1"/>
              <a:t>Lingkungan</a:t>
            </a:r>
            <a:r>
              <a:rPr lang="en-US" sz="1600" i="1" dirty="0"/>
              <a:t> Telkom University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5277108"/>
            <a:ext cx="332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id-ID" dirty="0"/>
              <a:t>PH1A3</a:t>
            </a:r>
            <a:r>
              <a:rPr lang="en-US" dirty="0"/>
              <a:t>-</a:t>
            </a:r>
            <a:r>
              <a:rPr lang="id-ID" dirty="0"/>
              <a:t>Logika </a:t>
            </a:r>
            <a:r>
              <a:rPr lang="en-US" dirty="0" err="1"/>
              <a:t>Matematika</a:t>
            </a:r>
            <a:endParaRPr lang="en-US" dirty="0"/>
          </a:p>
          <a:p>
            <a:r>
              <a:rPr lang="en-US" dirty="0"/>
              <a:t>Semester </a:t>
            </a:r>
            <a:r>
              <a:rPr lang="en-US" dirty="0" err="1"/>
              <a:t>Ganjil</a:t>
            </a:r>
            <a:r>
              <a:rPr lang="en-US" dirty="0"/>
              <a:t> </a:t>
            </a:r>
            <a:r>
              <a:rPr lang="en-US" dirty="0" smtClean="0"/>
              <a:t>201</a:t>
            </a:r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201</a:t>
            </a:r>
            <a:r>
              <a:rPr lang="en-US" dirty="0"/>
              <a:t>9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6" y="172978"/>
            <a:ext cx="1077595" cy="10775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34057" y="172978"/>
            <a:ext cx="343023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>
                <a:latin typeface="Calibri" pitchFamily="34" charset="0"/>
                <a:cs typeface="Calibri" pitchFamily="34" charset="0"/>
              </a:rPr>
              <a:t>Fakultas Ilmu Terapan</a:t>
            </a:r>
          </a:p>
          <a:p>
            <a:r>
              <a:rPr lang="en-US" sz="2400" b="1" dirty="0" err="1">
                <a:latin typeface="Calibri" pitchFamily="34" charset="0"/>
                <a:cs typeface="Calibri" pitchFamily="34" charset="0"/>
              </a:rPr>
              <a:t>Universitas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Telkom</a:t>
            </a:r>
          </a:p>
          <a:p>
            <a:r>
              <a:rPr lang="en-US" b="1" dirty="0">
                <a:solidFill>
                  <a:srgbClr val="002060"/>
                </a:solidFill>
              </a:rPr>
              <a:t>www.telkomuniversity.ac.id</a:t>
            </a:r>
          </a:p>
        </p:txBody>
      </p:sp>
    </p:spTree>
    <p:extLst>
      <p:ext uri="{BB962C8B-B14F-4D97-AF65-F5344CB8AC3E}">
        <p14:creationId xmlns:p14="http://schemas.microsoft.com/office/powerpoint/2010/main" val="21357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908720"/>
            <a:ext cx="7632848" cy="4104456"/>
          </a:xfrm>
        </p:spPr>
        <p:txBody>
          <a:bodyPr>
            <a:normAutofit fontScale="62500" lnSpcReduction="20000"/>
          </a:bodyPr>
          <a:lstStyle/>
          <a:p>
            <a:pPr marL="582930" indent="-514350">
              <a:buFontTx/>
              <a:buAutoNum type="arabicPeriod" startAt="3"/>
            </a:pPr>
            <a:r>
              <a:rPr lang="en-US" sz="2800" b="1" i="1" u="sng" dirty="0" err="1">
                <a:solidFill>
                  <a:schemeClr val="tx1"/>
                </a:solidFill>
                <a:cs typeface="Times New Roman" pitchFamily="18" charset="0"/>
              </a:rPr>
              <a:t>Notasi</a:t>
            </a:r>
            <a:r>
              <a:rPr lang="en-US" sz="2800" b="1" i="1" u="sng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  <a:cs typeface="Times New Roman" pitchFamily="18" charset="0"/>
              </a:rPr>
              <a:t>Pembentuk</a:t>
            </a:r>
            <a:r>
              <a:rPr lang="en-US" sz="2800" b="1" i="1" u="sng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  <a:cs typeface="Times New Roman" pitchFamily="18" charset="0"/>
              </a:rPr>
              <a:t>Himpunan</a:t>
            </a:r>
            <a:endParaRPr lang="en-US" sz="2800" b="1" i="1" u="sng" dirty="0">
              <a:solidFill>
                <a:schemeClr val="tx1"/>
              </a:solidFill>
              <a:cs typeface="Times New Roman" pitchFamily="18" charset="0"/>
            </a:endParaRPr>
          </a:p>
          <a:p>
            <a:pPr marL="582930" indent="-514350">
              <a:buFontTx/>
              <a:buAutoNum type="arabicPeriod" startAt="3"/>
            </a:pPr>
            <a:endParaRPr lang="en-US" sz="28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tx1"/>
                </a:solidFill>
              </a:rPr>
              <a:t>Notasi</a:t>
            </a:r>
            <a:r>
              <a:rPr lang="en-US" sz="2800" dirty="0">
                <a:solidFill>
                  <a:schemeClr val="tx1"/>
                </a:solidFill>
              </a:rPr>
              <a:t>: {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sym typeface="Symbol"/>
              </a:rPr>
              <a:t>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syarat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harus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dipenuhi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oleh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}	</a:t>
            </a:r>
          </a:p>
          <a:p>
            <a:pPr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Contoh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dirty="0" err="1">
                <a:solidFill>
                  <a:schemeClr val="tx1"/>
                </a:solidFill>
              </a:rPr>
              <a:t>i</a:t>
            </a:r>
            <a:r>
              <a:rPr lang="en-US" sz="2800" dirty="0">
                <a:solidFill>
                  <a:schemeClr val="tx1"/>
                </a:solidFill>
              </a:rPr>
              <a:t>) </a:t>
            </a:r>
            <a:r>
              <a:rPr lang="en-US" sz="2600" i="1" dirty="0">
                <a:solidFill>
                  <a:schemeClr val="tx1"/>
                </a:solidFill>
              </a:rPr>
              <a:t>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adalah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himpunan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bilangan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bulat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positif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kecil</a:t>
            </a:r>
            <a:r>
              <a:rPr lang="en-US" sz="2600" dirty="0">
                <a:solidFill>
                  <a:schemeClr val="tx1"/>
                </a:solidFill>
              </a:rPr>
              <a:t>  </a:t>
            </a:r>
            <a:r>
              <a:rPr lang="en-US" sz="2600" dirty="0" err="1">
                <a:solidFill>
                  <a:schemeClr val="tx1"/>
                </a:solidFill>
              </a:rPr>
              <a:t>dari</a:t>
            </a:r>
            <a:r>
              <a:rPr lang="en-US" sz="2600" dirty="0">
                <a:solidFill>
                  <a:schemeClr val="tx1"/>
                </a:solidFill>
              </a:rPr>
              <a:t> 5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800" i="1" dirty="0">
                <a:solidFill>
                  <a:schemeClr val="tx1"/>
                </a:solidFill>
              </a:rPr>
              <a:t>	A</a:t>
            </a:r>
            <a:r>
              <a:rPr lang="en-US" sz="2800" dirty="0">
                <a:solidFill>
                  <a:schemeClr val="tx1"/>
                </a:solidFill>
              </a:rPr>
              <a:t> = {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| </a:t>
            </a:r>
            <a:r>
              <a:rPr lang="en-US" sz="2800" i="1" dirty="0">
                <a:solidFill>
                  <a:schemeClr val="tx1"/>
                </a:solidFill>
              </a:rPr>
              <a:t>x 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bilangan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bulat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positif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lebih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kecil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 5}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i="1" dirty="0">
                <a:solidFill>
                  <a:schemeClr val="tx1"/>
                </a:solidFill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  =  {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| </a:t>
            </a:r>
            <a:r>
              <a:rPr lang="en-US" sz="2800" i="1" dirty="0">
                <a:solidFill>
                  <a:schemeClr val="tx1"/>
                </a:solidFill>
              </a:rPr>
              <a:t>x  P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&lt; 5 }  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	yang </a:t>
            </a:r>
            <a:r>
              <a:rPr lang="en-US" sz="2800" dirty="0" err="1">
                <a:solidFill>
                  <a:schemeClr val="tx1"/>
                </a:solidFill>
              </a:rPr>
              <a:t>ekivalen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i="1" dirty="0">
                <a:solidFill>
                  <a:schemeClr val="tx1"/>
                </a:solidFill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 = {1, 2, 3, 4}</a:t>
            </a:r>
          </a:p>
          <a:p>
            <a:pPr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n-US" sz="2800" dirty="0">
                <a:solidFill>
                  <a:schemeClr val="tx1"/>
                </a:solidFill>
              </a:rPr>
              <a:t>(ii)</a:t>
            </a:r>
            <a:r>
              <a:rPr lang="en-US" sz="2800" i="1" dirty="0">
                <a:solidFill>
                  <a:schemeClr val="tx1"/>
                </a:solidFill>
              </a:rPr>
              <a:t> M</a:t>
            </a:r>
            <a:r>
              <a:rPr lang="en-US" sz="2800" dirty="0">
                <a:solidFill>
                  <a:schemeClr val="tx1"/>
                </a:solidFill>
              </a:rPr>
              <a:t> = {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|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mahasiswa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mengambil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kuliah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id-ID" sz="2800" dirty="0">
                <a:solidFill>
                  <a:schemeClr val="tx1"/>
                </a:solidFill>
              </a:rPr>
              <a:t>DPH1A3</a:t>
            </a:r>
            <a:r>
              <a:rPr lang="en-US" sz="2800" dirty="0">
                <a:solidFill>
                  <a:schemeClr val="tx1"/>
                </a:solidFill>
              </a:rPr>
              <a:t>}</a:t>
            </a:r>
          </a:p>
          <a:p>
            <a:pPr>
              <a:buFontTx/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6192806" cy="61387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SIMBOL HIMPUNAN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752528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Simbol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 </a:t>
            </a:r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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digunakan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untuk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keanggotaan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suatu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elemen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untuk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menyatakan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cs typeface="Arial" charset="0"/>
              </a:rPr>
              <a:t>bukan</a:t>
            </a:r>
            <a:r>
              <a:rPr lang="en-US" sz="2800" i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cs typeface="Arial" charset="0"/>
              </a:rPr>
              <a:t>anggota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digunakan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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Jika</a:t>
            </a:r>
            <a:r>
              <a:rPr lang="en-US" sz="2800" dirty="0">
                <a:solidFill>
                  <a:schemeClr val="tx1"/>
                </a:solidFill>
              </a:rPr>
              <a:t>     C = {a, b, {a}, {b, c}, c, d, {e, 9}}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Maka</a:t>
            </a:r>
            <a:endParaRPr lang="en-US" sz="2800" dirty="0">
              <a:solidFill>
                <a:schemeClr val="tx1"/>
              </a:solidFill>
              <a:cs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i="1" dirty="0">
                <a:solidFill>
                  <a:schemeClr val="tx1"/>
                </a:solidFill>
                <a:cs typeface="Arial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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C, b </a:t>
            </a:r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C, 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e </a:t>
            </a:r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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C, f </a:t>
            </a:r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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C, </a:t>
            </a:r>
            <a:r>
              <a:rPr lang="en-US" sz="2800" dirty="0">
                <a:solidFill>
                  <a:schemeClr val="tx1"/>
                </a:solidFill>
              </a:rPr>
              <a:t> {a} </a:t>
            </a:r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 C, </a:t>
            </a:r>
            <a:r>
              <a:rPr lang="en-US" sz="2800" dirty="0">
                <a:solidFill>
                  <a:schemeClr val="tx1"/>
                </a:solidFill>
              </a:rPr>
              <a:t>{e, 9} </a:t>
            </a:r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 C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{c} </a:t>
            </a:r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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C, {d} </a:t>
            </a:r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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C, {b} </a:t>
            </a:r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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C, </a:t>
            </a:r>
            <a:r>
              <a:rPr lang="en-US" sz="2800" dirty="0">
                <a:solidFill>
                  <a:schemeClr val="tx1"/>
                </a:solidFill>
              </a:rPr>
              <a:t>{b, c}</a:t>
            </a:r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 C</a:t>
            </a:r>
          </a:p>
          <a:p>
            <a:pPr algn="just">
              <a:spcBef>
                <a:spcPct val="50000"/>
              </a:spcBef>
            </a:pP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Banyaknya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anggota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dari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suatu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himpunan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disebut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bilangan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kardinal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dinyatakan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 n(C) 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atau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|C|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tx1"/>
                </a:solidFill>
              </a:rPr>
              <a:t>Jadi</a:t>
            </a:r>
            <a:r>
              <a:rPr lang="en-US" sz="2800" dirty="0">
                <a:solidFill>
                  <a:schemeClr val="tx1"/>
                </a:solidFill>
              </a:rPr>
              <a:t> n(C)</a:t>
            </a:r>
            <a:r>
              <a:rPr lang="en-US" sz="2800" baseline="-250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= 7  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   |C| = 7      </a:t>
            </a:r>
          </a:p>
          <a:p>
            <a:pPr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920880" cy="64807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ISTILAH-ISTILAH DALAM HIMPUNAN(1)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ct val="50000"/>
              </a:spcBef>
            </a:pPr>
            <a:r>
              <a:rPr lang="en-US" sz="2800" b="1" u="sng" dirty="0">
                <a:solidFill>
                  <a:schemeClr val="tx1"/>
                </a:solidFill>
                <a:cs typeface="Arial" charset="0"/>
              </a:rPr>
              <a:t>HIMPUNAN SEMESTA</a:t>
            </a:r>
            <a:r>
              <a:rPr lang="en-US" sz="2800" u="sng" dirty="0">
                <a:solidFill>
                  <a:schemeClr val="tx1"/>
                </a:solidFill>
                <a:cs typeface="Arial" charset="0"/>
              </a:rPr>
              <a:t>: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</a:p>
          <a:p>
            <a:pPr marL="350838" indent="0" algn="just">
              <a:spcBef>
                <a:spcPct val="50000"/>
              </a:spcBef>
              <a:buNone/>
            </a:pPr>
            <a:r>
              <a:rPr lang="en-US" sz="2800" i="1" dirty="0" err="1">
                <a:solidFill>
                  <a:schemeClr val="tx1"/>
                </a:solidFill>
                <a:cs typeface="Arial" charset="0"/>
              </a:rPr>
              <a:t>Himpunan</a:t>
            </a:r>
            <a:r>
              <a:rPr lang="en-US" sz="2800" i="1" dirty="0">
                <a:solidFill>
                  <a:schemeClr val="tx1"/>
                </a:solidFill>
                <a:cs typeface="Arial" charset="0"/>
              </a:rPr>
              <a:t> yang </a:t>
            </a:r>
            <a:r>
              <a:rPr lang="en-US" sz="2800" i="1" dirty="0" err="1">
                <a:solidFill>
                  <a:schemeClr val="tx1"/>
                </a:solidFill>
                <a:cs typeface="Arial" charset="0"/>
              </a:rPr>
              <a:t>mencakup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semua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anggota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sedang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dibicarakan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800" b="1" u="sng" dirty="0">
                <a:solidFill>
                  <a:schemeClr val="tx1"/>
                </a:solidFill>
                <a:cs typeface="Arial" charset="0"/>
              </a:rPr>
              <a:t>HIMPUNAN KOSONG</a:t>
            </a:r>
            <a:r>
              <a:rPr lang="en-US" sz="2800" b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: </a:t>
            </a:r>
          </a:p>
          <a:p>
            <a:pPr marL="350838" indent="0" algn="just">
              <a:spcBef>
                <a:spcPct val="50000"/>
              </a:spcBef>
              <a:buNone/>
            </a:pP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Himpunan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yang </a:t>
            </a:r>
            <a:r>
              <a:rPr lang="en-US" sz="2800" i="1" dirty="0" err="1">
                <a:solidFill>
                  <a:schemeClr val="tx1"/>
                </a:solidFill>
                <a:cs typeface="Arial" charset="0"/>
              </a:rPr>
              <a:t>tidak</a:t>
            </a:r>
            <a:r>
              <a:rPr lang="en-US" sz="2800" i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cs typeface="Arial" charset="0"/>
              </a:rPr>
              <a:t>memiliki</a:t>
            </a:r>
            <a:r>
              <a:rPr lang="en-US" sz="2800" i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cs typeface="Arial" charset="0"/>
              </a:rPr>
              <a:t>anggota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Himpunan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kosong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dinyatakan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simbol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 </a:t>
            </a:r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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atau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  { }. </a:t>
            </a:r>
            <a:endParaRPr lang="en-US" sz="2800" dirty="0">
              <a:solidFill>
                <a:schemeClr val="tx1"/>
              </a:solidFill>
            </a:endParaRPr>
          </a:p>
          <a:p>
            <a:pPr marL="350838" indent="0" algn="just">
              <a:spcBef>
                <a:spcPct val="50000"/>
              </a:spcBef>
              <a:buNone/>
            </a:pP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Himpunan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{0}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bukan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himpunan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kosong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melainkan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suatu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himpunan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mempunyai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satu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anggota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yaitu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bilangan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nol.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027664"/>
            <a:ext cx="7384666" cy="67314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ISTILAH-ISTILAH DALAM HIMPUNAN(2)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55576" y="1916832"/>
            <a:ext cx="6777317" cy="3508977"/>
          </a:xfrm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n-US" i="1" u="sng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HIMPUAN YANG EKIVALEN</a:t>
            </a:r>
            <a:endParaRPr lang="en-US" i="1" dirty="0">
              <a:solidFill>
                <a:schemeClr val="accent2"/>
              </a:solidFill>
              <a:latin typeface="Comic Sans MS" pitchFamily="66" charset="0"/>
              <a:cs typeface="Arial" charset="0"/>
            </a:endParaRPr>
          </a:p>
          <a:p>
            <a:pPr marL="350838" indent="0" algn="just">
              <a:spcBef>
                <a:spcPct val="50000"/>
              </a:spcBef>
              <a:buNone/>
            </a:pPr>
            <a:r>
              <a:rPr lang="en-US" dirty="0" err="1">
                <a:solidFill>
                  <a:schemeClr val="bg1"/>
                </a:solidFill>
                <a:cs typeface="Arial" charset="0"/>
              </a:rPr>
              <a:t>Dua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himpunan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tidak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kosong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dan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B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dikatakan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ekivalen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jika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banyaknya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anggota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sama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dengan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banyaknya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anggota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B,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ditulis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dengan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 n(A) = n(B) 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ata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 |A| = |B|. </a:t>
            </a:r>
            <a:endParaRPr lang="en-US" dirty="0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dirty="0" err="1">
                <a:solidFill>
                  <a:schemeClr val="bg1"/>
                </a:solidFill>
                <a:cs typeface="Arial" charset="0"/>
              </a:rPr>
              <a:t>Dua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himpunan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sama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pasti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ekivalen</a:t>
            </a:r>
            <a:r>
              <a:rPr lang="en-US" dirty="0">
                <a:cs typeface="Arial" charset="0"/>
              </a:rPr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ISTILAH-ISTILAH DALAM HIMPUNAN(3)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99592" y="1772816"/>
            <a:ext cx="6777317" cy="3508977"/>
          </a:xfrm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n-US" i="1" u="sng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DIAGRAM  VENN</a:t>
            </a:r>
            <a:r>
              <a:rPr lang="en-US" u="sng" dirty="0">
                <a:solidFill>
                  <a:schemeClr val="bg1"/>
                </a:solidFill>
                <a:cs typeface="Arial" charset="0"/>
              </a:rPr>
              <a:t> (</a:t>
            </a:r>
            <a:r>
              <a:rPr lang="en-US" i="1" dirty="0">
                <a:solidFill>
                  <a:schemeClr val="bg1"/>
                </a:solidFill>
                <a:cs typeface="Arial" charset="0"/>
              </a:rPr>
              <a:t>John  Venn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pada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tahun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1881)</a:t>
            </a:r>
          </a:p>
          <a:p>
            <a:pPr algn="just">
              <a:spcBef>
                <a:spcPct val="50000"/>
              </a:spcBef>
            </a:pPr>
            <a:r>
              <a:rPr lang="en-US" dirty="0" err="1">
                <a:solidFill>
                  <a:schemeClr val="bg1"/>
                </a:solidFill>
                <a:cs typeface="Arial" charset="0"/>
              </a:rPr>
              <a:t>Himpunan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digambarkan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dengan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sebuah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oval (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tidak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harus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),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dan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anggota-anggotanta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digambarkan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dengan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sebuah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noktah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(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titik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) yang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diberi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label,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sedangkan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himpunan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semesta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digambarkan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dengan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segi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empat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47" y="836712"/>
            <a:ext cx="7024744" cy="45712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 DIAGRAM VENN</a:t>
            </a:r>
            <a:endParaRPr lang="en-US" sz="3600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cs typeface="Arial" charset="0"/>
              </a:rPr>
              <a:t>   S = {1,2,3,4,5,6,7,8,9,10,11,12}</a:t>
            </a:r>
            <a:endParaRPr lang="en-US" sz="2800" dirty="0"/>
          </a:p>
          <a:p>
            <a:pPr algn="just">
              <a:spcBef>
                <a:spcPct val="50000"/>
              </a:spcBef>
            </a:pPr>
            <a:r>
              <a:rPr lang="en-US" sz="2800" dirty="0">
                <a:cs typeface="Arial" charset="0"/>
              </a:rPr>
              <a:t>   A = {</a:t>
            </a:r>
            <a:r>
              <a:rPr lang="en-US" sz="2800" dirty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en-US" sz="2800" dirty="0">
                <a:cs typeface="Arial" charset="0"/>
              </a:rPr>
              <a:t>,</a:t>
            </a:r>
            <a:r>
              <a:rPr lang="en-US" sz="2800" dirty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US" sz="2800" dirty="0">
                <a:cs typeface="Arial" charset="0"/>
              </a:rPr>
              <a:t>,</a:t>
            </a:r>
            <a:r>
              <a:rPr lang="en-US" sz="2800" dirty="0">
                <a:solidFill>
                  <a:schemeClr val="accent2"/>
                </a:solidFill>
                <a:cs typeface="Arial" charset="0"/>
              </a:rPr>
              <a:t>6,</a:t>
            </a:r>
            <a:r>
              <a:rPr lang="en-US" sz="2800" dirty="0">
                <a:solidFill>
                  <a:srgbClr val="FF3300"/>
                </a:solidFill>
                <a:cs typeface="Arial" charset="0"/>
              </a:rPr>
              <a:t>8</a:t>
            </a:r>
            <a:r>
              <a:rPr lang="en-US" sz="2800" dirty="0">
                <a:cs typeface="Arial" charset="0"/>
              </a:rPr>
              <a:t>,</a:t>
            </a:r>
            <a:r>
              <a:rPr lang="en-US" sz="2800" dirty="0">
                <a:solidFill>
                  <a:schemeClr val="accent2"/>
                </a:solidFill>
                <a:cs typeface="Arial" charset="0"/>
              </a:rPr>
              <a:t>9,11</a:t>
            </a:r>
            <a:r>
              <a:rPr lang="en-US" sz="2800" dirty="0">
                <a:cs typeface="Arial" charset="0"/>
              </a:rPr>
              <a:t>}                   </a:t>
            </a:r>
            <a:endParaRPr lang="en-US" sz="2800" dirty="0"/>
          </a:p>
          <a:p>
            <a:pPr algn="just">
              <a:spcBef>
                <a:spcPct val="50000"/>
              </a:spcBef>
            </a:pPr>
            <a:r>
              <a:rPr lang="en-US" sz="2800" dirty="0">
                <a:cs typeface="Arial" charset="0"/>
              </a:rPr>
              <a:t>   B = {</a:t>
            </a:r>
            <a:r>
              <a:rPr lang="en-US" sz="2800" dirty="0">
                <a:solidFill>
                  <a:srgbClr val="993366"/>
                </a:solidFill>
                <a:cs typeface="Arial" charset="0"/>
              </a:rPr>
              <a:t>1</a:t>
            </a:r>
            <a:r>
              <a:rPr lang="en-US" sz="2800" dirty="0">
                <a:cs typeface="Arial" charset="0"/>
              </a:rPr>
              <a:t>,</a:t>
            </a:r>
            <a:r>
              <a:rPr lang="en-US" sz="2800" dirty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US" sz="2800" dirty="0">
                <a:cs typeface="Arial" charset="0"/>
              </a:rPr>
              <a:t>,</a:t>
            </a:r>
            <a:r>
              <a:rPr lang="en-US" sz="2800" dirty="0">
                <a:solidFill>
                  <a:srgbClr val="993366"/>
                </a:solidFill>
                <a:cs typeface="Arial" charset="0"/>
              </a:rPr>
              <a:t>4,5,7</a:t>
            </a:r>
            <a:r>
              <a:rPr lang="en-US" sz="2800" dirty="0">
                <a:cs typeface="Arial" charset="0"/>
              </a:rPr>
              <a:t>,</a:t>
            </a:r>
            <a:r>
              <a:rPr lang="en-US" sz="2800" dirty="0">
                <a:solidFill>
                  <a:srgbClr val="FF3300"/>
                </a:solidFill>
                <a:cs typeface="Arial" charset="0"/>
              </a:rPr>
              <a:t>8</a:t>
            </a:r>
            <a:r>
              <a:rPr lang="en-US" sz="2800" dirty="0">
                <a:cs typeface="Arial" charset="0"/>
              </a:rPr>
              <a:t>}</a:t>
            </a:r>
          </a:p>
          <a:p>
            <a:pPr marL="68580" indent="0" algn="just">
              <a:spcBef>
                <a:spcPct val="50000"/>
              </a:spcBef>
              <a:buNone/>
            </a:pPr>
            <a:r>
              <a:rPr lang="en-US" sz="2800" dirty="0" err="1">
                <a:cs typeface="Arial" charset="0"/>
              </a:rPr>
              <a:t>Simbol</a:t>
            </a:r>
            <a:r>
              <a:rPr lang="en-US" sz="2800" dirty="0">
                <a:cs typeface="Arial" charset="0"/>
              </a:rPr>
              <a:t>  </a:t>
            </a:r>
            <a:r>
              <a:rPr lang="en-US" sz="2800" dirty="0">
                <a:cs typeface="Arial" charset="0"/>
                <a:sym typeface="Symbol" pitchFamily="18" charset="2"/>
              </a:rPr>
              <a:t> </a:t>
            </a:r>
            <a:r>
              <a:rPr lang="en-US" sz="2800" dirty="0" err="1">
                <a:cs typeface="Arial" charset="0"/>
                <a:sym typeface="Symbol" pitchFamily="18" charset="2"/>
              </a:rPr>
              <a:t>untuk</a:t>
            </a:r>
            <a:r>
              <a:rPr lang="en-US" sz="2800" dirty="0">
                <a:cs typeface="Arial" charset="0"/>
                <a:sym typeface="Symbol" pitchFamily="18" charset="2"/>
              </a:rPr>
              <a:t> </a:t>
            </a:r>
            <a:r>
              <a:rPr lang="en-US" sz="2800" dirty="0" err="1">
                <a:cs typeface="Arial" charset="0"/>
                <a:sym typeface="Symbol" pitchFamily="18" charset="2"/>
              </a:rPr>
              <a:t>keanggotaan</a:t>
            </a:r>
            <a:endParaRPr lang="en-US" sz="2800" dirty="0"/>
          </a:p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Arial" charset="0"/>
              </a:rPr>
              <a:t> </a:t>
            </a:r>
            <a:r>
              <a:rPr lang="en-US" sz="2800" dirty="0" err="1">
                <a:cs typeface="Arial" charset="0"/>
              </a:rPr>
              <a:t>Jadi</a:t>
            </a:r>
            <a:r>
              <a:rPr lang="en-US" sz="2800" dirty="0">
                <a:cs typeface="Arial" charset="0"/>
              </a:rPr>
              <a:t>:   2 </a:t>
            </a:r>
            <a:r>
              <a:rPr lang="en-US" sz="2800" dirty="0">
                <a:cs typeface="Arial" charset="0"/>
                <a:sym typeface="Symbol" pitchFamily="18" charset="2"/>
              </a:rPr>
              <a:t> A,   4  B  </a:t>
            </a:r>
          </a:p>
          <a:p>
            <a:pPr algn="just">
              <a:spcBef>
                <a:spcPct val="50000"/>
              </a:spcBef>
            </a:pPr>
            <a:r>
              <a:rPr lang="en-US" sz="2800" dirty="0">
                <a:cs typeface="Arial" charset="0"/>
                <a:sym typeface="Symbol" pitchFamily="18" charset="2"/>
              </a:rPr>
              <a:t>            4  A ,  9 B</a:t>
            </a:r>
            <a:endParaRPr lang="en-US" sz="2800" dirty="0"/>
          </a:p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Arial" charset="0"/>
              </a:rPr>
              <a:t> </a:t>
            </a:r>
            <a:r>
              <a:rPr lang="en-US" sz="2800" dirty="0">
                <a:cs typeface="Arial" charset="0"/>
              </a:rPr>
              <a:t>            3 </a:t>
            </a:r>
            <a:r>
              <a:rPr lang="en-US" sz="2800" dirty="0">
                <a:cs typeface="Arial" charset="0"/>
                <a:sym typeface="Symbol" pitchFamily="18" charset="2"/>
              </a:rPr>
              <a:t> A</a:t>
            </a:r>
            <a:r>
              <a:rPr lang="en-US" sz="2800" dirty="0">
                <a:cs typeface="Arial" charset="0"/>
              </a:rPr>
              <a:t>,  3 </a:t>
            </a:r>
            <a:r>
              <a:rPr lang="en-US" sz="2800" dirty="0">
                <a:cs typeface="Arial" charset="0"/>
                <a:sym typeface="Symbol" pitchFamily="18" charset="2"/>
              </a:rPr>
              <a:t> B</a:t>
            </a:r>
          </a:p>
          <a:p>
            <a:pPr marL="68580" indent="0" algn="just">
              <a:spcBef>
                <a:spcPct val="50000"/>
              </a:spcBef>
              <a:buNone/>
            </a:pPr>
            <a:endParaRPr lang="en-US" sz="2800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668866" y="4000504"/>
            <a:ext cx="3975100" cy="245903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5038754" y="4351341"/>
            <a:ext cx="1835150" cy="1757363"/>
          </a:xfrm>
          <a:prstGeom prst="ellipse">
            <a:avLst/>
          </a:prstGeom>
          <a:solidFill>
            <a:srgbClr val="C0C0C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6108729" y="4351341"/>
            <a:ext cx="1835150" cy="1757363"/>
          </a:xfrm>
          <a:prstGeom prst="ellipse">
            <a:avLst/>
          </a:prstGeom>
          <a:solidFill>
            <a:srgbClr val="C0C0C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993366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267479" y="4789491"/>
            <a:ext cx="452437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261129" y="5311779"/>
            <a:ext cx="612775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7026304" y="5229229"/>
            <a:ext cx="6111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rgbClr val="993366"/>
                </a:solidFill>
              </a:rPr>
              <a:t>5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178704" y="4702179"/>
            <a:ext cx="6111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993366"/>
                </a:solidFill>
                <a:sym typeface="Symbol" pitchFamily="18" charset="2"/>
              </a:rPr>
              <a:t></a:t>
            </a:r>
            <a:r>
              <a:rPr lang="en-US">
                <a:solidFill>
                  <a:srgbClr val="993366"/>
                </a:solidFill>
              </a:rPr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873904" y="4351341"/>
            <a:ext cx="6111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993366"/>
                </a:solidFill>
                <a:sym typeface="Symbol" pitchFamily="18" charset="2"/>
              </a:rPr>
              <a:t></a:t>
            </a:r>
            <a:r>
              <a:rPr lang="en-US">
                <a:solidFill>
                  <a:srgbClr val="993366"/>
                </a:solidFill>
              </a:rPr>
              <a:t>1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719916" y="5581654"/>
            <a:ext cx="6127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rgbClr val="993366"/>
                </a:solidFill>
              </a:rPr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191154" y="4702179"/>
            <a:ext cx="6127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497541" y="4527554"/>
            <a:ext cx="611188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700741" y="5287966"/>
            <a:ext cx="6127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178704" y="4000504"/>
            <a:ext cx="6111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B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238779" y="4084641"/>
            <a:ext cx="6127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A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687916" y="4000504"/>
            <a:ext cx="458788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800"/>
              <a:t>S</a:t>
            </a:r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5038754" y="4348166"/>
            <a:ext cx="1835150" cy="1757363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7739091" y="5807079"/>
            <a:ext cx="7651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/>
              <a:t>12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703791" y="5740404"/>
            <a:ext cx="7112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/>
              <a:t>10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343554" y="5468941"/>
            <a:ext cx="7651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chemeClr val="accent2"/>
                </a:solidFill>
              </a:rPr>
              <a:t>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7024744" cy="7578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 BAGIAN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772816"/>
            <a:ext cx="7992888" cy="3508977"/>
          </a:xfrm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n-US" dirty="0" err="1">
                <a:cs typeface="Arial" charset="0"/>
              </a:rPr>
              <a:t>Himpunan</a:t>
            </a:r>
            <a:r>
              <a:rPr lang="en-US" dirty="0">
                <a:cs typeface="Arial" charset="0"/>
              </a:rPr>
              <a:t> B </a:t>
            </a:r>
            <a:r>
              <a:rPr lang="en-US" dirty="0" err="1">
                <a:cs typeface="Arial" charset="0"/>
              </a:rPr>
              <a:t>dikatakan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himpunan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bagian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dari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himpunan</a:t>
            </a:r>
            <a:r>
              <a:rPr lang="en-US" dirty="0">
                <a:cs typeface="Arial" charset="0"/>
              </a:rPr>
              <a:t> A  </a:t>
            </a:r>
            <a:r>
              <a:rPr lang="en-US" dirty="0" err="1">
                <a:cs typeface="Arial" charset="0"/>
              </a:rPr>
              <a:t>jika</a:t>
            </a:r>
            <a:r>
              <a:rPr lang="en-US" dirty="0">
                <a:cs typeface="Arial" charset="0"/>
              </a:rPr>
              <a:t>  </a:t>
            </a:r>
            <a:r>
              <a:rPr lang="en-US" dirty="0" err="1">
                <a:cs typeface="Arial" charset="0"/>
              </a:rPr>
              <a:t>setiap</a:t>
            </a:r>
            <a:r>
              <a:rPr lang="en-US" dirty="0">
                <a:cs typeface="Arial" charset="0"/>
              </a:rPr>
              <a:t> </a:t>
            </a:r>
            <a:r>
              <a:rPr lang="en-US" i="1" dirty="0" err="1">
                <a:cs typeface="Arial" charset="0"/>
              </a:rPr>
              <a:t>x</a:t>
            </a:r>
            <a:r>
              <a:rPr lang="en-US" i="1" dirty="0" err="1">
                <a:sym typeface="Symbol" pitchFamily="18" charset="2"/>
              </a:rPr>
              <a:t></a:t>
            </a:r>
            <a:r>
              <a:rPr lang="en-US" i="1" dirty="0" err="1">
                <a:cs typeface="Arial" charset="0"/>
              </a:rPr>
              <a:t>B</a:t>
            </a:r>
            <a:r>
              <a:rPr lang="en-US" i="1" dirty="0">
                <a:cs typeface="Arial" charset="0"/>
              </a:rPr>
              <a:t> </a:t>
            </a:r>
            <a:r>
              <a:rPr lang="en-US" i="1" dirty="0" err="1">
                <a:cs typeface="Arial" charset="0"/>
              </a:rPr>
              <a:t>maka</a:t>
            </a:r>
            <a:r>
              <a:rPr lang="en-US" i="1" dirty="0">
                <a:cs typeface="Arial" charset="0"/>
              </a:rPr>
              <a:t>  x</a:t>
            </a:r>
            <a:r>
              <a:rPr lang="en-US" dirty="0">
                <a:cs typeface="Arial" charset="0"/>
              </a:rPr>
              <a:t>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>
                <a:cs typeface="Arial" charset="0"/>
              </a:rPr>
              <a:t> A , </a:t>
            </a:r>
            <a:r>
              <a:rPr lang="en-US" dirty="0" err="1">
                <a:cs typeface="Arial" charset="0"/>
              </a:rPr>
              <a:t>dinotasikan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dengan</a:t>
            </a:r>
            <a:r>
              <a:rPr lang="en-US" dirty="0">
                <a:cs typeface="Arial" charset="0"/>
              </a:rPr>
              <a:t>  B </a:t>
            </a:r>
            <a:r>
              <a:rPr lang="en-US" dirty="0">
                <a:sym typeface="Symbol" pitchFamily="18" charset="2"/>
              </a:rPr>
              <a:t></a:t>
            </a:r>
            <a:r>
              <a:rPr lang="en-US" dirty="0">
                <a:cs typeface="Arial" charset="0"/>
              </a:rPr>
              <a:t> A .</a:t>
            </a: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>
                <a:cs typeface="Arial" charset="0"/>
              </a:rPr>
              <a:t>B </a:t>
            </a:r>
            <a:r>
              <a:rPr lang="en-US" dirty="0">
                <a:sym typeface="Symbol" pitchFamily="18" charset="2"/>
              </a:rPr>
              <a:t></a:t>
            </a:r>
            <a:r>
              <a:rPr lang="en-US" dirty="0">
                <a:cs typeface="Arial" charset="0"/>
              </a:rPr>
              <a:t> A  </a:t>
            </a:r>
            <a:r>
              <a:rPr lang="en-US" dirty="0" err="1">
                <a:cs typeface="Arial" charset="0"/>
              </a:rPr>
              <a:t>dibaca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sebagai</a:t>
            </a:r>
            <a:r>
              <a:rPr lang="en-US" dirty="0">
                <a:cs typeface="Arial" charset="0"/>
              </a:rPr>
              <a:t> : </a:t>
            </a:r>
          </a:p>
          <a:p>
            <a:pPr marL="68580" indent="0" algn="just">
              <a:spcBef>
                <a:spcPct val="50000"/>
              </a:spcBef>
              <a:buNone/>
            </a:pPr>
            <a:r>
              <a:rPr lang="en-US" dirty="0">
                <a:latin typeface="Times New Roman" pitchFamily="18" charset="0"/>
                <a:cs typeface="Arial" charset="0"/>
              </a:rPr>
              <a:t>	“</a:t>
            </a:r>
            <a:r>
              <a:rPr lang="en-US" i="1" dirty="0">
                <a:cs typeface="Arial" charset="0"/>
              </a:rPr>
              <a:t>B </a:t>
            </a:r>
            <a:r>
              <a:rPr lang="en-US" i="1" dirty="0" err="1">
                <a:cs typeface="Arial" charset="0"/>
              </a:rPr>
              <a:t>terkandung</a:t>
            </a:r>
            <a:r>
              <a:rPr lang="en-US" i="1" dirty="0">
                <a:cs typeface="Arial" charset="0"/>
              </a:rPr>
              <a:t> di </a:t>
            </a:r>
            <a:r>
              <a:rPr lang="en-US" i="1" dirty="0" err="1">
                <a:cs typeface="Arial" charset="0"/>
              </a:rPr>
              <a:t>dalam</a:t>
            </a:r>
            <a:r>
              <a:rPr lang="en-US" i="1" dirty="0">
                <a:cs typeface="Arial" charset="0"/>
              </a:rPr>
              <a:t> A</a:t>
            </a:r>
            <a:r>
              <a:rPr lang="en-US" dirty="0">
                <a:latin typeface="Times New Roman" pitchFamily="18" charset="0"/>
                <a:cs typeface="Arial" charset="0"/>
              </a:rPr>
              <a:t>”</a:t>
            </a:r>
            <a:r>
              <a:rPr lang="en-US" dirty="0">
                <a:cs typeface="Arial" charset="0"/>
              </a:rPr>
              <a:t>.  </a:t>
            </a: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>
                <a:cs typeface="Arial" charset="0"/>
              </a:rPr>
              <a:t>Kita </a:t>
            </a:r>
            <a:r>
              <a:rPr lang="en-US" dirty="0" err="1">
                <a:cs typeface="Arial" charset="0"/>
              </a:rPr>
              <a:t>dapat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juga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menulis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dengan</a:t>
            </a:r>
            <a:r>
              <a:rPr lang="en-US" dirty="0">
                <a:cs typeface="Arial" charset="0"/>
              </a:rPr>
              <a:t>  A </a:t>
            </a:r>
            <a:r>
              <a:rPr lang="en-US" dirty="0">
                <a:sym typeface="Symbol" pitchFamily="18" charset="2"/>
              </a:rPr>
              <a:t></a:t>
            </a:r>
            <a:r>
              <a:rPr lang="en-US" dirty="0">
                <a:cs typeface="Arial" charset="0"/>
              </a:rPr>
              <a:t> B , yang </a:t>
            </a:r>
            <a:r>
              <a:rPr lang="en-US" dirty="0" err="1">
                <a:cs typeface="Arial" charset="0"/>
              </a:rPr>
              <a:t>berarti</a:t>
            </a:r>
            <a:r>
              <a:rPr lang="en-US" dirty="0">
                <a:cs typeface="Arial" charset="0"/>
              </a:rPr>
              <a:t>  </a:t>
            </a:r>
            <a:r>
              <a:rPr lang="en-US" i="1" dirty="0">
                <a:cs typeface="Arial" charset="0"/>
              </a:rPr>
              <a:t>A </a:t>
            </a:r>
            <a:r>
              <a:rPr lang="en-US" i="1" dirty="0" err="1">
                <a:cs typeface="Arial" charset="0"/>
              </a:rPr>
              <a:t>mengandung</a:t>
            </a:r>
            <a:r>
              <a:rPr lang="en-US" i="1" dirty="0">
                <a:cs typeface="Arial" charset="0"/>
              </a:rPr>
              <a:t> B</a:t>
            </a:r>
            <a:r>
              <a:rPr lang="en-US" dirty="0">
                <a:cs typeface="Arial" charset="0"/>
              </a:rPr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678628" y="764704"/>
            <a:ext cx="7024744" cy="45712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dalam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diagram Venn</a:t>
            </a:r>
            <a:endParaRPr lang="en-US" sz="2800" dirty="0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457200" y="1412776"/>
            <a:ext cx="8229600" cy="4568825"/>
          </a:xfrm>
          <a:prstGeom prst="rect">
            <a:avLst/>
          </a:prstGeom>
          <a:noFill/>
          <a:ln w="57150" cmpd="thickThin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2000" i="1">
              <a:solidFill>
                <a:srgbClr val="0066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2000" i="1">
              <a:solidFill>
                <a:srgbClr val="0066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2000" i="1">
              <a:solidFill>
                <a:srgbClr val="0066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2000" i="1">
              <a:solidFill>
                <a:srgbClr val="0066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2000" i="1">
              <a:solidFill>
                <a:srgbClr val="0066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2000" i="1">
              <a:solidFill>
                <a:srgbClr val="0066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2000" i="1">
              <a:solidFill>
                <a:srgbClr val="0066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2000" i="1">
              <a:solidFill>
                <a:srgbClr val="0066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2000" i="1">
              <a:solidFill>
                <a:srgbClr val="0066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2000" i="1">
              <a:solidFill>
                <a:srgbClr val="0066FF"/>
              </a:solidFill>
            </a:endParaRPr>
          </a:p>
        </p:txBody>
      </p:sp>
      <p:sp>
        <p:nvSpPr>
          <p:cNvPr id="11270" name="Oval 4"/>
          <p:cNvSpPr>
            <a:spLocks noChangeArrowheads="1"/>
          </p:cNvSpPr>
          <p:nvPr/>
        </p:nvSpPr>
        <p:spPr bwMode="auto">
          <a:xfrm>
            <a:off x="990600" y="1676400"/>
            <a:ext cx="3733800" cy="37338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5"/>
          <p:cNvSpPr>
            <a:spLocks noChangeArrowheads="1"/>
          </p:cNvSpPr>
          <p:nvPr/>
        </p:nvSpPr>
        <p:spPr bwMode="auto">
          <a:xfrm>
            <a:off x="1295400" y="2362200"/>
            <a:ext cx="1905000" cy="1752600"/>
          </a:xfrm>
          <a:prstGeom prst="ellipse">
            <a:avLst/>
          </a:prstGeom>
          <a:solidFill>
            <a:srgbClr val="FFFFCC">
              <a:alpha val="50195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6"/>
          <p:cNvSpPr>
            <a:spLocks noChangeArrowheads="1"/>
          </p:cNvSpPr>
          <p:nvPr/>
        </p:nvSpPr>
        <p:spPr bwMode="auto">
          <a:xfrm>
            <a:off x="1447800" y="3048000"/>
            <a:ext cx="2057400" cy="2133600"/>
          </a:xfrm>
          <a:prstGeom prst="ellipse">
            <a:avLst/>
          </a:prstGeom>
          <a:solidFill>
            <a:srgbClr val="66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7"/>
          <p:cNvSpPr>
            <a:spLocks noChangeArrowheads="1"/>
          </p:cNvSpPr>
          <p:nvPr/>
        </p:nvSpPr>
        <p:spPr bwMode="auto">
          <a:xfrm>
            <a:off x="3505200" y="2286000"/>
            <a:ext cx="1676400" cy="1752600"/>
          </a:xfrm>
          <a:prstGeom prst="ellipse">
            <a:avLst/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2247900" y="4495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B</a:t>
            </a:r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1981200" y="236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A</a:t>
            </a: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2819400" y="1676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M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3657600" y="2514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C</a:t>
            </a:r>
          </a:p>
        </p:txBody>
      </p:sp>
      <p:sp>
        <p:nvSpPr>
          <p:cNvPr id="11278" name="Rectangle 12"/>
          <p:cNvSpPr>
            <a:spLocks noChangeArrowheads="1"/>
          </p:cNvSpPr>
          <p:nvPr/>
        </p:nvSpPr>
        <p:spPr bwMode="auto">
          <a:xfrm>
            <a:off x="5638800" y="2286000"/>
            <a:ext cx="2933728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err="1"/>
              <a:t>Simbol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endParaRPr lang="en-US" sz="2800" dirty="0"/>
          </a:p>
          <a:p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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 </a:t>
            </a:r>
            <a:r>
              <a:rPr lang="en-US" sz="2800" dirty="0">
                <a:sym typeface="Symbol" pitchFamily="18" charset="2"/>
              </a:rPr>
              <a:t> M</a:t>
            </a:r>
          </a:p>
          <a:p>
            <a:r>
              <a:rPr lang="en-US" sz="2800" dirty="0"/>
              <a:t>B </a:t>
            </a:r>
            <a:r>
              <a:rPr lang="en-US" sz="2800" dirty="0">
                <a:sym typeface="Symbol" pitchFamily="18" charset="2"/>
              </a:rPr>
              <a:t> M</a:t>
            </a:r>
          </a:p>
          <a:p>
            <a:r>
              <a:rPr lang="en-US" sz="2800" dirty="0"/>
              <a:t>C </a:t>
            </a:r>
            <a:r>
              <a:rPr lang="en-US" sz="2800" dirty="0">
                <a:sym typeface="Symbol" pitchFamily="18" charset="2"/>
              </a:rPr>
              <a:t> 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 KUASA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yang </a:t>
            </a:r>
            <a:r>
              <a:rPr lang="en-US" dirty="0" err="1"/>
              <a:t>anggotanya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A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</a:t>
            </a:r>
            <a:r>
              <a:rPr lang="en-US" dirty="0" err="1"/>
              <a:t>dinotasikan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 P(A)  </a:t>
            </a:r>
            <a:r>
              <a:rPr lang="en-US" dirty="0" err="1"/>
              <a:t>atau</a:t>
            </a:r>
            <a:r>
              <a:rPr lang="en-US" dirty="0"/>
              <a:t>  2</a:t>
            </a:r>
            <a:r>
              <a:rPr lang="en-US" baseline="30000" dirty="0"/>
              <a:t>A</a:t>
            </a:r>
            <a:r>
              <a:rPr lang="en-US" dirty="0"/>
              <a:t> .</a:t>
            </a:r>
          </a:p>
          <a:p>
            <a:pPr algn="just">
              <a:spcBef>
                <a:spcPct val="50000"/>
              </a:spcBef>
            </a:pPr>
            <a:r>
              <a:rPr lang="en-US" dirty="0" err="1"/>
              <a:t>Contoh</a:t>
            </a:r>
            <a:r>
              <a:rPr lang="en-US" dirty="0"/>
              <a:t>   :  </a:t>
            </a:r>
            <a:r>
              <a:rPr lang="en-US" dirty="0" err="1"/>
              <a:t>Jika</a:t>
            </a:r>
            <a:r>
              <a:rPr lang="en-US" dirty="0"/>
              <a:t>  A = {a, b, 5},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adalah</a:t>
            </a: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/>
              <a:t>P(A) = 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656717"/>
              </p:ext>
            </p:extLst>
          </p:nvPr>
        </p:nvGraphicFramePr>
        <p:xfrm>
          <a:off x="1691680" y="3140968"/>
          <a:ext cx="650751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3" imgW="2806560" imgH="215640" progId="Equation.DSMT4">
                  <p:embed/>
                </p:oleObj>
              </mc:Choice>
              <mc:Fallback>
                <p:oleObj name="Equation" r:id="rId3" imgW="280656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140968"/>
                        <a:ext cx="6507516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776" y="764704"/>
            <a:ext cx="7024744" cy="45712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1. OPERASI - UNION</a:t>
            </a:r>
            <a:endParaRPr lang="en-US"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ct val="50000"/>
              </a:spcBef>
            </a:pPr>
            <a:r>
              <a:rPr lang="en-US" dirty="0" err="1"/>
              <a:t>Definisi</a:t>
            </a:r>
            <a:r>
              <a:rPr lang="en-US" dirty="0"/>
              <a:t> :   A U B  =  { x | x </a:t>
            </a:r>
            <a:r>
              <a:rPr lang="en-US" dirty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dirty="0"/>
              <a:t> A  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dirty="0"/>
              <a:t>  x </a:t>
            </a:r>
            <a:r>
              <a:rPr lang="en-US" dirty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dirty="0"/>
              <a:t>B }</a:t>
            </a:r>
          </a:p>
          <a:p>
            <a:pPr algn="just">
              <a:spcBef>
                <a:spcPct val="50000"/>
              </a:spcBef>
            </a:pPr>
            <a:r>
              <a:rPr lang="en-US" sz="2800" dirty="0" err="1"/>
              <a:t>Contoh</a:t>
            </a:r>
            <a:endParaRPr lang="en-US" sz="2800" dirty="0"/>
          </a:p>
          <a:p>
            <a:pPr algn="just">
              <a:spcBef>
                <a:spcPct val="50000"/>
              </a:spcBef>
              <a:buNone/>
            </a:pPr>
            <a:r>
              <a:rPr lang="en-US" sz="2800" dirty="0"/>
              <a:t>	A = { 2, 3, 5, 7, 9} ; B = { 0, 1, 2, 4, 5, 6, } ;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sz="2800" dirty="0"/>
              <a:t>	E = {1, 2, 4 }; C = { 10, 11, 14, 15} ; 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sz="2800" dirty="0"/>
              <a:t>	D = { </a:t>
            </a:r>
            <a:r>
              <a:rPr lang="en-US" sz="2800" dirty="0" err="1"/>
              <a:t>Anto</a:t>
            </a:r>
            <a:r>
              <a:rPr lang="en-US" sz="2800" dirty="0"/>
              <a:t>, 14, L}</a:t>
            </a:r>
          </a:p>
          <a:p>
            <a:pPr algn="just">
              <a:spcBef>
                <a:spcPct val="50000"/>
              </a:spcBef>
            </a:pPr>
            <a:r>
              <a:rPr lang="en-US" sz="2800" dirty="0" err="1"/>
              <a:t>Maka</a:t>
            </a:r>
            <a:r>
              <a:rPr lang="en-US" sz="2800" dirty="0"/>
              <a:t> :    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sz="2800" dirty="0"/>
              <a:t>	A U B  =  { 0, 1, 2, 3, 4, 5, 6, 7, 9}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sz="2800" dirty="0"/>
              <a:t>	A U D  =  {2, 3, 5, 7, 9, </a:t>
            </a:r>
            <a:r>
              <a:rPr lang="en-US" sz="2800" dirty="0" err="1"/>
              <a:t>Anto</a:t>
            </a:r>
            <a:r>
              <a:rPr lang="en-US" sz="2800" dirty="0"/>
              <a:t>, 14, L}</a:t>
            </a:r>
          </a:p>
          <a:p>
            <a:pPr algn="just">
              <a:spcBef>
                <a:spcPct val="50000"/>
              </a:spcBef>
            </a:pPr>
            <a:r>
              <a:rPr lang="en-US" sz="2800" dirty="0"/>
              <a:t> B U C  =  ?         B U D  =    ?           C U D  = ?</a:t>
            </a:r>
          </a:p>
          <a:p>
            <a:pPr>
              <a:buNone/>
            </a:pPr>
            <a:endParaRPr lang="en-US" sz="2800" dirty="0"/>
          </a:p>
        </p:txBody>
      </p:sp>
      <p:grpSp>
        <p:nvGrpSpPr>
          <p:cNvPr id="12294" name="Group 4"/>
          <p:cNvGrpSpPr>
            <a:grpSpLocks/>
          </p:cNvGrpSpPr>
          <p:nvPr/>
        </p:nvGrpSpPr>
        <p:grpSpPr bwMode="auto">
          <a:xfrm>
            <a:off x="6186847" y="3359514"/>
            <a:ext cx="2233502" cy="1462948"/>
            <a:chOff x="7626" y="10255"/>
            <a:chExt cx="1872" cy="1380"/>
          </a:xfrm>
        </p:grpSpPr>
        <p:sp>
          <p:nvSpPr>
            <p:cNvPr id="12296" name="Oval 5"/>
            <p:cNvSpPr>
              <a:spLocks noChangeArrowheads="1"/>
            </p:cNvSpPr>
            <p:nvPr/>
          </p:nvSpPr>
          <p:spPr bwMode="auto">
            <a:xfrm>
              <a:off x="7977" y="10489"/>
              <a:ext cx="819" cy="1008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Oval 6"/>
            <p:cNvSpPr>
              <a:spLocks noChangeArrowheads="1"/>
            </p:cNvSpPr>
            <p:nvPr/>
          </p:nvSpPr>
          <p:spPr bwMode="auto">
            <a:xfrm>
              <a:off x="8426" y="10504"/>
              <a:ext cx="819" cy="1005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Rectangle 7"/>
            <p:cNvSpPr>
              <a:spLocks noChangeArrowheads="1"/>
            </p:cNvSpPr>
            <p:nvPr/>
          </p:nvSpPr>
          <p:spPr bwMode="auto">
            <a:xfrm>
              <a:off x="7626" y="10255"/>
              <a:ext cx="1872" cy="13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Oval 8"/>
            <p:cNvSpPr>
              <a:spLocks noChangeArrowheads="1"/>
            </p:cNvSpPr>
            <p:nvPr/>
          </p:nvSpPr>
          <p:spPr bwMode="auto">
            <a:xfrm>
              <a:off x="7983" y="10489"/>
              <a:ext cx="819" cy="100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Text Box 9"/>
            <p:cNvSpPr txBox="1">
              <a:spLocks noChangeArrowheads="1"/>
            </p:cNvSpPr>
            <p:nvPr/>
          </p:nvSpPr>
          <p:spPr bwMode="auto">
            <a:xfrm>
              <a:off x="8991" y="10343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B</a:t>
              </a:r>
              <a:endParaRPr lang="en-US" sz="1900"/>
            </a:p>
          </p:txBody>
        </p:sp>
        <p:sp>
          <p:nvSpPr>
            <p:cNvPr id="12301" name="Text Box 10"/>
            <p:cNvSpPr txBox="1">
              <a:spLocks noChangeArrowheads="1"/>
            </p:cNvSpPr>
            <p:nvPr/>
          </p:nvSpPr>
          <p:spPr bwMode="auto">
            <a:xfrm>
              <a:off x="7719" y="10391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endParaRPr lang="en-US" sz="1900"/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849" y="5011875"/>
            <a:ext cx="6554867" cy="1524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What is Set???</a:t>
            </a:r>
          </a:p>
        </p:txBody>
      </p:sp>
      <p:sp>
        <p:nvSpPr>
          <p:cNvPr id="4" name="AutoShape 2" descr="https://encrypted-tbn2.gstatic.com/images?q=tbn:ANd9GcRmGaCEkbm2DSyICtXMuH2iJS758loQzIcXv_Q6cLfN-Dx8KU5aDsKU2o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s://encrypted-tbn0.gstatic.com/images?q=tbn:ANd9GcQ4ZpKV5_0h5Nj0YXsSMB2cp7Yg-HvkxJYqoitSY_cs2QN5WsDdiVnnhu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43953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27583" y="2564904"/>
            <a:ext cx="5058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Apa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Himpunan</a:t>
            </a:r>
            <a:r>
              <a:rPr lang="en-US" sz="3200" dirty="0"/>
              <a:t>???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5776" y="4386182"/>
            <a:ext cx="509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/>
              <a:t>Himpunan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???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3" y="3682107"/>
            <a:ext cx="4594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/>
              <a:t>Himpunan</a:t>
            </a:r>
            <a:r>
              <a:rPr lang="en-US" sz="3200" dirty="0"/>
              <a:t> </a:t>
            </a:r>
            <a:r>
              <a:rPr lang="en-US" sz="3200" dirty="0" err="1"/>
              <a:t>Teh</a:t>
            </a:r>
            <a:r>
              <a:rPr lang="en-US" sz="3200" dirty="0"/>
              <a:t> </a:t>
            </a:r>
            <a:r>
              <a:rPr lang="en-US" sz="3200" dirty="0" err="1"/>
              <a:t>Naon</a:t>
            </a:r>
            <a:r>
              <a:rPr lang="en-US" sz="3200" dirty="0"/>
              <a:t>???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6016" y="2060848"/>
            <a:ext cx="4084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Opo</a:t>
            </a:r>
            <a:r>
              <a:rPr lang="en-US" sz="2800" dirty="0"/>
              <a:t> </a:t>
            </a:r>
            <a:r>
              <a:rPr lang="en-US" sz="2800" dirty="0" err="1"/>
              <a:t>Kuwi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427161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946" y="303400"/>
            <a:ext cx="7024744" cy="57606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2. OPERASI - IRISAN</a:t>
            </a:r>
            <a:endParaRPr lang="en-US"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31936" y="1604652"/>
            <a:ext cx="7650106" cy="4488644"/>
          </a:xfrm>
        </p:spPr>
        <p:txBody>
          <a:bodyPr>
            <a:normAutofit fontScale="85000" lnSpcReduction="20000"/>
          </a:bodyPr>
          <a:lstStyle/>
          <a:p>
            <a:pPr marL="381000" algn="just" defTabSz="906463">
              <a:spcBef>
                <a:spcPct val="50000"/>
              </a:spcBef>
            </a:pPr>
            <a:r>
              <a:rPr lang="en-US" dirty="0" err="1"/>
              <a:t>Definisi</a:t>
            </a:r>
            <a:r>
              <a:rPr lang="en-US" dirty="0"/>
              <a:t> :    A </a:t>
            </a:r>
            <a:r>
              <a:rPr lang="en-US" dirty="0">
                <a:sym typeface="Symbol" pitchFamily="18" charset="2"/>
              </a:rPr>
              <a:t></a:t>
            </a:r>
            <a:r>
              <a:rPr lang="en-US" dirty="0"/>
              <a:t>B  =  { x | x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A   </a:t>
            </a:r>
            <a:r>
              <a:rPr lang="en-US" i="1" dirty="0" err="1"/>
              <a:t>dan</a:t>
            </a:r>
            <a:r>
              <a:rPr lang="en-US" dirty="0"/>
              <a:t>   x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B 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err="1"/>
              <a:t>Contoh</a:t>
            </a:r>
            <a:r>
              <a:rPr lang="en-US" sz="2800" dirty="0"/>
              <a:t> :                              </a:t>
            </a:r>
            <a:r>
              <a:rPr lang="en-US" sz="2800" dirty="0" err="1"/>
              <a:t>Maka</a:t>
            </a:r>
            <a:r>
              <a:rPr lang="en-US" sz="2800" dirty="0"/>
              <a:t> :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A = { 2, 3, 5, 7, 9}                A </a:t>
            </a:r>
            <a:r>
              <a:rPr lang="en-US" sz="2800" dirty="0">
                <a:sym typeface="Symbol" pitchFamily="18" charset="2"/>
              </a:rPr>
              <a:t></a:t>
            </a:r>
            <a:r>
              <a:rPr lang="en-US" sz="2800" dirty="0"/>
              <a:t> B = {2, 5}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B = { 0, 1, 2, 4, 5, 6, }           E </a:t>
            </a:r>
            <a:r>
              <a:rPr lang="en-US" sz="2800" dirty="0">
                <a:sym typeface="Symbol" pitchFamily="18" charset="2"/>
              </a:rPr>
              <a:t></a:t>
            </a:r>
            <a:r>
              <a:rPr lang="en-US" sz="2800" dirty="0"/>
              <a:t> B = { 1,2 4}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C = { 10, 11, 14, 15}            A </a:t>
            </a:r>
            <a:r>
              <a:rPr lang="en-US" sz="2800" dirty="0">
                <a:sym typeface="Symbol" pitchFamily="18" charset="2"/>
              </a:rPr>
              <a:t></a:t>
            </a:r>
            <a:r>
              <a:rPr lang="en-US" sz="2800" dirty="0"/>
              <a:t> C = { 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D = { </a:t>
            </a:r>
            <a:r>
              <a:rPr lang="en-US" sz="2800" dirty="0" err="1"/>
              <a:t>Anto</a:t>
            </a:r>
            <a:r>
              <a:rPr lang="en-US" sz="2800" dirty="0"/>
              <a:t>, 14, L}                D </a:t>
            </a:r>
            <a:r>
              <a:rPr lang="en-US" sz="2800" dirty="0">
                <a:sym typeface="Symbol" pitchFamily="18" charset="2"/>
              </a:rPr>
              <a:t></a:t>
            </a:r>
            <a:r>
              <a:rPr lang="en-US" sz="2800" dirty="0"/>
              <a:t> C = {14}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E = {1, 2, 4 }                         A </a:t>
            </a:r>
            <a:r>
              <a:rPr lang="en-US" sz="2800" dirty="0">
                <a:sym typeface="Symbol" pitchFamily="18" charset="2"/>
              </a:rPr>
              <a:t></a:t>
            </a:r>
            <a:r>
              <a:rPr lang="en-US" sz="2800" dirty="0"/>
              <a:t> D = { } </a:t>
            </a:r>
          </a:p>
          <a:p>
            <a:pPr marL="106680" indent="0" algn="just" defTabSz="906463">
              <a:spcBef>
                <a:spcPct val="50000"/>
              </a:spcBef>
              <a:buNone/>
            </a:pPr>
            <a:r>
              <a:rPr lang="en-US" sz="2800" dirty="0"/>
              <a:t>				      A </a:t>
            </a:r>
            <a:r>
              <a:rPr lang="en-US" sz="2800" dirty="0">
                <a:sym typeface="Symbol" pitchFamily="18" charset="2"/>
              </a:rPr>
              <a:t></a:t>
            </a:r>
            <a:r>
              <a:rPr lang="en-US" sz="2800" dirty="0"/>
              <a:t> E = {2}</a:t>
            </a:r>
          </a:p>
          <a:p>
            <a:pPr marL="381000" algn="just" defTabSz="906463">
              <a:spcBef>
                <a:spcPct val="50000"/>
              </a:spcBef>
            </a:pPr>
            <a:endParaRPr lang="en-US" sz="2800" dirty="0"/>
          </a:p>
          <a:p>
            <a:pPr marL="381000" algn="just" defTabSz="906463">
              <a:spcBef>
                <a:spcPct val="50000"/>
              </a:spcBef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grpSp>
        <p:nvGrpSpPr>
          <p:cNvPr id="13318" name="Group 4"/>
          <p:cNvGrpSpPr>
            <a:grpSpLocks/>
          </p:cNvGrpSpPr>
          <p:nvPr/>
        </p:nvGrpSpPr>
        <p:grpSpPr bwMode="auto">
          <a:xfrm>
            <a:off x="6444208" y="120833"/>
            <a:ext cx="2559217" cy="1795999"/>
            <a:chOff x="4689" y="3850"/>
            <a:chExt cx="1872" cy="1103"/>
          </a:xfrm>
        </p:grpSpPr>
        <p:sp>
          <p:nvSpPr>
            <p:cNvPr id="13320" name="Oval 5"/>
            <p:cNvSpPr>
              <a:spLocks noChangeArrowheads="1"/>
            </p:cNvSpPr>
            <p:nvPr/>
          </p:nvSpPr>
          <p:spPr bwMode="auto">
            <a:xfrm>
              <a:off x="5040" y="4055"/>
              <a:ext cx="819" cy="70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Oval 6"/>
            <p:cNvSpPr>
              <a:spLocks noChangeArrowheads="1"/>
            </p:cNvSpPr>
            <p:nvPr/>
          </p:nvSpPr>
          <p:spPr bwMode="auto">
            <a:xfrm>
              <a:off x="5502" y="4046"/>
              <a:ext cx="819" cy="70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Rectangle 7"/>
            <p:cNvSpPr>
              <a:spLocks noChangeArrowheads="1"/>
            </p:cNvSpPr>
            <p:nvPr/>
          </p:nvSpPr>
          <p:spPr bwMode="auto">
            <a:xfrm>
              <a:off x="4689" y="3850"/>
              <a:ext cx="1872" cy="110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Oval 8"/>
            <p:cNvSpPr>
              <a:spLocks noChangeArrowheads="1"/>
            </p:cNvSpPr>
            <p:nvPr/>
          </p:nvSpPr>
          <p:spPr bwMode="auto">
            <a:xfrm>
              <a:off x="5517" y="4146"/>
              <a:ext cx="318" cy="495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Text Box 9"/>
            <p:cNvSpPr txBox="1">
              <a:spLocks noChangeArrowheads="1"/>
            </p:cNvSpPr>
            <p:nvPr/>
          </p:nvSpPr>
          <p:spPr bwMode="auto">
            <a:xfrm>
              <a:off x="6108" y="3903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B</a:t>
              </a:r>
              <a:endParaRPr lang="en-US" sz="1900"/>
            </a:p>
          </p:txBody>
        </p:sp>
        <p:sp>
          <p:nvSpPr>
            <p:cNvPr id="13325" name="Text Box 10"/>
            <p:cNvSpPr txBox="1">
              <a:spLocks noChangeArrowheads="1"/>
            </p:cNvSpPr>
            <p:nvPr/>
          </p:nvSpPr>
          <p:spPr bwMode="auto">
            <a:xfrm>
              <a:off x="4806" y="388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endParaRPr lang="en-US" sz="1900"/>
            </a:p>
          </p:txBody>
        </p:sp>
      </p:grp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1009" y="188640"/>
            <a:ext cx="7024744" cy="68588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3. OPERASI - SELISIH</a:t>
            </a:r>
            <a:endParaRPr lang="en-US" sz="36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31009" y="1155734"/>
            <a:ext cx="6554867" cy="3767670"/>
          </a:xfrm>
        </p:spPr>
        <p:txBody>
          <a:bodyPr>
            <a:normAutofit fontScale="85000" lnSpcReduction="10000"/>
          </a:bodyPr>
          <a:lstStyle/>
          <a:p>
            <a:pPr marL="106680" indent="0" algn="just" defTabSz="906463">
              <a:spcBef>
                <a:spcPct val="50000"/>
              </a:spcBef>
              <a:buNone/>
            </a:pPr>
            <a:r>
              <a:rPr lang="en-US" sz="2800" dirty="0" err="1"/>
              <a:t>Definisi</a:t>
            </a:r>
            <a:r>
              <a:rPr lang="en-US" sz="2800" dirty="0"/>
              <a:t> :  A – B  =  { x | x </a:t>
            </a:r>
            <a:r>
              <a:rPr lang="en-US" sz="2800" dirty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sz="2800" dirty="0"/>
              <a:t> A   </a:t>
            </a:r>
            <a:r>
              <a:rPr lang="en-US" sz="2800" dirty="0" err="1"/>
              <a:t>dan</a:t>
            </a:r>
            <a:r>
              <a:rPr lang="en-US" sz="2800" dirty="0"/>
              <a:t>   x 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>
                <a:latin typeface="Arial Black" pitchFamily="34" charset="0"/>
                <a:sym typeface="Symbol" pitchFamily="18" charset="2"/>
              </a:rPr>
              <a:t>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/>
              <a:t>B }</a:t>
            </a:r>
          </a:p>
          <a:p>
            <a:pPr marL="106680" indent="0" algn="just" defTabSz="906463">
              <a:spcBef>
                <a:spcPct val="50000"/>
              </a:spcBef>
              <a:buNone/>
            </a:pPr>
            <a:r>
              <a:rPr lang="en-US" sz="2800" b="1" dirty="0" err="1"/>
              <a:t>Contoh</a:t>
            </a:r>
            <a:endParaRPr lang="en-US" sz="2800" b="1" dirty="0"/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A = {2,3,4,6,7,9}; B = {1,2,3,5,6,8,9,10} ; C = {3,5,9}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err="1"/>
              <a:t>Maka</a:t>
            </a:r>
            <a:r>
              <a:rPr lang="en-US" sz="2800" dirty="0"/>
              <a:t> :   </a:t>
            </a:r>
          </a:p>
          <a:p>
            <a:pPr marL="381000" algn="just" defTabSz="906463">
              <a:spcBef>
                <a:spcPct val="50000"/>
              </a:spcBef>
              <a:buNone/>
            </a:pPr>
            <a:r>
              <a:rPr lang="en-US" sz="2800" dirty="0"/>
              <a:t>	A – B = {4,7}		B – C = ?</a:t>
            </a:r>
          </a:p>
          <a:p>
            <a:pPr marL="381000" algn="just" defTabSz="906463">
              <a:spcBef>
                <a:spcPct val="50000"/>
              </a:spcBef>
              <a:buNone/>
            </a:pPr>
            <a:r>
              <a:rPr lang="en-US" sz="2800" dirty="0"/>
              <a:t>	B – A = {1,5,8,10}	C – A = ?</a:t>
            </a:r>
          </a:p>
          <a:p>
            <a:pPr>
              <a:buNone/>
            </a:pPr>
            <a:endParaRPr lang="en-US" sz="2800" b="1" dirty="0"/>
          </a:p>
        </p:txBody>
      </p:sp>
      <p:grpSp>
        <p:nvGrpSpPr>
          <p:cNvPr id="14342" name="Group 12"/>
          <p:cNvGrpSpPr>
            <a:grpSpLocks/>
          </p:cNvGrpSpPr>
          <p:nvPr/>
        </p:nvGrpSpPr>
        <p:grpSpPr bwMode="auto">
          <a:xfrm>
            <a:off x="531013" y="4653136"/>
            <a:ext cx="2600827" cy="1905187"/>
            <a:chOff x="7626" y="8912"/>
            <a:chExt cx="1872" cy="1240"/>
          </a:xfrm>
        </p:grpSpPr>
        <p:sp>
          <p:nvSpPr>
            <p:cNvPr id="14344" name="Oval 13"/>
            <p:cNvSpPr>
              <a:spLocks noChangeArrowheads="1"/>
            </p:cNvSpPr>
            <p:nvPr/>
          </p:nvSpPr>
          <p:spPr bwMode="auto">
            <a:xfrm>
              <a:off x="7977" y="9142"/>
              <a:ext cx="819" cy="789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Oval 14"/>
            <p:cNvSpPr>
              <a:spLocks noChangeArrowheads="1"/>
            </p:cNvSpPr>
            <p:nvPr/>
          </p:nvSpPr>
          <p:spPr bwMode="auto">
            <a:xfrm>
              <a:off x="8430" y="9179"/>
              <a:ext cx="819" cy="78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Rectangle 15"/>
            <p:cNvSpPr>
              <a:spLocks noChangeArrowheads="1"/>
            </p:cNvSpPr>
            <p:nvPr/>
          </p:nvSpPr>
          <p:spPr bwMode="auto">
            <a:xfrm>
              <a:off x="7626" y="8912"/>
              <a:ext cx="1872" cy="1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Text Box 16"/>
            <p:cNvSpPr txBox="1">
              <a:spLocks noChangeArrowheads="1"/>
            </p:cNvSpPr>
            <p:nvPr/>
          </p:nvSpPr>
          <p:spPr bwMode="auto">
            <a:xfrm>
              <a:off x="8931" y="893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B</a:t>
              </a:r>
              <a:endParaRPr lang="en-US" sz="1900"/>
            </a:p>
          </p:txBody>
        </p:sp>
        <p:sp>
          <p:nvSpPr>
            <p:cNvPr id="14348" name="Text Box 17"/>
            <p:cNvSpPr txBox="1">
              <a:spLocks noChangeArrowheads="1"/>
            </p:cNvSpPr>
            <p:nvPr/>
          </p:nvSpPr>
          <p:spPr bwMode="auto">
            <a:xfrm>
              <a:off x="7734" y="9022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endParaRPr lang="en-US" sz="1900"/>
            </a:p>
          </p:txBody>
        </p: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4. OPERASI – BEDA SETANGKUP</a:t>
            </a:r>
            <a:endParaRPr lang="en-US" sz="28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753044" y="1719030"/>
            <a:ext cx="7779396" cy="3508977"/>
          </a:xfrm>
        </p:spPr>
        <p:txBody>
          <a:bodyPr/>
          <a:lstStyle/>
          <a:p>
            <a:pPr marL="68580" indent="0" algn="just" defTabSz="906463">
              <a:spcBef>
                <a:spcPct val="50000"/>
              </a:spcBef>
              <a:buNone/>
            </a:pPr>
            <a:r>
              <a:rPr lang="en-US" sz="2800" dirty="0" err="1"/>
              <a:t>Definisi</a:t>
            </a:r>
            <a:r>
              <a:rPr lang="en-US" sz="2800" dirty="0"/>
              <a:t>: A </a:t>
            </a:r>
            <a:r>
              <a:rPr lang="en-US" sz="2800" dirty="0">
                <a:sym typeface="Symbol" pitchFamily="18" charset="2"/>
              </a:rPr>
              <a:t></a:t>
            </a:r>
            <a:r>
              <a:rPr lang="en-US" sz="2800" dirty="0"/>
              <a:t> B = { x | (x </a:t>
            </a:r>
            <a:r>
              <a:rPr lang="en-US" sz="2800" dirty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sz="2800" dirty="0"/>
              <a:t> A </a:t>
            </a:r>
            <a:r>
              <a:rPr lang="en-US" sz="2800" i="1" dirty="0" err="1"/>
              <a:t>atau</a:t>
            </a:r>
            <a:r>
              <a:rPr lang="en-US" sz="2800" dirty="0"/>
              <a:t>  x </a:t>
            </a:r>
            <a:r>
              <a:rPr lang="en-US" sz="2800" dirty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sz="2800" dirty="0"/>
              <a:t>B) </a:t>
            </a:r>
            <a:r>
              <a:rPr lang="en-US" sz="2800" i="1" dirty="0" err="1"/>
              <a:t>dan</a:t>
            </a:r>
            <a:r>
              <a:rPr lang="en-US" sz="2800" dirty="0"/>
              <a:t>  x </a:t>
            </a:r>
            <a:r>
              <a:rPr lang="en-US" sz="2800" dirty="0">
                <a:sym typeface="Symbol" pitchFamily="18" charset="2"/>
              </a:rPr>
              <a:t></a:t>
            </a:r>
            <a:r>
              <a:rPr lang="en-US" sz="2800" dirty="0"/>
              <a:t>(A </a:t>
            </a:r>
            <a:r>
              <a:rPr lang="en-US" sz="2800" dirty="0">
                <a:sym typeface="Symbol" pitchFamily="18" charset="2"/>
              </a:rPr>
              <a:t></a:t>
            </a:r>
            <a:r>
              <a:rPr lang="en-US" sz="2800" dirty="0"/>
              <a:t>B) }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dirty="0">
                <a:sym typeface="Symbol" pitchFamily="18" charset="2"/>
              </a:rPr>
              <a:t></a:t>
            </a:r>
            <a:r>
              <a:rPr lang="en-US" sz="2800" dirty="0"/>
              <a:t> B  =  (A U B) – (A </a:t>
            </a:r>
            <a:r>
              <a:rPr lang="en-US" sz="2800" dirty="0">
                <a:sym typeface="Symbol" pitchFamily="18" charset="2"/>
              </a:rPr>
              <a:t></a:t>
            </a:r>
            <a:r>
              <a:rPr lang="en-US" sz="2800" dirty="0"/>
              <a:t> B)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dirty="0">
                <a:sym typeface="Symbol" pitchFamily="18" charset="2"/>
              </a:rPr>
              <a:t></a:t>
            </a:r>
            <a:r>
              <a:rPr lang="en-US" sz="2800" dirty="0"/>
              <a:t> B  =  (A - B) U (B - A)</a:t>
            </a:r>
          </a:p>
          <a:p>
            <a:pPr algn="just" defTabSz="906463">
              <a:spcBef>
                <a:spcPct val="50000"/>
              </a:spcBef>
              <a:buNone/>
            </a:pPr>
            <a:r>
              <a:rPr lang="en-US" sz="2800" dirty="0"/>
              <a:t> </a:t>
            </a:r>
          </a:p>
        </p:txBody>
      </p:sp>
      <p:grpSp>
        <p:nvGrpSpPr>
          <p:cNvPr id="15366" name="Group 5"/>
          <p:cNvGrpSpPr>
            <a:grpSpLocks/>
          </p:cNvGrpSpPr>
          <p:nvPr/>
        </p:nvGrpSpPr>
        <p:grpSpPr bwMode="auto">
          <a:xfrm>
            <a:off x="6082504" y="2589635"/>
            <a:ext cx="1924050" cy="1239837"/>
            <a:chOff x="7626" y="2566"/>
            <a:chExt cx="1872" cy="1240"/>
          </a:xfrm>
        </p:grpSpPr>
        <p:sp>
          <p:nvSpPr>
            <p:cNvPr id="15372" name="Oval 6"/>
            <p:cNvSpPr>
              <a:spLocks noChangeArrowheads="1"/>
            </p:cNvSpPr>
            <p:nvPr/>
          </p:nvSpPr>
          <p:spPr bwMode="auto">
            <a:xfrm>
              <a:off x="7977" y="2796"/>
              <a:ext cx="819" cy="789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Oval 7"/>
            <p:cNvSpPr>
              <a:spLocks noChangeArrowheads="1"/>
            </p:cNvSpPr>
            <p:nvPr/>
          </p:nvSpPr>
          <p:spPr bwMode="auto">
            <a:xfrm>
              <a:off x="8426" y="2796"/>
              <a:ext cx="819" cy="789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Rectangle 8"/>
            <p:cNvSpPr>
              <a:spLocks noChangeArrowheads="1"/>
            </p:cNvSpPr>
            <p:nvPr/>
          </p:nvSpPr>
          <p:spPr bwMode="auto">
            <a:xfrm>
              <a:off x="7626" y="2566"/>
              <a:ext cx="1872" cy="1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Oval 9"/>
            <p:cNvSpPr>
              <a:spLocks noChangeArrowheads="1"/>
            </p:cNvSpPr>
            <p:nvPr/>
          </p:nvSpPr>
          <p:spPr bwMode="auto">
            <a:xfrm>
              <a:off x="7983" y="2800"/>
              <a:ext cx="819" cy="789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Oval 10"/>
            <p:cNvSpPr>
              <a:spLocks noChangeArrowheads="1"/>
            </p:cNvSpPr>
            <p:nvPr/>
          </p:nvSpPr>
          <p:spPr bwMode="auto">
            <a:xfrm>
              <a:off x="8400" y="2899"/>
              <a:ext cx="408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Text Box 11"/>
            <p:cNvSpPr txBox="1">
              <a:spLocks noChangeArrowheads="1"/>
            </p:cNvSpPr>
            <p:nvPr/>
          </p:nvSpPr>
          <p:spPr bwMode="auto">
            <a:xfrm>
              <a:off x="8991" y="260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B</a:t>
              </a:r>
              <a:endParaRPr lang="en-US" sz="1900"/>
            </a:p>
          </p:txBody>
        </p:sp>
        <p:sp>
          <p:nvSpPr>
            <p:cNvPr id="15378" name="Text Box 12"/>
            <p:cNvSpPr txBox="1">
              <a:spLocks noChangeArrowheads="1"/>
            </p:cNvSpPr>
            <p:nvPr/>
          </p:nvSpPr>
          <p:spPr bwMode="auto">
            <a:xfrm>
              <a:off x="7749" y="2662"/>
              <a:ext cx="42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endParaRPr lang="en-US" sz="1900"/>
            </a:p>
          </p:txBody>
        </p:sp>
      </p:grp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4. OPERASI – BEDA SETANGKUP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 algn="just" defTabSz="906463">
              <a:spcBef>
                <a:spcPct val="50000"/>
              </a:spcBef>
              <a:buNone/>
            </a:pPr>
            <a:r>
              <a:rPr lang="en-US" sz="2800" dirty="0" err="1"/>
              <a:t>Contoh</a:t>
            </a:r>
            <a:r>
              <a:rPr lang="en-US" sz="2800" dirty="0"/>
              <a:t>:   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 A = {1,2,3,5,6,8,9,10}    ;    B = {2,7,8,11} ; 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 C = {1,3,5,7,9,11}          ;    D = {0,1,2,5,6,7,9,12}</a:t>
            </a:r>
          </a:p>
          <a:p>
            <a:pPr algn="just" defTabSz="906463">
              <a:spcBef>
                <a:spcPct val="50000"/>
              </a:spcBef>
              <a:buNone/>
            </a:pPr>
            <a:r>
              <a:rPr lang="en-US" sz="2800" dirty="0" err="1"/>
              <a:t>Maka</a:t>
            </a:r>
            <a:r>
              <a:rPr lang="en-US" sz="2800" dirty="0"/>
              <a:t> :  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dirty="0">
                <a:latin typeface="Arial Black" pitchFamily="34" charset="0"/>
                <a:sym typeface="Symbol" pitchFamily="18" charset="2"/>
              </a:rPr>
              <a:t></a:t>
            </a:r>
            <a:r>
              <a:rPr lang="en-US" sz="2800" dirty="0"/>
              <a:t> B ={1,</a:t>
            </a:r>
            <a:r>
              <a:rPr lang="en-US" sz="2800" dirty="0">
                <a:solidFill>
                  <a:srgbClr val="FF3300"/>
                </a:solidFill>
              </a:rPr>
              <a:t>2</a:t>
            </a:r>
            <a:r>
              <a:rPr lang="en-US" sz="2800" dirty="0"/>
              <a:t>,3,5,6, 7,</a:t>
            </a:r>
            <a:r>
              <a:rPr lang="en-US" sz="2800" dirty="0">
                <a:solidFill>
                  <a:srgbClr val="FF3300"/>
                </a:solidFill>
              </a:rPr>
              <a:t>8</a:t>
            </a:r>
            <a:r>
              <a:rPr lang="en-US" sz="2800" dirty="0"/>
              <a:t>,9,10,11} = {1,3,5,6, 7, 9,10,11}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B </a:t>
            </a:r>
            <a:r>
              <a:rPr lang="en-US" sz="2800" dirty="0">
                <a:sym typeface="Symbol" pitchFamily="18" charset="2"/>
              </a:rPr>
              <a:t></a:t>
            </a:r>
            <a:r>
              <a:rPr lang="en-US" sz="2800" dirty="0"/>
              <a:t> C = {1,2,3,5, </a:t>
            </a:r>
            <a:r>
              <a:rPr lang="en-US" sz="2800" dirty="0">
                <a:solidFill>
                  <a:srgbClr val="FF3300"/>
                </a:solidFill>
              </a:rPr>
              <a:t>7</a:t>
            </a:r>
            <a:r>
              <a:rPr lang="en-US" sz="2800" dirty="0"/>
              <a:t>,8,9, </a:t>
            </a:r>
            <a:r>
              <a:rPr lang="en-US" sz="2800" dirty="0">
                <a:solidFill>
                  <a:srgbClr val="FF3300"/>
                </a:solidFill>
              </a:rPr>
              <a:t>11</a:t>
            </a:r>
            <a:r>
              <a:rPr lang="en-US" sz="2800" dirty="0"/>
              <a:t>} = {1,2,3,5,8,9}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dirty="0">
                <a:latin typeface="Arial Black" pitchFamily="34" charset="0"/>
                <a:sym typeface="Symbol" pitchFamily="18" charset="2"/>
              </a:rPr>
              <a:t></a:t>
            </a:r>
            <a:r>
              <a:rPr lang="en-US" sz="2800" dirty="0"/>
              <a:t> C = ?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dirty="0">
                <a:latin typeface="Arial Black" pitchFamily="34" charset="0"/>
                <a:sym typeface="Symbol" pitchFamily="18" charset="2"/>
              </a:rPr>
              <a:t></a:t>
            </a:r>
            <a:r>
              <a:rPr lang="en-US" sz="2800" dirty="0"/>
              <a:t> D = ?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324614" y="253800"/>
            <a:ext cx="7024744" cy="40107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5. OPERASI - KOMPLEMEN</a:t>
            </a:r>
            <a:endParaRPr lang="en-US" sz="3600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539552" y="1261253"/>
            <a:ext cx="8229600" cy="4829196"/>
          </a:xfrm>
        </p:spPr>
        <p:txBody>
          <a:bodyPr>
            <a:normAutofit lnSpcReduction="10000"/>
          </a:bodyPr>
          <a:lstStyle/>
          <a:p>
            <a:pPr marL="381000" algn="just" defTabSz="906463">
              <a:spcBef>
                <a:spcPct val="50000"/>
              </a:spcBef>
            </a:pPr>
            <a:r>
              <a:rPr lang="en-US" sz="2800" dirty="0" err="1"/>
              <a:t>Definisi</a:t>
            </a:r>
            <a:r>
              <a:rPr lang="en-US" sz="2800" dirty="0"/>
              <a:t> :  </a:t>
            </a:r>
            <a:r>
              <a:rPr lang="en-US" dirty="0"/>
              <a:t>A</a:t>
            </a:r>
            <a:r>
              <a:rPr lang="en-US" sz="4000" baseline="30000" dirty="0"/>
              <a:t>c</a:t>
            </a:r>
            <a:r>
              <a:rPr lang="en-US" dirty="0"/>
              <a:t>    =  { x | x </a:t>
            </a:r>
            <a:r>
              <a:rPr lang="en-US" dirty="0">
                <a:sym typeface="Symbol" pitchFamily="18" charset="2"/>
              </a:rPr>
              <a:t>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 x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S }</a:t>
            </a:r>
            <a:endParaRPr lang="en-US" sz="3600" dirty="0"/>
          </a:p>
          <a:p>
            <a:pPr marL="381000" algn="just" defTabSz="906463">
              <a:spcBef>
                <a:spcPct val="50000"/>
              </a:spcBef>
              <a:buNone/>
            </a:pPr>
            <a:r>
              <a:rPr lang="en-US" sz="2800" dirty="0" err="1"/>
              <a:t>Contoh</a:t>
            </a:r>
            <a:r>
              <a:rPr lang="en-US" sz="2800" dirty="0"/>
              <a:t>  :  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A = { 2, 3, 5, 6, 8)   ; B = {1, 2, 4, 6, 7, 9, 13}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S = { x | x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asli</a:t>
            </a:r>
            <a:r>
              <a:rPr lang="en-US" sz="2800" dirty="0"/>
              <a:t>  </a:t>
            </a:r>
            <a:r>
              <a:rPr lang="en-US" sz="2800" dirty="0">
                <a:sym typeface="Symbol" pitchFamily="18" charset="2"/>
              </a:rPr>
              <a:t></a:t>
            </a:r>
            <a:r>
              <a:rPr lang="en-US" sz="2800" dirty="0"/>
              <a:t> 14}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err="1"/>
              <a:t>Maka</a:t>
            </a:r>
            <a:r>
              <a:rPr lang="en-US" sz="2800" dirty="0"/>
              <a:t> : 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A</a:t>
            </a:r>
            <a:r>
              <a:rPr lang="en-US" sz="4000" baseline="30000" dirty="0"/>
              <a:t>c</a:t>
            </a:r>
            <a:r>
              <a:rPr lang="en-US" sz="2800" dirty="0"/>
              <a:t> = { 1,4,7, 9,10,11,12,13,14} 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err="1"/>
              <a:t>B</a:t>
            </a:r>
            <a:r>
              <a:rPr lang="en-US" sz="4000" baseline="30000" dirty="0" err="1"/>
              <a:t>c</a:t>
            </a:r>
            <a:r>
              <a:rPr lang="en-US" sz="2800" baseline="30000" dirty="0"/>
              <a:t> </a:t>
            </a:r>
            <a:r>
              <a:rPr lang="en-US" sz="2800" dirty="0"/>
              <a:t>= {3,5, 8,11,12,14}</a:t>
            </a:r>
          </a:p>
          <a:p>
            <a:pPr marL="381000" algn="just" defTabSz="906463">
              <a:spcBef>
                <a:spcPct val="50000"/>
              </a:spcBef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grpSp>
        <p:nvGrpSpPr>
          <p:cNvPr id="16390" name="Group 1029"/>
          <p:cNvGrpSpPr>
            <a:grpSpLocks/>
          </p:cNvGrpSpPr>
          <p:nvPr/>
        </p:nvGrpSpPr>
        <p:grpSpPr bwMode="auto">
          <a:xfrm>
            <a:off x="6918218" y="896507"/>
            <a:ext cx="1684337" cy="1095375"/>
            <a:chOff x="7730" y="6847"/>
            <a:chExt cx="2043" cy="1240"/>
          </a:xfrm>
        </p:grpSpPr>
        <p:sp>
          <p:nvSpPr>
            <p:cNvPr id="16413" name="Rectangle 1030"/>
            <p:cNvSpPr>
              <a:spLocks noChangeArrowheads="1"/>
            </p:cNvSpPr>
            <p:nvPr/>
          </p:nvSpPr>
          <p:spPr bwMode="auto">
            <a:xfrm>
              <a:off x="7730" y="6847"/>
              <a:ext cx="1872" cy="124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Oval 1031"/>
            <p:cNvSpPr>
              <a:spLocks noChangeArrowheads="1"/>
            </p:cNvSpPr>
            <p:nvPr/>
          </p:nvSpPr>
          <p:spPr bwMode="auto">
            <a:xfrm>
              <a:off x="8195" y="7017"/>
              <a:ext cx="957" cy="93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</a:p>
          </p:txBody>
        </p:sp>
        <p:sp>
          <p:nvSpPr>
            <p:cNvPr id="16415" name="Text Box 1032"/>
            <p:cNvSpPr txBox="1">
              <a:spLocks noChangeArrowheads="1"/>
            </p:cNvSpPr>
            <p:nvPr/>
          </p:nvSpPr>
          <p:spPr bwMode="auto">
            <a:xfrm>
              <a:off x="9053" y="6965"/>
              <a:ext cx="72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r>
                <a:rPr lang="en-US" baseline="30000"/>
                <a:t>c</a:t>
              </a:r>
              <a:endParaRPr lang="en-US" sz="1900" baseline="30000"/>
            </a:p>
          </p:txBody>
        </p:sp>
      </p:grpSp>
      <p:grpSp>
        <p:nvGrpSpPr>
          <p:cNvPr id="16391" name="Group 1054"/>
          <p:cNvGrpSpPr>
            <a:grpSpLocks/>
          </p:cNvGrpSpPr>
          <p:nvPr/>
        </p:nvGrpSpPr>
        <p:grpSpPr bwMode="auto">
          <a:xfrm>
            <a:off x="5828534" y="3725075"/>
            <a:ext cx="2890837" cy="2065338"/>
            <a:chOff x="3495" y="2372"/>
            <a:chExt cx="1821" cy="1301"/>
          </a:xfrm>
        </p:grpSpPr>
        <p:sp>
          <p:nvSpPr>
            <p:cNvPr id="16393" name="Rectangle 1034"/>
            <p:cNvSpPr>
              <a:spLocks noChangeArrowheads="1"/>
            </p:cNvSpPr>
            <p:nvPr/>
          </p:nvSpPr>
          <p:spPr bwMode="auto">
            <a:xfrm>
              <a:off x="3590" y="2372"/>
              <a:ext cx="1726" cy="130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Oval 1036"/>
            <p:cNvSpPr>
              <a:spLocks noChangeArrowheads="1"/>
            </p:cNvSpPr>
            <p:nvPr/>
          </p:nvSpPr>
          <p:spPr bwMode="auto">
            <a:xfrm>
              <a:off x="3719" y="2520"/>
              <a:ext cx="960" cy="911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Rectangle 1037"/>
            <p:cNvSpPr>
              <a:spLocks noChangeArrowheads="1"/>
            </p:cNvSpPr>
            <p:nvPr/>
          </p:nvSpPr>
          <p:spPr bwMode="auto">
            <a:xfrm>
              <a:off x="4367" y="2984"/>
              <a:ext cx="32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2</a:t>
              </a:r>
              <a:endParaRPr lang="en-US" sz="2000"/>
            </a:p>
          </p:txBody>
        </p:sp>
        <p:sp>
          <p:nvSpPr>
            <p:cNvPr id="16396" name="Rectangle 1038"/>
            <p:cNvSpPr>
              <a:spLocks noChangeArrowheads="1"/>
            </p:cNvSpPr>
            <p:nvPr/>
          </p:nvSpPr>
          <p:spPr bwMode="auto">
            <a:xfrm>
              <a:off x="4367" y="2714"/>
              <a:ext cx="32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6</a:t>
              </a:r>
              <a:endParaRPr lang="en-US" sz="2000"/>
            </a:p>
          </p:txBody>
        </p:sp>
        <p:sp>
          <p:nvSpPr>
            <p:cNvPr id="16397" name="Rectangle 1039"/>
            <p:cNvSpPr>
              <a:spLocks noChangeArrowheads="1"/>
            </p:cNvSpPr>
            <p:nvPr/>
          </p:nvSpPr>
          <p:spPr bwMode="auto">
            <a:xfrm>
              <a:off x="4798" y="2634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13</a:t>
              </a:r>
              <a:endParaRPr lang="en-US" sz="2000"/>
            </a:p>
          </p:txBody>
        </p:sp>
        <p:sp>
          <p:nvSpPr>
            <p:cNvPr id="16398" name="Rectangle 1040"/>
            <p:cNvSpPr>
              <a:spLocks noChangeArrowheads="1"/>
            </p:cNvSpPr>
            <p:nvPr/>
          </p:nvSpPr>
          <p:spPr bwMode="auto">
            <a:xfrm>
              <a:off x="4690" y="2828"/>
              <a:ext cx="3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7</a:t>
              </a:r>
              <a:endParaRPr lang="en-US" sz="2000"/>
            </a:p>
          </p:txBody>
        </p:sp>
        <p:sp>
          <p:nvSpPr>
            <p:cNvPr id="16399" name="Rectangle 1041"/>
            <p:cNvSpPr>
              <a:spLocks noChangeArrowheads="1"/>
            </p:cNvSpPr>
            <p:nvPr/>
          </p:nvSpPr>
          <p:spPr bwMode="auto">
            <a:xfrm>
              <a:off x="3935" y="2714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5</a:t>
              </a:r>
              <a:endParaRPr lang="en-US" sz="2000"/>
            </a:p>
          </p:txBody>
        </p:sp>
        <p:sp>
          <p:nvSpPr>
            <p:cNvPr id="16400" name="Rectangle 1042"/>
            <p:cNvSpPr>
              <a:spLocks noChangeArrowheads="1"/>
            </p:cNvSpPr>
            <p:nvPr/>
          </p:nvSpPr>
          <p:spPr bwMode="auto">
            <a:xfrm>
              <a:off x="4582" y="2600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4</a:t>
              </a:r>
              <a:endParaRPr lang="en-US" sz="2000"/>
            </a:p>
          </p:txBody>
        </p:sp>
        <p:sp>
          <p:nvSpPr>
            <p:cNvPr id="16401" name="Rectangle 1043"/>
            <p:cNvSpPr>
              <a:spLocks noChangeArrowheads="1"/>
            </p:cNvSpPr>
            <p:nvPr/>
          </p:nvSpPr>
          <p:spPr bwMode="auto">
            <a:xfrm>
              <a:off x="3827" y="3098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3</a:t>
              </a:r>
              <a:endParaRPr lang="en-US" sz="2000"/>
            </a:p>
          </p:txBody>
        </p:sp>
        <p:sp>
          <p:nvSpPr>
            <p:cNvPr id="16402" name="Rectangle 1044"/>
            <p:cNvSpPr>
              <a:spLocks noChangeArrowheads="1"/>
            </p:cNvSpPr>
            <p:nvPr/>
          </p:nvSpPr>
          <p:spPr bwMode="auto">
            <a:xfrm>
              <a:off x="4798" y="3098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9</a:t>
              </a:r>
              <a:endParaRPr lang="en-US" sz="2000"/>
            </a:p>
          </p:txBody>
        </p:sp>
        <p:sp>
          <p:nvSpPr>
            <p:cNvPr id="16403" name="Rectangle 1045"/>
            <p:cNvSpPr>
              <a:spLocks noChangeArrowheads="1"/>
            </p:cNvSpPr>
            <p:nvPr/>
          </p:nvSpPr>
          <p:spPr bwMode="auto">
            <a:xfrm>
              <a:off x="3935" y="2984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8</a:t>
              </a:r>
              <a:endParaRPr lang="en-US" sz="2000"/>
            </a:p>
          </p:txBody>
        </p:sp>
        <p:sp>
          <p:nvSpPr>
            <p:cNvPr id="16404" name="Rectangle 1046"/>
            <p:cNvSpPr>
              <a:spLocks noChangeArrowheads="1"/>
            </p:cNvSpPr>
            <p:nvPr/>
          </p:nvSpPr>
          <p:spPr bwMode="auto">
            <a:xfrm>
              <a:off x="3719" y="3440"/>
              <a:ext cx="3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11</a:t>
              </a:r>
              <a:endParaRPr lang="en-US" sz="2000"/>
            </a:p>
          </p:txBody>
        </p:sp>
        <p:sp>
          <p:nvSpPr>
            <p:cNvPr id="16406" name="Rectangle 1048"/>
            <p:cNvSpPr>
              <a:spLocks noChangeArrowheads="1"/>
            </p:cNvSpPr>
            <p:nvPr/>
          </p:nvSpPr>
          <p:spPr bwMode="auto">
            <a:xfrm>
              <a:off x="4259" y="3397"/>
              <a:ext cx="32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14</a:t>
              </a:r>
              <a:endParaRPr lang="en-US" sz="2000"/>
            </a:p>
          </p:txBody>
        </p:sp>
        <p:sp>
          <p:nvSpPr>
            <p:cNvPr id="16407" name="Rectangle 1049"/>
            <p:cNvSpPr>
              <a:spLocks noChangeArrowheads="1"/>
            </p:cNvSpPr>
            <p:nvPr/>
          </p:nvSpPr>
          <p:spPr bwMode="auto">
            <a:xfrm>
              <a:off x="4906" y="3440"/>
              <a:ext cx="3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12</a:t>
              </a:r>
              <a:endParaRPr lang="en-US" sz="2000"/>
            </a:p>
          </p:txBody>
        </p:sp>
        <p:sp>
          <p:nvSpPr>
            <p:cNvPr id="16408" name="Rectangle 1050"/>
            <p:cNvSpPr>
              <a:spLocks noChangeArrowheads="1"/>
            </p:cNvSpPr>
            <p:nvPr/>
          </p:nvSpPr>
          <p:spPr bwMode="auto">
            <a:xfrm>
              <a:off x="4582" y="3212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1</a:t>
              </a:r>
              <a:endParaRPr lang="en-US" sz="2000"/>
            </a:p>
          </p:txBody>
        </p:sp>
        <p:sp>
          <p:nvSpPr>
            <p:cNvPr id="16409" name="Rectangle 1051"/>
            <p:cNvSpPr>
              <a:spLocks noChangeArrowheads="1"/>
            </p:cNvSpPr>
            <p:nvPr/>
          </p:nvSpPr>
          <p:spPr bwMode="auto">
            <a:xfrm>
              <a:off x="3495" y="2373"/>
              <a:ext cx="324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/>
                <a:t>S</a:t>
              </a:r>
            </a:p>
          </p:txBody>
        </p:sp>
        <p:sp>
          <p:nvSpPr>
            <p:cNvPr id="16410" name="Rectangle 1052"/>
            <p:cNvSpPr>
              <a:spLocks noChangeArrowheads="1"/>
            </p:cNvSpPr>
            <p:nvPr/>
          </p:nvSpPr>
          <p:spPr bwMode="auto">
            <a:xfrm>
              <a:off x="3935" y="2372"/>
              <a:ext cx="324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sp>
          <p:nvSpPr>
            <p:cNvPr id="16411" name="Rectangle 1053"/>
            <p:cNvSpPr>
              <a:spLocks noChangeArrowheads="1"/>
            </p:cNvSpPr>
            <p:nvPr/>
          </p:nvSpPr>
          <p:spPr bwMode="auto">
            <a:xfrm>
              <a:off x="4863" y="2372"/>
              <a:ext cx="324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/>
                <a:t>B</a:t>
              </a:r>
            </a:p>
          </p:txBody>
        </p:sp>
        <p:sp>
          <p:nvSpPr>
            <p:cNvPr id="16412" name="Oval 1035" descr="10%"/>
            <p:cNvSpPr>
              <a:spLocks noChangeArrowheads="1"/>
            </p:cNvSpPr>
            <p:nvPr/>
          </p:nvSpPr>
          <p:spPr bwMode="auto">
            <a:xfrm>
              <a:off x="4259" y="2531"/>
              <a:ext cx="971" cy="91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1047"/>
          <p:cNvSpPr>
            <a:spLocks noChangeArrowheads="1"/>
          </p:cNvSpPr>
          <p:nvPr/>
        </p:nvSpPr>
        <p:spPr bwMode="auto">
          <a:xfrm>
            <a:off x="7215206" y="5500702"/>
            <a:ext cx="5143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dirty="0">
                <a:sym typeface="Symbol" pitchFamily="18" charset="2"/>
              </a:rPr>
              <a:t></a:t>
            </a:r>
            <a:r>
              <a:rPr lang="en-US" sz="1400" dirty="0"/>
              <a:t>10</a:t>
            </a:r>
            <a:endParaRPr lang="en-US" sz="2000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052736"/>
            <a:ext cx="792088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err="1"/>
              <a:t>Diberikan</a:t>
            </a:r>
            <a:r>
              <a:rPr lang="en-US" sz="2800" dirty="0"/>
              <a:t>  </a:t>
            </a:r>
            <a:r>
              <a:rPr lang="en-US" sz="2800" dirty="0" err="1"/>
              <a:t>himpunan-himpunan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</a:t>
            </a:r>
          </a:p>
          <a:p>
            <a:r>
              <a:rPr lang="en-US" sz="2800" b="1" dirty="0"/>
              <a:t>A</a:t>
            </a:r>
            <a:r>
              <a:rPr lang="en-US" sz="2800" dirty="0"/>
              <a:t>  = </a:t>
            </a:r>
            <a:r>
              <a:rPr lang="en-US" sz="2800" b="1" dirty="0"/>
              <a:t>{</a:t>
            </a:r>
            <a:r>
              <a:rPr lang="en-US" sz="2800" dirty="0"/>
              <a:t> 1, 2, 5, 6, 7, 11, 12, 13, 15, 18, 20 </a:t>
            </a:r>
            <a:r>
              <a:rPr lang="en-US" sz="2800" b="1" dirty="0"/>
              <a:t>}</a:t>
            </a:r>
            <a:r>
              <a:rPr lang="en-US" sz="2800" dirty="0"/>
              <a:t>           </a:t>
            </a:r>
          </a:p>
          <a:p>
            <a:r>
              <a:rPr lang="en-US" sz="2800" b="1" dirty="0"/>
              <a:t>B</a:t>
            </a:r>
            <a:r>
              <a:rPr lang="en-US" sz="2800" dirty="0"/>
              <a:t>  = </a:t>
            </a:r>
            <a:r>
              <a:rPr lang="en-US" sz="2800" b="1" dirty="0"/>
              <a:t>{</a:t>
            </a:r>
            <a:r>
              <a:rPr lang="en-US" sz="2800" dirty="0"/>
              <a:t>  2, 3, 4, 5, 6, 7, 8, 12, 13 </a:t>
            </a:r>
            <a:r>
              <a:rPr lang="en-US" sz="2800" b="1" dirty="0"/>
              <a:t>}</a:t>
            </a:r>
            <a:r>
              <a:rPr lang="en-US" sz="2800" dirty="0"/>
              <a:t> </a:t>
            </a:r>
          </a:p>
          <a:p>
            <a:r>
              <a:rPr lang="en-US" sz="2800" b="1" dirty="0"/>
              <a:t>C</a:t>
            </a:r>
            <a:r>
              <a:rPr lang="en-US" sz="2800" dirty="0"/>
              <a:t> =  </a:t>
            </a:r>
            <a:r>
              <a:rPr lang="en-US" sz="2800" b="1" dirty="0"/>
              <a:t>{</a:t>
            </a:r>
            <a:r>
              <a:rPr lang="en-US" sz="2800" dirty="0"/>
              <a:t> 1, 2, 3, 6, 8, 9, 10, 13, 17, 18 </a:t>
            </a:r>
            <a:r>
              <a:rPr lang="en-US" sz="2800" b="1" dirty="0"/>
              <a:t>}</a:t>
            </a:r>
            <a:endParaRPr lang="en-US" sz="2800" dirty="0"/>
          </a:p>
          <a:p>
            <a:r>
              <a:rPr lang="en-US" sz="2800" b="1" dirty="0"/>
              <a:t>S</a:t>
            </a:r>
            <a:r>
              <a:rPr lang="en-US" sz="2800" dirty="0"/>
              <a:t> =  </a:t>
            </a:r>
            <a:r>
              <a:rPr lang="en-US" sz="2800" b="1" dirty="0"/>
              <a:t>{</a:t>
            </a:r>
            <a:r>
              <a:rPr lang="en-US" sz="2800" dirty="0"/>
              <a:t> x </a:t>
            </a:r>
            <a:r>
              <a:rPr lang="en-US" sz="2800" b="1" dirty="0"/>
              <a:t>|</a:t>
            </a:r>
            <a:r>
              <a:rPr lang="en-US" sz="2800" dirty="0"/>
              <a:t>   </a:t>
            </a:r>
            <a:r>
              <a:rPr lang="en-US" sz="2800" b="1" i="1" dirty="0"/>
              <a:t>x &lt;= 20</a:t>
            </a:r>
            <a:r>
              <a:rPr lang="en-US" sz="2800" dirty="0"/>
              <a:t> , x </a:t>
            </a:r>
            <a:r>
              <a:rPr lang="en-US" sz="2800" i="1" dirty="0" err="1"/>
              <a:t>bilangan</a:t>
            </a:r>
            <a:r>
              <a:rPr lang="en-US" sz="2800" i="1" dirty="0"/>
              <a:t> </a:t>
            </a:r>
            <a:r>
              <a:rPr lang="en-US" sz="2800" i="1" dirty="0" err="1"/>
              <a:t>asli</a:t>
            </a:r>
            <a:r>
              <a:rPr lang="en-US" sz="2800" dirty="0"/>
              <a:t>  </a:t>
            </a:r>
            <a:r>
              <a:rPr lang="en-US" sz="2800" b="1" dirty="0"/>
              <a:t>}</a:t>
            </a:r>
            <a:r>
              <a:rPr lang="en-US" sz="2800" dirty="0"/>
              <a:t>  =  </a:t>
            </a:r>
            <a:r>
              <a:rPr lang="en-US" sz="2800" b="1" i="1" dirty="0" err="1"/>
              <a:t>Himpunan</a:t>
            </a:r>
            <a:r>
              <a:rPr lang="en-US" sz="2800" b="1" i="1" dirty="0"/>
              <a:t> </a:t>
            </a:r>
            <a:r>
              <a:rPr lang="en-US" sz="2800" b="1" i="1" dirty="0" err="1"/>
              <a:t>Semesta</a:t>
            </a: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711" y="176808"/>
            <a:ext cx="6554867" cy="1524000"/>
          </a:xfrm>
        </p:spPr>
        <p:txBody>
          <a:bodyPr/>
          <a:lstStyle/>
          <a:p>
            <a:r>
              <a:rPr lang="en-US" dirty="0" err="1"/>
              <a:t>Pertanyaan</a:t>
            </a:r>
            <a:r>
              <a:rPr lang="en-US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700808"/>
            <a:ext cx="6554867" cy="376767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a.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b="1" i="1" dirty="0"/>
              <a:t>Diagram Venn</a:t>
            </a:r>
            <a:r>
              <a:rPr lang="en-US" dirty="0"/>
              <a:t>    </a:t>
            </a:r>
            <a:r>
              <a:rPr lang="en-US" dirty="0" err="1"/>
              <a:t>himpunan-himpunan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 </a:t>
            </a:r>
            <a:r>
              <a:rPr lang="en-US" dirty="0" err="1"/>
              <a:t>gambar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b="1" dirty="0"/>
              <a:t>b. </a:t>
            </a:r>
            <a:r>
              <a:rPr lang="en-US" b="1" dirty="0" err="1"/>
              <a:t>Tentukanlah</a:t>
            </a:r>
            <a:r>
              <a:rPr lang="en-US" b="1" dirty="0"/>
              <a:t> :</a:t>
            </a:r>
            <a:endParaRPr lang="en-US" dirty="0"/>
          </a:p>
          <a:p>
            <a:pPr lvl="0">
              <a:buNone/>
            </a:pPr>
            <a:r>
              <a:rPr lang="en-US" dirty="0"/>
              <a:t>	1. ( C </a:t>
            </a:r>
            <a:r>
              <a:rPr lang="en-US" b="1" dirty="0">
                <a:sym typeface="Symbol"/>
              </a:rPr>
              <a:t></a:t>
            </a:r>
            <a:r>
              <a:rPr lang="en-US" dirty="0"/>
              <a:t> B )  </a:t>
            </a:r>
            <a:r>
              <a:rPr lang="en-US" b="1" dirty="0"/>
              <a:t>–</a:t>
            </a:r>
            <a:r>
              <a:rPr lang="en-US" dirty="0"/>
              <a:t>  ( A </a:t>
            </a:r>
            <a:r>
              <a:rPr lang="en-US" b="1" dirty="0">
                <a:sym typeface="Symbol"/>
              </a:rPr>
              <a:t></a:t>
            </a:r>
            <a:r>
              <a:rPr lang="en-US" dirty="0"/>
              <a:t> C )                 </a:t>
            </a:r>
          </a:p>
          <a:p>
            <a:pPr lvl="0">
              <a:buNone/>
            </a:pPr>
            <a:r>
              <a:rPr lang="en-US" dirty="0"/>
              <a:t>	2. ( A </a:t>
            </a:r>
            <a:r>
              <a:rPr lang="en-US" b="1" dirty="0"/>
              <a:t>–</a:t>
            </a:r>
            <a:r>
              <a:rPr lang="en-US" dirty="0"/>
              <a:t> B )   </a:t>
            </a:r>
            <a:r>
              <a:rPr lang="en-US" b="1" dirty="0">
                <a:sym typeface="Symbol"/>
              </a:rPr>
              <a:t></a:t>
            </a:r>
            <a:r>
              <a:rPr lang="en-US" dirty="0"/>
              <a:t> ( C </a:t>
            </a:r>
            <a:r>
              <a:rPr lang="en-US" b="1" dirty="0">
                <a:sym typeface="Symbol"/>
              </a:rPr>
              <a:t></a:t>
            </a:r>
            <a:r>
              <a:rPr lang="en-US" dirty="0"/>
              <a:t> B )               </a:t>
            </a:r>
          </a:p>
          <a:p>
            <a:pPr lvl="0">
              <a:buNone/>
            </a:pPr>
            <a:r>
              <a:rPr lang="en-US" dirty="0"/>
              <a:t>	3. ( C </a:t>
            </a:r>
            <a:r>
              <a:rPr lang="en-US" b="1" dirty="0"/>
              <a:t>–</a:t>
            </a:r>
            <a:r>
              <a:rPr lang="en-US" dirty="0"/>
              <a:t> A )</a:t>
            </a:r>
            <a:r>
              <a:rPr lang="en-US" b="1" baseline="30000" dirty="0"/>
              <a:t>c</a:t>
            </a:r>
            <a:r>
              <a:rPr lang="en-US" dirty="0"/>
              <a:t>  </a:t>
            </a:r>
            <a:r>
              <a:rPr lang="en-US" b="1" dirty="0">
                <a:sym typeface="Symbol"/>
              </a:rPr>
              <a:t></a:t>
            </a:r>
            <a:r>
              <a:rPr lang="en-US" b="1" dirty="0"/>
              <a:t> </a:t>
            </a:r>
            <a:r>
              <a:rPr lang="en-US" dirty="0"/>
              <a:t>( </a:t>
            </a:r>
            <a:r>
              <a:rPr lang="en-US" b="1" dirty="0"/>
              <a:t>C </a:t>
            </a:r>
            <a:r>
              <a:rPr lang="en-US" b="1" dirty="0">
                <a:sym typeface="Symbol"/>
              </a:rPr>
              <a:t></a:t>
            </a:r>
            <a:r>
              <a:rPr lang="en-US" dirty="0"/>
              <a:t> B )</a:t>
            </a:r>
          </a:p>
          <a:p>
            <a:pPr lvl="0">
              <a:buNone/>
            </a:pPr>
            <a:r>
              <a:rPr lang="en-US" dirty="0"/>
              <a:t>	4. A </a:t>
            </a:r>
            <a:r>
              <a:rPr lang="en-US" b="1" dirty="0">
                <a:sym typeface="Symbol"/>
              </a:rPr>
              <a:t></a:t>
            </a:r>
            <a:r>
              <a:rPr lang="en-US" dirty="0"/>
              <a:t> C ) 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 </a:t>
            </a:r>
            <a:r>
              <a:rPr lang="en-US" dirty="0"/>
              <a:t>(</a:t>
            </a:r>
            <a:r>
              <a:rPr lang="en-US" b="1" dirty="0"/>
              <a:t> </a:t>
            </a:r>
            <a:r>
              <a:rPr lang="en-US" dirty="0"/>
              <a:t>(B – C) </a:t>
            </a:r>
            <a:r>
              <a:rPr lang="en-US" b="1" dirty="0">
                <a:sym typeface="Symbol"/>
              </a:rPr>
              <a:t></a:t>
            </a:r>
            <a:r>
              <a:rPr lang="en-US" b="1" dirty="0"/>
              <a:t> A</a:t>
            </a:r>
            <a:r>
              <a:rPr lang="en-US" baseline="30000" dirty="0"/>
              <a:t>c</a:t>
            </a:r>
            <a:r>
              <a:rPr lang="en-US" dirty="0"/>
              <a:t>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Prinsip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Inklusi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–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Eksklusi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50897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err="1">
                <a:solidFill>
                  <a:schemeClr val="tx1"/>
                </a:solidFill>
              </a:rPr>
              <a:t>Dua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Himpunan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 A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B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himpunan-himpunan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berhingga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A U B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A </a:t>
            </a:r>
            <a:r>
              <a:rPr lang="en-US" b="1" dirty="0">
                <a:solidFill>
                  <a:schemeClr val="tx1"/>
                </a:solidFill>
                <a:sym typeface="Symbol"/>
              </a:rPr>
              <a:t></a:t>
            </a:r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berhingga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    | A U B | = |A| + |B| - | A </a:t>
            </a:r>
            <a:r>
              <a:rPr lang="en-US" b="1" dirty="0">
                <a:solidFill>
                  <a:schemeClr val="tx1"/>
                </a:solidFill>
                <a:sym typeface="Symbol"/>
              </a:rPr>
              <a:t> </a:t>
            </a:r>
            <a:r>
              <a:rPr lang="en-US" b="1" dirty="0">
                <a:solidFill>
                  <a:schemeClr val="tx1"/>
                </a:solidFill>
              </a:rPr>
              <a:t>B |</a:t>
            </a:r>
          </a:p>
          <a:p>
            <a:r>
              <a:rPr lang="en-US" dirty="0" err="1">
                <a:solidFill>
                  <a:schemeClr val="tx1"/>
                </a:solidFill>
              </a:rPr>
              <a:t>Banyaknya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penggabungan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himpunan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B 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himpunan</a:t>
            </a:r>
            <a:r>
              <a:rPr lang="en-US" dirty="0">
                <a:solidFill>
                  <a:schemeClr val="tx1"/>
                </a:solidFill>
              </a:rPr>
              <a:t> A  </a:t>
            </a:r>
            <a:r>
              <a:rPr lang="en-US" dirty="0" err="1">
                <a:solidFill>
                  <a:schemeClr val="tx1"/>
                </a:solidFill>
              </a:rPr>
              <a:t>ditambah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himpuanan</a:t>
            </a:r>
            <a:r>
              <a:rPr lang="en-US" dirty="0">
                <a:solidFill>
                  <a:schemeClr val="tx1"/>
                </a:solidFill>
              </a:rPr>
              <a:t> B, </a:t>
            </a:r>
            <a:r>
              <a:rPr lang="en-US" dirty="0" err="1">
                <a:solidFill>
                  <a:schemeClr val="tx1"/>
                </a:solidFill>
              </a:rPr>
              <a:t>dikurangi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banyaknya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irisan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B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Prinsip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Inklusi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Eksklusi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6777317" cy="3508977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Tiga</a:t>
            </a:r>
            <a:r>
              <a:rPr lang="en-US" b="1" dirty="0"/>
              <a:t> </a:t>
            </a:r>
            <a:r>
              <a:rPr lang="en-US" b="1" dirty="0" err="1"/>
              <a:t>Himpunan</a:t>
            </a:r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A, B, </a:t>
            </a:r>
            <a:r>
              <a:rPr lang="en-US" dirty="0" err="1"/>
              <a:t>dan</a:t>
            </a:r>
            <a:r>
              <a:rPr lang="en-US" dirty="0"/>
              <a:t> C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himpunan-himpunan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, </a:t>
            </a:r>
            <a:r>
              <a:rPr lang="en-US" dirty="0" err="1"/>
              <a:t>maka</a:t>
            </a:r>
            <a:endParaRPr lang="en-US" dirty="0"/>
          </a:p>
          <a:p>
            <a:pPr>
              <a:buNone/>
            </a:pPr>
            <a:r>
              <a:rPr lang="en-US" b="1" dirty="0"/>
              <a:t>| A U B U C | =  |A|  + |B| + |C|  -  |A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B|  - |A </a:t>
            </a:r>
            <a:r>
              <a:rPr lang="en-US" b="1" dirty="0">
                <a:sym typeface="Symbol"/>
              </a:rPr>
              <a:t> </a:t>
            </a:r>
            <a:r>
              <a:rPr lang="en-US" b="1" dirty="0"/>
              <a:t>C|  -  |B </a:t>
            </a:r>
            <a:r>
              <a:rPr lang="en-US" b="1" dirty="0">
                <a:sym typeface="Symbol"/>
              </a:rPr>
              <a:t> </a:t>
            </a:r>
            <a:r>
              <a:rPr lang="en-US" b="1" dirty="0"/>
              <a:t>C|  +  A </a:t>
            </a:r>
            <a:r>
              <a:rPr lang="en-US" b="1" dirty="0">
                <a:sym typeface="Symbol"/>
              </a:rPr>
              <a:t> </a:t>
            </a:r>
            <a:r>
              <a:rPr lang="en-US" b="1" dirty="0"/>
              <a:t>B </a:t>
            </a:r>
            <a:r>
              <a:rPr lang="en-US" b="1" dirty="0">
                <a:sym typeface="Symbol"/>
              </a:rPr>
              <a:t> </a:t>
            </a:r>
            <a:r>
              <a:rPr lang="en-US" b="1" dirty="0"/>
              <a:t>C |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4"/>
            <a:ext cx="7560840" cy="43204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survei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 60 orang </a:t>
            </a:r>
            <a:r>
              <a:rPr lang="en-US" sz="2000" dirty="0" err="1"/>
              <a:t>pembaca</a:t>
            </a:r>
            <a:r>
              <a:rPr lang="en-US" sz="2000" dirty="0"/>
              <a:t> </a:t>
            </a:r>
            <a:r>
              <a:rPr lang="en-US" sz="2000" dirty="0" err="1"/>
              <a:t>Majalah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, </a:t>
            </a:r>
            <a:r>
              <a:rPr lang="en-US" sz="2000" dirty="0" err="1"/>
              <a:t>diperoleh</a:t>
            </a:r>
            <a:r>
              <a:rPr lang="en-US" sz="2000" dirty="0"/>
              <a:t> data </a:t>
            </a:r>
            <a:r>
              <a:rPr lang="en-US" sz="2000" dirty="0" err="1"/>
              <a:t>sbb</a:t>
            </a:r>
            <a:r>
              <a:rPr lang="en-US" sz="2000" dirty="0"/>
              <a:t>.:</a:t>
            </a:r>
            <a:endParaRPr lang="en-US" sz="2000" b="1" dirty="0"/>
          </a:p>
          <a:p>
            <a:r>
              <a:rPr lang="en-US" sz="2000" b="1" dirty="0"/>
              <a:t>25</a:t>
            </a:r>
            <a:r>
              <a:rPr lang="en-US" sz="2000" dirty="0"/>
              <a:t> orang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/>
              <a:t>Chip</a:t>
            </a:r>
          </a:p>
          <a:p>
            <a:r>
              <a:rPr lang="en-US" sz="2000" b="1" dirty="0"/>
              <a:t>26</a:t>
            </a:r>
            <a:r>
              <a:rPr lang="en-US" sz="2000" dirty="0"/>
              <a:t> orang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/>
              <a:t>Cyber Magazine</a:t>
            </a:r>
          </a:p>
          <a:p>
            <a:r>
              <a:rPr lang="en-US" sz="2000" b="1" dirty="0"/>
              <a:t>26</a:t>
            </a:r>
            <a:r>
              <a:rPr lang="en-US" sz="2000" dirty="0"/>
              <a:t> orang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/>
              <a:t>Informatics</a:t>
            </a:r>
          </a:p>
          <a:p>
            <a:r>
              <a:rPr lang="en-US" sz="2000" dirty="0"/>
              <a:t>  </a:t>
            </a:r>
            <a:r>
              <a:rPr lang="en-US" sz="2000" b="1" dirty="0"/>
              <a:t>9</a:t>
            </a:r>
            <a:r>
              <a:rPr lang="en-US" sz="2000" dirty="0"/>
              <a:t> orang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/>
              <a:t>Chip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b="1" dirty="0"/>
              <a:t>Informatics</a:t>
            </a:r>
          </a:p>
          <a:p>
            <a:r>
              <a:rPr lang="en-US" sz="2000" b="1" dirty="0"/>
              <a:t>11</a:t>
            </a:r>
            <a:r>
              <a:rPr lang="en-US" sz="2000" dirty="0"/>
              <a:t> orang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/>
              <a:t>Chip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b="1" dirty="0"/>
              <a:t>Cyber Magazine</a:t>
            </a:r>
          </a:p>
          <a:p>
            <a:r>
              <a:rPr lang="en-US" sz="2000" dirty="0"/>
              <a:t>  </a:t>
            </a:r>
            <a:r>
              <a:rPr lang="en-US" sz="2000" b="1" dirty="0"/>
              <a:t>8</a:t>
            </a:r>
            <a:r>
              <a:rPr lang="en-US" sz="2000" dirty="0"/>
              <a:t> orang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/>
              <a:t>Cyber Magazine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b="1" dirty="0"/>
              <a:t>Informatics</a:t>
            </a:r>
          </a:p>
          <a:p>
            <a:r>
              <a:rPr lang="en-US" sz="2000" dirty="0"/>
              <a:t>  </a:t>
            </a:r>
            <a:r>
              <a:rPr lang="en-US" sz="2000" b="1" dirty="0"/>
              <a:t>3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Ketiganya</a:t>
            </a:r>
            <a:r>
              <a:rPr lang="en-US" sz="2000" dirty="0"/>
              <a:t>.</a:t>
            </a:r>
            <a:endParaRPr lang="en-US" sz="2000" b="1" dirty="0"/>
          </a:p>
          <a:p>
            <a:pPr>
              <a:buNone/>
            </a:pPr>
            <a:r>
              <a:rPr lang="en-US" sz="2000" dirty="0" err="1"/>
              <a:t>Tentukan</a:t>
            </a:r>
            <a:r>
              <a:rPr lang="en-US" sz="2000" dirty="0"/>
              <a:t>:</a:t>
            </a:r>
          </a:p>
          <a:p>
            <a:pPr>
              <a:buNone/>
            </a:pPr>
            <a:r>
              <a:rPr lang="en-US" sz="2000" dirty="0"/>
              <a:t>a. </a:t>
            </a:r>
            <a:r>
              <a:rPr lang="en-US" sz="2000" dirty="0" err="1"/>
              <a:t>Banyaknya</a:t>
            </a:r>
            <a:r>
              <a:rPr lang="en-US" sz="2000" dirty="0"/>
              <a:t> orang yang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/>
              <a:t>paling </a:t>
            </a:r>
            <a:r>
              <a:rPr lang="en-US" sz="2000" b="1" dirty="0" err="1"/>
              <a:t>sedikit</a:t>
            </a:r>
            <a:r>
              <a:rPr lang="en-US" sz="2000" b="1" dirty="0"/>
              <a:t> </a:t>
            </a:r>
            <a:r>
              <a:rPr lang="en-US" sz="2000" b="1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Majalah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.</a:t>
            </a:r>
            <a:endParaRPr lang="en-US" sz="2000" b="1" dirty="0"/>
          </a:p>
          <a:p>
            <a:pPr lvl="0">
              <a:buNone/>
            </a:pPr>
            <a:r>
              <a:rPr lang="en-US" sz="2000" dirty="0"/>
              <a:t>b. </a:t>
            </a:r>
            <a:r>
              <a:rPr lang="en-US" sz="2000" dirty="0" err="1"/>
              <a:t>Gambarkan</a:t>
            </a:r>
            <a:r>
              <a:rPr lang="en-US" sz="2000" dirty="0"/>
              <a:t> </a:t>
            </a:r>
            <a:r>
              <a:rPr lang="en-US" sz="2000" b="1" dirty="0"/>
              <a:t>diagram</a:t>
            </a:r>
            <a:r>
              <a:rPr lang="en-US" sz="2000" dirty="0"/>
              <a:t> </a:t>
            </a:r>
            <a:r>
              <a:rPr lang="en-US" sz="2000" b="1" dirty="0"/>
              <a:t>Venn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</a:t>
            </a:r>
            <a:endParaRPr lang="en-US" sz="2000" b="1" dirty="0"/>
          </a:p>
          <a:p>
            <a:pPr>
              <a:buNone/>
            </a:pPr>
            <a:r>
              <a:rPr lang="en-US" sz="2000" dirty="0"/>
              <a:t>c</a:t>
            </a:r>
            <a:r>
              <a:rPr lang="en-US" sz="2000" b="1" dirty="0"/>
              <a:t>. </a:t>
            </a:r>
            <a:r>
              <a:rPr lang="en-US" sz="2000" b="1" dirty="0" err="1"/>
              <a:t>Berapa</a:t>
            </a:r>
            <a:r>
              <a:rPr lang="en-US" sz="2000" b="1" dirty="0"/>
              <a:t> orang yang </a:t>
            </a:r>
            <a:r>
              <a:rPr lang="en-US" sz="2000" b="1" dirty="0" err="1"/>
              <a:t>membaca</a:t>
            </a:r>
            <a:r>
              <a:rPr lang="en-US" sz="2000" b="1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Majalah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Who is he?</a:t>
            </a:r>
          </a:p>
        </p:txBody>
      </p:sp>
      <p:pic>
        <p:nvPicPr>
          <p:cNvPr id="2050" name="Picture 2" descr="C:\Users\hanung\Pictures\george can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3" y="872403"/>
            <a:ext cx="2877666" cy="377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82844" y="2708920"/>
            <a:ext cx="270943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????</a:t>
            </a:r>
          </a:p>
        </p:txBody>
      </p:sp>
      <p:sp>
        <p:nvSpPr>
          <p:cNvPr id="6" name="Rectangle 5"/>
          <p:cNvSpPr/>
          <p:nvPr/>
        </p:nvSpPr>
        <p:spPr>
          <a:xfrm>
            <a:off x="5436096" y="4091671"/>
            <a:ext cx="270943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????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9315" y="1059214"/>
            <a:ext cx="32528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/>
              <a:t>George Cantor</a:t>
            </a:r>
          </a:p>
          <a:p>
            <a:r>
              <a:rPr lang="id-ID" sz="3200" dirty="0"/>
              <a:t>1845-1918</a:t>
            </a:r>
          </a:p>
        </p:txBody>
      </p:sp>
    </p:spTree>
    <p:extLst>
      <p:ext uri="{BB962C8B-B14F-4D97-AF65-F5344CB8AC3E}">
        <p14:creationId xmlns:p14="http://schemas.microsoft.com/office/powerpoint/2010/main" val="14928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/>
              <a:t>Misal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sz="2800" dirty="0"/>
              <a:t>A = </a:t>
            </a:r>
            <a:r>
              <a:rPr lang="en-US" sz="2800" dirty="0" err="1"/>
              <a:t>Himpunan</a:t>
            </a:r>
            <a:r>
              <a:rPr lang="en-US" sz="2800" dirty="0"/>
              <a:t> orang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suka</a:t>
            </a:r>
            <a:r>
              <a:rPr lang="en-US" sz="2800" dirty="0"/>
              <a:t> </a:t>
            </a:r>
            <a:r>
              <a:rPr lang="en-US" sz="2800" dirty="0" err="1"/>
              <a:t>baca</a:t>
            </a:r>
            <a:r>
              <a:rPr lang="en-US" sz="2800" dirty="0"/>
              <a:t> </a:t>
            </a:r>
            <a:r>
              <a:rPr lang="en-US" sz="2800" dirty="0" err="1"/>
              <a:t>Majalah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Chip</a:t>
            </a:r>
          </a:p>
          <a:p>
            <a:pPr>
              <a:buNone/>
            </a:pPr>
            <a:r>
              <a:rPr lang="en-US" sz="2800" dirty="0"/>
              <a:t>B = </a:t>
            </a:r>
            <a:r>
              <a:rPr lang="en-US" sz="2800" dirty="0" err="1"/>
              <a:t>Himpunan</a:t>
            </a:r>
            <a:r>
              <a:rPr lang="en-US" sz="2800" dirty="0"/>
              <a:t> orang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suka</a:t>
            </a:r>
            <a:r>
              <a:rPr lang="en-US" sz="2800" dirty="0"/>
              <a:t> </a:t>
            </a:r>
            <a:r>
              <a:rPr lang="en-US" sz="2800" dirty="0" err="1"/>
              <a:t>baca</a:t>
            </a:r>
            <a:r>
              <a:rPr lang="en-US" sz="2800" dirty="0"/>
              <a:t> </a:t>
            </a:r>
            <a:r>
              <a:rPr lang="en-US" sz="2800" dirty="0" err="1"/>
              <a:t>Majalah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Cyber Magazine</a:t>
            </a:r>
          </a:p>
          <a:p>
            <a:pPr>
              <a:buNone/>
            </a:pPr>
            <a:r>
              <a:rPr lang="en-US" sz="2800" dirty="0"/>
              <a:t>C = </a:t>
            </a:r>
            <a:r>
              <a:rPr lang="en-US" sz="2800" dirty="0" err="1"/>
              <a:t>Himpunan</a:t>
            </a:r>
            <a:r>
              <a:rPr lang="en-US" sz="2800" dirty="0"/>
              <a:t> orang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suka</a:t>
            </a:r>
            <a:r>
              <a:rPr lang="en-US" sz="2800" dirty="0"/>
              <a:t> </a:t>
            </a:r>
            <a:r>
              <a:rPr lang="en-US" sz="2800" dirty="0" err="1"/>
              <a:t>baca</a:t>
            </a:r>
            <a:r>
              <a:rPr lang="en-US" sz="2800" dirty="0"/>
              <a:t> </a:t>
            </a:r>
            <a:r>
              <a:rPr lang="en-US" sz="2800" dirty="0" err="1"/>
              <a:t>Majalah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Informatics</a:t>
            </a:r>
          </a:p>
          <a:p>
            <a:pPr>
              <a:buNone/>
            </a:pPr>
            <a:r>
              <a:rPr lang="en-US" sz="2800" dirty="0" err="1"/>
              <a:t>Maka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|A| = 25 	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B|=  11	 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B </a:t>
            </a:r>
            <a:r>
              <a:rPr lang="en-US" sz="2800" dirty="0">
                <a:sym typeface="Symbol"/>
              </a:rPr>
              <a:t>  C</a:t>
            </a:r>
            <a:r>
              <a:rPr lang="en-US" sz="2800" dirty="0"/>
              <a:t>|=  3</a:t>
            </a:r>
          </a:p>
          <a:p>
            <a:pPr>
              <a:buNone/>
            </a:pPr>
            <a:r>
              <a:rPr lang="en-US" sz="2800" dirty="0"/>
              <a:t>|B| = 26	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C|=  9</a:t>
            </a:r>
          </a:p>
          <a:p>
            <a:pPr>
              <a:buNone/>
            </a:pPr>
            <a:r>
              <a:rPr lang="en-US" sz="2800" dirty="0"/>
              <a:t>|C| = 26	|B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C|=  8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lphaLcPeriod"/>
            </a:pPr>
            <a:r>
              <a:rPr lang="en-US" sz="2800" dirty="0"/>
              <a:t>|A </a:t>
            </a:r>
            <a:r>
              <a:rPr lang="en-US" sz="2800" dirty="0">
                <a:sym typeface="Symbol"/>
              </a:rPr>
              <a:t> B  C| = |</a:t>
            </a:r>
            <a:r>
              <a:rPr lang="en-US" sz="2800" dirty="0"/>
              <a:t>A|  + |B| + |C|  -  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B|  -  |A </a:t>
            </a:r>
            <a:r>
              <a:rPr lang="en-US" sz="2800" dirty="0">
                <a:sym typeface="Symbol"/>
              </a:rPr>
              <a:t> </a:t>
            </a:r>
            <a:r>
              <a:rPr lang="en-US" sz="2800" dirty="0"/>
              <a:t>C|  -  |B </a:t>
            </a:r>
            <a:r>
              <a:rPr lang="en-US" sz="2800" dirty="0">
                <a:sym typeface="Symbol"/>
              </a:rPr>
              <a:t> </a:t>
            </a:r>
            <a:r>
              <a:rPr lang="en-US" sz="2800" dirty="0"/>
              <a:t>C|  +  A </a:t>
            </a:r>
            <a:r>
              <a:rPr lang="en-US" sz="2800" dirty="0">
                <a:sym typeface="Symbol"/>
              </a:rPr>
              <a:t> </a:t>
            </a:r>
            <a:r>
              <a:rPr lang="en-US" sz="2800" dirty="0"/>
              <a:t>B </a:t>
            </a:r>
            <a:r>
              <a:rPr lang="en-US" sz="2800" dirty="0">
                <a:sym typeface="Symbol"/>
              </a:rPr>
              <a:t> </a:t>
            </a:r>
            <a:r>
              <a:rPr lang="en-US" sz="2800" dirty="0"/>
              <a:t>C |</a:t>
            </a:r>
          </a:p>
          <a:p>
            <a:pPr marL="68580" indent="0">
              <a:buNone/>
            </a:pPr>
            <a:r>
              <a:rPr lang="en-US" sz="2800" dirty="0">
                <a:sym typeface="Symbol"/>
              </a:rPr>
              <a:t>	=   25 + 26 + 26  - 11 – 9 – 8 + 3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         = 52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dirty="0"/>
              <a:t>b) |A| = 25 	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B|=  11	</a:t>
            </a:r>
          </a:p>
          <a:p>
            <a:pPr>
              <a:buNone/>
            </a:pPr>
            <a:r>
              <a:rPr lang="en-US" sz="2800" dirty="0"/>
              <a:t>|B| = 26	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C|=  9</a:t>
            </a:r>
          </a:p>
          <a:p>
            <a:pPr>
              <a:buNone/>
            </a:pPr>
            <a:r>
              <a:rPr lang="en-US" sz="2800" dirty="0"/>
              <a:t>|C| = 26	|B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C|=  8	 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B </a:t>
            </a:r>
            <a:r>
              <a:rPr lang="en-US" sz="2800" dirty="0">
                <a:sym typeface="Symbol"/>
              </a:rPr>
              <a:t>  C</a:t>
            </a:r>
            <a:r>
              <a:rPr lang="en-US" sz="2800" dirty="0"/>
              <a:t>|=  3</a:t>
            </a:r>
          </a:p>
          <a:p>
            <a:r>
              <a:rPr lang="en-US" sz="2400" dirty="0"/>
              <a:t>Baca Chip &amp; Cyber Magazine </a:t>
            </a:r>
            <a:r>
              <a:rPr lang="en-US" sz="2400" dirty="0" err="1"/>
              <a:t>tidak</a:t>
            </a:r>
            <a:r>
              <a:rPr lang="en-US" sz="2400" dirty="0"/>
              <a:t> Informatics = 11 – 3 = 8</a:t>
            </a:r>
          </a:p>
          <a:p>
            <a:r>
              <a:rPr lang="en-US" sz="2400" dirty="0"/>
              <a:t>Baca Chip &amp; Informatics </a:t>
            </a:r>
            <a:r>
              <a:rPr lang="en-US" sz="2400" dirty="0" err="1"/>
              <a:t>tidak</a:t>
            </a:r>
            <a:r>
              <a:rPr lang="en-US" sz="2400" dirty="0"/>
              <a:t> Cyber Magazine = 9 – 3 = 6</a:t>
            </a:r>
          </a:p>
          <a:p>
            <a:r>
              <a:rPr lang="en-US" sz="2400" dirty="0"/>
              <a:t>Baca Cyber Magazine &amp; Informatics </a:t>
            </a:r>
            <a:r>
              <a:rPr lang="en-US" sz="2400" dirty="0" err="1"/>
              <a:t>tidak</a:t>
            </a:r>
            <a:r>
              <a:rPr lang="en-US" sz="2400" dirty="0"/>
              <a:t> Chip = 8 – 3 = 5</a:t>
            </a:r>
          </a:p>
          <a:p>
            <a:r>
              <a:rPr lang="en-US" sz="2400" dirty="0"/>
              <a:t>Baca Chip </a:t>
            </a:r>
            <a:r>
              <a:rPr lang="en-US" sz="2400" dirty="0" err="1"/>
              <a:t>saja</a:t>
            </a:r>
            <a:r>
              <a:rPr lang="en-US" sz="2400" dirty="0"/>
              <a:t> = 25 – 8 – 3 – 6 = 8</a:t>
            </a:r>
          </a:p>
          <a:p>
            <a:r>
              <a:rPr lang="en-US" sz="2400" dirty="0"/>
              <a:t>Baca Cyber Magazine </a:t>
            </a:r>
            <a:r>
              <a:rPr lang="en-US" sz="2400" dirty="0" err="1"/>
              <a:t>saja</a:t>
            </a:r>
            <a:r>
              <a:rPr lang="en-US" sz="2400" dirty="0"/>
              <a:t> = 26 – 5 – 3 – 8 = 10</a:t>
            </a:r>
          </a:p>
          <a:p>
            <a:r>
              <a:rPr lang="en-US" sz="2400" dirty="0"/>
              <a:t>Baca Informatics </a:t>
            </a:r>
            <a:r>
              <a:rPr lang="en-US" sz="2400" dirty="0" err="1"/>
              <a:t>saja</a:t>
            </a:r>
            <a:r>
              <a:rPr lang="en-US" sz="2400" dirty="0"/>
              <a:t> = 26 – 5 – 3 – 6  = 12</a:t>
            </a:r>
          </a:p>
          <a:p>
            <a:pPr>
              <a:buNone/>
            </a:pPr>
            <a:r>
              <a:rPr lang="en-US" sz="2400" b="1" dirty="0"/>
              <a:t>c) </a:t>
            </a:r>
            <a:r>
              <a:rPr lang="en-US" sz="2400" b="1" dirty="0" err="1"/>
              <a:t>Banyak</a:t>
            </a:r>
            <a:r>
              <a:rPr lang="en-US" sz="2400" b="1" dirty="0"/>
              <a:t> orang yang </a:t>
            </a:r>
            <a:r>
              <a:rPr lang="en-US" sz="2400" b="1" dirty="0" err="1"/>
              <a:t>membaca</a:t>
            </a:r>
            <a:r>
              <a:rPr lang="en-US" sz="2400" b="1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Majalah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= 8  + 10 + 12 = 30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6286512" y="428604"/>
            <a:ext cx="2286000" cy="1736725"/>
            <a:chOff x="6048" y="4608"/>
            <a:chExt cx="3600" cy="2736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6048" y="4608"/>
              <a:ext cx="3600" cy="273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auto">
            <a:xfrm>
              <a:off x="6637" y="5661"/>
              <a:ext cx="2426" cy="1458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6273" y="4799"/>
              <a:ext cx="1843" cy="1782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auto">
            <a:xfrm>
              <a:off x="7449" y="4809"/>
              <a:ext cx="1941" cy="1701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auto">
            <a:xfrm>
              <a:off x="6273" y="4795"/>
              <a:ext cx="1843" cy="178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6637" y="5661"/>
              <a:ext cx="2426" cy="145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305562" y="538142"/>
            <a:ext cx="365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Calibri" pitchFamily="34" charset="0"/>
              </a:rPr>
              <a:t>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8134362" y="520679"/>
            <a:ext cx="365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Calibri" pitchFamily="34" charset="0"/>
              </a:rPr>
              <a:t>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8042287" y="1693842"/>
            <a:ext cx="3667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Calibri" pitchFamily="34" charset="0"/>
              </a:rPr>
              <a:t>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207262" y="1109642"/>
            <a:ext cx="430213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300" b="1" dirty="0">
                <a:latin typeface="Arial" pitchFamily="34" charset="0"/>
              </a:rPr>
              <a:t>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7159637" y="800079"/>
            <a:ext cx="430213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7597787" y="1247754"/>
            <a:ext cx="42862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Arial" pitchFamily="34" charset="0"/>
              </a:rPr>
              <a:t>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6824675" y="1295379"/>
            <a:ext cx="42862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Arial" pitchFamily="34" charset="0"/>
              </a:rPr>
              <a:t>6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640525" y="763567"/>
            <a:ext cx="430212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Arial" pitchFamily="34" charset="0"/>
              </a:rPr>
              <a:t>8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7754950" y="722292"/>
            <a:ext cx="42862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7261237" y="1636692"/>
            <a:ext cx="42862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6324612" y="1752579"/>
            <a:ext cx="42862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8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7215206" y="1714488"/>
            <a:ext cx="430213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PRINSIP INKLUSI EKSLUSI (2)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3500" indent="6350">
              <a:buNone/>
            </a:pPr>
            <a:r>
              <a:rPr lang="en-US" sz="2600" dirty="0" err="1"/>
              <a:t>Berapa</a:t>
            </a:r>
            <a:r>
              <a:rPr lang="en-US" sz="2600" dirty="0"/>
              <a:t> </a:t>
            </a:r>
            <a:r>
              <a:rPr lang="en-US" sz="2600" dirty="0" err="1"/>
              <a:t>banyaknya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bulat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1 </a:t>
            </a:r>
            <a:r>
              <a:rPr lang="en-US" sz="2600" dirty="0" err="1"/>
              <a:t>dan</a:t>
            </a:r>
            <a:r>
              <a:rPr lang="en-US" sz="2600" dirty="0"/>
              <a:t> 100 yang </a:t>
            </a:r>
            <a:r>
              <a:rPr lang="en-US" sz="2600" dirty="0" err="1"/>
              <a:t>habis</a:t>
            </a:r>
            <a:r>
              <a:rPr lang="en-US" sz="2600" dirty="0"/>
              <a:t>  </a:t>
            </a:r>
            <a:r>
              <a:rPr lang="en-US" sz="2600" dirty="0" err="1"/>
              <a:t>dibagi</a:t>
            </a:r>
            <a:r>
              <a:rPr lang="en-US" sz="2600" dirty="0"/>
              <a:t> 3 </a:t>
            </a:r>
            <a:r>
              <a:rPr lang="en-US" sz="2600" dirty="0" err="1"/>
              <a:t>atau</a:t>
            </a:r>
            <a:r>
              <a:rPr lang="en-US" sz="2600" dirty="0"/>
              <a:t> 5?</a:t>
            </a:r>
          </a:p>
          <a:p>
            <a:pPr marL="63500" indent="6350">
              <a:buNone/>
            </a:pPr>
            <a:endParaRPr lang="en-US" sz="2600" dirty="0"/>
          </a:p>
          <a:p>
            <a:pPr>
              <a:buNone/>
            </a:pPr>
            <a:r>
              <a:rPr lang="en-US" sz="2600" u="sng" dirty="0" err="1"/>
              <a:t>Penyelesaian</a:t>
            </a:r>
            <a:r>
              <a:rPr lang="en-US" sz="2600" dirty="0"/>
              <a:t>:</a:t>
            </a:r>
          </a:p>
          <a:p>
            <a:pPr>
              <a:buNone/>
            </a:pPr>
            <a:r>
              <a:rPr lang="en-US" sz="2600" i="1" dirty="0"/>
              <a:t>A</a:t>
            </a:r>
            <a:r>
              <a:rPr lang="en-US" sz="2600" dirty="0"/>
              <a:t> = </a:t>
            </a:r>
            <a:r>
              <a:rPr lang="en-US" sz="2600" dirty="0" err="1"/>
              <a:t>himpunan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bulat</a:t>
            </a:r>
            <a:r>
              <a:rPr lang="en-US" sz="2600" dirty="0"/>
              <a:t> yang </a:t>
            </a:r>
            <a:r>
              <a:rPr lang="en-US" sz="2600" dirty="0" err="1"/>
              <a:t>habis</a:t>
            </a:r>
            <a:r>
              <a:rPr lang="en-US" sz="2600" dirty="0"/>
              <a:t> </a:t>
            </a:r>
            <a:r>
              <a:rPr lang="en-US" sz="2600" dirty="0" err="1"/>
              <a:t>dibagi</a:t>
            </a:r>
            <a:r>
              <a:rPr lang="en-US" sz="2600" dirty="0"/>
              <a:t> 3,</a:t>
            </a:r>
          </a:p>
          <a:p>
            <a:pPr>
              <a:buNone/>
            </a:pPr>
            <a:r>
              <a:rPr lang="en-US" sz="2600" i="1" dirty="0"/>
              <a:t>B</a:t>
            </a:r>
            <a:r>
              <a:rPr lang="en-US" sz="2600" dirty="0"/>
              <a:t> = </a:t>
            </a:r>
            <a:r>
              <a:rPr lang="en-US" sz="2600" dirty="0" err="1"/>
              <a:t>himpunan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bulat</a:t>
            </a:r>
            <a:r>
              <a:rPr lang="en-US" sz="2600" dirty="0"/>
              <a:t> yang </a:t>
            </a:r>
            <a:r>
              <a:rPr lang="en-US" sz="2600" dirty="0" err="1"/>
              <a:t>habis</a:t>
            </a:r>
            <a:r>
              <a:rPr lang="en-US" sz="2600" dirty="0"/>
              <a:t> </a:t>
            </a:r>
            <a:r>
              <a:rPr lang="en-US" sz="2600" dirty="0" err="1"/>
              <a:t>dibagi</a:t>
            </a:r>
            <a:r>
              <a:rPr lang="en-US" sz="2600" dirty="0"/>
              <a:t> 5,</a:t>
            </a:r>
          </a:p>
          <a:p>
            <a:pPr>
              <a:buNone/>
            </a:pPr>
            <a:r>
              <a:rPr lang="en-US" sz="2600" i="1" dirty="0"/>
              <a:t>A</a:t>
            </a:r>
            <a:r>
              <a:rPr lang="en-US" sz="2600" dirty="0"/>
              <a:t> </a:t>
            </a:r>
            <a:r>
              <a:rPr lang="en-US" sz="2600" dirty="0">
                <a:sym typeface="Symbol"/>
              </a:rPr>
              <a:t>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dirty="0"/>
              <a:t> =  </a:t>
            </a:r>
            <a:r>
              <a:rPr lang="en-US" sz="2600" dirty="0" err="1"/>
              <a:t>himpunan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bulat</a:t>
            </a:r>
            <a:r>
              <a:rPr lang="en-US" sz="2600" dirty="0"/>
              <a:t> yang </a:t>
            </a:r>
            <a:r>
              <a:rPr lang="en-US" sz="2600" dirty="0" err="1"/>
              <a:t>habis</a:t>
            </a:r>
            <a:r>
              <a:rPr lang="en-US" sz="2600" dirty="0"/>
              <a:t> </a:t>
            </a:r>
            <a:r>
              <a:rPr lang="en-US" sz="2600" dirty="0" err="1"/>
              <a:t>dibagi</a:t>
            </a:r>
            <a:r>
              <a:rPr lang="en-US" sz="2600" dirty="0"/>
              <a:t> 3 </a:t>
            </a:r>
            <a:r>
              <a:rPr lang="en-US" sz="2600" dirty="0" err="1"/>
              <a:t>dan</a:t>
            </a:r>
            <a:r>
              <a:rPr lang="en-US" sz="2600" dirty="0"/>
              <a:t> 5 (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dirty="0" err="1"/>
              <a:t>himpunan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bulat</a:t>
            </a:r>
            <a:r>
              <a:rPr lang="en-US" sz="2600" dirty="0"/>
              <a:t> yang </a:t>
            </a:r>
            <a:r>
              <a:rPr lang="en-US" sz="2600" dirty="0" err="1"/>
              <a:t>habis</a:t>
            </a:r>
            <a:r>
              <a:rPr lang="en-US" sz="2600" dirty="0"/>
              <a:t> </a:t>
            </a:r>
            <a:r>
              <a:rPr lang="en-US" sz="2600" dirty="0" err="1"/>
              <a:t>dibagi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KPK – </a:t>
            </a:r>
            <a:r>
              <a:rPr lang="en-US" sz="2600" dirty="0" err="1"/>
              <a:t>Kelipatan</a:t>
            </a:r>
            <a:r>
              <a:rPr lang="en-US" sz="2600" dirty="0"/>
              <a:t> Persekutuan </a:t>
            </a:r>
            <a:r>
              <a:rPr lang="en-US" sz="2600" dirty="0" err="1"/>
              <a:t>Terkecil</a:t>
            </a:r>
            <a:r>
              <a:rPr lang="en-US" sz="2600" dirty="0"/>
              <a:t> – </a:t>
            </a:r>
            <a:r>
              <a:rPr lang="en-US" sz="2600" dirty="0" err="1"/>
              <a:t>dari</a:t>
            </a:r>
            <a:r>
              <a:rPr lang="en-US" sz="2600" dirty="0"/>
              <a:t> 3 </a:t>
            </a:r>
            <a:r>
              <a:rPr lang="en-US" sz="2600" dirty="0" err="1"/>
              <a:t>dan</a:t>
            </a:r>
            <a:r>
              <a:rPr lang="en-US" sz="2600" dirty="0"/>
              <a:t> 5, </a:t>
            </a:r>
            <a:r>
              <a:rPr lang="en-US" sz="2600" dirty="0" err="1"/>
              <a:t>yaitu</a:t>
            </a:r>
            <a:r>
              <a:rPr lang="en-US" sz="2600" dirty="0"/>
              <a:t> 15),</a:t>
            </a:r>
          </a:p>
          <a:p>
            <a:pPr>
              <a:buNone/>
            </a:pPr>
            <a:r>
              <a:rPr lang="en-US" sz="2600" u="sng" dirty="0" err="1"/>
              <a:t>Masalah</a:t>
            </a:r>
            <a:r>
              <a:rPr lang="en-US" sz="2600" u="sng" dirty="0"/>
              <a:t>: </a:t>
            </a:r>
            <a:r>
              <a:rPr lang="en-US" sz="2600" dirty="0">
                <a:sym typeface="Symbol"/>
              </a:rPr>
              <a:t></a:t>
            </a:r>
            <a:r>
              <a:rPr lang="en-US" sz="2600" i="1" dirty="0"/>
              <a:t>A</a:t>
            </a:r>
            <a:r>
              <a:rPr lang="en-US" sz="2600" dirty="0"/>
              <a:t> </a:t>
            </a:r>
            <a:r>
              <a:rPr lang="en-US" sz="2600" dirty="0">
                <a:sym typeface="Symbol"/>
              </a:rPr>
              <a:t>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dirty="0">
                <a:sym typeface="Symbol"/>
              </a:rPr>
              <a:t></a:t>
            </a:r>
            <a:endParaRPr lang="en-US" sz="2600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A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= </a:t>
            </a:r>
            <a:r>
              <a:rPr lang="en-US" sz="2800" dirty="0">
                <a:sym typeface="Symbol"/>
              </a:rPr>
              <a:t></a:t>
            </a:r>
            <a:r>
              <a:rPr lang="en-US" sz="2800" dirty="0"/>
              <a:t>100/3</a:t>
            </a:r>
            <a:r>
              <a:rPr lang="en-US" sz="2800" dirty="0">
                <a:sym typeface="Symbol"/>
              </a:rPr>
              <a:t></a:t>
            </a:r>
            <a:r>
              <a:rPr lang="en-US" sz="2800" dirty="0"/>
              <a:t>  = 33, 	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B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= </a:t>
            </a:r>
            <a:r>
              <a:rPr lang="en-US" sz="2800" dirty="0">
                <a:sym typeface="Symbol"/>
              </a:rPr>
              <a:t></a:t>
            </a:r>
            <a:r>
              <a:rPr lang="en-US" sz="2800" dirty="0"/>
              <a:t>100/5</a:t>
            </a:r>
            <a:r>
              <a:rPr lang="en-US" sz="2800" dirty="0">
                <a:sym typeface="Symbol"/>
              </a:rPr>
              <a:t></a:t>
            </a:r>
            <a:r>
              <a:rPr lang="en-US" sz="2800" dirty="0"/>
              <a:t>  = 20, 	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= </a:t>
            </a:r>
            <a:r>
              <a:rPr lang="en-US" sz="2800" dirty="0">
                <a:sym typeface="Symbol"/>
              </a:rPr>
              <a:t></a:t>
            </a:r>
            <a:r>
              <a:rPr lang="en-US" sz="2800" dirty="0"/>
              <a:t>100/15</a:t>
            </a:r>
            <a:r>
              <a:rPr lang="en-US" sz="2800" dirty="0">
                <a:sym typeface="Symbol"/>
              </a:rPr>
              <a:t></a:t>
            </a:r>
            <a:r>
              <a:rPr lang="en-US" sz="2800" dirty="0"/>
              <a:t>  = 6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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= </a:t>
            </a: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A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+ </a:t>
            </a: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B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–  </a:t>
            </a: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/>
              <a:t>                = 33 + 20 – 6 = 47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/>
              <a:t>Jadi</a:t>
            </a:r>
            <a:r>
              <a:rPr lang="en-US" sz="2800" dirty="0"/>
              <a:t>, </a:t>
            </a:r>
            <a:r>
              <a:rPr lang="en-US" sz="2800" dirty="0" err="1"/>
              <a:t>ada</a:t>
            </a:r>
            <a:r>
              <a:rPr lang="en-US" sz="2800" dirty="0"/>
              <a:t> 47 </a:t>
            </a:r>
            <a:r>
              <a:rPr lang="en-US" sz="2800" dirty="0" err="1"/>
              <a:t>buah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yang </a:t>
            </a:r>
            <a:r>
              <a:rPr lang="en-US" sz="2800" dirty="0" err="1"/>
              <a:t>habis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3 </a:t>
            </a:r>
            <a:r>
              <a:rPr lang="en-US" sz="2800" dirty="0" err="1"/>
              <a:t>atau</a:t>
            </a:r>
            <a:r>
              <a:rPr lang="en-US" sz="2800" dirty="0"/>
              <a:t> 5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6554867" cy="1524000"/>
          </a:xfrm>
        </p:spPr>
        <p:txBody>
          <a:bodyPr/>
          <a:lstStyle/>
          <a:p>
            <a:r>
              <a:rPr lang="en-US" dirty="0"/>
              <a:t>Link </a:t>
            </a:r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3508977"/>
          </a:xfrm>
        </p:spPr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memperkaya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link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  <a:p>
            <a:pPr marL="68580" indent="0">
              <a:buNone/>
            </a:pPr>
            <a:r>
              <a:rPr lang="id-ID" u="sng" dirty="0">
                <a:hlinkClick r:id="rId2"/>
              </a:rPr>
              <a:t>http://id.wikipedia.org/wiki/Himpunan_(matematika)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859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064896" cy="4757758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000" dirty="0"/>
              <a:t>Dari </a:t>
            </a:r>
            <a:r>
              <a:rPr lang="en-US" sz="3000" dirty="0" err="1"/>
              <a:t>survei</a:t>
            </a:r>
            <a:r>
              <a:rPr lang="en-US" sz="3000" dirty="0"/>
              <a:t> </a:t>
            </a:r>
            <a:r>
              <a:rPr lang="en-US" sz="3000" dirty="0" err="1"/>
              <a:t>terhadap</a:t>
            </a:r>
            <a:r>
              <a:rPr lang="en-US" sz="3000" dirty="0"/>
              <a:t> 270 </a:t>
            </a:r>
            <a:r>
              <a:rPr lang="en-US" sz="3000" dirty="0" err="1"/>
              <a:t>orang</a:t>
            </a:r>
            <a:r>
              <a:rPr lang="en-US" sz="3000" dirty="0"/>
              <a:t> </a:t>
            </a:r>
            <a:r>
              <a:rPr lang="en-US" sz="3000" dirty="0" err="1"/>
              <a:t>pengguna</a:t>
            </a:r>
            <a:r>
              <a:rPr lang="en-US" sz="3000" dirty="0"/>
              <a:t> </a:t>
            </a:r>
            <a:r>
              <a:rPr lang="en-US" sz="3000" dirty="0" err="1"/>
              <a:t>komputer</a:t>
            </a:r>
            <a:r>
              <a:rPr lang="en-US" sz="3000" dirty="0"/>
              <a:t> </a:t>
            </a:r>
            <a:r>
              <a:rPr lang="en-US" sz="3000" dirty="0" err="1"/>
              <a:t>khususnya</a:t>
            </a:r>
            <a:r>
              <a:rPr lang="en-US" sz="3000" dirty="0"/>
              <a:t> </a:t>
            </a:r>
            <a:r>
              <a:rPr lang="en-US" sz="3000" dirty="0" err="1"/>
              <a:t>terhadap</a:t>
            </a:r>
            <a:r>
              <a:rPr lang="en-US" sz="3000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operasi</a:t>
            </a:r>
            <a:r>
              <a:rPr lang="en-US" sz="3000" dirty="0"/>
              <a:t> </a:t>
            </a:r>
            <a:r>
              <a:rPr lang="en-US" sz="3000" dirty="0" err="1"/>
              <a:t>didapatkan</a:t>
            </a:r>
            <a:r>
              <a:rPr lang="en-US" sz="3000" dirty="0"/>
              <a:t> </a:t>
            </a:r>
            <a:r>
              <a:rPr lang="en-US" sz="3000" dirty="0" err="1"/>
              <a:t>hasil</a:t>
            </a:r>
            <a:r>
              <a:rPr lang="en-US" sz="3000" dirty="0"/>
              <a:t>:</a:t>
            </a:r>
          </a:p>
          <a:p>
            <a:pPr algn="just"/>
            <a:r>
              <a:rPr lang="en-US" sz="3000" dirty="0"/>
              <a:t>64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 err="1"/>
              <a:t>microsoft</a:t>
            </a:r>
            <a:r>
              <a:rPr lang="en-US" sz="3000" dirty="0"/>
              <a:t>, 94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 err="1"/>
              <a:t>linux</a:t>
            </a:r>
            <a:r>
              <a:rPr lang="en-US" sz="3000" dirty="0"/>
              <a:t>, 58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 err="1"/>
              <a:t>freeBSD</a:t>
            </a:r>
            <a:r>
              <a:rPr lang="en-US" sz="3000" dirty="0"/>
              <a:t>, 26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 err="1"/>
              <a:t>microsoft</a:t>
            </a:r>
            <a:r>
              <a:rPr lang="en-US" sz="3000" i="1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i="1" dirty="0" err="1"/>
              <a:t>linux</a:t>
            </a:r>
            <a:r>
              <a:rPr lang="en-US" sz="3000" dirty="0"/>
              <a:t>, 28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 err="1"/>
              <a:t>microsoft</a:t>
            </a:r>
            <a:r>
              <a:rPr lang="en-US" sz="3000" i="1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i="1" dirty="0" err="1"/>
              <a:t>freeBSD</a:t>
            </a:r>
            <a:r>
              <a:rPr lang="en-US" sz="3000" dirty="0"/>
              <a:t>, 22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 err="1"/>
              <a:t>linux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i="1" dirty="0" err="1"/>
              <a:t>freeBSD</a:t>
            </a:r>
            <a:r>
              <a:rPr lang="en-US" sz="3000" dirty="0"/>
              <a:t>, 14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ketiga</a:t>
            </a:r>
            <a:r>
              <a:rPr lang="en-US" sz="3000" dirty="0"/>
              <a:t> </a:t>
            </a:r>
            <a:r>
              <a:rPr lang="en-US" sz="3000" dirty="0" err="1"/>
              <a:t>jenis</a:t>
            </a:r>
            <a:r>
              <a:rPr lang="en-US" sz="3000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operasi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. </a:t>
            </a:r>
          </a:p>
          <a:p>
            <a:pPr algn="just"/>
            <a:r>
              <a:rPr lang="en-US" sz="3000" dirty="0" err="1"/>
              <a:t>Tentukan</a:t>
            </a:r>
            <a:r>
              <a:rPr lang="en-US" sz="3000" dirty="0"/>
              <a:t>: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000" dirty="0"/>
              <a:t>a. </a:t>
            </a:r>
            <a:r>
              <a:rPr lang="en-US" sz="3000" dirty="0" err="1"/>
              <a:t>Banyaknya</a:t>
            </a:r>
            <a:r>
              <a:rPr lang="en-US" sz="3000" dirty="0"/>
              <a:t> </a:t>
            </a:r>
            <a:r>
              <a:rPr lang="en-US" sz="3000" dirty="0" err="1"/>
              <a:t>pengguna</a:t>
            </a:r>
            <a:r>
              <a:rPr lang="en-US" sz="3000" dirty="0"/>
              <a:t> </a:t>
            </a:r>
            <a:r>
              <a:rPr lang="en-US" sz="3000" dirty="0" err="1"/>
              <a:t>komputer</a:t>
            </a:r>
            <a:r>
              <a:rPr lang="en-US" sz="3000" dirty="0"/>
              <a:t> yang </a:t>
            </a:r>
            <a:r>
              <a:rPr lang="en-US" sz="3000" dirty="0" err="1"/>
              <a:t>menggunakan</a:t>
            </a:r>
            <a:r>
              <a:rPr lang="en-US" sz="3000" dirty="0"/>
              <a:t> </a:t>
            </a:r>
            <a:r>
              <a:rPr lang="en-US" sz="3000" b="1" dirty="0"/>
              <a:t>paling </a:t>
            </a:r>
            <a:r>
              <a:rPr lang="en-US" sz="3000" b="1" dirty="0" err="1"/>
              <a:t>sedikit</a:t>
            </a:r>
            <a:r>
              <a:rPr lang="en-US" sz="3000" b="1" dirty="0"/>
              <a:t> </a:t>
            </a:r>
            <a:r>
              <a:rPr lang="en-US" sz="3000" b="1" dirty="0" err="1"/>
              <a:t>satu</a:t>
            </a:r>
            <a:r>
              <a:rPr lang="en-US" sz="3000" b="1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operasi</a:t>
            </a:r>
            <a:endParaRPr lang="en-US" sz="3000" b="1" dirty="0"/>
          </a:p>
          <a:p>
            <a:pPr lvl="0">
              <a:buNone/>
            </a:pPr>
            <a:r>
              <a:rPr lang="en-US" sz="3000" dirty="0"/>
              <a:t>b. </a:t>
            </a:r>
            <a:r>
              <a:rPr lang="en-US" sz="3000" dirty="0" err="1"/>
              <a:t>Gambarkan</a:t>
            </a:r>
            <a:r>
              <a:rPr lang="en-US" sz="3000" dirty="0"/>
              <a:t> </a:t>
            </a:r>
            <a:r>
              <a:rPr lang="en-US" sz="3000" b="1" dirty="0"/>
              <a:t>diagram</a:t>
            </a:r>
            <a:r>
              <a:rPr lang="en-US" sz="3000" dirty="0"/>
              <a:t> </a:t>
            </a:r>
            <a:r>
              <a:rPr lang="en-US" sz="3000" b="1" dirty="0"/>
              <a:t>Venn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masalah</a:t>
            </a:r>
            <a:r>
              <a:rPr lang="en-US" sz="3000" dirty="0"/>
              <a:t> </a:t>
            </a:r>
            <a:r>
              <a:rPr lang="en-US" sz="3000" dirty="0" err="1"/>
              <a:t>ini</a:t>
            </a:r>
            <a:endParaRPr lang="en-US" sz="3000" b="1" dirty="0"/>
          </a:p>
          <a:p>
            <a:pPr>
              <a:buNone/>
            </a:pPr>
            <a:r>
              <a:rPr lang="en-US" sz="3000" dirty="0"/>
              <a:t>c</a:t>
            </a:r>
            <a:r>
              <a:rPr lang="en-US" sz="3000" b="1" dirty="0"/>
              <a:t>. </a:t>
            </a:r>
            <a:r>
              <a:rPr lang="en-US" sz="3000" b="1" dirty="0" err="1"/>
              <a:t>Berapa</a:t>
            </a:r>
            <a:r>
              <a:rPr lang="en-US" sz="3000" b="1" dirty="0"/>
              <a:t> </a:t>
            </a:r>
            <a:r>
              <a:rPr lang="en-US" sz="3000" b="1" dirty="0" err="1"/>
              <a:t>orang</a:t>
            </a:r>
            <a:r>
              <a:rPr lang="en-US" sz="3000" b="1" dirty="0"/>
              <a:t> yang </a:t>
            </a:r>
            <a:r>
              <a:rPr lang="en-US" sz="3000" b="1" dirty="0" err="1"/>
              <a:t>menggunakan</a:t>
            </a:r>
            <a:r>
              <a:rPr lang="en-US" sz="3000" b="1" dirty="0"/>
              <a:t> </a:t>
            </a:r>
            <a:r>
              <a:rPr lang="en-US" sz="3000" b="1" dirty="0" err="1"/>
              <a:t>sistem</a:t>
            </a:r>
            <a:r>
              <a:rPr lang="en-US" sz="3000" b="1" dirty="0"/>
              <a:t> </a:t>
            </a:r>
            <a:r>
              <a:rPr lang="en-US" sz="3000" b="1" dirty="0" err="1"/>
              <a:t>operasi</a:t>
            </a:r>
            <a:r>
              <a:rPr lang="en-US" sz="3000" b="1" dirty="0"/>
              <a:t> </a:t>
            </a:r>
            <a:r>
              <a:rPr lang="en-US" sz="3000" b="1" dirty="0" err="1"/>
              <a:t>microsoft</a:t>
            </a:r>
            <a:r>
              <a:rPr lang="en-US" sz="3000" b="1" dirty="0"/>
              <a:t> </a:t>
            </a:r>
            <a:r>
              <a:rPr lang="en-US" sz="3000" b="1" dirty="0" err="1"/>
              <a:t>atau</a:t>
            </a:r>
            <a:r>
              <a:rPr lang="en-US" sz="3000" b="1" dirty="0"/>
              <a:t> </a:t>
            </a:r>
            <a:r>
              <a:rPr lang="en-US" sz="3000" b="1" dirty="0" err="1"/>
              <a:t>linux</a:t>
            </a:r>
            <a:r>
              <a:rPr lang="en-US" sz="3000" b="1" dirty="0"/>
              <a:t> </a:t>
            </a:r>
            <a:r>
              <a:rPr lang="en-US" sz="3000" b="1" dirty="0" err="1"/>
              <a:t>tetapi</a:t>
            </a:r>
            <a:r>
              <a:rPr lang="en-US" sz="3000" b="1" dirty="0"/>
              <a:t> </a:t>
            </a:r>
            <a:r>
              <a:rPr lang="en-US" sz="3000" b="1" dirty="0" err="1"/>
              <a:t>tidak</a:t>
            </a:r>
            <a:r>
              <a:rPr lang="en-US" sz="3000" b="1" dirty="0"/>
              <a:t> free BSD?</a:t>
            </a:r>
            <a:endParaRPr lang="en-US" sz="3000" dirty="0"/>
          </a:p>
          <a:p>
            <a:pPr>
              <a:buNone/>
            </a:pPr>
            <a:r>
              <a:rPr lang="en-US" sz="3000" dirty="0"/>
              <a:t>d. </a:t>
            </a:r>
            <a:r>
              <a:rPr lang="en-US" sz="3000" dirty="0" err="1"/>
              <a:t>Berapa</a:t>
            </a:r>
            <a:r>
              <a:rPr lang="en-US" sz="3000" dirty="0"/>
              <a:t> </a:t>
            </a:r>
            <a:r>
              <a:rPr lang="en-US" sz="3000" dirty="0" err="1"/>
              <a:t>orang</a:t>
            </a:r>
            <a:r>
              <a:rPr lang="en-US" sz="3000" dirty="0"/>
              <a:t> yang 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semua</a:t>
            </a:r>
            <a:r>
              <a:rPr lang="en-US" sz="3000" dirty="0"/>
              <a:t> </a:t>
            </a:r>
            <a:r>
              <a:rPr lang="en-US" sz="3000" dirty="0" err="1"/>
              <a:t>jenis</a:t>
            </a:r>
            <a:r>
              <a:rPr lang="en-US" sz="3000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operasi</a:t>
            </a:r>
            <a:r>
              <a:rPr lang="en-US" sz="3000" dirty="0"/>
              <a:t> yang </a:t>
            </a:r>
            <a:r>
              <a:rPr lang="en-US" sz="3000" dirty="0" err="1"/>
              <a:t>disebutkan</a:t>
            </a:r>
            <a:r>
              <a:rPr lang="en-US" sz="3000" dirty="0"/>
              <a:t> </a:t>
            </a:r>
            <a:r>
              <a:rPr lang="en-US" sz="3000" dirty="0" err="1"/>
              <a:t>di</a:t>
            </a:r>
            <a:r>
              <a:rPr lang="en-US" sz="3000" dirty="0"/>
              <a:t> </a:t>
            </a:r>
            <a:r>
              <a:rPr lang="en-US" sz="3000" dirty="0" err="1"/>
              <a:t>atas</a:t>
            </a:r>
            <a:r>
              <a:rPr lang="en-US" sz="3000" dirty="0"/>
              <a:t> ?</a:t>
            </a:r>
          </a:p>
          <a:p>
            <a:endParaRPr lang="en-US" sz="3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Seorang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web </a:t>
            </a:r>
            <a:r>
              <a:rPr lang="id-ID" dirty="0"/>
              <a:t> hendak memberikan tambahan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senin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kamis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id-ID" dirty="0"/>
              <a:t>kelas </a:t>
            </a:r>
            <a:r>
              <a:rPr lang="en-US" dirty="0"/>
              <a:t>PIS-10-10.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mahsiswa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80 </a:t>
            </a:r>
            <a:r>
              <a:rPr lang="en-US" dirty="0" err="1"/>
              <a:t>orang</a:t>
            </a:r>
            <a:r>
              <a:rPr lang="id-ID" dirty="0"/>
              <a:t>. </a:t>
            </a:r>
            <a:endParaRPr lang="en-US" dirty="0"/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id-ID" dirty="0"/>
              <a:t>dapat hadir di kedua hari tersebut akan memilih salah satu saja.  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Saat ditanya kesediaannya, </a:t>
            </a:r>
            <a:r>
              <a:rPr lang="en-US" dirty="0"/>
              <a:t>65 </a:t>
            </a:r>
            <a:r>
              <a:rPr lang="en-US" dirty="0" err="1"/>
              <a:t>maha</a:t>
            </a:r>
            <a:r>
              <a:rPr lang="id-ID" dirty="0"/>
              <a:t>siswa menyatakan tidak bisa hadir hari </a:t>
            </a:r>
            <a:r>
              <a:rPr lang="en-US" dirty="0" err="1"/>
              <a:t>senin</a:t>
            </a:r>
            <a:r>
              <a:rPr lang="id-ID" dirty="0"/>
              <a:t>, </a:t>
            </a:r>
            <a:r>
              <a:rPr lang="en-US" dirty="0"/>
              <a:t>1</a:t>
            </a:r>
            <a:r>
              <a:rPr lang="id-ID" dirty="0"/>
              <a:t>5 </a:t>
            </a:r>
            <a:r>
              <a:rPr lang="en-US" dirty="0" err="1"/>
              <a:t>maha</a:t>
            </a:r>
            <a:r>
              <a:rPr lang="id-ID" dirty="0"/>
              <a:t>siswa tidak bisa hadir hari </a:t>
            </a:r>
            <a:r>
              <a:rPr lang="en-US" dirty="0" err="1"/>
              <a:t>kamis</a:t>
            </a:r>
            <a:r>
              <a:rPr lang="id-ID" dirty="0"/>
              <a:t>.  </a:t>
            </a:r>
            <a:endParaRPr lang="en-US" dirty="0"/>
          </a:p>
          <a:p>
            <a:r>
              <a:rPr lang="id-ID" dirty="0"/>
              <a:t>Jika total </a:t>
            </a:r>
            <a:r>
              <a:rPr lang="en-US" dirty="0" err="1"/>
              <a:t>mahasiswa</a:t>
            </a:r>
            <a:r>
              <a:rPr lang="id-ID" dirty="0"/>
              <a:t> yang hadir di kedua hari tersebut ada </a:t>
            </a:r>
            <a:r>
              <a:rPr lang="en-US" dirty="0"/>
              <a:t>70</a:t>
            </a:r>
            <a:r>
              <a:rPr lang="id-ID" dirty="0"/>
              <a:t> siswa, maka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maha</a:t>
            </a:r>
            <a:r>
              <a:rPr lang="id-ID" dirty="0"/>
              <a:t>siswa yang sebenarnya dapat mengikuti pelajaran tambahan di kedua hari tersebut</a:t>
            </a:r>
            <a:r>
              <a:rPr lang="en-US" dirty="0"/>
              <a:t>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Basis Data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5434630" cy="343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76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pPr algn="just"/>
            <a:r>
              <a:rPr lang="id-ID" sz="2800" dirty="0"/>
              <a:t>Perhatikan source code berikut:</a:t>
            </a:r>
            <a:endParaRPr lang="en-US" sz="2800" dirty="0"/>
          </a:p>
          <a:p>
            <a:pPr algn="just">
              <a:buNone/>
            </a:pPr>
            <a:endParaRPr lang="en-US" sz="3000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967985"/>
            <a:ext cx="7675216" cy="4022188"/>
          </a:xfrm>
          <a:prstGeom prst="roundRect">
            <a:avLst>
              <a:gd name="adj" fmla="val 1115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/>
              <a:t>program test1;</a:t>
            </a:r>
            <a:endParaRPr lang="en-US" dirty="0"/>
          </a:p>
          <a:p>
            <a:r>
              <a:rPr lang="id-ID" dirty="0"/>
              <a:t>var</a:t>
            </a:r>
            <a:endParaRPr lang="en-US" dirty="0"/>
          </a:p>
          <a:p>
            <a:r>
              <a:rPr lang="id-ID" dirty="0"/>
              <a:t>   number : s</a:t>
            </a:r>
            <a:r>
              <a:rPr lang="en-US" dirty="0"/>
              <a:t>mall</a:t>
            </a:r>
            <a:r>
              <a:rPr lang="id-ID" dirty="0"/>
              <a:t>int;</a:t>
            </a:r>
            <a:endParaRPr lang="en-US" dirty="0"/>
          </a:p>
          <a:p>
            <a:r>
              <a:rPr lang="id-ID" dirty="0"/>
              <a:t>begin</a:t>
            </a:r>
            <a:endParaRPr lang="en-US" dirty="0"/>
          </a:p>
          <a:p>
            <a:r>
              <a:rPr lang="id-ID" dirty="0"/>
              <a:t>   write('Input a number: ');readln(number);</a:t>
            </a:r>
            <a:endParaRPr lang="en-US" dirty="0"/>
          </a:p>
          <a:p>
            <a:r>
              <a:rPr lang="id-ID" dirty="0"/>
              <a:t>   if number &gt; 75 then</a:t>
            </a:r>
            <a:endParaRPr lang="en-US" dirty="0"/>
          </a:p>
          <a:p>
            <a:r>
              <a:rPr lang="id-ID" dirty="0"/>
              <a:t>      writeln('good'); {output program berupa string ‘good’}</a:t>
            </a:r>
            <a:endParaRPr lang="en-US" dirty="0"/>
          </a:p>
          <a:p>
            <a:r>
              <a:rPr lang="id-ID" dirty="0"/>
              <a:t>   if number &gt; 50 then</a:t>
            </a:r>
            <a:endParaRPr lang="en-US" dirty="0"/>
          </a:p>
          <a:p>
            <a:r>
              <a:rPr lang="id-ID" dirty="0"/>
              <a:t>      writeln('enough') {output program berupa string ‘enough’}</a:t>
            </a:r>
            <a:endParaRPr lang="en-US" dirty="0"/>
          </a:p>
          <a:p>
            <a:r>
              <a:rPr lang="id-ID" dirty="0"/>
              <a:t>   else</a:t>
            </a:r>
            <a:endParaRPr lang="en-US" dirty="0"/>
          </a:p>
          <a:p>
            <a:r>
              <a:rPr lang="id-ID" dirty="0"/>
              <a:t>      writeln('bad'); {output program berupa string ‘bad’}</a:t>
            </a:r>
            <a:endParaRPr lang="en-US" dirty="0"/>
          </a:p>
          <a:p>
            <a:r>
              <a:rPr lang="id-ID" dirty="0"/>
              <a:t>   readln;</a:t>
            </a:r>
            <a:endParaRPr lang="en-US" dirty="0"/>
          </a:p>
          <a:p>
            <a:r>
              <a:rPr lang="id-ID" dirty="0"/>
              <a:t>end.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14761"/>
            <a:ext cx="433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Perhatikan logika program berikut ini: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err="1"/>
              <a:t>Keterangan</a:t>
            </a:r>
            <a:r>
              <a:rPr lang="en-US" sz="2000" dirty="0"/>
              <a:t>:</a:t>
            </a:r>
          </a:p>
          <a:p>
            <a:pPr lvl="0"/>
            <a:r>
              <a:rPr lang="id-ID" sz="2000" dirty="0">
                <a:hlinkClick r:id="rId2" tooltip="Byte"/>
              </a:rPr>
              <a:t>byte</a:t>
            </a:r>
            <a:r>
              <a:rPr lang="id-ID" sz="2000" dirty="0"/>
              <a:t>, ukuran 1 byte, jangkauan dari 0 sampai 255</a:t>
            </a:r>
            <a:endParaRPr lang="en-US" sz="2000" dirty="0"/>
          </a:p>
          <a:p>
            <a:pPr lvl="0"/>
            <a:r>
              <a:rPr lang="id-ID" sz="2000" dirty="0">
                <a:hlinkClick r:id="rId3" tooltip="Smallint (halaman belum tersedia)"/>
              </a:rPr>
              <a:t>smallint</a:t>
            </a:r>
            <a:r>
              <a:rPr lang="id-ID" sz="2000" dirty="0"/>
              <a:t>, ukuran 1 byte, jangkauan dari -128 sampai 127</a:t>
            </a:r>
            <a:endParaRPr lang="en-US" sz="2000" dirty="0"/>
          </a:p>
          <a:p>
            <a:pPr lvl="0"/>
            <a:r>
              <a:rPr lang="id-ID" sz="2000" dirty="0">
                <a:solidFill>
                  <a:srgbClr val="FF0000"/>
                </a:solidFill>
              </a:rPr>
              <a:t>word,</a:t>
            </a:r>
            <a:r>
              <a:rPr lang="id-ID" sz="2000" dirty="0"/>
              <a:t> ukuran 2 byte, jangkauan dari 0 sampai 65,535</a:t>
            </a:r>
            <a:endParaRPr lang="en-US" sz="2000" dirty="0"/>
          </a:p>
          <a:p>
            <a:pPr lvl="0"/>
            <a:r>
              <a:rPr lang="id-ID" sz="2000" dirty="0">
                <a:solidFill>
                  <a:srgbClr val="FF0000"/>
                </a:solidFill>
              </a:rPr>
              <a:t>longint</a:t>
            </a:r>
            <a:r>
              <a:rPr lang="id-ID" sz="2000" dirty="0"/>
              <a:t>, ukuran 4 byte, jangkauan dari -2,147,483,648 sampai 2,147,483,647</a:t>
            </a:r>
            <a:endParaRPr lang="en-US" sz="2000" dirty="0"/>
          </a:p>
          <a:p>
            <a:r>
              <a:rPr lang="id-ID" sz="2000" dirty="0">
                <a:solidFill>
                  <a:srgbClr val="FF0000"/>
                </a:solidFill>
              </a:rPr>
              <a:t>cardinal</a:t>
            </a:r>
            <a:r>
              <a:rPr lang="id-ID" sz="2000" dirty="0"/>
              <a:t>, ukuran 4 byte, jangkauan dari 0 sampai 4,294,967,295</a:t>
            </a:r>
            <a:endParaRPr lang="en-US" sz="2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/>
              <a:t>PERTANYAAN</a:t>
            </a:r>
          </a:p>
          <a:p>
            <a:pPr marL="0" indent="0">
              <a:buNone/>
            </a:pPr>
            <a:r>
              <a:rPr lang="id-ID" dirty="0"/>
              <a:t>Jika P = {number | Output program program berupa string ‘enough’ }, maka n(P)=...</a:t>
            </a:r>
            <a:endParaRPr lang="en-US" dirty="0"/>
          </a:p>
          <a:p>
            <a:pPr marL="914400" lvl="1" indent="-514350">
              <a:buFont typeface="+mj-lt"/>
              <a:buAutoNum type="alphaUcPeriod"/>
            </a:pPr>
            <a:r>
              <a:rPr lang="id-ID" dirty="0">
                <a:sym typeface="Symbol"/>
              </a:rPr>
              <a:t></a:t>
            </a:r>
            <a:endParaRPr lang="en-US" dirty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7</a:t>
            </a:r>
            <a:r>
              <a:rPr lang="id-ID" dirty="0"/>
              <a:t>7</a:t>
            </a:r>
            <a:endParaRPr lang="en-US" dirty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7</a:t>
            </a:r>
            <a:r>
              <a:rPr lang="id-ID" dirty="0"/>
              <a:t>6</a:t>
            </a:r>
            <a:endParaRPr lang="en-US" dirty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50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49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6350">
              <a:buNone/>
            </a:pP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500 yang :</a:t>
            </a:r>
          </a:p>
          <a:p>
            <a:pPr marL="514350" indent="-514350">
              <a:buAutoNum type="alphaLcParenR"/>
            </a:pP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5 </a:t>
            </a:r>
            <a:r>
              <a:rPr lang="en-US" dirty="0" err="1"/>
              <a:t>dan</a:t>
            </a:r>
            <a:r>
              <a:rPr lang="en-US" dirty="0"/>
              <a:t> 7</a:t>
            </a:r>
          </a:p>
          <a:p>
            <a:pPr marL="514350" indent="-514350">
              <a:buAutoNum type="alphaLcParenR"/>
            </a:pP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5 </a:t>
            </a:r>
            <a:r>
              <a:rPr lang="en-US" dirty="0" err="1"/>
              <a:t>atau</a:t>
            </a:r>
            <a:r>
              <a:rPr lang="en-US" dirty="0"/>
              <a:t> 7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5 </a:t>
            </a:r>
            <a:r>
              <a:rPr lang="en-US" dirty="0" err="1"/>
              <a:t>atau</a:t>
            </a:r>
            <a:r>
              <a:rPr lang="en-US" dirty="0"/>
              <a:t> 7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00634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b="1" dirty="0" err="1"/>
              <a:t>Banyaknya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b="1" dirty="0"/>
              <a:t>1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b="1" dirty="0"/>
              <a:t>780  yang: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b="1" u="sng" dirty="0" err="1"/>
              <a:t>Tidak</a:t>
            </a:r>
            <a:r>
              <a:rPr lang="en-US" b="1" u="sng" dirty="0"/>
              <a:t> </a:t>
            </a:r>
            <a:r>
              <a:rPr lang="en-US" b="1" u="sng" dirty="0" err="1"/>
              <a:t>Habis</a:t>
            </a:r>
            <a:r>
              <a:rPr lang="en-US" dirty="0"/>
              <a:t>  </a:t>
            </a:r>
            <a:r>
              <a:rPr lang="en-US" dirty="0" err="1"/>
              <a:t>dibagi</a:t>
            </a:r>
            <a:r>
              <a:rPr lang="en-US" dirty="0"/>
              <a:t>  </a:t>
            </a:r>
            <a:r>
              <a:rPr lang="en-US" b="1" dirty="0"/>
              <a:t>2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/>
              <a:t>3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/>
              <a:t>7.  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b="1" dirty="0" err="1"/>
              <a:t>Berapa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yang </a:t>
            </a:r>
            <a:r>
              <a:rPr lang="en-US" b="1" u="sng" dirty="0" err="1"/>
              <a:t>habis</a:t>
            </a:r>
            <a:r>
              <a:rPr lang="en-US" b="1" u="sng" dirty="0"/>
              <a:t> </a:t>
            </a:r>
            <a:r>
              <a:rPr lang="en-US" b="1" u="sng" dirty="0" err="1"/>
              <a:t>dibagi</a:t>
            </a:r>
            <a:r>
              <a:rPr lang="en-US" b="1" u="sng" dirty="0"/>
              <a:t> 2</a:t>
            </a:r>
            <a:r>
              <a:rPr lang="en-US" b="1" dirty="0"/>
              <a:t>, </a:t>
            </a:r>
            <a:r>
              <a:rPr lang="en-US" b="1" dirty="0" err="1"/>
              <a:t>tapi</a:t>
            </a:r>
            <a:r>
              <a:rPr lang="en-US" b="1" dirty="0"/>
              <a:t> </a:t>
            </a:r>
            <a:r>
              <a:rPr lang="en-US" b="1" u="sng" dirty="0" err="1"/>
              <a:t>tidak</a:t>
            </a:r>
            <a:r>
              <a:rPr lang="en-US" b="1" u="sng" dirty="0"/>
              <a:t> </a:t>
            </a:r>
            <a:r>
              <a:rPr lang="en-US" b="1" u="sng" dirty="0" err="1"/>
              <a:t>habis</a:t>
            </a:r>
            <a:r>
              <a:rPr lang="en-US" b="1" u="sng" dirty="0"/>
              <a:t> </a:t>
            </a:r>
            <a:r>
              <a:rPr lang="en-US" b="1" u="sng" dirty="0" err="1"/>
              <a:t>dibagi</a:t>
            </a:r>
            <a:r>
              <a:rPr lang="en-US" b="1" u="sng" dirty="0"/>
              <a:t> 3 </a:t>
            </a:r>
            <a:r>
              <a:rPr lang="en-US" b="1" u="sng" dirty="0" err="1"/>
              <a:t>maupun</a:t>
            </a:r>
            <a:r>
              <a:rPr lang="en-US" b="1" u="sng" dirty="0"/>
              <a:t> 7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b="1" dirty="0" err="1"/>
              <a:t>Berapa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yang </a:t>
            </a:r>
            <a:r>
              <a:rPr lang="en-US" b="1" u="sng" dirty="0" err="1"/>
              <a:t>habis</a:t>
            </a:r>
            <a:r>
              <a:rPr lang="en-US" b="1" u="sng" dirty="0"/>
              <a:t> </a:t>
            </a:r>
            <a:r>
              <a:rPr lang="en-US" b="1" u="sng" dirty="0" err="1"/>
              <a:t>dibagi</a:t>
            </a:r>
            <a:r>
              <a:rPr lang="en-US" b="1" u="sng" dirty="0"/>
              <a:t> 2 </a:t>
            </a:r>
            <a:r>
              <a:rPr lang="en-US" b="1" u="sng" dirty="0" err="1"/>
              <a:t>atau</a:t>
            </a:r>
            <a:r>
              <a:rPr lang="en-US" b="1" u="sng" dirty="0"/>
              <a:t> 7 </a:t>
            </a:r>
            <a:r>
              <a:rPr lang="en-US" b="1" dirty="0"/>
              <a:t>, </a:t>
            </a:r>
            <a:r>
              <a:rPr lang="en-US" b="1" dirty="0" err="1"/>
              <a:t>tapi</a:t>
            </a:r>
            <a:r>
              <a:rPr lang="en-US" b="1" dirty="0"/>
              <a:t> </a:t>
            </a:r>
            <a:r>
              <a:rPr lang="en-US" b="1" u="sng" dirty="0" err="1"/>
              <a:t>tidak</a:t>
            </a:r>
            <a:r>
              <a:rPr lang="en-US" b="1" u="sng" dirty="0"/>
              <a:t> </a:t>
            </a:r>
            <a:r>
              <a:rPr lang="en-US" b="1" u="sng" dirty="0" err="1"/>
              <a:t>habis</a:t>
            </a:r>
            <a:r>
              <a:rPr lang="en-US" b="1" u="sng" dirty="0"/>
              <a:t> </a:t>
            </a:r>
            <a:r>
              <a:rPr lang="en-US" b="1" u="sng" dirty="0" err="1"/>
              <a:t>dibagi</a:t>
            </a:r>
            <a:r>
              <a:rPr lang="en-US" b="1" u="sng" dirty="0"/>
              <a:t> 3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b="1" dirty="0" err="1"/>
              <a:t>Berapa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yang </a:t>
            </a:r>
            <a:r>
              <a:rPr lang="en-US" b="1" u="sng" dirty="0" err="1"/>
              <a:t>habis</a:t>
            </a:r>
            <a:r>
              <a:rPr lang="en-US" b="1" u="sng" dirty="0"/>
              <a:t> </a:t>
            </a:r>
            <a:r>
              <a:rPr lang="en-US" b="1" u="sng" dirty="0" err="1"/>
              <a:t>dibagi</a:t>
            </a:r>
            <a:r>
              <a:rPr lang="en-US" b="1" u="sng" dirty="0"/>
              <a:t> 2 </a:t>
            </a:r>
            <a:r>
              <a:rPr lang="en-US" b="1" u="sng" dirty="0" err="1"/>
              <a:t>dan</a:t>
            </a:r>
            <a:r>
              <a:rPr lang="en-US" b="1" u="sng" dirty="0"/>
              <a:t> 3 </a:t>
            </a:r>
            <a:r>
              <a:rPr lang="en-US" b="1" dirty="0"/>
              <a:t>, </a:t>
            </a:r>
            <a:r>
              <a:rPr lang="en-US" b="1" dirty="0" err="1"/>
              <a:t>tapi</a:t>
            </a:r>
            <a:r>
              <a:rPr lang="en-US" b="1" dirty="0"/>
              <a:t> </a:t>
            </a:r>
            <a:r>
              <a:rPr lang="en-US" b="1" u="sng" dirty="0" err="1"/>
              <a:t>tidak</a:t>
            </a:r>
            <a:r>
              <a:rPr lang="en-US" b="1" u="sng" dirty="0"/>
              <a:t> </a:t>
            </a:r>
            <a:r>
              <a:rPr lang="en-US" b="1" u="sng" dirty="0" err="1"/>
              <a:t>habis</a:t>
            </a:r>
            <a:r>
              <a:rPr lang="en-US" b="1" u="sng" dirty="0"/>
              <a:t> </a:t>
            </a:r>
            <a:r>
              <a:rPr lang="en-US" b="1" u="sng" dirty="0" err="1"/>
              <a:t>dibagi</a:t>
            </a:r>
            <a:r>
              <a:rPr lang="en-US" b="1" u="sng" dirty="0"/>
              <a:t> 7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0"/>
            <a:ext cx="2736304" cy="613872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referensi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899592" y="1124744"/>
            <a:ext cx="7418016" cy="3493008"/>
          </a:xfrm>
        </p:spPr>
        <p:txBody>
          <a:bodyPr>
            <a:normAutofit/>
          </a:bodyPr>
          <a:lstStyle/>
          <a:p>
            <a:pPr marL="355600">
              <a:buFont typeface="Wingdings" pitchFamily="2" charset="2"/>
              <a:buChar char="Ø"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Munir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  R.,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Matematika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Diskrit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Infomatika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Edisi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 Bandung, 2003</a:t>
            </a:r>
          </a:p>
          <a:p>
            <a:pPr marL="355600">
              <a:buFont typeface="Wingdings" pitchFamily="2" charset="2"/>
              <a:buChar char="Ø"/>
            </a:pPr>
            <a:r>
              <a:rPr lang="id-ID" b="1" dirty="0">
                <a:latin typeface="Arial" panose="020B0604020202020204" pitchFamily="34" charset="0"/>
                <a:cs typeface="Arial" panose="020B0604020202020204" pitchFamily="34" charset="0"/>
              </a:rPr>
              <a:t>E. Soesianto, Dwijono Djoni, Logika Matematika untuk   Ilmu Komputer, Penerbit Andi, Yogyakarta, 2005</a:t>
            </a:r>
          </a:p>
          <a:p>
            <a:pPr marL="355600">
              <a:buFont typeface="Wingdings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2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90" y="1268760"/>
            <a:ext cx="7020294" cy="471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7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algoritma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87" y="476672"/>
            <a:ext cx="6480720" cy="381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87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5616742" cy="52912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err="1">
                <a:solidFill>
                  <a:schemeClr val="tx1"/>
                </a:solidFill>
                <a:cs typeface="Arial" charset="0"/>
              </a:rPr>
              <a:t>Himpunan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cs typeface="Arial" charset="0"/>
              </a:rPr>
              <a:t>kumpulan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dari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cs typeface="Arial" charset="0"/>
              </a:rPr>
              <a:t>objek-objek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yang </a:t>
            </a:r>
            <a:r>
              <a:rPr lang="en-US" sz="2800" i="1" dirty="0" err="1">
                <a:solidFill>
                  <a:schemeClr val="tx1"/>
                </a:solidFill>
                <a:cs typeface="Arial" charset="0"/>
              </a:rPr>
              <a:t>berbeda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Untuk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menyatakan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digunakan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huruf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cs typeface="Arial" charset="0"/>
              </a:rPr>
              <a:t>KAPITAL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seperti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 A, B,  C,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dsb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Untuk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menyatakan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anggota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-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anggotanya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digunakan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huruf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kecil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seperti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a,b,c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,  </a:t>
            </a:r>
            <a:r>
              <a:rPr lang="en-US" sz="2800" dirty="0" err="1">
                <a:solidFill>
                  <a:schemeClr val="tx1"/>
                </a:solidFill>
                <a:cs typeface="Arial" charset="0"/>
              </a:rPr>
              <a:t>dsb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Times New Roman" pitchFamily="18" charset="0"/>
              </a:rPr>
              <a:t>Objek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Times New Roman" pitchFamily="18" charset="0"/>
              </a:rPr>
              <a:t>di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Times New Roman" pitchFamily="18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cs typeface="Times New Roman" pitchFamily="18" charset="0"/>
              </a:rPr>
              <a:t>disebut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cs typeface="Times New Roman" pitchFamily="18" charset="0"/>
              </a:rPr>
              <a:t>elemen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cs typeface="Times New Roman" pitchFamily="18" charset="0"/>
              </a:rPr>
              <a:t>unsur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cs typeface="Times New Roman" pitchFamily="18" charset="0"/>
              </a:rPr>
              <a:t>anggota</a:t>
            </a:r>
            <a:endParaRPr lang="en-US" sz="2800" b="1" dirty="0">
              <a:solidFill>
                <a:schemeClr val="tx1"/>
              </a:solidFill>
              <a:cs typeface="Times New Roman" pitchFamily="18" charset="0"/>
            </a:endParaRPr>
          </a:p>
          <a:p>
            <a:pPr lvl="1" algn="just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HIMATEK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sebuah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di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dalamnya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berisi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anggota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berupa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mahasiswa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Tiap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mahasiswa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berbeda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satu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lain.</a:t>
            </a:r>
            <a:endParaRPr lang="en-US" dirty="0">
              <a:solidFill>
                <a:schemeClr val="tx1"/>
              </a:solidFill>
              <a:cs typeface="Arial" charset="0"/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64704"/>
            <a:ext cx="6336822" cy="5291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cs typeface="Times New Roman" pitchFamily="18" charset="0"/>
              </a:rPr>
              <a:t>Cara </a:t>
            </a:r>
            <a:r>
              <a:rPr lang="en-US" b="1" dirty="0" err="1">
                <a:cs typeface="Times New Roman" pitchFamily="18" charset="0"/>
              </a:rPr>
              <a:t>Penyajian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Himpunan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340768"/>
            <a:ext cx="7772400" cy="43434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 u="sng" dirty="0" err="1">
                <a:solidFill>
                  <a:schemeClr val="tx1"/>
                </a:solidFill>
              </a:rPr>
              <a:t>Enumerasi</a:t>
            </a:r>
            <a:endParaRPr lang="en-US" b="1" u="sng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 err="1">
                <a:solidFill>
                  <a:schemeClr val="tx1"/>
                </a:solidFill>
              </a:rPr>
              <a:t>Setiap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anggota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himpunan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didaftarkan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rinci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 1.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empat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asli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pertama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:         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= {1, 2, 3, 4}.     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lima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genap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positif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pertama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= {2,4, 6, 8, 10}.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 = { 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, {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, c}, {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c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} }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C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 = {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, {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}, {{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}} }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K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 = { {} }					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980728"/>
            <a:ext cx="7772400" cy="5514996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800" b="1" i="1" u="sng" dirty="0" err="1">
                <a:solidFill>
                  <a:schemeClr val="tx1"/>
                </a:solidFill>
                <a:cs typeface="Times New Roman" pitchFamily="18" charset="0"/>
              </a:rPr>
              <a:t>Simbol-simbol</a:t>
            </a:r>
            <a:r>
              <a:rPr lang="en-US" sz="2800" b="1" i="1" u="sng" dirty="0">
                <a:solidFill>
                  <a:schemeClr val="tx1"/>
                </a:solidFill>
                <a:cs typeface="Times New Roman" pitchFamily="18" charset="0"/>
              </a:rPr>
              <a:t> Baku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P 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= 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bulat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positif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 =  { 1, 2, 3, ...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N 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= 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alami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(natural)  =  { 1, 2, ...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Z 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= 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bulat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 =  { ..., -2, -1, 0, 1, 2, ...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Q 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= 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rasional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R 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= 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riil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C 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= 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kompleks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yang universal: </a:t>
            </a:r>
            <a:r>
              <a:rPr lang="en-US" sz="2400" b="1" dirty="0" err="1">
                <a:solidFill>
                  <a:schemeClr val="tx1"/>
                </a:solidFill>
                <a:cs typeface="Times New Roman" pitchFamily="18" charset="0"/>
              </a:rPr>
              <a:t>semesta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disimbolkan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U.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: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Misalkan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U = {1, 2, 3, 4, 5}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bagian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U,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= {1, 3, 5}.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801</TotalTime>
  <Words>2413</Words>
  <Application>Microsoft Office PowerPoint</Application>
  <PresentationFormat>On-screen Show (4:3)</PresentationFormat>
  <Paragraphs>365</Paragraphs>
  <Slides>45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Arial</vt:lpstr>
      <vt:lpstr>Arial Black</vt:lpstr>
      <vt:lpstr>Calibri</vt:lpstr>
      <vt:lpstr>Century Gothic</vt:lpstr>
      <vt:lpstr>Comic Sans MS</vt:lpstr>
      <vt:lpstr>Symbol</vt:lpstr>
      <vt:lpstr>Times New Roman</vt:lpstr>
      <vt:lpstr>Wingdings</vt:lpstr>
      <vt:lpstr>Wingdings 3</vt:lpstr>
      <vt:lpstr>Slice</vt:lpstr>
      <vt:lpstr>Equation</vt:lpstr>
      <vt:lpstr>Himpunan</vt:lpstr>
      <vt:lpstr>What is Set???</vt:lpstr>
      <vt:lpstr>Who is he?</vt:lpstr>
      <vt:lpstr>Contoh implementasi Himpunan dalam Basis Data</vt:lpstr>
      <vt:lpstr>PowerPoint Presentation</vt:lpstr>
      <vt:lpstr>Contoh implementasi himpunan dalam algoritma</vt:lpstr>
      <vt:lpstr>HIMPUNAN</vt:lpstr>
      <vt:lpstr>Cara Penyajian Himpunan</vt:lpstr>
      <vt:lpstr>PowerPoint Presentation</vt:lpstr>
      <vt:lpstr>PowerPoint Presentation</vt:lpstr>
      <vt:lpstr>SIMBOL HIMPUNAN</vt:lpstr>
      <vt:lpstr>ISTILAH-ISTILAH DALAM HIMPUNAN(1)</vt:lpstr>
      <vt:lpstr>ISTILAH-ISTILAH DALAM HIMPUNAN(2)</vt:lpstr>
      <vt:lpstr>ISTILAH-ISTILAH DALAM HIMPUNAN(3)</vt:lpstr>
      <vt:lpstr>CONTOH DIAGRAM VENN</vt:lpstr>
      <vt:lpstr>HIMPUNAN BAGIAN</vt:lpstr>
      <vt:lpstr>CONTOH dalam diagram Venn</vt:lpstr>
      <vt:lpstr>HIMPUNAN KUASA</vt:lpstr>
      <vt:lpstr>1. OPERASI - UNION</vt:lpstr>
      <vt:lpstr>2. OPERASI - IRISAN</vt:lpstr>
      <vt:lpstr>3. OPERASI - SELISIH</vt:lpstr>
      <vt:lpstr>4. OPERASI – BEDA SETANGKUP</vt:lpstr>
      <vt:lpstr>4. OPERASI – BEDA SETANGKUP</vt:lpstr>
      <vt:lpstr>5. OPERASI - KOMPLEMEN</vt:lpstr>
      <vt:lpstr>Latihan Soal</vt:lpstr>
      <vt:lpstr>Pertanyaan :</vt:lpstr>
      <vt:lpstr>Prinsip Inklusi – Eksklusi (1)</vt:lpstr>
      <vt:lpstr>Prinsip Inklusi - Eksklusi</vt:lpstr>
      <vt:lpstr>Contoh</vt:lpstr>
      <vt:lpstr>Solusi</vt:lpstr>
      <vt:lpstr>Solusi</vt:lpstr>
      <vt:lpstr>PowerPoint Presentation</vt:lpstr>
      <vt:lpstr>PRINSIP INKLUSI EKSLUSI (2)</vt:lpstr>
      <vt:lpstr>Solusi</vt:lpstr>
      <vt:lpstr>Link Referensi</vt:lpstr>
      <vt:lpstr>Latihan Kasus</vt:lpstr>
      <vt:lpstr>Latihan Soal 1</vt:lpstr>
      <vt:lpstr>Latihan Soal 2</vt:lpstr>
      <vt:lpstr>Latihan Soal 2</vt:lpstr>
      <vt:lpstr>Latihan Soal 3</vt:lpstr>
      <vt:lpstr>Latihan Soal 3</vt:lpstr>
      <vt:lpstr>Latihan Soal 3</vt:lpstr>
      <vt:lpstr>Latihan Soal 4</vt:lpstr>
      <vt:lpstr>Latihan Soal 5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FERRA ARIK</cp:lastModifiedBy>
  <cp:revision>82</cp:revision>
  <dcterms:created xsi:type="dcterms:W3CDTF">2009-03-04T06:32:49Z</dcterms:created>
  <dcterms:modified xsi:type="dcterms:W3CDTF">2018-08-23T05:19:29Z</dcterms:modified>
</cp:coreProperties>
</file>