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99" r:id="rId2"/>
    <p:sldId id="301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78" r:id="rId11"/>
    <p:sldId id="259" r:id="rId12"/>
    <p:sldId id="277" r:id="rId13"/>
    <p:sldId id="260" r:id="rId14"/>
    <p:sldId id="279" r:id="rId15"/>
    <p:sldId id="280" r:id="rId16"/>
    <p:sldId id="282" r:id="rId17"/>
    <p:sldId id="283" r:id="rId18"/>
    <p:sldId id="285" r:id="rId19"/>
    <p:sldId id="287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73" r:id="rId38"/>
    <p:sldId id="274" r:id="rId39"/>
    <p:sldId id="275" r:id="rId40"/>
    <p:sldId id="302" r:id="rId41"/>
    <p:sldId id="271" r:id="rId42"/>
    <p:sldId id="272" r:id="rId43"/>
    <p:sldId id="276" r:id="rId44"/>
    <p:sldId id="300" r:id="rId4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CC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2278" autoAdjust="0"/>
  </p:normalViewPr>
  <p:slideViewPr>
    <p:cSldViewPr>
      <p:cViewPr varScale="1">
        <p:scale>
          <a:sx n="57" d="100"/>
          <a:sy n="57" d="100"/>
        </p:scale>
        <p:origin x="16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DA5A0-4B8F-4A88-A5CD-A5741B1739D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6D0E-905E-4912-824B-1AB08187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6D0E-905E-4912-824B-1AB08187B3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0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preposisi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latihan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mahasiswa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B6D0E-905E-4912-824B-1AB08187B3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E7349-AEDC-4DFB-88A1-E2F2DFD96D18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FE317-1A83-4137-8677-511F16FE423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E16B1-E467-49E2-9301-A76947BB1B24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914D8-F2AD-4401-9C55-93BD2BADB92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211AA-21E0-4D2D-9BF3-F6D8BEEAF69C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46888-F785-46B6-8015-F346749298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0CD3A-63BE-481D-A683-CA2EAB656E20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AC6A6-DECC-450D-B115-0F5F703BE803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D732D-FCE2-4009-A29E-C0F2FCF2E39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255AD-4D10-48A0-92ED-B58E8ECF21FF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BBA85-1E9B-426A-9B33-5DFF1EF7615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07D5F-95B2-46F3-B2E6-D5DFAD0FF826}" type="datetime3">
              <a:rPr lang="en-US" smtClean="0"/>
              <a:t>19 August 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0F449-5A84-4AC5-9BA1-C9BC4570468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C80AF6-547C-43F9-A86E-F461D2B918DA}" type="datetime3">
              <a:rPr lang="en-US" smtClean="0"/>
              <a:t>19 August 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D07C3-2C32-4110-872E-690ADB7A306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8BED4-64C3-4462-B114-7C4BE1A5C3E1}" type="datetime3">
              <a:rPr lang="en-US" smtClean="0"/>
              <a:t>19 August 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F4A6D-8FA2-4D90-9696-FB5AC50065B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BD9664-B3DC-4744-A31C-B8CC23317758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E5B9C-6CF1-444F-A85B-D6E5D5A7A32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5E15B-22F5-430E-B516-8E7BF75F3427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56EA1-1E8D-41B6-B228-5B12EEED259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AC3AFE-4DD5-4056-B021-668A11B63A0D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BBDD35-A0EA-4922-BE54-247A219518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.doc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AOMKCHrBhg" TargetMode="External"/><Relationship Id="rId2" Type="http://schemas.openxmlformats.org/officeDocument/2006/relationships/hyperlink" Target="http://id.wikipedia.org/wiki/Logika_matematika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LOGIKA DASAR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MATEMATIKA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FE317-1A83-4137-8677-511F16FE423D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pengejaran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75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</a:t>
            </a:r>
            <a:r>
              <a:rPr lang="en-US" dirty="0" smtClean="0"/>
              <a:t>-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>
                <a:cs typeface="Times New Roman" pitchFamily="18" charset="0"/>
              </a:rPr>
              <a:t>Logika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merupakan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dasar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dari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semua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penalaran</a:t>
            </a:r>
            <a:r>
              <a:rPr lang="en-US" sz="3600" dirty="0" smtClean="0">
                <a:cs typeface="Times New Roman" pitchFamily="18" charset="0"/>
              </a:rPr>
              <a:t> (</a:t>
            </a:r>
            <a:r>
              <a:rPr lang="en-US" sz="3600" i="1" dirty="0" smtClean="0">
                <a:cs typeface="Times New Roman" pitchFamily="18" charset="0"/>
              </a:rPr>
              <a:t>reasoning</a:t>
            </a:r>
            <a:r>
              <a:rPr lang="en-US" sz="3600" dirty="0" smtClean="0">
                <a:cs typeface="Times New Roman" pitchFamily="18" charset="0"/>
              </a:rPr>
              <a:t>).  </a:t>
            </a:r>
            <a:endParaRPr lang="en-US" sz="3600" b="1" dirty="0" smtClean="0"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cs typeface="Times New Roman" pitchFamily="18" charset="0"/>
              </a:rPr>
              <a:t>Penalaran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didasarkan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pada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hubungan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antara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proposisi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atau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pernyataan</a:t>
            </a:r>
            <a:r>
              <a:rPr lang="en-US" sz="3600" dirty="0" smtClean="0">
                <a:cs typeface="Times New Roman" pitchFamily="18" charset="0"/>
              </a:rPr>
              <a:t>  (</a:t>
            </a:r>
            <a:r>
              <a:rPr lang="en-US" sz="3600" i="1" dirty="0" smtClean="0">
                <a:cs typeface="Times New Roman" pitchFamily="18" charset="0"/>
              </a:rPr>
              <a:t>statements</a:t>
            </a:r>
            <a:r>
              <a:rPr lang="en-US" sz="3600" dirty="0" smtClean="0">
                <a:cs typeface="Times New Roman" pitchFamily="18" charset="0"/>
              </a:rPr>
              <a:t>).</a:t>
            </a:r>
            <a:endParaRPr lang="en-US" sz="3600" b="1" dirty="0" smtClean="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3D14D-F745-4460-87DD-278592A1CA7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Logika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u="sng" dirty="0" err="1" smtClean="0">
                <a:solidFill>
                  <a:srgbClr val="FF00FF"/>
                </a:solidFill>
                <a:latin typeface="+mj-lt"/>
              </a:rPr>
              <a:t>Pernyataan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atau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proposisi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sebuah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i="1" u="sng" dirty="0" err="1" smtClean="0">
                <a:latin typeface="+mj-lt"/>
              </a:rPr>
              <a:t>kalimat</a:t>
            </a:r>
            <a:r>
              <a:rPr lang="en-US" sz="2800" i="1" u="sng" dirty="0" smtClean="0">
                <a:latin typeface="+mj-lt"/>
              </a:rPr>
              <a:t> </a:t>
            </a:r>
            <a:r>
              <a:rPr lang="en-US" sz="2800" i="1" u="sng" dirty="0" err="1" smtClean="0">
                <a:latin typeface="+mj-lt"/>
              </a:rPr>
              <a:t>tertutup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mempunyai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nilai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kebenaran</a:t>
            </a:r>
            <a:r>
              <a:rPr lang="en-US" sz="2800" dirty="0" smtClean="0">
                <a:latin typeface="+mj-lt"/>
              </a:rPr>
              <a:t>  BENAR </a:t>
            </a:r>
            <a:r>
              <a:rPr lang="en-US" sz="2800" dirty="0" err="1" smtClean="0">
                <a:latin typeface="+mj-lt"/>
              </a:rPr>
              <a:t>saja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atau</a:t>
            </a:r>
            <a:r>
              <a:rPr lang="en-US" sz="2800" dirty="0" smtClean="0">
                <a:latin typeface="+mj-lt"/>
              </a:rPr>
              <a:t> SALAH </a:t>
            </a:r>
            <a:r>
              <a:rPr lang="en-US" sz="2800" dirty="0" err="1" smtClean="0">
                <a:latin typeface="+mj-lt"/>
              </a:rPr>
              <a:t>saja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tapi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tidak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keduanya</a:t>
            </a:r>
            <a:r>
              <a:rPr lang="en-US" sz="2800" dirty="0" smtClean="0">
                <a:latin typeface="+mj-lt"/>
              </a:rPr>
              <a:t>. 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dirty="0" err="1" smtClean="0">
                <a:latin typeface="+mj-lt"/>
              </a:rPr>
              <a:t>Umumnya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digunakan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huruf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kecil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seperti</a:t>
            </a:r>
            <a:r>
              <a:rPr lang="en-US" sz="2800" dirty="0" smtClean="0">
                <a:latin typeface="+mj-lt"/>
              </a:rPr>
              <a:t>  : </a:t>
            </a:r>
          </a:p>
          <a:p>
            <a:pPr marL="363538" indent="-363538" algn="just">
              <a:spcBef>
                <a:spcPct val="50000"/>
              </a:spcBef>
              <a:buNone/>
              <a:tabLst>
                <a:tab pos="363538" algn="l"/>
              </a:tabLst>
            </a:pPr>
            <a:r>
              <a:rPr lang="en-US" sz="2800" dirty="0" smtClean="0">
                <a:latin typeface="+mj-lt"/>
              </a:rPr>
              <a:t>	 </a:t>
            </a:r>
            <a:r>
              <a:rPr lang="en-US" sz="2800" i="1" dirty="0" smtClean="0">
                <a:latin typeface="+mj-lt"/>
              </a:rPr>
              <a:t>p, q, r, s, t …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800" dirty="0" err="1" smtClean="0">
                <a:latin typeface="+mj-lt"/>
              </a:rPr>
              <a:t>Nilai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kebenaran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suatu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pernyataan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dinotasikan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dengan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simbol</a:t>
            </a:r>
            <a:r>
              <a:rPr lang="en-US" sz="2800" i="1" dirty="0" smtClean="0">
                <a:latin typeface="+mj-lt"/>
              </a:rPr>
              <a:t>  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smtClean="0">
                <a:latin typeface="+mj-lt"/>
                <a:sym typeface="Symbol" pitchFamily="18" charset="2"/>
              </a:rPr>
              <a:t></a:t>
            </a:r>
            <a:r>
              <a:rPr lang="en-US" sz="4000" i="1" dirty="0" smtClean="0">
                <a:latin typeface="+mj-lt"/>
              </a:rPr>
              <a:t> 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3D14D-F745-4460-87DD-278592A1CA7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>
            <a:normAutofit/>
          </a:bodyPr>
          <a:lstStyle/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1. p :  “ </a:t>
            </a:r>
            <a:r>
              <a:rPr lang="en-US" dirty="0" err="1" smtClean="0">
                <a:solidFill>
                  <a:srgbClr val="FF3300"/>
                </a:solidFill>
              </a:rPr>
              <a:t>Hasil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perkalian</a:t>
            </a:r>
            <a:r>
              <a:rPr lang="en-US" dirty="0" smtClean="0">
                <a:solidFill>
                  <a:srgbClr val="FF3300"/>
                </a:solidFill>
              </a:rPr>
              <a:t> 3 </a:t>
            </a:r>
            <a:r>
              <a:rPr lang="en-US" dirty="0" err="1" smtClean="0">
                <a:solidFill>
                  <a:srgbClr val="FF3300"/>
                </a:solidFill>
              </a:rPr>
              <a:t>dan</a:t>
            </a:r>
            <a:r>
              <a:rPr lang="en-US" dirty="0" smtClean="0">
                <a:solidFill>
                  <a:srgbClr val="FF3300"/>
                </a:solidFill>
              </a:rPr>
              <a:t> 6 </a:t>
            </a:r>
            <a:r>
              <a:rPr lang="en-US" dirty="0" err="1" smtClean="0">
                <a:solidFill>
                  <a:srgbClr val="FF3300"/>
                </a:solidFill>
              </a:rPr>
              <a:t>adalah</a:t>
            </a:r>
            <a:r>
              <a:rPr lang="en-US" dirty="0" smtClean="0">
                <a:solidFill>
                  <a:srgbClr val="FF3300"/>
                </a:solidFill>
              </a:rPr>
              <a:t> 18</a:t>
            </a:r>
            <a:r>
              <a:rPr lang="en-US" dirty="0" smtClean="0"/>
              <a:t> “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(p) = B (</a:t>
            </a:r>
            <a:r>
              <a:rPr lang="en-US" dirty="0" err="1" smtClean="0"/>
              <a:t>Benar</a:t>
            </a:r>
            <a:r>
              <a:rPr lang="en-US" dirty="0" smtClean="0"/>
              <a:t>) 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(p) = T (True)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2. q : “ </a:t>
            </a:r>
            <a:r>
              <a:rPr lang="en-US" dirty="0" err="1" smtClean="0">
                <a:solidFill>
                  <a:srgbClr val="0000FF"/>
                </a:solidFill>
              </a:rPr>
              <a:t>Semua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bilangan</a:t>
            </a:r>
            <a:r>
              <a:rPr lang="en-US" dirty="0" smtClean="0">
                <a:solidFill>
                  <a:srgbClr val="0000FF"/>
                </a:solidFill>
              </a:rPr>
              <a:t> prima </a:t>
            </a:r>
            <a:r>
              <a:rPr lang="en-US" dirty="0" err="1" smtClean="0">
                <a:solidFill>
                  <a:srgbClr val="0000FF"/>
                </a:solidFill>
              </a:rPr>
              <a:t>adalah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bilangan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ganjil</a:t>
            </a:r>
            <a:r>
              <a:rPr lang="en-US" dirty="0" smtClean="0"/>
              <a:t>”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(q) = S (</a:t>
            </a:r>
            <a:r>
              <a:rPr lang="en-US" dirty="0" err="1" smtClean="0"/>
              <a:t>Salah</a:t>
            </a:r>
            <a:r>
              <a:rPr lang="en-US" dirty="0" smtClean="0"/>
              <a:t>) = F(False)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3. r :  “  12 + 5 &gt; 16  “ 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(r) = T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dirty="0" smtClean="0"/>
              <a:t>4. s :  “  </a:t>
            </a:r>
            <a:r>
              <a:rPr lang="en-US" dirty="0" err="1" smtClean="0">
                <a:solidFill>
                  <a:srgbClr val="FF9933"/>
                </a:solidFill>
              </a:rPr>
              <a:t>Besi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 err="1" smtClean="0">
                <a:solidFill>
                  <a:srgbClr val="FF9933"/>
                </a:solidFill>
              </a:rPr>
              <a:t>adalah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 err="1" smtClean="0">
                <a:solidFill>
                  <a:srgbClr val="FF9933"/>
                </a:solidFill>
              </a:rPr>
              <a:t>benda</a:t>
            </a:r>
            <a:r>
              <a:rPr lang="en-US" dirty="0" smtClean="0">
                <a:solidFill>
                  <a:srgbClr val="FF9933"/>
                </a:solidFill>
              </a:rPr>
              <a:t>  </a:t>
            </a:r>
            <a:r>
              <a:rPr lang="en-US" dirty="0" err="1" smtClean="0">
                <a:solidFill>
                  <a:srgbClr val="FF9933"/>
                </a:solidFill>
              </a:rPr>
              <a:t>cair</a:t>
            </a:r>
            <a:r>
              <a:rPr lang="en-US" dirty="0" smtClean="0"/>
              <a:t> “   ,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dirty="0" smtClean="0"/>
              <a:t>(s) =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9196"/>
          </a:xfrm>
        </p:spPr>
        <p:txBody>
          <a:bodyPr/>
          <a:lstStyle/>
          <a:p>
            <a:pPr marL="571500" indent="-457200" algn="just">
              <a:spcBef>
                <a:spcPct val="50000"/>
              </a:spcBef>
            </a:pPr>
            <a:r>
              <a:rPr lang="en-US" sz="2800" dirty="0" err="1" smtClean="0">
                <a:latin typeface="+mj-lt"/>
              </a:rPr>
              <a:t>Kalimat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i="1" dirty="0" err="1" smtClean="0">
                <a:solidFill>
                  <a:srgbClr val="FF3300"/>
                </a:solidFill>
                <a:latin typeface="+mj-lt"/>
              </a:rPr>
              <a:t>tidak</a:t>
            </a:r>
            <a:r>
              <a:rPr lang="en-US" sz="2800" i="1" dirty="0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+mj-lt"/>
              </a:rPr>
              <a:t>mempunyai</a:t>
            </a:r>
            <a:r>
              <a:rPr lang="en-US" sz="2800" i="1" dirty="0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+mj-lt"/>
              </a:rPr>
              <a:t>nilai</a:t>
            </a:r>
            <a:r>
              <a:rPr lang="en-US" sz="2800" i="1" dirty="0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+mj-lt"/>
              </a:rPr>
              <a:t>kebenaran</a:t>
            </a:r>
            <a:r>
              <a:rPr lang="en-US" sz="2800" i="1" dirty="0" smtClean="0">
                <a:solidFill>
                  <a:srgbClr val="FF3300"/>
                </a:solidFill>
                <a:latin typeface="+mj-lt"/>
              </a:rPr>
              <a:t> yang </a:t>
            </a:r>
            <a:r>
              <a:rPr lang="en-US" sz="2800" i="1" dirty="0" err="1" smtClean="0">
                <a:solidFill>
                  <a:srgbClr val="FF3300"/>
                </a:solidFill>
                <a:latin typeface="+mj-lt"/>
              </a:rPr>
              <a:t>pasti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bukan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pernyataan</a:t>
            </a:r>
            <a:r>
              <a:rPr lang="en-US" sz="2800" i="1" dirty="0" smtClean="0">
                <a:latin typeface="+mj-lt"/>
              </a:rPr>
              <a:t>.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Berikut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ini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beberapa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contoh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kalimat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bukan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pernyataan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>
                <a:latin typeface="+mj-lt"/>
              </a:rPr>
              <a:t>“Cape </a:t>
            </a:r>
            <a:r>
              <a:rPr lang="en-US" sz="2800" dirty="0" err="1" smtClean="0">
                <a:latin typeface="+mj-lt"/>
              </a:rPr>
              <a:t>deh</a:t>
            </a:r>
            <a:r>
              <a:rPr lang="en-US" sz="2800" dirty="0" smtClean="0">
                <a:latin typeface="+mj-lt"/>
              </a:rPr>
              <a:t>…”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>
                <a:latin typeface="+mj-lt"/>
              </a:rPr>
              <a:t>“ </a:t>
            </a:r>
            <a:r>
              <a:rPr lang="en-US" sz="2800" dirty="0" smtClean="0">
                <a:solidFill>
                  <a:srgbClr val="FF00FF"/>
                </a:solidFill>
                <a:latin typeface="+mj-lt"/>
              </a:rPr>
              <a:t>x</a:t>
            </a:r>
            <a:r>
              <a:rPr lang="en-US" sz="2800" baseline="30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+mj-lt"/>
              </a:rPr>
              <a:t> – 5x + 4 &gt; 0</a:t>
            </a:r>
            <a:r>
              <a:rPr lang="en-US" sz="2800" dirty="0" smtClean="0">
                <a:latin typeface="+mj-lt"/>
              </a:rPr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>
                <a:latin typeface="+mj-lt"/>
              </a:rPr>
              <a:t>“ </a:t>
            </a:r>
            <a:r>
              <a:rPr lang="en-US" sz="2800" dirty="0" smtClean="0">
                <a:solidFill>
                  <a:srgbClr val="00CC00"/>
                </a:solidFill>
                <a:latin typeface="+mj-lt"/>
              </a:rPr>
              <a:t>2x + 5 &lt; 18</a:t>
            </a:r>
            <a:r>
              <a:rPr lang="en-US" sz="2800" dirty="0" smtClean="0">
                <a:latin typeface="+mj-lt"/>
              </a:rPr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800" dirty="0" smtClean="0">
                <a:latin typeface="+mj-lt"/>
              </a:rPr>
              <a:t>“</a:t>
            </a:r>
            <a:r>
              <a:rPr lang="en-US" sz="2800" dirty="0" err="1" smtClean="0">
                <a:latin typeface="+mj-lt"/>
              </a:rPr>
              <a:t>Mahasiswa</a:t>
            </a:r>
            <a:r>
              <a:rPr lang="en-US" sz="2800" dirty="0" smtClean="0">
                <a:latin typeface="+mj-lt"/>
              </a:rPr>
              <a:t>  Telkom University </a:t>
            </a:r>
            <a:r>
              <a:rPr lang="en-US" sz="2800" dirty="0" err="1" smtClean="0">
                <a:latin typeface="+mj-lt"/>
              </a:rPr>
              <a:t>keren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semua</a:t>
            </a:r>
            <a:r>
              <a:rPr lang="en-US" sz="2800" dirty="0" smtClean="0">
                <a:latin typeface="+mj-lt"/>
              </a:rPr>
              <a:t>”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3E37C-43D0-4530-A1F9-2A98FFF6EC1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Bukan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/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Pernyataan</a:t>
            </a:r>
            <a:endParaRPr lang="en-US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919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Misalkan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adalah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proposisi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1. </a:t>
            </a:r>
            <a:r>
              <a:rPr lang="en-US" sz="2800" b="1" dirty="0" err="1" smtClean="0">
                <a:cs typeface="Times New Roman" pitchFamily="18" charset="0"/>
              </a:rPr>
              <a:t>Konjungsi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conjunction</a:t>
            </a:r>
            <a:r>
              <a:rPr lang="en-US" sz="2800" dirty="0" smtClean="0">
                <a:cs typeface="Times New Roman" pitchFamily="18" charset="0"/>
              </a:rPr>
              <a:t>):</a:t>
            </a:r>
            <a:r>
              <a:rPr lang="en-US" sz="2800" i="1" dirty="0" smtClean="0">
                <a:cs typeface="Times New Roman" pitchFamily="18" charset="0"/>
              </a:rPr>
              <a:t>  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           		</a:t>
            </a:r>
            <a:r>
              <a:rPr lang="en-US" sz="2800" dirty="0" err="1" smtClean="0">
                <a:cs typeface="Times New Roman" pitchFamily="18" charset="0"/>
              </a:rPr>
              <a:t>Notasi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2.</a:t>
            </a:r>
            <a:r>
              <a:rPr lang="en-US" sz="2800" b="1" dirty="0" smtClean="0">
                <a:cs typeface="Times New Roman" pitchFamily="18" charset="0"/>
              </a:rPr>
              <a:t>  </a:t>
            </a:r>
            <a:r>
              <a:rPr lang="en-US" sz="2800" b="1" dirty="0" err="1" smtClean="0">
                <a:cs typeface="Times New Roman" pitchFamily="18" charset="0"/>
              </a:rPr>
              <a:t>Disjungsi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disjunction</a:t>
            </a:r>
            <a:r>
              <a:rPr lang="en-US" sz="2800" dirty="0" smtClean="0">
                <a:cs typeface="Times New Roman" pitchFamily="18" charset="0"/>
              </a:rPr>
              <a:t>):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    	</a:t>
            </a:r>
            <a:r>
              <a:rPr lang="en-US" sz="2800" dirty="0" err="1" smtClean="0">
                <a:cs typeface="Times New Roman" pitchFamily="18" charset="0"/>
              </a:rPr>
              <a:t>Notasi</a:t>
            </a:r>
            <a:r>
              <a:rPr lang="en-US" sz="2800" dirty="0" smtClean="0">
                <a:cs typeface="Times New Roman" pitchFamily="18" charset="0"/>
              </a:rPr>
              <a:t>: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3.  </a:t>
            </a:r>
            <a:r>
              <a:rPr lang="en-US" sz="2800" b="1" dirty="0" err="1" smtClean="0">
                <a:cs typeface="Times New Roman" pitchFamily="18" charset="0"/>
              </a:rPr>
              <a:t>Ingkaran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negation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: 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             </a:t>
            </a:r>
            <a:r>
              <a:rPr lang="en-US" sz="2800" dirty="0" err="1" smtClean="0">
                <a:cs typeface="Times New Roman" pitchFamily="18" charset="0"/>
              </a:rPr>
              <a:t>Notasi</a:t>
            </a:r>
            <a:r>
              <a:rPr lang="en-US" sz="2800" dirty="0" smtClean="0">
                <a:cs typeface="Times New Roman" pitchFamily="18" charset="0"/>
              </a:rPr>
              <a:t>: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disebut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proposisi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atomik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Kombinasi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menghasilkan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proposisi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majemuk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compound proposition</a:t>
            </a:r>
            <a:endParaRPr lang="en-US" sz="2800" dirty="0" smtClean="0"/>
          </a:p>
          <a:p>
            <a:pPr marL="571500" indent="-457200" algn="just">
              <a:spcBef>
                <a:spcPct val="50000"/>
              </a:spcBef>
            </a:pPr>
            <a:endParaRPr lang="en-US" sz="2800" dirty="0" smtClean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Kombinasi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endParaRPr lang="en-US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919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cs typeface="Times New Roman" pitchFamily="18" charset="0"/>
              </a:rPr>
              <a:t>Murid-murid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diliburkan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sekolah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cs typeface="Times New Roman" pitchFamily="18" charset="0"/>
              </a:rPr>
              <a:t>Maka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murid-murid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diliburkan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sekolah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q</a:t>
            </a:r>
            <a:r>
              <a:rPr lang="en-US" sz="2800" dirty="0" smtClean="0">
                <a:cs typeface="Times New Roman" pitchFamily="18" charset="0"/>
              </a:rPr>
              <a:t> :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murid-murid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diliburkan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sekolah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	   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    : 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 		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		          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: </a:t>
            </a:r>
            <a:r>
              <a:rPr lang="en-US" sz="2800" dirty="0" err="1" smtClean="0">
                <a:cs typeface="Times New Roman" pitchFamily="18" charset="0"/>
              </a:rPr>
              <a:t>Hari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hujan</a:t>
            </a:r>
            <a:r>
              <a:rPr lang="en-US" sz="2800" dirty="0" smtClean="0">
                <a:cs typeface="Times New Roman" pitchFamily="18" charset="0"/>
              </a:rPr>
              <a:t>)	</a:t>
            </a:r>
            <a:endParaRPr lang="en-US" sz="2800" dirty="0" smtClean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Operator AND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Google</a:t>
            </a:r>
            <a:endParaRPr lang="en-US" sz="3600" b="1" dirty="0" smtClean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358082" cy="48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Operator OR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Google</a:t>
            </a:r>
            <a:endParaRPr lang="en-US" sz="3600" b="1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444876" cy="505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3568" y="499971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136904" cy="350897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Kata</a:t>
            </a:r>
            <a:r>
              <a:rPr lang="en-US" sz="2400" dirty="0">
                <a:cs typeface="Times New Roman" pitchFamily="18" charset="0"/>
              </a:rPr>
              <a:t> “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” (</a:t>
            </a:r>
            <a:r>
              <a:rPr lang="en-US" sz="2400" i="1" dirty="0">
                <a:cs typeface="Times New Roman" pitchFamily="18" charset="0"/>
              </a:rPr>
              <a:t>or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dirty="0" err="1">
                <a:cs typeface="Times New Roman" pitchFamily="18" charset="0"/>
              </a:rPr>
              <a:t>dalam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operasi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logika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digunakan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dalam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dua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cara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	1. Inclusive or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      “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” </a:t>
            </a:r>
            <a:r>
              <a:rPr lang="en-US" sz="2400" dirty="0" err="1">
                <a:cs typeface="Times New Roman" pitchFamily="18" charset="0"/>
              </a:rPr>
              <a:t>berarti</a:t>
            </a:r>
            <a:r>
              <a:rPr lang="en-US" sz="2400" dirty="0">
                <a:cs typeface="Times New Roman" pitchFamily="18" charset="0"/>
              </a:rPr>
              <a:t> “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keduanya</a:t>
            </a:r>
            <a:r>
              <a:rPr lang="en-US" sz="2400" dirty="0">
                <a:cs typeface="Times New Roman" pitchFamily="18" charset="0"/>
              </a:rPr>
              <a:t>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   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: “</a:t>
            </a:r>
            <a:r>
              <a:rPr lang="en-US" sz="2400" dirty="0" err="1">
                <a:cs typeface="Times New Roman" pitchFamily="18" charset="0"/>
              </a:rPr>
              <a:t>Tenaga</a:t>
            </a:r>
            <a:r>
              <a:rPr lang="en-US" sz="2400" dirty="0">
                <a:cs typeface="Times New Roman" pitchFamily="18" charset="0"/>
              </a:rPr>
              <a:t> IT yang </a:t>
            </a:r>
            <a:r>
              <a:rPr lang="en-US" sz="2400" dirty="0" err="1">
                <a:cs typeface="Times New Roman" pitchFamily="18" charset="0"/>
              </a:rPr>
              <a:t>dibutuhkan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menguasai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		    </a:t>
            </a:r>
            <a:r>
              <a:rPr lang="en-US" sz="2400" dirty="0" err="1" smtClean="0">
                <a:cs typeface="Times New Roman" pitchFamily="18" charset="0"/>
              </a:rPr>
              <a:t>Bahasa</a:t>
            </a:r>
            <a:r>
              <a:rPr lang="en-US" sz="2400" dirty="0" smtClean="0">
                <a:cs typeface="Times New Roman" pitchFamily="18" charset="0"/>
              </a:rPr>
              <a:t> C</a:t>
            </a:r>
            <a:r>
              <a:rPr lang="en-US" sz="2400" dirty="0">
                <a:cs typeface="Times New Roman" pitchFamily="18" charset="0"/>
              </a:rPr>
              <a:t>++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Java”.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	2. </a:t>
            </a:r>
            <a:r>
              <a:rPr lang="en-US" sz="2400" i="1" dirty="0" smtClean="0">
                <a:cs typeface="Times New Roman" pitchFamily="18" charset="0"/>
              </a:rPr>
              <a:t>Exclusive </a:t>
            </a:r>
            <a:r>
              <a:rPr lang="en-US" sz="2400" i="1" dirty="0">
                <a:cs typeface="Times New Roman" pitchFamily="18" charset="0"/>
              </a:rPr>
              <a:t>or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        “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” </a:t>
            </a:r>
            <a:r>
              <a:rPr lang="en-US" sz="2400" dirty="0" err="1">
                <a:cs typeface="Times New Roman" pitchFamily="18" charset="0"/>
              </a:rPr>
              <a:t>berarti</a:t>
            </a:r>
            <a:r>
              <a:rPr lang="en-US" sz="2400" dirty="0">
                <a:cs typeface="Times New Roman" pitchFamily="18" charset="0"/>
              </a:rPr>
              <a:t> “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tetapi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keduanya</a:t>
            </a:r>
            <a:r>
              <a:rPr lang="en-US" sz="2400" dirty="0">
                <a:cs typeface="Times New Roman" pitchFamily="18" charset="0"/>
              </a:rPr>
              <a:t>”.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       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:  “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dihukum</a:t>
            </a:r>
            <a:r>
              <a:rPr lang="en-US" sz="2400" dirty="0">
                <a:cs typeface="Times New Roman" pitchFamily="18" charset="0"/>
              </a:rPr>
              <a:t> 5 </a:t>
            </a:r>
            <a:r>
              <a:rPr lang="en-US" sz="2400" dirty="0" err="1">
                <a:cs typeface="Times New Roman" pitchFamily="18" charset="0"/>
              </a:rPr>
              <a:t>tahun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denda</a:t>
            </a:r>
            <a:r>
              <a:rPr lang="en-US" sz="2400" dirty="0">
                <a:cs typeface="Times New Roman" pitchFamily="18" charset="0"/>
              </a:rPr>
              <a:t> 10 </a:t>
            </a:r>
            <a:r>
              <a:rPr lang="en-US" sz="2400" dirty="0" err="1">
                <a:cs typeface="Times New Roman" pitchFamily="18" charset="0"/>
              </a:rPr>
              <a:t>juta</a:t>
            </a:r>
            <a:r>
              <a:rPr lang="en-US" sz="2400" dirty="0">
                <a:cs typeface="Times New Roman" pitchFamily="18" charset="0"/>
              </a:rPr>
              <a:t>”.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FB7-69A1-4091-99DB-22E3D4B60C89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024744" cy="5760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Disjungi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Eksklusif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704856" cy="3508977"/>
          </a:xfrm>
        </p:spPr>
        <p:txBody>
          <a:bodyPr/>
          <a:lstStyle/>
          <a:p>
            <a:pPr algn="just"/>
            <a:r>
              <a:rPr lang="en-US" dirty="0" err="1">
                <a:cs typeface="Times New Roman" pitchFamily="18" charset="0"/>
              </a:rPr>
              <a:t>Bentuk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proposisi</a:t>
            </a:r>
            <a:r>
              <a:rPr lang="en-US" dirty="0">
                <a:cs typeface="Times New Roman" pitchFamily="18" charset="0"/>
              </a:rPr>
              <a:t>: “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”</a:t>
            </a:r>
          </a:p>
          <a:p>
            <a:pPr algn="just"/>
            <a:r>
              <a:rPr lang="en-US" dirty="0" err="1">
                <a:cs typeface="Times New Roman" pitchFamily="18" charset="0"/>
              </a:rPr>
              <a:t>Notasi</a:t>
            </a:r>
            <a:r>
              <a:rPr lang="en-US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endParaRPr lang="en-US" dirty="0">
              <a:cs typeface="Times New Roman" pitchFamily="18" charset="0"/>
            </a:endParaRPr>
          </a:p>
          <a:p>
            <a:pPr algn="just"/>
            <a:r>
              <a:rPr lang="en-US" dirty="0" err="1">
                <a:cs typeface="Times New Roman" pitchFamily="18" charset="0"/>
              </a:rPr>
              <a:t>Proposisi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disebut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hipotesis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1" dirty="0" err="1">
                <a:cs typeface="Times New Roman" pitchFamily="18" charset="0"/>
              </a:rPr>
              <a:t>antesenden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1" dirty="0" err="1">
                <a:cs typeface="Times New Roman" pitchFamily="18" charset="0"/>
              </a:rPr>
              <a:t>premis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atau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kondisi</a:t>
            </a:r>
            <a:endParaRPr lang="en-US" dirty="0">
              <a:cs typeface="Times New Roman" pitchFamily="18" charset="0"/>
            </a:endParaRPr>
          </a:p>
          <a:p>
            <a:pPr algn="just"/>
            <a:r>
              <a:rPr lang="en-US" dirty="0" err="1">
                <a:cs typeface="Times New Roman" pitchFamily="18" charset="0"/>
              </a:rPr>
              <a:t>Proposisi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disebut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konklusi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atau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konsekuen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F73D-5556-47CA-980A-7BFEB9069119}" type="slidenum">
              <a:rPr lang="en-US"/>
              <a:pPr/>
              <a:t>19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02474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Bersyarat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kondisional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atau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implikasi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  <p:pic>
        <p:nvPicPr>
          <p:cNvPr id="2050" name="Picture 2" descr="http://ojotaylor.files.wordpress.com/2011/11/math-log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7"/>
            <a:ext cx="644441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0951" y="5962856"/>
            <a:ext cx="270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: www.fugly.com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4000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a.  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saya</a:t>
            </a:r>
            <a:r>
              <a:rPr lang="en-US" dirty="0">
                <a:cs typeface="Times New Roman" pitchFamily="18" charset="0"/>
              </a:rPr>
              <a:t> lulus </a:t>
            </a:r>
            <a:r>
              <a:rPr lang="en-US" dirty="0" err="1">
                <a:cs typeface="Times New Roman" pitchFamily="18" charset="0"/>
              </a:rPr>
              <a:t>ujian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mendapat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smtClean="0">
                <a:cs typeface="Times New Roman" pitchFamily="18" charset="0"/>
              </a:rPr>
              <a:t>		</a:t>
            </a:r>
            <a:r>
              <a:rPr lang="en-US" dirty="0" err="1" smtClean="0">
                <a:cs typeface="Times New Roman" pitchFamily="18" charset="0"/>
              </a:rPr>
              <a:t>hadiah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ayah</a:t>
            </a:r>
            <a:endParaRPr lang="en-US" dirty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>
                <a:cs typeface="Times New Roman" pitchFamily="18" charset="0"/>
              </a:rPr>
              <a:t>	b.  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suhu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mencapai</a:t>
            </a:r>
            <a:r>
              <a:rPr lang="en-US" dirty="0">
                <a:cs typeface="Times New Roman" pitchFamily="18" charset="0"/>
              </a:rPr>
              <a:t> 80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</a:t>
            </a:r>
            <a:r>
              <a:rPr lang="en-US" dirty="0">
                <a:cs typeface="Times New Roman" pitchFamily="18" charset="0"/>
              </a:rPr>
              <a:t>C,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alarm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smtClean="0">
                <a:cs typeface="Times New Roman" pitchFamily="18" charset="0"/>
              </a:rPr>
              <a:t>		</a:t>
            </a:r>
            <a:r>
              <a:rPr lang="en-US" dirty="0" err="1" smtClean="0">
                <a:cs typeface="Times New Roman" pitchFamily="18" charset="0"/>
              </a:rPr>
              <a:t>berbunyi</a:t>
            </a:r>
            <a:endParaRPr lang="en-US" dirty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>
                <a:cs typeface="Times New Roman" pitchFamily="18" charset="0"/>
              </a:rPr>
              <a:t>	c.  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mendaftar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ulang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smtClean="0">
                <a:cs typeface="Times New Roman" pitchFamily="18" charset="0"/>
              </a:rPr>
              <a:t>		</a:t>
            </a:r>
            <a:r>
              <a:rPr lang="en-US" dirty="0" err="1" smtClean="0">
                <a:cs typeface="Times New Roman" pitchFamily="18" charset="0"/>
              </a:rPr>
              <a:t>anda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dianggap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mengundurkan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diri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401080" cy="4972072"/>
          </a:xfrm>
        </p:spPr>
        <p:txBody>
          <a:bodyPr/>
          <a:lstStyle/>
          <a:p>
            <a:pPr lvl="0"/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	if</a:t>
            </a:r>
            <a:r>
              <a:rPr lang="en-US" dirty="0" smtClean="0"/>
              <a:t> c </a:t>
            </a:r>
            <a:r>
              <a:rPr lang="en-US" b="1" dirty="0" smtClean="0"/>
              <a:t>then</a:t>
            </a:r>
            <a:r>
              <a:rPr lang="en-US" dirty="0" smtClean="0"/>
              <a:t> S</a:t>
            </a:r>
          </a:p>
          <a:p>
            <a:pPr>
              <a:buNone/>
            </a:pPr>
            <a:r>
              <a:rPr lang="en-US" dirty="0" smtClean="0"/>
              <a:t>c: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/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S: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c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c </a:t>
            </a:r>
            <a:r>
              <a:rPr lang="en-US" dirty="0" err="1" smtClean="0"/>
              <a:t>salah</a:t>
            </a:r>
            <a:endParaRPr lang="en-US" dirty="0" smtClean="0"/>
          </a:p>
          <a:p>
            <a:pPr lvl="0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i="1" dirty="0" smtClean="0"/>
              <a:t>if-then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i="1" dirty="0" smtClean="0"/>
              <a:t>if-then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algn="just">
              <a:buFontTx/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Implikasi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Pada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Pemrograman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01080" cy="4525963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i="1" dirty="0" smtClean="0"/>
              <a:t>if-then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</a:t>
            </a:r>
            <a:r>
              <a:rPr lang="en-US" dirty="0" err="1" smtClean="0"/>
              <a:t>implikasi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 </a:t>
            </a:r>
            <a:r>
              <a:rPr lang="en-US" i="1" dirty="0" smtClean="0"/>
              <a:t>Interpreter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compiler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i="1" dirty="0" smtClean="0"/>
              <a:t>if-then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. </a:t>
            </a:r>
            <a:r>
              <a:rPr lang="en-US" i="1" dirty="0" smtClean="0"/>
              <a:t>Interpreter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c, </a:t>
            </a:r>
            <a:r>
              <a:rPr lang="en-US" dirty="0" err="1" smtClean="0"/>
              <a:t>jika</a:t>
            </a:r>
            <a:r>
              <a:rPr lang="en-US" dirty="0" smtClean="0"/>
              <a:t> c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S </a:t>
            </a:r>
            <a:r>
              <a:rPr lang="en-US" dirty="0" err="1" smtClean="0"/>
              <a:t>dieksekusi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c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 </a:t>
            </a:r>
          </a:p>
          <a:p>
            <a:pPr algn="just">
              <a:buFontTx/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Implikasi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Pada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Pemrograman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8401080" cy="4525963"/>
          </a:xfrm>
        </p:spPr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Pascal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			if</a:t>
            </a:r>
            <a:r>
              <a:rPr lang="en-US" dirty="0" smtClean="0"/>
              <a:t> x &gt; y </a:t>
            </a:r>
            <a:r>
              <a:rPr lang="en-US" b="1" dirty="0" smtClean="0"/>
              <a:t>then</a:t>
            </a:r>
            <a:r>
              <a:rPr lang="en-US" dirty="0" smtClean="0"/>
              <a:t> y:=x+10;	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if-then </a:t>
            </a:r>
            <a:r>
              <a:rPr lang="en-US" dirty="0" err="1" smtClean="0"/>
              <a:t>jika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 </a:t>
            </a:r>
            <a:r>
              <a:rPr lang="en-US" i="1" dirty="0" smtClean="0"/>
              <a:t>x</a:t>
            </a:r>
            <a:r>
              <a:rPr lang="en-US" dirty="0" smtClean="0"/>
              <a:t> = 2, </a:t>
            </a:r>
            <a:r>
              <a:rPr lang="en-US" i="1" dirty="0" smtClean="0"/>
              <a:t>y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	(ii)  </a:t>
            </a:r>
            <a:r>
              <a:rPr lang="en-US" i="1" dirty="0" smtClean="0"/>
              <a:t>x</a:t>
            </a:r>
            <a:r>
              <a:rPr lang="en-US" dirty="0" smtClean="0"/>
              <a:t> = 3, </a:t>
            </a:r>
            <a:r>
              <a:rPr lang="en-US" i="1" dirty="0" smtClean="0"/>
              <a:t>y</a:t>
            </a:r>
            <a:r>
              <a:rPr lang="en-US" dirty="0" smtClean="0"/>
              <a:t> = 5? 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x = 2 </a:t>
            </a:r>
            <a:r>
              <a:rPr lang="en-US" dirty="0" err="1" smtClean="0"/>
              <a:t>dan</a:t>
            </a:r>
            <a:r>
              <a:rPr lang="en-US" dirty="0" smtClean="0"/>
              <a:t> y = 1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Ekspresi</a:t>
            </a:r>
            <a:r>
              <a:rPr lang="en-US" dirty="0" smtClean="0"/>
              <a:t> x &gt; y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Pernyataan</a:t>
            </a:r>
            <a:r>
              <a:rPr lang="en-US" dirty="0" smtClean="0"/>
              <a:t> y:=x+10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2 + 10 = 12.</a:t>
            </a:r>
          </a:p>
          <a:p>
            <a:pPr>
              <a:buNone/>
            </a:pPr>
            <a:r>
              <a:rPr lang="en-US" dirty="0" smtClean="0"/>
              <a:t>(ii)  x = 3 </a:t>
            </a:r>
            <a:r>
              <a:rPr lang="en-US" dirty="0" err="1" smtClean="0"/>
              <a:t>dan</a:t>
            </a:r>
            <a:r>
              <a:rPr lang="en-US" dirty="0" smtClean="0"/>
              <a:t> y = 5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Ekspresi</a:t>
            </a:r>
            <a:r>
              <a:rPr lang="en-US" dirty="0" smtClean="0"/>
              <a:t> x &gt; y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Pernyataan</a:t>
            </a:r>
            <a:r>
              <a:rPr lang="en-US" dirty="0" smtClean="0"/>
              <a:t> y:=x+10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y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5.		             </a:t>
            </a:r>
          </a:p>
          <a:p>
            <a:pPr algn="just">
              <a:buFontTx/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32037"/>
            <a:ext cx="8401080" cy="4525963"/>
          </a:xfrm>
        </p:spPr>
        <p:txBody>
          <a:bodyPr/>
          <a:lstStyle/>
          <a:p>
            <a:r>
              <a:rPr lang="en-US" dirty="0" err="1" smtClean="0"/>
              <a:t>Kondisional</a:t>
            </a:r>
            <a:r>
              <a:rPr lang="en-US" dirty="0" smtClean="0"/>
              <a:t>		:	</a:t>
            </a:r>
            <a:r>
              <a:rPr lang="en-US" i="1" dirty="0" smtClean="0">
                <a:cs typeface="Times New Roman" pitchFamily="18" charset="0"/>
              </a:rPr>
              <a:t> 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q</a:t>
            </a:r>
            <a:endParaRPr lang="en-US" dirty="0" smtClean="0"/>
          </a:p>
          <a:p>
            <a:r>
              <a:rPr lang="en-US" dirty="0" err="1" smtClean="0"/>
              <a:t>Konvers</a:t>
            </a:r>
            <a:r>
              <a:rPr lang="en-US" dirty="0" smtClean="0"/>
              <a:t> (</a:t>
            </a:r>
            <a:r>
              <a:rPr lang="en-US" dirty="0" err="1" smtClean="0"/>
              <a:t>kebalikan</a:t>
            </a:r>
            <a:r>
              <a:rPr lang="en-US" dirty="0" smtClean="0"/>
              <a:t>)	: 	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endParaRPr lang="en-US" dirty="0" smtClean="0"/>
          </a:p>
          <a:p>
            <a:r>
              <a:rPr lang="en-US" dirty="0" err="1" smtClean="0"/>
              <a:t>Invers</a:t>
            </a:r>
            <a:r>
              <a:rPr lang="en-US" dirty="0" smtClean="0"/>
              <a:t>		   	:        ~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~ </a:t>
            </a:r>
            <a:r>
              <a:rPr lang="en-US" i="1" dirty="0" smtClean="0"/>
              <a:t>q</a:t>
            </a:r>
            <a:endParaRPr lang="en-US" dirty="0" smtClean="0"/>
          </a:p>
          <a:p>
            <a:r>
              <a:rPr lang="en-US" dirty="0" err="1" smtClean="0"/>
              <a:t>Kontraposisi</a:t>
            </a:r>
            <a:r>
              <a:rPr lang="en-US" dirty="0" smtClean="0"/>
              <a:t>	   	:        ~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~ </a:t>
            </a:r>
            <a:r>
              <a:rPr lang="en-US" i="1" dirty="0" smtClean="0"/>
              <a:t>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46F-6057-481C-9DDF-FBD4562D55D1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Preposisi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Bersyarat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7920880" cy="439248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Tentukan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konvers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invers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kontraposisi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:  </a:t>
            </a: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Amir </a:t>
            </a:r>
            <a:r>
              <a:rPr lang="en-US" sz="2400" dirty="0" err="1">
                <a:cs typeface="Times New Roman" pitchFamily="18" charset="0"/>
              </a:rPr>
              <a:t>mempunyai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orang kaya” </a:t>
            </a:r>
          </a:p>
          <a:p>
            <a:pPr>
              <a:buFontTx/>
              <a:buNone/>
            </a:pPr>
            <a:endParaRPr lang="en-US" sz="2400" u="sng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u="sng" dirty="0" err="1">
                <a:cs typeface="Times New Roman" pitchFamily="18" charset="0"/>
              </a:rPr>
              <a:t>Penyelesaian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Konvers</a:t>
            </a:r>
            <a:r>
              <a:rPr lang="en-US" sz="2400" dirty="0">
                <a:cs typeface="Times New Roman" pitchFamily="18" charset="0"/>
              </a:rPr>
              <a:t>	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Amir orang kaya,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                       </a:t>
            </a:r>
            <a:r>
              <a:rPr lang="en-US" sz="2400" dirty="0" err="1" smtClean="0">
                <a:cs typeface="Times New Roman" pitchFamily="18" charset="0"/>
              </a:rPr>
              <a:t>mempunyai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mobil</a:t>
            </a:r>
            <a:endParaRPr lang="en-US" sz="24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Invers	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 Amir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mempunyai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                        </a:t>
            </a:r>
            <a:r>
              <a:rPr lang="en-US" sz="2400" dirty="0" err="1" smtClean="0">
                <a:cs typeface="Times New Roman" pitchFamily="18" charset="0"/>
              </a:rPr>
              <a:t>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orang kaya</a:t>
            </a: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Kontraposisi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Amir </a:t>
            </a:r>
            <a:r>
              <a:rPr lang="en-US" sz="2400" dirty="0" err="1">
                <a:cs typeface="Times New Roman" pitchFamily="18" charset="0"/>
              </a:rPr>
              <a:t>bukan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orang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kaya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			  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mempunyai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/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704856" cy="4104456"/>
          </a:xfrm>
        </p:spPr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“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password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agar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i="1" dirty="0" smtClean="0"/>
              <a:t>log 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server</a:t>
            </a:r>
            <a:r>
              <a:rPr lang="en-US" dirty="0" smtClean="0"/>
              <a:t>”</a:t>
            </a:r>
          </a:p>
          <a:p>
            <a:pPr marL="457200" indent="-457200">
              <a:buAutoNum type="alphaLcParenBoth"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”.</a:t>
            </a:r>
          </a:p>
          <a:p>
            <a:pPr marL="457200" indent="-457200">
              <a:buAutoNum type="alphaLcParenBoth"/>
            </a:pPr>
            <a:r>
              <a:rPr lang="en-US" dirty="0" err="1" smtClean="0"/>
              <a:t>Tentukan</a:t>
            </a:r>
            <a:r>
              <a:rPr lang="en-US" smtClean="0"/>
              <a:t> konvers</a:t>
            </a:r>
            <a:r>
              <a:rPr lang="en-US" dirty="0" smtClean="0"/>
              <a:t>, invers,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i="1" dirty="0" err="1" smtClean="0"/>
              <a:t>Misal</a:t>
            </a:r>
            <a:r>
              <a:rPr lang="en-US" sz="2600" i="1" dirty="0" smtClean="0"/>
              <a:t>:	</a:t>
            </a:r>
          </a:p>
          <a:p>
            <a:pPr>
              <a:buNone/>
            </a:pPr>
            <a:r>
              <a:rPr lang="en-US" sz="2600" b="1" i="1" dirty="0" smtClean="0"/>
              <a:t>p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Anda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bisa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log on </a:t>
            </a:r>
            <a:r>
              <a:rPr lang="en-US" sz="2600" b="1" dirty="0" err="1" smtClean="0"/>
              <a:t>ke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server</a:t>
            </a:r>
            <a:endParaRPr lang="en-US" sz="2600" b="1" dirty="0" smtClean="0"/>
          </a:p>
          <a:p>
            <a:pPr>
              <a:buNone/>
            </a:pPr>
            <a:r>
              <a:rPr lang="en-US" sz="2600" b="1" i="1" dirty="0" smtClean="0"/>
              <a:t>q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Memiliki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password </a:t>
            </a:r>
            <a:r>
              <a:rPr lang="en-US" sz="2600" b="1" dirty="0" smtClean="0"/>
              <a:t>yang </a:t>
            </a:r>
            <a:r>
              <a:rPr lang="en-US" sz="2600" b="1" dirty="0" err="1" smtClean="0"/>
              <a:t>sah</a:t>
            </a:r>
            <a:endParaRPr lang="en-US" sz="2600" b="1" dirty="0" smtClean="0"/>
          </a:p>
          <a:p>
            <a:pPr marL="68580" indent="0">
              <a:buNone/>
            </a:pPr>
            <a:r>
              <a:rPr lang="en-US" sz="2600" dirty="0" smtClean="0"/>
              <a:t>(a) 	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 	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(b) 1)  </a:t>
            </a:r>
            <a:r>
              <a:rPr lang="en-US" sz="2600" dirty="0" err="1" smtClean="0"/>
              <a:t>Ingkaran</a:t>
            </a:r>
            <a:r>
              <a:rPr lang="en-US" sz="2600" dirty="0" smtClean="0"/>
              <a:t>:  </a:t>
            </a:r>
          </a:p>
          <a:p>
            <a:pPr marL="457200" indent="-457200">
              <a:buNone/>
            </a:pPr>
            <a:r>
              <a:rPr lang="en-US" sz="2600" dirty="0" smtClean="0"/>
              <a:t>		“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</a:p>
          <a:p>
            <a:pPr marL="457200" indent="-457200">
              <a:buNone/>
            </a:pPr>
            <a:r>
              <a:rPr lang="en-US" sz="2600" dirty="0" smtClean="0"/>
              <a:t>		 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r>
              <a:rPr lang="en-US" sz="2600" dirty="0" smtClean="0"/>
              <a:t>” </a:t>
            </a:r>
          </a:p>
          <a:p>
            <a:pPr marL="457200" indent="-457200">
              <a:buNone/>
            </a:pPr>
            <a:r>
              <a:rPr lang="en-US" sz="2600" dirty="0" smtClean="0"/>
              <a:t>	 2)  </a:t>
            </a:r>
            <a:r>
              <a:rPr lang="en-US" sz="2600" dirty="0" err="1" smtClean="0"/>
              <a:t>Konvers</a:t>
            </a:r>
            <a:r>
              <a:rPr lang="en-US" sz="2600" dirty="0" smtClean="0"/>
              <a:t>: </a:t>
            </a:r>
          </a:p>
          <a:p>
            <a:pPr marL="457200" indent="-457200">
              <a:buNone/>
            </a:pPr>
            <a:r>
              <a:rPr lang="en-US" sz="2600" dirty="0" smtClean="0"/>
              <a:t>		“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i="1" dirty="0" smtClean="0"/>
              <a:t>password </a:t>
            </a:r>
            <a:r>
              <a:rPr lang="en-US" sz="2600" dirty="0" smtClean="0"/>
              <a:t>yang </a:t>
            </a:r>
            <a:r>
              <a:rPr lang="en-US" sz="2600" dirty="0" err="1" smtClean="0"/>
              <a:t>sah</a:t>
            </a:r>
            <a:r>
              <a:rPr lang="en-US" sz="2600" dirty="0" smtClean="0"/>
              <a:t> </a:t>
            </a:r>
          </a:p>
          <a:p>
            <a:pPr marL="457200" indent="-45720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bisa</a:t>
            </a:r>
            <a:r>
              <a:rPr lang="en-US" sz="2600" dirty="0" smtClean="0"/>
              <a:t> </a:t>
            </a:r>
            <a:r>
              <a:rPr lang="en-US" sz="2600" i="1" dirty="0" smtClean="0"/>
              <a:t>log on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i="1" dirty="0" smtClean="0"/>
              <a:t>server</a:t>
            </a:r>
            <a:r>
              <a:rPr lang="en-US" sz="2600" dirty="0" smtClean="0"/>
              <a:t>”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3) 	</a:t>
            </a:r>
            <a:r>
              <a:rPr lang="en-US" sz="2800" dirty="0" err="1" smtClean="0"/>
              <a:t>Invers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“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i="1" dirty="0" smtClean="0"/>
              <a:t>log on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server</a:t>
            </a:r>
            <a:r>
              <a:rPr lang="en-US" sz="2800" dirty="0" smtClean="0"/>
              <a:t> 	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 </a:t>
            </a:r>
            <a:r>
              <a:rPr lang="en-US" sz="2800" i="1" dirty="0" smtClean="0"/>
              <a:t>password 	</a:t>
            </a:r>
            <a:r>
              <a:rPr lang="en-US" sz="2800" dirty="0" smtClean="0"/>
              <a:t>yang </a:t>
            </a:r>
            <a:r>
              <a:rPr lang="en-US" sz="2800" dirty="0" err="1" smtClean="0"/>
              <a:t>sah</a:t>
            </a:r>
            <a:r>
              <a:rPr lang="en-US" sz="2800" dirty="0" smtClean="0"/>
              <a:t>” </a:t>
            </a:r>
          </a:p>
          <a:p>
            <a:pPr>
              <a:buNone/>
            </a:pPr>
            <a:r>
              <a:rPr lang="en-US" sz="2800" dirty="0" smtClean="0"/>
              <a:t>	4)	</a:t>
            </a:r>
            <a:r>
              <a:rPr lang="en-US" sz="2800" dirty="0" err="1" smtClean="0"/>
              <a:t>Kontraposisi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	“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i="1" dirty="0" smtClean="0"/>
              <a:t>password </a:t>
            </a:r>
            <a:r>
              <a:rPr lang="en-US" sz="2800" dirty="0" smtClean="0"/>
              <a:t>yang 	</a:t>
            </a:r>
            <a:r>
              <a:rPr lang="en-US" sz="2800" dirty="0" err="1" smtClean="0"/>
              <a:t>sah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i="1" dirty="0" smtClean="0"/>
              <a:t>log on </a:t>
            </a:r>
            <a:r>
              <a:rPr lang="en-US" sz="2800" dirty="0" err="1" smtClean="0"/>
              <a:t>ke</a:t>
            </a:r>
            <a:r>
              <a:rPr lang="en-US" sz="2800" dirty="0" smtClean="0"/>
              <a:t> 	</a:t>
            </a:r>
            <a:r>
              <a:rPr lang="en-US" sz="2800" i="1" dirty="0" smtClean="0"/>
              <a:t>server</a:t>
            </a:r>
            <a:r>
              <a:rPr lang="en-US" sz="2800" dirty="0" smtClean="0"/>
              <a:t>”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7C5-D70D-41D6-8F4A-C070320C7007}" type="slidenum">
              <a:rPr lang="en-US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pemrograman</a:t>
            </a:r>
            <a:r>
              <a:rPr lang="en-US" dirty="0"/>
              <a:t>, </a:t>
            </a:r>
            <a:r>
              <a:rPr lang="en-US" b="1" dirty="0" err="1"/>
              <a:t>struktur</a:t>
            </a:r>
            <a:r>
              <a:rPr lang="en-US" b="1" dirty="0"/>
              <a:t> data, </a:t>
            </a:r>
            <a:r>
              <a:rPr lang="en-US" b="1" dirty="0" err="1"/>
              <a:t>kecerdasan</a:t>
            </a:r>
            <a:r>
              <a:rPr lang="en-US" b="1" dirty="0"/>
              <a:t> </a:t>
            </a:r>
            <a:r>
              <a:rPr lang="en-US" b="1" dirty="0" err="1"/>
              <a:t>buatan</a:t>
            </a:r>
            <a:r>
              <a:rPr lang="en-US" b="1" dirty="0"/>
              <a:t>, </a:t>
            </a:r>
            <a:r>
              <a:rPr lang="en-US" b="1" dirty="0" err="1"/>
              <a:t>teknik</a:t>
            </a:r>
            <a:r>
              <a:rPr lang="en-US" b="1" dirty="0"/>
              <a:t>/</a:t>
            </a:r>
            <a:r>
              <a:rPr lang="en-US" b="1" dirty="0" err="1"/>
              <a:t>sistem</a:t>
            </a:r>
            <a:r>
              <a:rPr lang="en-US" b="1" dirty="0"/>
              <a:t> digital, basis data,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komputasi</a:t>
            </a:r>
            <a:r>
              <a:rPr lang="en-US" b="1" dirty="0"/>
              <a:t>, </a:t>
            </a:r>
            <a:r>
              <a:rPr lang="en-US" b="1" dirty="0" err="1"/>
              <a:t>rekayasa</a:t>
            </a:r>
            <a:r>
              <a:rPr lang="en-US" b="1" dirty="0"/>
              <a:t>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,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pakar</a:t>
            </a:r>
            <a:r>
              <a:rPr lang="en-US" b="1" dirty="0"/>
              <a:t>, </a:t>
            </a:r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/>
              <a:t>syaraf</a:t>
            </a:r>
            <a:r>
              <a:rPr lang="en-US" b="1" dirty="0"/>
              <a:t> </a:t>
            </a:r>
            <a:r>
              <a:rPr lang="en-US" b="1" dirty="0" err="1"/>
              <a:t>tiruan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lain-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intensif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kegunaannya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84206-0C4F-45B6-B783-4DF9DDA7B732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99212" y="764704"/>
            <a:ext cx="7024744" cy="385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Kebenaran</a:t>
            </a:r>
            <a:endParaRPr lang="en-US" sz="4000" b="1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30977" name="Group 257"/>
          <p:cNvGraphicFramePr>
            <a:graphicFrameLocks noGrp="1"/>
          </p:cNvGraphicFramePr>
          <p:nvPr/>
        </p:nvGraphicFramePr>
        <p:xfrm>
          <a:off x="609600" y="1965325"/>
          <a:ext cx="1219200" cy="1201739"/>
        </p:xfrm>
        <a:graphic>
          <a:graphicData uri="http://schemas.openxmlformats.org/drawingml/2006/table">
            <a:tbl>
              <a:tblPr/>
              <a:tblGrid>
                <a:gridCol w="623888"/>
                <a:gridCol w="595312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78" name="Group 258"/>
          <p:cNvGraphicFramePr>
            <a:graphicFrameLocks noGrp="1"/>
          </p:cNvGraphicFramePr>
          <p:nvPr/>
        </p:nvGraphicFramePr>
        <p:xfrm>
          <a:off x="2081213" y="1965325"/>
          <a:ext cx="1824037" cy="1998665"/>
        </p:xfrm>
        <a:graphic>
          <a:graphicData uri="http://schemas.openxmlformats.org/drawingml/2006/table">
            <a:tbl>
              <a:tblPr/>
              <a:tblGrid>
                <a:gridCol w="471487"/>
                <a:gridCol w="514350"/>
                <a:gridCol w="8382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81" name="Group 261"/>
          <p:cNvGraphicFramePr>
            <a:graphicFrameLocks noGrp="1"/>
          </p:cNvGraphicFramePr>
          <p:nvPr/>
        </p:nvGraphicFramePr>
        <p:xfrm>
          <a:off x="4191000" y="1946275"/>
          <a:ext cx="1847850" cy="1998665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8572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^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3" name="Text Box 153"/>
          <p:cNvSpPr txBox="1">
            <a:spLocks noChangeArrowheads="1"/>
          </p:cNvSpPr>
          <p:nvPr/>
        </p:nvSpPr>
        <p:spPr bwMode="auto">
          <a:xfrm>
            <a:off x="814388" y="1679575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CC00FF"/>
                </a:solidFill>
                <a:latin typeface="Verdana" pitchFamily="34" charset="0"/>
              </a:rPr>
              <a:t>NEGASI</a:t>
            </a:r>
          </a:p>
        </p:txBody>
      </p:sp>
      <p:sp>
        <p:nvSpPr>
          <p:cNvPr id="30874" name="Text Box 154"/>
          <p:cNvSpPr txBox="1">
            <a:spLocks noChangeArrowheads="1"/>
          </p:cNvSpPr>
          <p:nvPr/>
        </p:nvSpPr>
        <p:spPr bwMode="auto">
          <a:xfrm>
            <a:off x="2400300" y="166052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DISJUNGSI</a:t>
            </a:r>
          </a:p>
        </p:txBody>
      </p:sp>
      <p:sp>
        <p:nvSpPr>
          <p:cNvPr id="30875" name="Text Box 155"/>
          <p:cNvSpPr txBox="1">
            <a:spLocks noChangeArrowheads="1"/>
          </p:cNvSpPr>
          <p:nvPr/>
        </p:nvSpPr>
        <p:spPr bwMode="auto">
          <a:xfrm>
            <a:off x="4495800" y="166052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KONJUNGSI</a:t>
            </a:r>
          </a:p>
        </p:txBody>
      </p:sp>
      <p:graphicFrame>
        <p:nvGraphicFramePr>
          <p:cNvPr id="30982" name="Group 262"/>
          <p:cNvGraphicFramePr>
            <a:graphicFrameLocks noGrp="1"/>
          </p:cNvGraphicFramePr>
          <p:nvPr/>
        </p:nvGraphicFramePr>
        <p:xfrm>
          <a:off x="6381750" y="1965325"/>
          <a:ext cx="1905000" cy="1998665"/>
        </p:xfrm>
        <a:graphic>
          <a:graphicData uri="http://schemas.openxmlformats.org/drawingml/2006/table">
            <a:tbl>
              <a:tblPr/>
              <a:tblGrid>
                <a:gridCol w="514350"/>
                <a:gridCol w="457200"/>
                <a:gridCol w="9334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4" name="Text Box 184"/>
          <p:cNvSpPr txBox="1">
            <a:spLocks noChangeArrowheads="1"/>
          </p:cNvSpPr>
          <p:nvPr/>
        </p:nvSpPr>
        <p:spPr bwMode="auto">
          <a:xfrm>
            <a:off x="6797675" y="164147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IMPLIKASI</a:t>
            </a:r>
          </a:p>
        </p:txBody>
      </p:sp>
      <p:graphicFrame>
        <p:nvGraphicFramePr>
          <p:cNvPr id="30984" name="Group 264"/>
          <p:cNvGraphicFramePr>
            <a:graphicFrameLocks noGrp="1"/>
          </p:cNvGraphicFramePr>
          <p:nvPr/>
        </p:nvGraphicFramePr>
        <p:xfrm>
          <a:off x="781050" y="4495800"/>
          <a:ext cx="2286000" cy="1986598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11207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88" name="Group 268"/>
          <p:cNvGraphicFramePr>
            <a:graphicFrameLocks noGrp="1"/>
          </p:cNvGraphicFramePr>
          <p:nvPr/>
        </p:nvGraphicFramePr>
        <p:xfrm>
          <a:off x="3543300" y="4516438"/>
          <a:ext cx="2286000" cy="1986598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11207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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5" name="Text Box 255"/>
          <p:cNvSpPr txBox="1">
            <a:spLocks noChangeArrowheads="1"/>
          </p:cNvSpPr>
          <p:nvPr/>
        </p:nvSpPr>
        <p:spPr bwMode="auto">
          <a:xfrm>
            <a:off x="1047750" y="4191000"/>
            <a:ext cx="184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Verdana" pitchFamily="34" charset="0"/>
              </a:rPr>
              <a:t>BIIMPLIKASI</a:t>
            </a:r>
          </a:p>
        </p:txBody>
      </p:sp>
      <p:sp>
        <p:nvSpPr>
          <p:cNvPr id="30976" name="Text Box 256"/>
          <p:cNvSpPr txBox="1">
            <a:spLocks noChangeArrowheads="1"/>
          </p:cNvSpPr>
          <p:nvPr/>
        </p:nvSpPr>
        <p:spPr bwMode="auto">
          <a:xfrm>
            <a:off x="3667125" y="4191000"/>
            <a:ext cx="206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3366"/>
                </a:solidFill>
                <a:latin typeface="Verdana" pitchFamily="34" charset="0"/>
              </a:rPr>
              <a:t>EXCLUSIVE 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3" grpId="0" autoUpdateAnimBg="0"/>
      <p:bldP spid="30874" grpId="0" autoUpdateAnimBg="0"/>
      <p:bldP spid="30875" grpId="0" autoUpdateAnimBg="0"/>
      <p:bldP spid="30904" grpId="0" autoUpdateAnimBg="0"/>
      <p:bldP spid="30975" grpId="0" autoUpdateAnimBg="0"/>
      <p:bldP spid="3097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5B1CF-BFEA-40DF-B9A6-FA373C4B02E2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33356" y="764704"/>
            <a:ext cx="7024744" cy="457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 KEBENARAN  PERNYATAAN MAJEMUK </a:t>
            </a:r>
          </a:p>
        </p:txBody>
      </p:sp>
      <p:graphicFrame>
        <p:nvGraphicFramePr>
          <p:cNvPr id="31971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61903"/>
              </p:ext>
            </p:extLst>
          </p:nvPr>
        </p:nvGraphicFramePr>
        <p:xfrm>
          <a:off x="752475" y="1484784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873125"/>
                <a:gridCol w="1466850"/>
                <a:gridCol w="13906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72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89608"/>
              </p:ext>
            </p:extLst>
          </p:nvPr>
        </p:nvGraphicFramePr>
        <p:xfrm>
          <a:off x="755576" y="3933056"/>
          <a:ext cx="4000500" cy="1981200"/>
        </p:xfrm>
        <a:graphic>
          <a:graphicData uri="http://schemas.openxmlformats.org/drawingml/2006/table">
            <a:tbl>
              <a:tblPr/>
              <a:tblGrid>
                <a:gridCol w="617538"/>
                <a:gridCol w="547687"/>
                <a:gridCol w="606425"/>
                <a:gridCol w="514350"/>
                <a:gridCol w="533400"/>
                <a:gridCol w="571500"/>
                <a:gridCol w="60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11" name="AutoShape 160"/>
          <p:cNvSpPr>
            <a:spLocks noChangeArrowheads="1"/>
          </p:cNvSpPr>
          <p:nvPr/>
        </p:nvSpPr>
        <p:spPr bwMode="auto">
          <a:xfrm>
            <a:off x="6223794" y="1628800"/>
            <a:ext cx="1262062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CARA </a:t>
            </a:r>
          </a:p>
          <a:p>
            <a:r>
              <a:rPr lang="en-US"/>
              <a:t>BIASA</a:t>
            </a:r>
          </a:p>
        </p:txBody>
      </p:sp>
      <p:sp>
        <p:nvSpPr>
          <p:cNvPr id="9312" name="AutoShape 161"/>
          <p:cNvSpPr>
            <a:spLocks noChangeArrowheads="1"/>
          </p:cNvSpPr>
          <p:nvPr/>
        </p:nvSpPr>
        <p:spPr bwMode="auto">
          <a:xfrm>
            <a:off x="6286279" y="4129743"/>
            <a:ext cx="1223963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CARA </a:t>
            </a:r>
          </a:p>
          <a:p>
            <a:pPr algn="ctr"/>
            <a:r>
              <a:rPr lang="en-US"/>
              <a:t>SINGKAT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086600" cy="5334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 smtClean="0">
                <a:solidFill>
                  <a:schemeClr val="bg1"/>
                </a:solidFill>
              </a:rPr>
              <a:t>Contoh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Tabel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Kebenaran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Majemuk</a:t>
            </a:r>
            <a:r>
              <a:rPr lang="en-US" sz="2800" b="1" dirty="0" smtClean="0">
                <a:solidFill>
                  <a:schemeClr val="bg1"/>
                </a:solidFill>
              </a:rPr>
              <a:t> 3 </a:t>
            </a:r>
            <a:r>
              <a:rPr lang="en-US" sz="2800" b="1" dirty="0" err="1" smtClean="0">
                <a:solidFill>
                  <a:schemeClr val="bg1"/>
                </a:solidFill>
              </a:rPr>
              <a:t>var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EF0E6-2B1E-49C2-8435-3B98857CB5F4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69900" y="1125538"/>
            <a:ext cx="8369300" cy="539432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Arial" charset="0"/>
              </a:rPr>
              <a:t>                                 </a:t>
            </a:r>
            <a:r>
              <a:rPr lang="en-US" sz="2400" b="1" dirty="0" smtClean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p </a:t>
            </a:r>
            <a:r>
              <a:rPr lang="en-US" sz="2400" b="1" dirty="0">
                <a:solidFill>
                  <a:srgbClr val="CC0000"/>
                </a:solidFill>
                <a:sym typeface="Symbol" pitchFamily="18" charset="2"/>
              </a:rPr>
              <a:t>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 q)  </a:t>
            </a:r>
            <a:r>
              <a:rPr lang="en-US" sz="2400" b="1" dirty="0">
                <a:solidFill>
                  <a:srgbClr val="CC0000"/>
                </a:solidFill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 [ </a:t>
            </a:r>
            <a:r>
              <a:rPr lang="en-US" sz="2400" b="1" dirty="0">
                <a:solidFill>
                  <a:srgbClr val="CC0000"/>
                </a:solidFill>
                <a:cs typeface="Arial" charset="0"/>
              </a:rPr>
              <a:t>~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p </a:t>
            </a:r>
            <a:r>
              <a:rPr lang="en-US" sz="2400" b="1" dirty="0">
                <a:solidFill>
                  <a:srgbClr val="CC0000"/>
                </a:solidFill>
                <a:cs typeface="Arial" charset="0"/>
              </a:rPr>
              <a:t>V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 (q </a:t>
            </a:r>
            <a:r>
              <a:rPr lang="en-US" sz="2400" b="1" dirty="0">
                <a:solidFill>
                  <a:srgbClr val="CC0000"/>
                </a:solidFill>
                <a:sym typeface="Symbol" pitchFamily="18" charset="2"/>
              </a:rPr>
              <a:t></a:t>
            </a:r>
            <a:r>
              <a:rPr lang="en-US" sz="2400" b="1" dirty="0">
                <a:solidFill>
                  <a:srgbClr val="0000FF"/>
                </a:solidFill>
                <a:cs typeface="Arial" charset="0"/>
              </a:rPr>
              <a:t> r) ]</a:t>
            </a:r>
            <a:endParaRPr lang="en-US" sz="2400" b="1" dirty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n-US" sz="900" dirty="0">
              <a:latin typeface="Comic Sans MS" pitchFamily="66" charset="0"/>
            </a:endParaRPr>
          </a:p>
        </p:txBody>
      </p:sp>
      <p:graphicFrame>
        <p:nvGraphicFramePr>
          <p:cNvPr id="8401" name="Group 209"/>
          <p:cNvGraphicFramePr>
            <a:graphicFrameLocks noGrp="1"/>
          </p:cNvGraphicFramePr>
          <p:nvPr/>
        </p:nvGraphicFramePr>
        <p:xfrm>
          <a:off x="609600" y="1573213"/>
          <a:ext cx="8077200" cy="4572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762000"/>
                <a:gridCol w="685800"/>
                <a:gridCol w="762000"/>
                <a:gridCol w="609600"/>
                <a:gridCol w="762000"/>
                <a:gridCol w="533400"/>
                <a:gridCol w="636588"/>
                <a:gridCol w="506412"/>
                <a:gridCol w="7620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  <a:sym typeface="Symbol" pitchFamily="18" charset="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  <a:sym typeface="Wingdings" pitchFamily="2" charset="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8 , 9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0" indent="-257175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TAUTOLOGI</a:t>
            </a:r>
            <a:r>
              <a:rPr lang="en-US" b="1" dirty="0" smtClean="0">
                <a:cs typeface="Arial" charset="0"/>
              </a:rPr>
              <a:t> :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cs typeface="Arial" charset="0"/>
              </a:rPr>
              <a:t>Pernyataan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Majemuk</a:t>
            </a:r>
            <a:r>
              <a:rPr lang="en-US" b="1" dirty="0" smtClean="0">
                <a:cs typeface="Arial" charset="0"/>
              </a:rPr>
              <a:t> yang </a:t>
            </a:r>
            <a:r>
              <a:rPr lang="en-US" b="1" dirty="0" err="1" smtClean="0">
                <a:cs typeface="Arial" charset="0"/>
              </a:rPr>
              <a:t>nilai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kebenarannya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cs typeface="Arial" charset="0"/>
              </a:rPr>
              <a:t>BENAR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cs typeface="Arial" charset="0"/>
              </a:rPr>
              <a:t>semua</a:t>
            </a:r>
            <a:endParaRPr lang="en-US" b="1" dirty="0" smtClean="0">
              <a:latin typeface="Comic Sans MS" pitchFamily="66" charset="0"/>
            </a:endParaRPr>
          </a:p>
          <a:p>
            <a:pPr marL="2571750" indent="-2571750" algn="just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KONTRADIKSI: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cs typeface="Arial" charset="0"/>
              </a:rPr>
              <a:t>Pernyataan</a:t>
            </a:r>
            <a:r>
              <a:rPr lang="en-US" b="1" dirty="0" smtClean="0">
                <a:cs typeface="Arial" charset="0"/>
              </a:rPr>
              <a:t>   </a:t>
            </a:r>
            <a:r>
              <a:rPr lang="en-US" b="1" dirty="0" err="1" smtClean="0">
                <a:cs typeface="Arial" charset="0"/>
              </a:rPr>
              <a:t>Majemuk</a:t>
            </a:r>
            <a:r>
              <a:rPr lang="en-US" b="1" dirty="0" smtClean="0">
                <a:cs typeface="Arial" charset="0"/>
              </a:rPr>
              <a:t> yang </a:t>
            </a:r>
            <a:r>
              <a:rPr lang="en-US" b="1" dirty="0" err="1" smtClean="0">
                <a:cs typeface="Arial" charset="0"/>
              </a:rPr>
              <a:t>nilai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kebenarannya</a:t>
            </a:r>
            <a:r>
              <a:rPr lang="en-US" b="1" dirty="0" smtClean="0">
                <a:cs typeface="Arial" charset="0"/>
              </a:rPr>
              <a:t>  </a:t>
            </a:r>
            <a:r>
              <a:rPr lang="en-US" b="1" dirty="0" smtClean="0">
                <a:solidFill>
                  <a:srgbClr val="FF3300"/>
                </a:solidFill>
                <a:cs typeface="Arial" charset="0"/>
              </a:rPr>
              <a:t>SALAH</a:t>
            </a:r>
            <a:r>
              <a:rPr lang="en-US" b="1" dirty="0" smtClean="0">
                <a:cs typeface="Arial" charset="0"/>
              </a:rPr>
              <a:t>  </a:t>
            </a:r>
            <a:r>
              <a:rPr lang="en-US" b="1" dirty="0" err="1" smtClean="0">
                <a:solidFill>
                  <a:srgbClr val="FF3300"/>
                </a:solidFill>
                <a:cs typeface="Arial" charset="0"/>
              </a:rPr>
              <a:t>semua</a:t>
            </a:r>
            <a:endParaRPr lang="en-US" b="1" dirty="0" smtClean="0">
              <a:solidFill>
                <a:srgbClr val="FF3300"/>
              </a:solidFill>
              <a:cs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SATISFY :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Pernyataan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Majemuk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nilai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kebenarannya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US" b="1" dirty="0" smtClean="0">
                <a:solidFill>
                  <a:srgbClr val="009900"/>
                </a:solidFill>
                <a:cs typeface="Arial" charset="0"/>
              </a:rPr>
              <a:t>GABUNGAN</a:t>
            </a:r>
            <a:r>
              <a:rPr lang="en-US" b="1" dirty="0" smtClean="0">
                <a:cs typeface="Arial" charset="0"/>
              </a:rPr>
              <a:t>.</a:t>
            </a:r>
          </a:p>
          <a:p>
            <a:pPr marL="2571750" indent="-2571750" algn="just">
              <a:spcBef>
                <a:spcPct val="50000"/>
              </a:spcBef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024744" cy="457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TAUTOLOGI, KONTRADIKSI, SATISFY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A56F-E2E1-4FFA-A0F5-E2D3339A3DB9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Tautologi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&amp;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Kontradiksi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5" name="Group 111"/>
          <p:cNvGraphicFramePr>
            <a:graphicFrameLocks noGrp="1"/>
          </p:cNvGraphicFramePr>
          <p:nvPr/>
        </p:nvGraphicFramePr>
        <p:xfrm>
          <a:off x="852488" y="2333625"/>
          <a:ext cx="2984500" cy="2560003"/>
        </p:xfrm>
        <a:graphic>
          <a:graphicData uri="http://schemas.openxmlformats.org/drawingml/2006/table">
            <a:tbl>
              <a:tblPr/>
              <a:tblGrid>
                <a:gridCol w="498475"/>
                <a:gridCol w="496887"/>
                <a:gridCol w="496888"/>
                <a:gridCol w="498475"/>
                <a:gridCol w="496887"/>
                <a:gridCol w="496888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852488" y="5029200"/>
            <a:ext cx="2984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TAUTOLOGI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4408488" y="1782763"/>
            <a:ext cx="3840162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~( p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q )  </a:t>
            </a:r>
            <a:r>
              <a:rPr lang="en-US" b="1">
                <a:latin typeface="Verdana" pitchFamily="34" charset="0"/>
                <a:sym typeface="Symbol" pitchFamily="18" charset="2"/>
              </a:rPr>
              <a:t></a:t>
            </a:r>
            <a:r>
              <a:rPr lang="en-US" b="1"/>
              <a:t> (~p V q )</a:t>
            </a: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957263" y="1776413"/>
            <a:ext cx="2774950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 V ~ ( p </a:t>
            </a:r>
            <a:r>
              <a:rPr lang="en-US" b="1">
                <a:sym typeface="Symbol" pitchFamily="18" charset="2"/>
              </a:rPr>
              <a:t></a:t>
            </a:r>
            <a:r>
              <a:rPr lang="en-US" b="1"/>
              <a:t>q )</a:t>
            </a:r>
          </a:p>
        </p:txBody>
      </p:sp>
      <p:graphicFrame>
        <p:nvGraphicFramePr>
          <p:cNvPr id="19" name="Group 112"/>
          <p:cNvGraphicFramePr>
            <a:graphicFrameLocks noGrp="1"/>
          </p:cNvGraphicFramePr>
          <p:nvPr/>
        </p:nvGraphicFramePr>
        <p:xfrm>
          <a:off x="4332288" y="2333625"/>
          <a:ext cx="3962400" cy="2590800"/>
        </p:xfrm>
        <a:graphic>
          <a:graphicData uri="http://schemas.openxmlformats.org/drawingml/2006/table">
            <a:tbl>
              <a:tblPr/>
              <a:tblGrid>
                <a:gridCol w="373062"/>
                <a:gridCol w="552450"/>
                <a:gridCol w="419100"/>
                <a:gridCol w="552450"/>
                <a:gridCol w="579438"/>
                <a:gridCol w="582612"/>
                <a:gridCol w="407988"/>
                <a:gridCol w="4953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150"/>
          <p:cNvSpPr txBox="1">
            <a:spLocks noChangeArrowheads="1"/>
          </p:cNvSpPr>
          <p:nvPr/>
        </p:nvSpPr>
        <p:spPr bwMode="auto">
          <a:xfrm>
            <a:off x="4351338" y="5029200"/>
            <a:ext cx="3916362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KONTRADIKSI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2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3F226-FEC6-4437-A45A-21E96F34ECBA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764704"/>
            <a:ext cx="7024744" cy="457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pada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rangkaian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1" name="Text Box 28"/>
          <p:cNvSpPr txBox="1">
            <a:spLocks noChangeArrowheads="1"/>
          </p:cNvSpPr>
          <p:nvPr/>
        </p:nvSpPr>
        <p:spPr bwMode="auto">
          <a:xfrm>
            <a:off x="3714750" y="1797069"/>
            <a:ext cx="4159250" cy="73183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PARALEL</a:t>
            </a:r>
            <a:r>
              <a:rPr lang="en-US"/>
              <a:t>: Arus akan mengalir ke titik B Jika  </a:t>
            </a:r>
            <a:r>
              <a:rPr lang="en-US" i="1"/>
              <a:t>salah satu dari p atau q  ON</a:t>
            </a:r>
            <a:endParaRPr lang="en-US"/>
          </a:p>
        </p:txBody>
      </p:sp>
      <p:sp>
        <p:nvSpPr>
          <p:cNvPr id="102" name="Text Box 29"/>
          <p:cNvSpPr txBox="1">
            <a:spLocks noChangeArrowheads="1"/>
          </p:cNvSpPr>
          <p:nvPr/>
        </p:nvSpPr>
        <p:spPr bwMode="auto">
          <a:xfrm>
            <a:off x="3714750" y="2909906"/>
            <a:ext cx="4159250" cy="7143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SERI</a:t>
            </a:r>
            <a:r>
              <a:rPr lang="en-US"/>
              <a:t> : Arus akan mengalir ke titik B Jika  </a:t>
            </a:r>
            <a:r>
              <a:rPr lang="en-US" i="1"/>
              <a:t>p dan q  keduanya ON</a:t>
            </a:r>
            <a:r>
              <a:rPr lang="en-US"/>
              <a:t>.</a:t>
            </a:r>
          </a:p>
        </p:txBody>
      </p:sp>
      <p:grpSp>
        <p:nvGrpSpPr>
          <p:cNvPr id="103" name="Group 52"/>
          <p:cNvGrpSpPr>
            <a:grpSpLocks/>
          </p:cNvGrpSpPr>
          <p:nvPr/>
        </p:nvGrpSpPr>
        <p:grpSpPr bwMode="auto">
          <a:xfrm>
            <a:off x="679450" y="1622444"/>
            <a:ext cx="2978150" cy="1801812"/>
            <a:chOff x="734" y="833"/>
            <a:chExt cx="1570" cy="1135"/>
          </a:xfrm>
        </p:grpSpPr>
        <p:sp>
          <p:nvSpPr>
            <p:cNvPr id="104" name="Text Box 17"/>
            <p:cNvSpPr txBox="1">
              <a:spLocks noChangeArrowheads="1"/>
            </p:cNvSpPr>
            <p:nvPr/>
          </p:nvSpPr>
          <p:spPr bwMode="auto">
            <a:xfrm>
              <a:off x="1872" y="1020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FF0000"/>
                  </a:solidFill>
                </a:rPr>
                <a:t>p V q</a:t>
              </a:r>
              <a:endParaRPr lang="en-US" i="1">
                <a:solidFill>
                  <a:srgbClr val="FF0000"/>
                </a:solidFill>
              </a:endParaRPr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>
              <a:off x="756" y="991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6"/>
            <p:cNvSpPr>
              <a:spLocks/>
            </p:cNvSpPr>
            <p:nvPr/>
          </p:nvSpPr>
          <p:spPr bwMode="auto">
            <a:xfrm rot="10800000">
              <a:off x="1303" y="1135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7"/>
            <p:cNvSpPr>
              <a:spLocks/>
            </p:cNvSpPr>
            <p:nvPr/>
          </p:nvSpPr>
          <p:spPr bwMode="auto">
            <a:xfrm>
              <a:off x="1044" y="1135"/>
              <a:ext cx="216" cy="144"/>
            </a:xfrm>
            <a:custGeom>
              <a:avLst/>
              <a:gdLst>
                <a:gd name="T0" fmla="*/ 0 w 540"/>
                <a:gd name="T1" fmla="*/ 0 h 360"/>
                <a:gd name="T2" fmla="*/ 0 w 540"/>
                <a:gd name="T3" fmla="*/ 4 h 360"/>
                <a:gd name="T4" fmla="*/ 6 w 540"/>
                <a:gd name="T5" fmla="*/ 4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0" y="0"/>
                  </a:moveTo>
                  <a:lnTo>
                    <a:pt x="0" y="360"/>
                  </a:lnTo>
                  <a:lnTo>
                    <a:pt x="540" y="3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8"/>
            <p:cNvSpPr>
              <a:spLocks/>
            </p:cNvSpPr>
            <p:nvPr/>
          </p:nvSpPr>
          <p:spPr bwMode="auto">
            <a:xfrm>
              <a:off x="1303" y="991"/>
              <a:ext cx="216" cy="144"/>
            </a:xfrm>
            <a:custGeom>
              <a:avLst/>
              <a:gdLst>
                <a:gd name="T0" fmla="*/ 6 w 540"/>
                <a:gd name="T1" fmla="*/ 4 h 360"/>
                <a:gd name="T2" fmla="*/ 6 w 540"/>
                <a:gd name="T3" fmla="*/ 0 h 360"/>
                <a:gd name="T4" fmla="*/ 0 w 540"/>
                <a:gd name="T5" fmla="*/ 0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540" y="360"/>
                  </a:moveTo>
                  <a:lnTo>
                    <a:pt x="54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9"/>
            <p:cNvSpPr>
              <a:spLocks noChangeShapeType="1"/>
            </p:cNvSpPr>
            <p:nvPr/>
          </p:nvSpPr>
          <p:spPr bwMode="auto">
            <a:xfrm>
              <a:off x="756" y="1135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5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111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147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56" y="1860"/>
              <a:ext cx="2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166" y="1236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1166" y="83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6" name="Text Box 18"/>
            <p:cNvSpPr txBox="1">
              <a:spLocks noChangeArrowheads="1"/>
            </p:cNvSpPr>
            <p:nvPr/>
          </p:nvSpPr>
          <p:spPr bwMode="auto">
            <a:xfrm>
              <a:off x="97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7" name="Text Box 19"/>
            <p:cNvSpPr txBox="1">
              <a:spLocks noChangeArrowheads="1"/>
            </p:cNvSpPr>
            <p:nvPr/>
          </p:nvSpPr>
          <p:spPr bwMode="auto">
            <a:xfrm>
              <a:off x="133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8" name="Oval 20"/>
            <p:cNvSpPr>
              <a:spLocks noChangeArrowheads="1"/>
            </p:cNvSpPr>
            <p:nvPr/>
          </p:nvSpPr>
          <p:spPr bwMode="auto">
            <a:xfrm>
              <a:off x="82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21"/>
            <p:cNvSpPr>
              <a:spLocks noChangeArrowheads="1"/>
            </p:cNvSpPr>
            <p:nvPr/>
          </p:nvSpPr>
          <p:spPr bwMode="auto">
            <a:xfrm>
              <a:off x="167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22"/>
            <p:cNvSpPr>
              <a:spLocks noChangeArrowheads="1"/>
            </p:cNvSpPr>
            <p:nvPr/>
          </p:nvSpPr>
          <p:spPr bwMode="auto">
            <a:xfrm>
              <a:off x="814" y="1838"/>
              <a:ext cx="36" cy="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23"/>
            <p:cNvSpPr>
              <a:spLocks noChangeArrowheads="1"/>
            </p:cNvSpPr>
            <p:nvPr/>
          </p:nvSpPr>
          <p:spPr bwMode="auto">
            <a:xfrm>
              <a:off x="1627" y="1831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24"/>
            <p:cNvSpPr txBox="1">
              <a:spLocks noChangeArrowheads="1"/>
            </p:cNvSpPr>
            <p:nvPr/>
          </p:nvSpPr>
          <p:spPr bwMode="auto">
            <a:xfrm>
              <a:off x="1598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B</a:t>
              </a:r>
              <a:endParaRPr lang="en-US" sz="1400" i="1"/>
            </a:p>
          </p:txBody>
        </p:sp>
        <p:sp>
          <p:nvSpPr>
            <p:cNvPr id="123" name="Text Box 25"/>
            <p:cNvSpPr txBox="1">
              <a:spLocks noChangeArrowheads="1"/>
            </p:cNvSpPr>
            <p:nvPr/>
          </p:nvSpPr>
          <p:spPr bwMode="auto">
            <a:xfrm>
              <a:off x="756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A</a:t>
              </a:r>
              <a:endParaRPr lang="en-US" sz="1400" i="1"/>
            </a:p>
          </p:txBody>
        </p:sp>
        <p:sp>
          <p:nvSpPr>
            <p:cNvPr id="124" name="Text Box 26"/>
            <p:cNvSpPr txBox="1">
              <a:spLocks noChangeArrowheads="1"/>
            </p:cNvSpPr>
            <p:nvPr/>
          </p:nvSpPr>
          <p:spPr bwMode="auto">
            <a:xfrm>
              <a:off x="1548" y="1680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B</a:t>
              </a:r>
              <a:endParaRPr lang="en-US" i="1"/>
            </a:p>
          </p:txBody>
        </p:sp>
        <p:sp>
          <p:nvSpPr>
            <p:cNvPr id="125" name="Text Box 27"/>
            <p:cNvSpPr txBox="1">
              <a:spLocks noChangeArrowheads="1"/>
            </p:cNvSpPr>
            <p:nvPr/>
          </p:nvSpPr>
          <p:spPr bwMode="auto">
            <a:xfrm>
              <a:off x="734" y="1687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A</a:t>
              </a:r>
              <a:endParaRPr lang="en-US" i="1"/>
            </a:p>
          </p:txBody>
        </p:sp>
        <p:sp>
          <p:nvSpPr>
            <p:cNvPr id="126" name="Text Box 30"/>
            <p:cNvSpPr txBox="1">
              <a:spLocks noChangeArrowheads="1"/>
            </p:cNvSpPr>
            <p:nvPr/>
          </p:nvSpPr>
          <p:spPr bwMode="auto">
            <a:xfrm>
              <a:off x="1872" y="1752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0000FF"/>
                  </a:solidFill>
                </a:rPr>
                <a:t>p </a:t>
              </a:r>
              <a:r>
                <a:rPr lang="en-US" sz="1700">
                  <a:solidFill>
                    <a:srgbClr val="0000FF"/>
                  </a:solidFill>
                  <a:sym typeface="Symbol" pitchFamily="18" charset="2"/>
                </a:rPr>
                <a:t></a:t>
              </a:r>
              <a:r>
                <a:rPr lang="en-US" sz="1700" i="1">
                  <a:solidFill>
                    <a:srgbClr val="0000FF"/>
                  </a:solidFill>
                </a:rPr>
                <a:t> q</a:t>
              </a:r>
              <a:endParaRPr lang="en-US" i="1">
                <a:solidFill>
                  <a:srgbClr val="0000FF"/>
                </a:solidFill>
              </a:endParaRPr>
            </a:p>
          </p:txBody>
        </p:sp>
      </p:grp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4972050" y="3794144"/>
            <a:ext cx="3200400" cy="2349500"/>
            <a:chOff x="3132" y="2201"/>
            <a:chExt cx="2016" cy="1480"/>
          </a:xfrm>
        </p:grpSpPr>
        <p:sp>
          <p:nvSpPr>
            <p:cNvPr id="128" name="Rectangle 33"/>
            <p:cNvSpPr>
              <a:spLocks noChangeArrowheads="1"/>
            </p:cNvSpPr>
            <p:nvPr/>
          </p:nvSpPr>
          <p:spPr bwMode="auto">
            <a:xfrm>
              <a:off x="3492" y="2572"/>
              <a:ext cx="1368" cy="7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9" name="Rectangle 34"/>
            <p:cNvSpPr>
              <a:spLocks noChangeArrowheads="1"/>
            </p:cNvSpPr>
            <p:nvPr/>
          </p:nvSpPr>
          <p:spPr bwMode="auto">
            <a:xfrm>
              <a:off x="3794" y="2399"/>
              <a:ext cx="792" cy="36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35"/>
            <p:cNvSpPr>
              <a:spLocks noChangeArrowheads="1"/>
            </p:cNvSpPr>
            <p:nvPr/>
          </p:nvSpPr>
          <p:spPr bwMode="auto">
            <a:xfrm>
              <a:off x="3708" y="3220"/>
              <a:ext cx="504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>
              <a:off x="3132" y="3004"/>
              <a:ext cx="36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37"/>
            <p:cNvSpPr>
              <a:spLocks noChangeShapeType="1"/>
            </p:cNvSpPr>
            <p:nvPr/>
          </p:nvSpPr>
          <p:spPr bwMode="auto">
            <a:xfrm>
              <a:off x="4860" y="3004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38"/>
            <p:cNvSpPr>
              <a:spLocks noChangeArrowheads="1"/>
            </p:cNvSpPr>
            <p:nvPr/>
          </p:nvSpPr>
          <p:spPr bwMode="auto">
            <a:xfrm>
              <a:off x="4140" y="236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39"/>
            <p:cNvSpPr>
              <a:spLocks noChangeArrowheads="1"/>
            </p:cNvSpPr>
            <p:nvPr/>
          </p:nvSpPr>
          <p:spPr bwMode="auto">
            <a:xfrm>
              <a:off x="3996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40"/>
            <p:cNvSpPr>
              <a:spLocks noChangeArrowheads="1"/>
            </p:cNvSpPr>
            <p:nvPr/>
          </p:nvSpPr>
          <p:spPr bwMode="auto">
            <a:xfrm>
              <a:off x="4337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41"/>
            <p:cNvSpPr>
              <a:spLocks noChangeArrowheads="1"/>
            </p:cNvSpPr>
            <p:nvPr/>
          </p:nvSpPr>
          <p:spPr bwMode="auto">
            <a:xfrm>
              <a:off x="3931" y="3184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42"/>
            <p:cNvSpPr>
              <a:spLocks noChangeArrowheads="1"/>
            </p:cNvSpPr>
            <p:nvPr/>
          </p:nvSpPr>
          <p:spPr bwMode="auto">
            <a:xfrm>
              <a:off x="3934" y="3472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43"/>
            <p:cNvSpPr>
              <a:spLocks noChangeArrowheads="1"/>
            </p:cNvSpPr>
            <p:nvPr/>
          </p:nvSpPr>
          <p:spPr bwMode="auto">
            <a:xfrm>
              <a:off x="4500" y="3331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44"/>
            <p:cNvSpPr txBox="1">
              <a:spLocks noChangeArrowheads="1"/>
            </p:cNvSpPr>
            <p:nvPr/>
          </p:nvSpPr>
          <p:spPr bwMode="auto">
            <a:xfrm>
              <a:off x="4082" y="2201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p</a:t>
              </a:r>
              <a:endParaRPr lang="en-US" i="1"/>
            </a:p>
          </p:txBody>
        </p:sp>
        <p:sp>
          <p:nvSpPr>
            <p:cNvPr id="140" name="Text Box 45"/>
            <p:cNvSpPr txBox="1">
              <a:spLocks noChangeArrowheads="1"/>
            </p:cNvSpPr>
            <p:nvPr/>
          </p:nvSpPr>
          <p:spPr bwMode="auto">
            <a:xfrm>
              <a:off x="4284" y="257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~p</a:t>
              </a:r>
              <a:endParaRPr lang="en-US" sz="1400" i="1"/>
            </a:p>
          </p:txBody>
        </p:sp>
        <p:sp>
          <p:nvSpPr>
            <p:cNvPr id="141" name="Text Box 46"/>
            <p:cNvSpPr txBox="1">
              <a:spLocks noChangeArrowheads="1"/>
            </p:cNvSpPr>
            <p:nvPr/>
          </p:nvSpPr>
          <p:spPr bwMode="auto">
            <a:xfrm>
              <a:off x="3885" y="2561"/>
              <a:ext cx="29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i="1"/>
                <a:t>q</a:t>
              </a:r>
            </a:p>
          </p:txBody>
        </p:sp>
        <p:sp>
          <p:nvSpPr>
            <p:cNvPr id="142" name="Text Box 47"/>
            <p:cNvSpPr txBox="1">
              <a:spLocks noChangeArrowheads="1"/>
            </p:cNvSpPr>
            <p:nvPr/>
          </p:nvSpPr>
          <p:spPr bwMode="auto">
            <a:xfrm>
              <a:off x="3852" y="3047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r</a:t>
              </a:r>
              <a:endParaRPr lang="en-US" i="1"/>
            </a:p>
          </p:txBody>
        </p:sp>
        <p:sp>
          <p:nvSpPr>
            <p:cNvPr id="143" name="Text Box 48"/>
            <p:cNvSpPr txBox="1">
              <a:spLocks noChangeArrowheads="1"/>
            </p:cNvSpPr>
            <p:nvPr/>
          </p:nvSpPr>
          <p:spPr bwMode="auto">
            <a:xfrm>
              <a:off x="3838" y="3465"/>
              <a:ext cx="3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~q</a:t>
              </a:r>
              <a:endParaRPr lang="en-US" sz="1400" i="1"/>
            </a:p>
          </p:txBody>
        </p:sp>
        <p:sp>
          <p:nvSpPr>
            <p:cNvPr id="144" name="Text Box 49"/>
            <p:cNvSpPr txBox="1">
              <a:spLocks noChangeArrowheads="1"/>
            </p:cNvSpPr>
            <p:nvPr/>
          </p:nvSpPr>
          <p:spPr bwMode="auto">
            <a:xfrm>
              <a:off x="4348" y="3183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</p:grpSp>
      <p:sp>
        <p:nvSpPr>
          <p:cNvPr id="145" name="Text Box 51"/>
          <p:cNvSpPr txBox="1">
            <a:spLocks noChangeArrowheads="1"/>
          </p:cNvSpPr>
          <p:nvPr/>
        </p:nvSpPr>
        <p:spPr bwMode="auto">
          <a:xfrm>
            <a:off x="679450" y="4224356"/>
            <a:ext cx="381635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[ p V (q </a:t>
            </a:r>
            <a:r>
              <a:rPr lang="en-US" sz="2400"/>
              <a:t>^</a:t>
            </a:r>
            <a:r>
              <a:rPr lang="en-US" sz="2000"/>
              <a:t> ~</a:t>
            </a:r>
            <a:r>
              <a:rPr lang="en-US"/>
              <a:t>p) ] </a:t>
            </a: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/>
              <a:t> [ (r V </a:t>
            </a:r>
            <a:r>
              <a:rPr lang="en-US" sz="2000"/>
              <a:t>~</a:t>
            </a:r>
            <a:r>
              <a:rPr lang="en-US"/>
              <a:t>q) </a:t>
            </a:r>
            <a:r>
              <a:rPr lang="en-US" sz="2400"/>
              <a:t>^</a:t>
            </a:r>
            <a:r>
              <a:rPr lang="en-US"/>
              <a:t> p ] </a:t>
            </a: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 autoUpdateAnimBg="0"/>
      <p:bldP spid="102" grpId="0" animBg="1" autoUpdateAnimBg="0"/>
      <p:bldP spid="145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21197-E550-4CAF-BD33-737CCCB0EBFD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4449"/>
            <a:ext cx="8143932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KONDISIONAL , KONVERS, INVERS ,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KONTRAPOSISI</a:t>
            </a:r>
          </a:p>
        </p:txBody>
      </p:sp>
      <p:graphicFrame>
        <p:nvGraphicFramePr>
          <p:cNvPr id="37036" name="Group 172"/>
          <p:cNvGraphicFramePr>
            <a:graphicFrameLocks noGrp="1"/>
          </p:cNvGraphicFramePr>
          <p:nvPr/>
        </p:nvGraphicFramePr>
        <p:xfrm>
          <a:off x="500034" y="2062168"/>
          <a:ext cx="8143931" cy="3795725"/>
        </p:xfrm>
        <a:graphic>
          <a:graphicData uri="http://schemas.openxmlformats.org/drawingml/2006/table">
            <a:tbl>
              <a:tblPr/>
              <a:tblGrid>
                <a:gridCol w="673052"/>
                <a:gridCol w="673052"/>
                <a:gridCol w="1749936"/>
                <a:gridCol w="1570455"/>
                <a:gridCol w="1637760"/>
                <a:gridCol w="1839676"/>
              </a:tblGrid>
              <a:tr h="758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q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~p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~ q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 q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~p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8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3" name="Text Box 159"/>
          <p:cNvSpPr txBox="1">
            <a:spLocks noChangeArrowheads="1"/>
          </p:cNvSpPr>
          <p:nvPr/>
        </p:nvSpPr>
        <p:spPr bwMode="auto">
          <a:xfrm>
            <a:off x="500034" y="1709742"/>
            <a:ext cx="8143932" cy="338554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                         KONDITIONAL     </a:t>
            </a:r>
            <a:r>
              <a:rPr lang="en-US" sz="1600" b="1" dirty="0">
                <a:solidFill>
                  <a:schemeClr val="hlink"/>
                </a:solidFill>
              </a:rPr>
              <a:t>KONVERS  </a:t>
            </a:r>
            <a:r>
              <a:rPr lang="en-US" sz="1600" b="1" dirty="0"/>
              <a:t>          INVERS          </a:t>
            </a:r>
            <a:r>
              <a:rPr lang="en-US" sz="1600" b="1" dirty="0">
                <a:solidFill>
                  <a:schemeClr val="hlink"/>
                </a:solidFill>
              </a:rPr>
              <a:t>KONTRAPOSISI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2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457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EKIVALENSI  LOGIS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D07C3-2C32-4110-872E-690ADB7A306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4975" y="1784369"/>
          <a:ext cx="8288338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5452769" imgH="2402301" progId="Word.Document.8">
                  <p:embed/>
                </p:oleObj>
              </mc:Choice>
              <mc:Fallback>
                <p:oleObj name="Document" r:id="rId4" imgW="5452769" imgH="240230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84369"/>
                        <a:ext cx="8288338" cy="428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971600" y="1916832"/>
            <a:ext cx="6777317" cy="3508977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dirty="0" err="1" smtClean="0"/>
              <a:t>Tunjukkan</a:t>
            </a:r>
            <a:r>
              <a:rPr lang="en-US" b="1" dirty="0" smtClean="0"/>
              <a:t> </a:t>
            </a:r>
            <a:r>
              <a:rPr lang="en-US" b="1" dirty="0" err="1" smtClean="0"/>
              <a:t>bahwa</a:t>
            </a:r>
            <a:r>
              <a:rPr lang="en-US" b="1" dirty="0" smtClean="0"/>
              <a:t>   ~ ( p V q )   </a:t>
            </a:r>
            <a:r>
              <a:rPr lang="en-US" b="1" dirty="0" err="1" smtClean="0"/>
              <a:t>ekivalen</a:t>
            </a:r>
            <a:r>
              <a:rPr lang="en-US" b="1" dirty="0" smtClean="0"/>
              <a:t>  </a:t>
            </a:r>
            <a:r>
              <a:rPr lang="en-US" b="1" dirty="0" err="1" smtClean="0"/>
              <a:t>dengan</a:t>
            </a:r>
            <a:r>
              <a:rPr lang="en-US" b="1" dirty="0" smtClean="0"/>
              <a:t>  ~p  ^  ~q</a:t>
            </a:r>
          </a:p>
          <a:p>
            <a:pPr marL="514350" indent="-514350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63" y="2857500"/>
          <a:ext cx="3000396" cy="2143140"/>
        </p:xfrm>
        <a:graphic>
          <a:graphicData uri="http://schemas.openxmlformats.org/drawingml/2006/table">
            <a:tbl>
              <a:tblPr/>
              <a:tblGrid>
                <a:gridCol w="691898"/>
                <a:gridCol w="721202"/>
                <a:gridCol w="664222"/>
                <a:gridCol w="923074"/>
              </a:tblGrid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~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(p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q)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857500"/>
          <a:ext cx="3214710" cy="2143140"/>
        </p:xfrm>
        <a:graphic>
          <a:graphicData uri="http://schemas.openxmlformats.org/drawingml/2006/table">
            <a:tbl>
              <a:tblPr/>
              <a:tblGrid>
                <a:gridCol w="1123105"/>
                <a:gridCol w="1084009"/>
                <a:gridCol w="1007596"/>
              </a:tblGrid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~p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 ^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~q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6777317" cy="350897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</a:t>
            </a:r>
            <a:r>
              <a:rPr lang="en-US" b="1" smtClean="0"/>
              <a:t>Tunjukkan bahwa   ~ ( p ^ q )   ekivalen  dengan  ~p  v  ~q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2928938"/>
          <a:ext cx="3429024" cy="2428890"/>
        </p:xfrm>
        <a:graphic>
          <a:graphicData uri="http://schemas.openxmlformats.org/drawingml/2006/table">
            <a:tbl>
              <a:tblPr/>
              <a:tblGrid>
                <a:gridCol w="790741"/>
                <a:gridCol w="824231"/>
                <a:gridCol w="759111"/>
                <a:gridCol w="1054941"/>
              </a:tblGrid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 ~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(p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^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q)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3438" y="2928938"/>
          <a:ext cx="3500461" cy="2428890"/>
        </p:xfrm>
        <a:graphic>
          <a:graphicData uri="http://schemas.openxmlformats.org/drawingml/2006/table">
            <a:tbl>
              <a:tblPr/>
              <a:tblGrid>
                <a:gridCol w="1222936"/>
                <a:gridCol w="1180366"/>
                <a:gridCol w="1097159"/>
              </a:tblGrid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~p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  v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~q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digital,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(logic gates)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,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central processing unit.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link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id-ID" u="sng" dirty="0">
                <a:hlinkClick r:id="rId2"/>
              </a:rPr>
              <a:t>http://</a:t>
            </a:r>
            <a:r>
              <a:rPr lang="id-ID" u="sng" dirty="0" smtClean="0">
                <a:hlinkClick r:id="rId2"/>
              </a:rPr>
              <a:t>id.wikipedia.org/wiki/Logika_matematika</a:t>
            </a:r>
            <a:endParaRPr lang="en-US" u="sng" dirty="0" smtClean="0"/>
          </a:p>
          <a:p>
            <a:endParaRPr lang="en-US" dirty="0"/>
          </a:p>
          <a:p>
            <a:r>
              <a:rPr lang="id-ID" u="sng" dirty="0">
                <a:hlinkClick r:id="rId3"/>
              </a:rPr>
              <a:t>http://www.youtube.com/watch?v=7AOMKCHrBhg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7820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1) 	~ [ p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q ] V ~ p</a:t>
            </a:r>
            <a:r>
              <a:rPr lang="en-US" b="1" dirty="0" smtClean="0"/>
              <a:t>		</a:t>
            </a:r>
            <a:r>
              <a:rPr lang="en-US" dirty="0" smtClean="0"/>
              <a:t>2) [~ p V ~q ]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r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3)	[p V q]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~q</a:t>
            </a:r>
            <a:r>
              <a:rPr lang="en-US" b="1" dirty="0" smtClean="0"/>
              <a:t>	</a:t>
            </a:r>
            <a:r>
              <a:rPr lang="en-US" dirty="0" smtClean="0"/>
              <a:t>4)</a:t>
            </a:r>
            <a:r>
              <a:rPr lang="en-US" b="1" dirty="0" smtClean="0"/>
              <a:t> </a:t>
            </a:r>
            <a:r>
              <a:rPr lang="en-US" dirty="0" smtClean="0"/>
              <a:t>[( 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q)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~q ]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~p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5)	p</a:t>
            </a:r>
            <a:r>
              <a:rPr lang="en-US" i="1" dirty="0" smtClean="0"/>
              <a:t> 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( q V r )</a:t>
            </a:r>
            <a:r>
              <a:rPr lang="en-US" b="1" dirty="0" smtClean="0"/>
              <a:t>	</a:t>
            </a:r>
            <a:r>
              <a:rPr lang="en-US" dirty="0" smtClean="0"/>
              <a:t>6)</a:t>
            </a:r>
            <a:r>
              <a:rPr lang="en-US" b="1" dirty="0" smtClean="0"/>
              <a:t> </a:t>
            </a:r>
            <a:r>
              <a:rPr lang="en-US" dirty="0" smtClean="0"/>
              <a:t>~p V (q 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~r)  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</a:t>
            </a:r>
            <a:r>
              <a:rPr lang="en-US" dirty="0" smtClean="0"/>
              <a:t>7)</a:t>
            </a:r>
            <a:r>
              <a:rPr lang="en-US" b="1" dirty="0" smtClean="0"/>
              <a:t> </a:t>
            </a:r>
            <a:r>
              <a:rPr lang="en-US" dirty="0" smtClean="0"/>
              <a:t>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[p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( q V r) ]</a:t>
            </a:r>
            <a:r>
              <a:rPr lang="en-US" b="1" dirty="0" smtClean="0"/>
              <a:t>	</a:t>
            </a:r>
          </a:p>
          <a:p>
            <a:pPr lvl="0">
              <a:buNone/>
            </a:pPr>
            <a:r>
              <a:rPr lang="en-US" b="1" dirty="0" smtClean="0"/>
              <a:t>	</a:t>
            </a:r>
            <a:r>
              <a:rPr lang="en-US" dirty="0" smtClean="0"/>
              <a:t>8)</a:t>
            </a:r>
            <a:r>
              <a:rPr lang="en-US" b="1" dirty="0" smtClean="0"/>
              <a:t> </a:t>
            </a:r>
            <a:r>
              <a:rPr lang="en-US" dirty="0" smtClean="0"/>
              <a:t>[ (p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q) </a:t>
            </a:r>
            <a:r>
              <a:rPr lang="en-US" dirty="0" smtClean="0">
                <a:sym typeface="Symbol"/>
              </a:rPr>
              <a:t></a:t>
            </a:r>
            <a:r>
              <a:rPr lang="en-US" dirty="0" smtClean="0"/>
              <a:t> ( ~q V r )]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 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r )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7.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(p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q) 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 ~p V q </a:t>
            </a:r>
          </a:p>
          <a:p>
            <a:pPr>
              <a:buFont typeface="Arial" charset="0"/>
              <a:buNone/>
            </a:pPr>
            <a:r>
              <a:rPr lang="en-US" dirty="0" smtClean="0"/>
              <a:t>8.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   p V (p ^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     </a:t>
            </a:r>
            <a:r>
              <a:rPr lang="en-US" dirty="0" err="1" smtClean="0"/>
              <a:t>dan</a:t>
            </a:r>
            <a:r>
              <a:rPr lang="en-US" dirty="0" smtClean="0"/>
              <a:t>    p ^ (p V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</a:t>
            </a:r>
          </a:p>
          <a:p>
            <a:pPr>
              <a:buFont typeface="Arial" charset="0"/>
              <a:buNone/>
            </a:pPr>
            <a:r>
              <a:rPr lang="en-US" dirty="0" smtClean="0"/>
              <a:t>9. </a:t>
            </a:r>
            <a:r>
              <a:rPr lang="en-US" dirty="0" err="1" smtClean="0"/>
              <a:t>Gambarkan</a:t>
            </a:r>
            <a:r>
              <a:rPr lang="en-US" dirty="0" smtClean="0"/>
              <a:t>  </a:t>
            </a:r>
            <a:r>
              <a:rPr lang="en-US" dirty="0" err="1" smtClean="0"/>
              <a:t>rangkaian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a.  (~p ^ [ q V (r ^ ~s) ]) V [~q V p]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b. { [ (p ^ q) V (r ^ ~p)] ^ s } V  { ~p ^ [ q V (r ^ ~s) ] ^ ~q }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None/>
              <a:defRPr/>
            </a:pPr>
            <a:r>
              <a:rPr lang="en-US" b="1" dirty="0" err="1" smtClean="0"/>
              <a:t>Buatlah</a:t>
            </a:r>
            <a:r>
              <a:rPr lang="en-US" b="1" dirty="0" smtClean="0"/>
              <a:t> </a:t>
            </a:r>
            <a:r>
              <a:rPr lang="en-US" b="1" i="1" dirty="0" err="1" smtClean="0"/>
              <a:t>tabel</a:t>
            </a:r>
            <a:r>
              <a:rPr lang="en-US" b="1" i="1" dirty="0" smtClean="0"/>
              <a:t> </a:t>
            </a:r>
            <a:r>
              <a:rPr lang="en-US" b="1" i="1" dirty="0" err="1" smtClean="0"/>
              <a:t>kebenaran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masing-masing</a:t>
            </a:r>
            <a:r>
              <a:rPr lang="en-US" b="1" dirty="0" smtClean="0"/>
              <a:t> 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 smtClean="0"/>
              <a:t>[(~</a:t>
            </a:r>
            <a:r>
              <a:rPr lang="en-US" b="1" dirty="0" err="1" smtClean="0"/>
              <a:t>p</a:t>
            </a:r>
            <a:r>
              <a:rPr lang="en-US" b="1" dirty="0" err="1" smtClean="0">
                <a:sym typeface="Symbol"/>
              </a:rPr>
              <a:t></a:t>
            </a:r>
            <a:r>
              <a:rPr lang="en-US" b="1" dirty="0" err="1" smtClean="0"/>
              <a:t>r</a:t>
            </a:r>
            <a:r>
              <a:rPr lang="en-US" b="1" dirty="0" smtClean="0"/>
              <a:t>)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~q ] </a:t>
            </a:r>
            <a:r>
              <a:rPr lang="en-US" b="1" dirty="0" smtClean="0">
                <a:sym typeface="Symbol"/>
              </a:rPr>
              <a:t></a:t>
            </a:r>
            <a:r>
              <a:rPr lang="en-US" b="1" dirty="0" smtClean="0"/>
              <a:t>( ~r V p 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 smtClean="0"/>
              <a:t>[ (~r V q) </a:t>
            </a:r>
            <a:r>
              <a:rPr lang="en-US" b="1" dirty="0" smtClean="0">
                <a:sym typeface="Symbol"/>
              </a:rPr>
              <a:t></a:t>
            </a:r>
            <a:r>
              <a:rPr lang="en-US" b="1" dirty="0" smtClean="0"/>
              <a:t> ~p ]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( ~q </a:t>
            </a:r>
            <a:r>
              <a:rPr lang="en-US" b="1" dirty="0" smtClean="0">
                <a:sym typeface="Symbol"/>
              </a:rPr>
              <a:t></a:t>
            </a:r>
            <a:r>
              <a:rPr lang="en-US" b="1" dirty="0" smtClean="0"/>
              <a:t> p )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en-US" b="1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fontScale="925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dirty="0" smtClean="0"/>
              <a:t>www.fugly.com (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  <a:p>
            <a:pPr marL="396875" indent="-327025">
              <a:buFont typeface="Wingdings" pitchFamily="2" charset="2"/>
              <a:buChar char="Ø"/>
            </a:pP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sangan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temui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Hardware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smtClean="0"/>
              <a:t>Software.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/>
              <a:t>Hardware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Software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en-US" b="1" i="1" dirty="0" err="1"/>
              <a:t>Logika</a:t>
            </a:r>
            <a:r>
              <a:rPr lang="en-US" b="1" i="1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“LOGOS” yang </a:t>
            </a:r>
            <a:r>
              <a:rPr lang="en-US" dirty="0" err="1"/>
              <a:t>berarti</a:t>
            </a:r>
            <a:r>
              <a:rPr lang="en-US" dirty="0"/>
              <a:t> kata, </a:t>
            </a:r>
            <a:r>
              <a:rPr lang="en-US" dirty="0" err="1"/>
              <a:t>ucapan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.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.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absah</a:t>
            </a:r>
            <a:r>
              <a:rPr lang="en-US" dirty="0"/>
              <a:t>.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300 SM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/>
              <a:t>ARISTOTELES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.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modern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/>
              <a:t>GEORGE BOOLE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DE MORGAN </a:t>
            </a:r>
            <a:r>
              <a:rPr lang="en-US" dirty="0"/>
              <a:t>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muasal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t3.gstatic.com/images?q=tbn:ANd9GcRULhbykThau3VSdccSitH4Yj_b6ZWaRqa4gVLV7fcGMRBnHe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40968"/>
            <a:ext cx="1739780" cy="214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they???</a:t>
            </a:r>
            <a:endParaRPr lang="en-US" dirty="0"/>
          </a:p>
        </p:txBody>
      </p:sp>
      <p:pic>
        <p:nvPicPr>
          <p:cNvPr id="2050" name="Picture 2" descr="http://t2.gstatic.com/images?q=tbn:ANd9GcTkRIGIn8w7XjvnWxg9CvYt9o5jg2rvk4BwDQfu7xOCd8WT9A2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2016224" cy="269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c/ce/George_Boole_color.jpg/220px-George_Boole_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56" y="2109145"/>
            <a:ext cx="1728500" cy="231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urved Connector 5"/>
          <p:cNvCxnSpPr>
            <a:stCxn id="2050" idx="3"/>
            <a:endCxn id="2052" idx="1"/>
          </p:cNvCxnSpPr>
          <p:nvPr/>
        </p:nvCxnSpPr>
        <p:spPr>
          <a:xfrm flipV="1">
            <a:off x="3131840" y="3268027"/>
            <a:ext cx="2015916" cy="500242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>
            <a:off x="4139798" y="3518148"/>
            <a:ext cx="2495778" cy="159750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70998" y="3947566"/>
                <a:ext cx="1537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b="1" dirty="0" smtClean="0"/>
                  <a:t>2000 years</a:t>
                </a:r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998" y="3947566"/>
                <a:ext cx="1537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38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2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computer </a:t>
            </a:r>
            <a:r>
              <a:rPr lang="en-US" dirty="0" err="1"/>
              <a:t>semisal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PLC (</a:t>
            </a:r>
            <a:r>
              <a:rPr lang="en-US" i="1" dirty="0"/>
              <a:t>Programmable Logic Controller</a:t>
            </a:r>
            <a:r>
              <a:rPr lang="en-US" dirty="0"/>
              <a:t>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unit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pengontrol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 yang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diprogram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–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software,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implementasinya</a:t>
            </a:r>
            <a:endParaRPr lang="en-US" dirty="0"/>
          </a:p>
        </p:txBody>
      </p:sp>
      <p:pic>
        <p:nvPicPr>
          <p:cNvPr id="3074" name="Picture 2" descr="http://t3.gstatic.com/images?q=tbn:ANd9GcT6xmnLnY_OmvP5Dngi5hbKvw9PEc0-BHH0LD1f2xwSFms5Wm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3055"/>
            <a:ext cx="2808312" cy="201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RvwJdmV3wAmpc2sa8uG4Qpb_zMI8k33fwyQXsGzsm8cYbMtvd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96680"/>
            <a:ext cx="3153703" cy="21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1118</TotalTime>
  <Words>1842</Words>
  <Application>Microsoft Office PowerPoint</Application>
  <PresentationFormat>On-screen Show (4:3)</PresentationFormat>
  <Paragraphs>731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Arial Black</vt:lpstr>
      <vt:lpstr>Calibri</vt:lpstr>
      <vt:lpstr>Cambria Math</vt:lpstr>
      <vt:lpstr>Candara</vt:lpstr>
      <vt:lpstr>Comic Sans MS</vt:lpstr>
      <vt:lpstr>Symbol</vt:lpstr>
      <vt:lpstr>Times New Roman</vt:lpstr>
      <vt:lpstr>Verdana</vt:lpstr>
      <vt:lpstr>Wingdings</vt:lpstr>
      <vt:lpstr>Waveform</vt:lpstr>
      <vt:lpstr>Document</vt:lpstr>
      <vt:lpstr>LOGIKA DASAR MATEMATIKA</vt:lpstr>
      <vt:lpstr>PowerPoint Presentation</vt:lpstr>
      <vt:lpstr>Apa kegunaannya?</vt:lpstr>
      <vt:lpstr>Contoh populer</vt:lpstr>
      <vt:lpstr>Apa Perannya?</vt:lpstr>
      <vt:lpstr>Asal muasal</vt:lpstr>
      <vt:lpstr>Who are they???</vt:lpstr>
      <vt:lpstr>implementasinya</vt:lpstr>
      <vt:lpstr>implementasinya</vt:lpstr>
      <vt:lpstr>Logika</vt:lpstr>
      <vt:lpstr>Preposisi</vt:lpstr>
      <vt:lpstr>Contoh</vt:lpstr>
      <vt:lpstr>Bukan Preposisi/Pernyataan</vt:lpstr>
      <vt:lpstr>Kombinasi Preposisi</vt:lpstr>
      <vt:lpstr>Contoh</vt:lpstr>
      <vt:lpstr>Operator AND Dalam Google</vt:lpstr>
      <vt:lpstr>Operator OR Dalam Google</vt:lpstr>
      <vt:lpstr>Disjungi Eksklusif</vt:lpstr>
      <vt:lpstr>Proposisi Bersyarat  (kondisional atau implikasi)</vt:lpstr>
      <vt:lpstr>Contoh</vt:lpstr>
      <vt:lpstr>Implikasi Pada Pemrograman</vt:lpstr>
      <vt:lpstr>Implikasi Pada Pemrograman</vt:lpstr>
      <vt:lpstr>Contoh</vt:lpstr>
      <vt:lpstr>Solusi</vt:lpstr>
      <vt:lpstr>Varian Preposisi Bersyarat</vt:lpstr>
      <vt:lpstr>Contoh</vt:lpstr>
      <vt:lpstr>Contoh</vt:lpstr>
      <vt:lpstr>Solusi</vt:lpstr>
      <vt:lpstr>Solusi</vt:lpstr>
      <vt:lpstr>Tabel Kebenaran</vt:lpstr>
      <vt:lpstr>TABEL KEBENARAN  PERNYATAAN MAJEMUK </vt:lpstr>
      <vt:lpstr>Contoh Tabel Kebenaran Majemuk 3 var</vt:lpstr>
      <vt:lpstr>TAUTOLOGI, KONTRADIKSI, SATISFY</vt:lpstr>
      <vt:lpstr>Contoh Tautologi &amp; Kontradiksi</vt:lpstr>
      <vt:lpstr>Aplikasi pada rangkaian</vt:lpstr>
      <vt:lpstr>KONDISIONAL , KONVERS, INVERS , dan KONTRAPOSISI</vt:lpstr>
      <vt:lpstr>EKIVALENSI  LOGIS</vt:lpstr>
      <vt:lpstr>Contoh</vt:lpstr>
      <vt:lpstr>Contoh</vt:lpstr>
      <vt:lpstr>PowerPoint Presentation</vt:lpstr>
      <vt:lpstr>Latihan Soal</vt:lpstr>
      <vt:lpstr>Latihan Soal</vt:lpstr>
      <vt:lpstr>Latihan Soal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86</cp:revision>
  <dcterms:created xsi:type="dcterms:W3CDTF">2009-03-04T06:32:49Z</dcterms:created>
  <dcterms:modified xsi:type="dcterms:W3CDTF">2018-08-19T12:59:30Z</dcterms:modified>
</cp:coreProperties>
</file>