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94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9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8" r:id="rId26"/>
    <p:sldId id="289" r:id="rId27"/>
    <p:sldId id="283" r:id="rId28"/>
    <p:sldId id="284" r:id="rId29"/>
    <p:sldId id="290" r:id="rId30"/>
    <p:sldId id="291" r:id="rId31"/>
    <p:sldId id="287" r:id="rId32"/>
    <p:sldId id="296" r:id="rId33"/>
    <p:sldId id="292" r:id="rId34"/>
    <p:sldId id="295" r:id="rId35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1BEFE6-9588-495A-922A-1A0F1904F73D}" type="datetimeFigureOut">
              <a:rPr lang="en-US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FC0C3B-70BF-4E8F-8B0C-1C7945A8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02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4068A8B5-C9A7-44AA-AB77-945A2FD7F55F}" type="datetime3">
              <a:rPr lang="en-US" smtClean="0"/>
              <a:t>19 August 2018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E824D36-E280-44BA-B8BC-BC07C9FF359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A4DB59-7485-4824-9B96-1326AB97E5CC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68AB9-3333-4E49-9A0C-3F47BE274B3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D90180-5705-4A35-AF71-AA6909EE310A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76DA8-D93E-49D2-9D59-4A0260561E6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5B5FEE-6D18-447B-837F-F9AF96B10253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821D7-D591-494A-960C-021276192A0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9EE4-226D-415E-8407-343852582D48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9EED8-541C-4346-B695-0F35EF9B19A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E98AD-CACC-4509-82D8-7D7BC14D3C92}" type="datetime3">
              <a:rPr lang="en-US" smtClean="0"/>
              <a:t>19 August 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947EC-4F70-4734-A3EF-993824D922A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3BAC7-D078-4EEE-9CAC-4AA363B975B8}" type="datetime3">
              <a:rPr lang="en-US" smtClean="0"/>
              <a:t>19 August 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98961-C74C-4333-9A67-821FF1FF693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28958-9B1A-45EA-B859-8F24664C426C}" type="datetime3">
              <a:rPr lang="en-US" smtClean="0"/>
              <a:t>19 August 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20671-165D-4ABE-8E01-427F8C329CA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2AE5A-CC4D-409C-A342-6981850305BB}" type="datetime3">
              <a:rPr lang="en-US" smtClean="0"/>
              <a:t>19 August 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A772C-C650-4A82-A652-1E613F01C4E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2BA465-83DE-4DC6-9D2C-2FF42CD8E84A}" type="datetime3">
              <a:rPr lang="en-US" smtClean="0"/>
              <a:t>19 August 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34166-F32A-4562-83AC-B351CF75626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50F781-8FF0-477C-842A-2E74A518D28D}" type="datetime3">
              <a:rPr lang="en-US" smtClean="0"/>
              <a:t>19 August 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5C555-D5BE-4BD6-94C4-BFB0B178EC9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B884DFC5-3158-49A8-9E44-480E60CA2B63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2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4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dYn8PYw14ps" TargetMode="Externa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7715304" cy="122413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ALJABAR BOOLEAN</a:t>
            </a:r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3969930"/>
            <a:ext cx="39313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Disusun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: </a:t>
            </a:r>
          </a:p>
          <a:p>
            <a:r>
              <a:rPr lang="en-US" b="1" dirty="0" err="1"/>
              <a:t>Hanung</a:t>
            </a:r>
            <a:r>
              <a:rPr lang="en-US" b="1" dirty="0"/>
              <a:t> N. </a:t>
            </a:r>
            <a:r>
              <a:rPr lang="en-US" b="1" dirty="0" err="1"/>
              <a:t>Prasetyo</a:t>
            </a:r>
            <a:r>
              <a:rPr lang="en-US" b="1" dirty="0"/>
              <a:t>, </a:t>
            </a:r>
            <a:r>
              <a:rPr lang="en-US" b="1" dirty="0" err="1"/>
              <a:t>S.Si</a:t>
            </a:r>
            <a:r>
              <a:rPr lang="en-US" b="1" dirty="0"/>
              <a:t>, M.T. </a:t>
            </a:r>
            <a:r>
              <a:rPr lang="en-US" b="1" dirty="0" err="1"/>
              <a:t>dkk</a:t>
            </a:r>
            <a:endParaRPr lang="en-US" b="1" dirty="0"/>
          </a:p>
          <a:p>
            <a:r>
              <a:rPr lang="en-US" b="1" dirty="0"/>
              <a:t>hanungnp@telkomuniversity.ac.id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6309320"/>
            <a:ext cx="885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dipergunakan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kepentingan</a:t>
            </a:r>
            <a:r>
              <a:rPr lang="en-US" i="1" dirty="0" smtClean="0"/>
              <a:t> </a:t>
            </a:r>
            <a:r>
              <a:rPr lang="en-US" i="1" dirty="0" err="1" smtClean="0"/>
              <a:t>pengejaran</a:t>
            </a:r>
            <a:r>
              <a:rPr lang="en-US" i="1" dirty="0" smtClean="0"/>
              <a:t> di </a:t>
            </a:r>
            <a:r>
              <a:rPr lang="en-US" i="1" dirty="0" err="1" smtClean="0"/>
              <a:t>Lingkungan</a:t>
            </a:r>
            <a:r>
              <a:rPr lang="en-US" i="1" dirty="0" smtClean="0"/>
              <a:t> Telkom University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5373216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DPH1A3-Logika </a:t>
            </a:r>
            <a:r>
              <a:rPr lang="en-US" dirty="0" err="1" smtClean="0"/>
              <a:t>Matematika</a:t>
            </a:r>
            <a:endParaRPr lang="en-US" dirty="0" smtClean="0"/>
          </a:p>
          <a:p>
            <a:r>
              <a:rPr lang="en-US" dirty="0" smtClean="0"/>
              <a:t>Semester </a:t>
            </a:r>
            <a:r>
              <a:rPr lang="en-US" dirty="0" err="1" smtClean="0"/>
              <a:t>Ganjil</a:t>
            </a:r>
            <a:r>
              <a:rPr lang="en-US" dirty="0"/>
              <a:t> </a:t>
            </a:r>
            <a:r>
              <a:rPr lang="en-US" dirty="0" smtClean="0"/>
              <a:t>2018 </a:t>
            </a:r>
            <a:r>
              <a:rPr lang="en-US" dirty="0" smtClean="0"/>
              <a:t>-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34057" y="172978"/>
            <a:ext cx="31854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Universitas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Telkom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www.telkomuniversity.ac.id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6" y="172978"/>
            <a:ext cx="1077595" cy="107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9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560956" cy="350897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Perlihatkan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b="1" i="1" dirty="0" smtClean="0"/>
              <a:t>a</a:t>
            </a:r>
            <a:r>
              <a:rPr lang="en-US" b="1" dirty="0" smtClean="0"/>
              <a:t>(</a:t>
            </a:r>
            <a:r>
              <a:rPr lang="en-US" b="1" i="1" dirty="0" smtClean="0"/>
              <a:t>a</a:t>
            </a:r>
            <a:r>
              <a:rPr lang="en-US" b="1" dirty="0" smtClean="0"/>
              <a:t>‘ + </a:t>
            </a:r>
            <a:r>
              <a:rPr lang="en-US" b="1" i="1" dirty="0" smtClean="0"/>
              <a:t>b</a:t>
            </a:r>
            <a:r>
              <a:rPr lang="en-US" b="1" dirty="0" smtClean="0"/>
              <a:t>) = </a:t>
            </a:r>
            <a:r>
              <a:rPr lang="en-US" b="1" i="1" dirty="0" err="1" smtClean="0"/>
              <a:t>ab</a:t>
            </a:r>
            <a:endParaRPr lang="en-US" b="1" i="1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Perlihatkan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b="1" dirty="0" smtClean="0"/>
              <a:t>( </a:t>
            </a:r>
            <a:r>
              <a:rPr lang="en-US" b="1" i="1" dirty="0" smtClean="0"/>
              <a:t>a</a:t>
            </a:r>
            <a:r>
              <a:rPr lang="en-US" b="1" dirty="0" smtClean="0"/>
              <a:t> + </a:t>
            </a:r>
            <a:r>
              <a:rPr lang="en-US" b="1" i="1" dirty="0" smtClean="0"/>
              <a:t>b</a:t>
            </a:r>
            <a:r>
              <a:rPr lang="en-US" b="1" dirty="0" smtClean="0"/>
              <a:t> )’ = </a:t>
            </a:r>
            <a:r>
              <a:rPr lang="en-US" b="1" i="1" dirty="0" err="1" smtClean="0"/>
              <a:t>a</a:t>
            </a:r>
            <a:r>
              <a:rPr lang="en-US" b="1" dirty="0" err="1" smtClean="0"/>
              <a:t>’</a:t>
            </a:r>
            <a:r>
              <a:rPr lang="en-US" b="1" i="1" dirty="0" err="1" smtClean="0"/>
              <a:t>b</a:t>
            </a:r>
            <a:r>
              <a:rPr lang="en-US" b="1" dirty="0" smtClean="0"/>
              <a:t>’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Perlihatkan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b="1" i="1" dirty="0" smtClean="0"/>
              <a:t>a </a:t>
            </a:r>
            <a:r>
              <a:rPr lang="en-US" b="1" dirty="0" smtClean="0"/>
              <a:t>(</a:t>
            </a:r>
            <a:r>
              <a:rPr lang="en-US" b="1" i="1" dirty="0" smtClean="0"/>
              <a:t> b </a:t>
            </a:r>
            <a:r>
              <a:rPr lang="en-US" b="1" dirty="0" smtClean="0"/>
              <a:t>+</a:t>
            </a:r>
            <a:r>
              <a:rPr lang="en-US" b="1" i="1" dirty="0" smtClean="0"/>
              <a:t> c </a:t>
            </a:r>
            <a:r>
              <a:rPr lang="en-US" b="1" dirty="0" smtClean="0"/>
              <a:t>)</a:t>
            </a:r>
            <a:r>
              <a:rPr lang="en-US" b="1" i="1" dirty="0" smtClean="0"/>
              <a:t> </a:t>
            </a:r>
            <a:r>
              <a:rPr lang="en-US" b="1" dirty="0" smtClean="0"/>
              <a:t>=</a:t>
            </a:r>
            <a:r>
              <a:rPr lang="en-US" b="1" i="1" dirty="0" smtClean="0"/>
              <a:t> </a:t>
            </a:r>
            <a:r>
              <a:rPr lang="en-US" b="1" dirty="0" smtClean="0"/>
              <a:t>(</a:t>
            </a:r>
            <a:r>
              <a:rPr lang="en-US" b="1" i="1" dirty="0" smtClean="0"/>
              <a:t> a b </a:t>
            </a:r>
            <a:r>
              <a:rPr lang="en-US" b="1" dirty="0" smtClean="0"/>
              <a:t>)</a:t>
            </a:r>
            <a:r>
              <a:rPr lang="en-US" b="1" i="1" dirty="0" smtClean="0"/>
              <a:t> </a:t>
            </a:r>
            <a:r>
              <a:rPr lang="en-US" b="1" dirty="0" smtClean="0"/>
              <a:t>+</a:t>
            </a:r>
            <a:r>
              <a:rPr lang="en-US" b="1" i="1" dirty="0" smtClean="0"/>
              <a:t> </a:t>
            </a:r>
            <a:r>
              <a:rPr lang="en-US" b="1" dirty="0" smtClean="0"/>
              <a:t>(</a:t>
            </a:r>
            <a:r>
              <a:rPr lang="en-US" b="1" i="1" dirty="0" smtClean="0"/>
              <a:t> ac 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Prinsip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Dualitas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14974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i="1" dirty="0" smtClean="0"/>
              <a:t>S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kesamaan</a:t>
            </a:r>
            <a:r>
              <a:rPr lang="en-US" sz="2800" dirty="0" smtClean="0"/>
              <a:t> (</a:t>
            </a:r>
            <a:r>
              <a:rPr lang="en-US" sz="2800" i="1" dirty="0" smtClean="0"/>
              <a:t>identity</a:t>
            </a:r>
            <a:r>
              <a:rPr lang="en-US" sz="2800" dirty="0" smtClean="0"/>
              <a:t>)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aljabar</a:t>
            </a:r>
            <a:r>
              <a:rPr lang="en-US" sz="2800" dirty="0" smtClean="0"/>
              <a:t> Boolean yang </a:t>
            </a:r>
            <a:r>
              <a:rPr lang="en-US" sz="2800" dirty="0" err="1" smtClean="0"/>
              <a:t>melibatkan</a:t>
            </a:r>
            <a:r>
              <a:rPr lang="en-US" sz="2800" dirty="0" smtClean="0"/>
              <a:t> operator +, 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komplemen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i="1" dirty="0" smtClean="0"/>
              <a:t>S</a:t>
            </a:r>
            <a:r>
              <a:rPr lang="en-US" sz="2800" dirty="0" smtClean="0"/>
              <a:t>*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mengganti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ym typeface="Symbol"/>
              </a:rPr>
              <a:t>		</a:t>
            </a:r>
            <a:r>
              <a:rPr lang="en-US" sz="2800" dirty="0" smtClean="0"/>
              <a:t> 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+</a:t>
            </a:r>
          </a:p>
          <a:p>
            <a:pPr>
              <a:buNone/>
            </a:pPr>
            <a:r>
              <a:rPr lang="en-US" sz="2800" dirty="0" smtClean="0"/>
              <a:t>	 	+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/>
              </a:rPr>
              <a:t>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0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1</a:t>
            </a:r>
          </a:p>
          <a:p>
            <a:pPr>
              <a:buNone/>
            </a:pPr>
            <a:r>
              <a:rPr lang="en-US" sz="2800" dirty="0" smtClean="0"/>
              <a:t>		1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0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membiarkan</a:t>
            </a:r>
            <a:r>
              <a:rPr lang="en-US" sz="2800" dirty="0" smtClean="0"/>
              <a:t> operator </a:t>
            </a:r>
            <a:r>
              <a:rPr lang="en-US" sz="2800" dirty="0" err="1" smtClean="0"/>
              <a:t>komplemen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kesamaan</a:t>
            </a:r>
            <a:r>
              <a:rPr lang="en-US" sz="2800" dirty="0" smtClean="0"/>
              <a:t> </a:t>
            </a:r>
            <a:r>
              <a:rPr lang="en-US" sz="2800" i="1" dirty="0" smtClean="0"/>
              <a:t>S</a:t>
            </a:r>
            <a:r>
              <a:rPr lang="en-US" sz="2800" dirty="0" smtClean="0"/>
              <a:t>*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benar</a:t>
            </a:r>
            <a:r>
              <a:rPr lang="en-US" sz="2800" dirty="0" smtClean="0"/>
              <a:t>. </a:t>
            </a:r>
            <a:r>
              <a:rPr lang="en-US" sz="2800" i="1" dirty="0" smtClean="0"/>
              <a:t>S</a:t>
            </a:r>
            <a:r>
              <a:rPr lang="en-US" sz="2800" dirty="0" smtClean="0"/>
              <a:t>*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i="1" dirty="0" smtClean="0"/>
              <a:t>dual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S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6940" cy="350897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(i) (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1)(0 + </a:t>
            </a:r>
            <a:r>
              <a:rPr lang="en-US" i="1" dirty="0" smtClean="0"/>
              <a:t>a</a:t>
            </a:r>
            <a:r>
              <a:rPr lang="en-US" dirty="0" smtClean="0"/>
              <a:t>’) = 0  </a:t>
            </a:r>
            <a:r>
              <a:rPr lang="en-US" dirty="0" err="1" smtClean="0"/>
              <a:t>dualnya</a:t>
            </a:r>
            <a:r>
              <a:rPr lang="en-US" dirty="0" smtClean="0"/>
              <a:t> </a:t>
            </a:r>
          </a:p>
          <a:p>
            <a:pPr marL="571500" indent="-571500">
              <a:buNone/>
            </a:pPr>
            <a:r>
              <a:rPr lang="en-US" dirty="0" smtClean="0"/>
              <a:t>	(</a:t>
            </a:r>
            <a:r>
              <a:rPr lang="en-US" i="1" dirty="0" smtClean="0"/>
              <a:t>a</a:t>
            </a:r>
            <a:r>
              <a:rPr lang="en-US" dirty="0" smtClean="0"/>
              <a:t> + 0) + (1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’) = 1 </a:t>
            </a:r>
          </a:p>
          <a:p>
            <a:pPr>
              <a:buNone/>
            </a:pPr>
            <a:r>
              <a:rPr lang="en-US" dirty="0" smtClean="0"/>
              <a:t>(ii)  </a:t>
            </a:r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‘ + </a:t>
            </a:r>
            <a:r>
              <a:rPr lang="en-US" i="1" dirty="0" smtClean="0"/>
              <a:t>b</a:t>
            </a:r>
            <a:r>
              <a:rPr lang="en-US" dirty="0" smtClean="0"/>
              <a:t>) = </a:t>
            </a:r>
            <a:r>
              <a:rPr lang="en-US" i="1" dirty="0" err="1" smtClean="0"/>
              <a:t>ab</a:t>
            </a:r>
            <a:r>
              <a:rPr lang="en-US" dirty="0" smtClean="0"/>
              <a:t>    </a:t>
            </a:r>
            <a:r>
              <a:rPr lang="en-US" dirty="0" err="1" smtClean="0"/>
              <a:t>dualnya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err="1" smtClean="0"/>
              <a:t>a</a:t>
            </a:r>
            <a:r>
              <a:rPr lang="en-US" dirty="0" err="1" smtClean="0"/>
              <a:t>‘</a:t>
            </a:r>
            <a:r>
              <a:rPr lang="en-US" i="1" dirty="0" err="1" smtClean="0"/>
              <a:t>b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HUKUM ALJABAR BOOLEAN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1.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  </a:t>
            </a:r>
            <a:r>
              <a:rPr lang="en-US" i="1" dirty="0" smtClean="0"/>
              <a:t>a</a:t>
            </a:r>
            <a:r>
              <a:rPr lang="en-US" dirty="0" smtClean="0"/>
              <a:t> + 0 = </a:t>
            </a:r>
            <a:r>
              <a:rPr lang="en-US" i="1" dirty="0" smtClean="0"/>
              <a:t>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(ii)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1 = </a:t>
            </a:r>
            <a:r>
              <a:rPr lang="en-US" i="1" dirty="0" smtClean="0"/>
              <a:t>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idempoten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	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a </a:t>
            </a:r>
            <a:r>
              <a:rPr lang="en-US" dirty="0" smtClean="0"/>
              <a:t>= </a:t>
            </a:r>
            <a:r>
              <a:rPr lang="en-US" i="1" dirty="0" smtClean="0"/>
              <a:t>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(ii)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</a:p>
          <a:p>
            <a:pPr>
              <a:buNone/>
            </a:pPr>
            <a:r>
              <a:rPr lang="en-US" dirty="0" smtClean="0"/>
              <a:t>3.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komplemen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	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dirty="0" smtClean="0"/>
              <a:t>’ = 1 </a:t>
            </a:r>
          </a:p>
          <a:p>
            <a:pPr>
              <a:buNone/>
            </a:pPr>
            <a:r>
              <a:rPr lang="en-US" dirty="0" smtClean="0"/>
              <a:t>	(ii)  	</a:t>
            </a:r>
            <a:r>
              <a:rPr lang="en-US" i="1" dirty="0" err="1" smtClean="0"/>
              <a:t>aa</a:t>
            </a:r>
            <a:r>
              <a:rPr lang="en-US" dirty="0" smtClean="0"/>
              <a:t>’ = 0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dominansi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	 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0  = 0</a:t>
            </a:r>
          </a:p>
          <a:p>
            <a:pPr>
              <a:buNone/>
            </a:pPr>
            <a:r>
              <a:rPr lang="en-US" dirty="0" smtClean="0"/>
              <a:t>	(ii)   </a:t>
            </a:r>
            <a:r>
              <a:rPr lang="en-US" i="1" dirty="0" smtClean="0"/>
              <a:t>a</a:t>
            </a:r>
            <a:r>
              <a:rPr lang="en-US" dirty="0" smtClean="0"/>
              <a:t> + 1 = 1</a:t>
            </a:r>
          </a:p>
          <a:p>
            <a:pPr>
              <a:buNone/>
            </a:pPr>
            <a:r>
              <a:rPr lang="en-US" dirty="0" smtClean="0"/>
              <a:t>5.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involusi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	 (</a:t>
            </a:r>
            <a:r>
              <a:rPr lang="en-US" i="1" dirty="0" smtClean="0"/>
              <a:t>a</a:t>
            </a:r>
            <a:r>
              <a:rPr lang="en-US" dirty="0" smtClean="0"/>
              <a:t>’)’ = </a:t>
            </a:r>
            <a:r>
              <a:rPr lang="en-US" i="1" dirty="0" smtClean="0"/>
              <a:t>a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6.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penyerapan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	  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err="1" smtClean="0"/>
              <a:t>ab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(ii)  </a:t>
            </a:r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) = </a:t>
            </a:r>
            <a:r>
              <a:rPr lang="en-US" i="1" dirty="0" smtClean="0"/>
              <a:t>a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HUKUM ALJABAR BOOLEAN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7.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komutatif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	  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endParaRPr lang="en-US" dirty="0" smtClean="0"/>
          </a:p>
          <a:p>
            <a:pPr marL="571500" indent="-571500">
              <a:buAutoNum type="romanLcParenBoth" startAt="2"/>
            </a:pPr>
            <a:r>
              <a:rPr lang="en-US" i="1" dirty="0" err="1" smtClean="0"/>
              <a:t>ab</a:t>
            </a:r>
            <a:r>
              <a:rPr lang="en-US" dirty="0" smtClean="0"/>
              <a:t> = </a:t>
            </a:r>
            <a:r>
              <a:rPr lang="en-US" i="1" dirty="0" err="1" smtClean="0"/>
              <a:t>ba</a:t>
            </a:r>
            <a:r>
              <a:rPr lang="en-US" dirty="0" smtClean="0"/>
              <a:t> </a:t>
            </a:r>
          </a:p>
          <a:p>
            <a:pPr marL="571500" indent="-571500">
              <a:buNone/>
            </a:pPr>
            <a:r>
              <a:rPr lang="en-US" dirty="0" smtClean="0"/>
              <a:t>8.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asosiatif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	   </a:t>
            </a:r>
            <a:r>
              <a:rPr lang="en-US" i="1" dirty="0" smtClean="0"/>
              <a:t>a</a:t>
            </a:r>
            <a:r>
              <a:rPr lang="en-US" dirty="0" smtClean="0"/>
              <a:t> + (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dirty="0" smtClean="0"/>
              <a:t>) = (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) + </a:t>
            </a:r>
            <a:r>
              <a:rPr lang="en-US" i="1" dirty="0" smtClean="0"/>
              <a:t>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(ii)   </a:t>
            </a:r>
            <a:r>
              <a:rPr lang="en-US" i="1" dirty="0" smtClean="0"/>
              <a:t>a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) = (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) </a:t>
            </a:r>
            <a:r>
              <a:rPr lang="en-US" i="1" dirty="0" smtClean="0"/>
              <a:t>c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9.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distributif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	</a:t>
            </a:r>
            <a:r>
              <a:rPr lang="en-US" i="1" dirty="0" smtClean="0"/>
              <a:t>a</a:t>
            </a:r>
            <a:r>
              <a:rPr lang="en-US" dirty="0" smtClean="0"/>
              <a:t> + (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) = (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) (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(ii) </a:t>
            </a:r>
            <a:r>
              <a:rPr lang="en-US" i="1" dirty="0" smtClean="0"/>
              <a:t>a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dirty="0" smtClean="0"/>
              <a:t>) =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</a:t>
            </a:r>
            <a:r>
              <a:rPr lang="en-US" dirty="0" err="1" smtClean="0"/>
              <a:t>Hukum</a:t>
            </a:r>
            <a:r>
              <a:rPr lang="en-US" dirty="0" smtClean="0"/>
              <a:t> De Morgan: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	(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)’ = </a:t>
            </a:r>
            <a:r>
              <a:rPr lang="en-US" i="1" dirty="0" err="1" smtClean="0"/>
              <a:t>a</a:t>
            </a:r>
            <a:r>
              <a:rPr lang="en-US" dirty="0" err="1" smtClean="0"/>
              <a:t>’</a:t>
            </a:r>
            <a:r>
              <a:rPr lang="en-US" i="1" dirty="0" err="1" smtClean="0"/>
              <a:t>b</a:t>
            </a:r>
            <a:r>
              <a:rPr lang="en-US" dirty="0" smtClean="0"/>
              <a:t>’</a:t>
            </a:r>
          </a:p>
          <a:p>
            <a:pPr>
              <a:buNone/>
            </a:pPr>
            <a:r>
              <a:rPr lang="en-US" dirty="0" smtClean="0"/>
              <a:t>	(ii) (</a:t>
            </a:r>
            <a:r>
              <a:rPr lang="en-US" i="1" dirty="0" err="1" smtClean="0"/>
              <a:t>ab</a:t>
            </a:r>
            <a:r>
              <a:rPr lang="en-US" dirty="0" smtClean="0"/>
              <a:t>)’ = </a:t>
            </a:r>
            <a:r>
              <a:rPr lang="en-US" i="1" dirty="0" smtClean="0"/>
              <a:t>a</a:t>
            </a:r>
            <a:r>
              <a:rPr lang="en-US" dirty="0" smtClean="0"/>
              <a:t>’ + </a:t>
            </a:r>
            <a:r>
              <a:rPr lang="en-US" i="1" dirty="0" smtClean="0"/>
              <a:t>b</a:t>
            </a:r>
            <a:r>
              <a:rPr lang="en-US" dirty="0" smtClean="0"/>
              <a:t>’</a:t>
            </a:r>
          </a:p>
          <a:p>
            <a:pPr>
              <a:buNone/>
            </a:pPr>
            <a:r>
              <a:rPr lang="en-US" dirty="0" smtClean="0"/>
              <a:t>11 . </a:t>
            </a:r>
            <a:r>
              <a:rPr lang="en-US" dirty="0" err="1" smtClean="0"/>
              <a:t>Hukum</a:t>
            </a:r>
            <a:r>
              <a:rPr lang="en-US" dirty="0" smtClean="0"/>
              <a:t> 0/1 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   0’ = 1</a:t>
            </a:r>
          </a:p>
          <a:p>
            <a:pPr>
              <a:buNone/>
            </a:pPr>
            <a:r>
              <a:rPr lang="en-US" dirty="0" smtClean="0"/>
              <a:t>	(ii)  1’ = 0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800" dirty="0" err="1" smtClean="0"/>
              <a:t>Buktikan</a:t>
            </a:r>
            <a:r>
              <a:rPr lang="en-US" sz="2800" dirty="0" smtClean="0"/>
              <a:t> (</a:t>
            </a:r>
            <a:r>
              <a:rPr lang="en-US" sz="2800" dirty="0" err="1" smtClean="0"/>
              <a:t>i</a:t>
            </a:r>
            <a:r>
              <a:rPr lang="en-US" sz="2800" dirty="0" smtClean="0"/>
              <a:t>) </a:t>
            </a:r>
            <a:r>
              <a:rPr lang="en-US" sz="2800" i="1" dirty="0" smtClean="0"/>
              <a:t>a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a</a:t>
            </a:r>
            <a:r>
              <a:rPr lang="en-US" sz="2800" dirty="0" err="1" smtClean="0"/>
              <a:t>’</a:t>
            </a:r>
            <a:r>
              <a:rPr lang="en-US" sz="2800" i="1" dirty="0" err="1" smtClean="0"/>
              <a:t>b</a:t>
            </a:r>
            <a:r>
              <a:rPr lang="en-US" sz="2800" dirty="0" smtClean="0"/>
              <a:t> = </a:t>
            </a:r>
            <a:r>
              <a:rPr lang="en-US" sz="2800" i="1" dirty="0" smtClean="0"/>
              <a:t>a</a:t>
            </a:r>
            <a:r>
              <a:rPr lang="en-US" sz="2800" dirty="0" smtClean="0"/>
              <a:t> + </a:t>
            </a:r>
            <a:r>
              <a:rPr lang="en-US" sz="2800" i="1" dirty="0" smtClean="0"/>
              <a:t>b</a:t>
            </a:r>
            <a:r>
              <a:rPr lang="en-US" sz="2800" dirty="0" smtClean="0"/>
              <a:t>   </a:t>
            </a:r>
            <a:r>
              <a:rPr lang="en-US" sz="2800" dirty="0" err="1" smtClean="0"/>
              <a:t>dan</a:t>
            </a:r>
            <a:r>
              <a:rPr lang="en-US" sz="2800" dirty="0" smtClean="0"/>
              <a:t>   (ii) </a:t>
            </a:r>
            <a:r>
              <a:rPr lang="en-US" sz="2800" i="1" dirty="0" smtClean="0"/>
              <a:t>a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 smtClean="0"/>
              <a:t>’ + </a:t>
            </a:r>
            <a:r>
              <a:rPr lang="en-US" sz="2800" i="1" dirty="0" smtClean="0"/>
              <a:t>b</a:t>
            </a:r>
            <a:r>
              <a:rPr lang="en-US" sz="2800" dirty="0" smtClean="0"/>
              <a:t>) = </a:t>
            </a:r>
            <a:r>
              <a:rPr lang="en-US" sz="2800" i="1" dirty="0" err="1" smtClean="0"/>
              <a:t>ab</a:t>
            </a:r>
            <a:endParaRPr lang="en-US" sz="2800" dirty="0" smtClean="0"/>
          </a:p>
          <a:p>
            <a:pPr>
              <a:buNone/>
            </a:pPr>
            <a:r>
              <a:rPr lang="en-US" sz="2800" u="sng" dirty="0" err="1" smtClean="0"/>
              <a:t>Penyelesaian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i</a:t>
            </a:r>
            <a:r>
              <a:rPr lang="en-US" sz="2800" dirty="0" smtClean="0"/>
              <a:t>) </a:t>
            </a:r>
            <a:r>
              <a:rPr lang="en-US" sz="2800" i="1" dirty="0" smtClean="0"/>
              <a:t>a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a</a:t>
            </a:r>
            <a:r>
              <a:rPr lang="en-US" sz="2800" dirty="0" err="1" smtClean="0"/>
              <a:t>’</a:t>
            </a:r>
            <a:r>
              <a:rPr lang="en-US" sz="2800" i="1" dirty="0" err="1" smtClean="0"/>
              <a:t>b</a:t>
            </a:r>
            <a:r>
              <a:rPr lang="en-US" sz="2800" dirty="0" smtClean="0"/>
              <a:t> 	= (</a:t>
            </a:r>
            <a:r>
              <a:rPr lang="en-US" sz="2800" i="1" dirty="0" smtClean="0"/>
              <a:t>a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ab</a:t>
            </a:r>
            <a:r>
              <a:rPr lang="en-US" sz="2800" dirty="0" smtClean="0"/>
              <a:t>) + </a:t>
            </a:r>
            <a:r>
              <a:rPr lang="en-US" sz="2800" i="1" dirty="0" err="1" smtClean="0"/>
              <a:t>a</a:t>
            </a:r>
            <a:r>
              <a:rPr lang="en-US" sz="2800" dirty="0" err="1" smtClean="0"/>
              <a:t>’</a:t>
            </a:r>
            <a:r>
              <a:rPr lang="en-US" sz="2800" i="1" dirty="0" err="1" smtClean="0"/>
              <a:t>b</a:t>
            </a:r>
            <a:r>
              <a:rPr lang="en-US" sz="2800" dirty="0" smtClean="0"/>
              <a:t>		(</a:t>
            </a:r>
            <a:r>
              <a:rPr lang="en-US" sz="2800" dirty="0" err="1" smtClean="0"/>
              <a:t>Penyerapan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		= </a:t>
            </a:r>
            <a:r>
              <a:rPr lang="en-US" sz="2800" i="1" dirty="0" smtClean="0"/>
              <a:t>a</a:t>
            </a:r>
            <a:r>
              <a:rPr lang="en-US" sz="2800" dirty="0" smtClean="0"/>
              <a:t> + (</a:t>
            </a:r>
            <a:r>
              <a:rPr lang="en-US" sz="2800" i="1" dirty="0" err="1" smtClean="0"/>
              <a:t>ab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a</a:t>
            </a:r>
            <a:r>
              <a:rPr lang="en-US" sz="2800" dirty="0" err="1" smtClean="0"/>
              <a:t>’</a:t>
            </a:r>
            <a:r>
              <a:rPr lang="en-US" sz="2800" i="1" dirty="0" err="1" smtClean="0"/>
              <a:t>b</a:t>
            </a:r>
            <a:r>
              <a:rPr lang="en-US" sz="2800" dirty="0" smtClean="0"/>
              <a:t>)		(</a:t>
            </a:r>
            <a:r>
              <a:rPr lang="en-US" sz="2800" dirty="0" err="1" smtClean="0"/>
              <a:t>Asosiatif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		= </a:t>
            </a:r>
            <a:r>
              <a:rPr lang="en-US" sz="2800" i="1" dirty="0" smtClean="0"/>
              <a:t>a</a:t>
            </a:r>
            <a:r>
              <a:rPr lang="en-US" sz="2800" dirty="0" smtClean="0"/>
              <a:t> + (</a:t>
            </a:r>
            <a:r>
              <a:rPr lang="en-US" sz="2800" i="1" dirty="0" smtClean="0"/>
              <a:t>a</a:t>
            </a:r>
            <a:r>
              <a:rPr lang="en-US" sz="2800" dirty="0" smtClean="0"/>
              <a:t> + </a:t>
            </a:r>
            <a:r>
              <a:rPr lang="en-US" sz="2800" i="1" dirty="0" smtClean="0"/>
              <a:t>a</a:t>
            </a:r>
            <a:r>
              <a:rPr lang="en-US" sz="2800" dirty="0" smtClean="0"/>
              <a:t>’)</a:t>
            </a:r>
            <a:r>
              <a:rPr lang="en-US" sz="2800" i="1" dirty="0" smtClean="0"/>
              <a:t>b</a:t>
            </a:r>
            <a:r>
              <a:rPr lang="en-US" sz="2800" dirty="0" smtClean="0"/>
              <a:t>		(</a:t>
            </a:r>
            <a:r>
              <a:rPr lang="en-US" sz="2800" dirty="0" err="1" smtClean="0"/>
              <a:t>Distributif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		= </a:t>
            </a:r>
            <a:r>
              <a:rPr lang="en-US" sz="2800" i="1" dirty="0" smtClean="0"/>
              <a:t>a</a:t>
            </a:r>
            <a:r>
              <a:rPr lang="en-US" sz="2800" dirty="0" smtClean="0"/>
              <a:t> + 1 </a:t>
            </a:r>
            <a:r>
              <a:rPr lang="en-US" sz="2800" dirty="0" smtClean="0">
                <a:sym typeface="Symbol"/>
              </a:rPr>
              <a:t>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		(</a:t>
            </a:r>
            <a:r>
              <a:rPr lang="en-US" sz="2800" dirty="0" err="1" smtClean="0"/>
              <a:t>Komplemen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		= </a:t>
            </a:r>
            <a:r>
              <a:rPr lang="en-US" sz="2800" i="1" dirty="0" smtClean="0"/>
              <a:t>a</a:t>
            </a:r>
            <a:r>
              <a:rPr lang="en-US" sz="2800" dirty="0" smtClean="0"/>
              <a:t> + </a:t>
            </a:r>
            <a:r>
              <a:rPr lang="en-US" sz="2800" i="1" dirty="0" smtClean="0"/>
              <a:t>b</a:t>
            </a:r>
            <a:r>
              <a:rPr lang="en-US" sz="2800" dirty="0" smtClean="0"/>
              <a:t>			(</a:t>
            </a:r>
            <a:r>
              <a:rPr lang="en-US" sz="2800" dirty="0" err="1" smtClean="0"/>
              <a:t>Identitas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(ii)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dual </a:t>
            </a:r>
            <a:r>
              <a:rPr lang="en-US" sz="2800" dirty="0" err="1" smtClean="0"/>
              <a:t>dari</a:t>
            </a:r>
            <a:r>
              <a:rPr lang="en-US" sz="2800" dirty="0" smtClean="0"/>
              <a:t> (</a:t>
            </a:r>
            <a:r>
              <a:rPr lang="en-US" sz="2800" dirty="0" err="1" smtClean="0"/>
              <a:t>i</a:t>
            </a:r>
            <a:r>
              <a:rPr lang="en-US" sz="2800" dirty="0" smtClean="0"/>
              <a:t>)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 BOOLEAN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Fungsi</a:t>
            </a:r>
            <a:r>
              <a:rPr lang="en-US" b="1" dirty="0" smtClean="0"/>
              <a:t> Boolean</a:t>
            </a:r>
            <a:r>
              <a:rPr lang="en-US" dirty="0" smtClean="0"/>
              <a:t> (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Boolean,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menuliskannya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i="1" dirty="0" smtClean="0"/>
              <a:t>f</a:t>
            </a:r>
            <a:r>
              <a:rPr lang="en-US" dirty="0" smtClean="0"/>
              <a:t> : 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yang </a:t>
            </a:r>
            <a:r>
              <a:rPr lang="en-US" dirty="0" err="1" smtClean="0"/>
              <a:t>beranggotakan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-</a:t>
            </a:r>
            <a:r>
              <a:rPr lang="en-US" i="1" dirty="0" smtClean="0"/>
              <a:t>n</a:t>
            </a:r>
            <a:r>
              <a:rPr lang="en-US" dirty="0" smtClean="0"/>
              <a:t> (</a:t>
            </a:r>
            <a:r>
              <a:rPr lang="en-US" i="1" dirty="0" smtClean="0"/>
              <a:t>ordered n-</a:t>
            </a:r>
            <a:r>
              <a:rPr lang="en-US" i="1" dirty="0" err="1" smtClean="0"/>
              <a:t>tuple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6408712" cy="36004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 BOOLEAN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7632848" cy="44644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ekspresi</a:t>
            </a:r>
            <a:r>
              <a:rPr lang="en-US" sz="2800" dirty="0" smtClean="0"/>
              <a:t> Boolean </a:t>
            </a:r>
            <a:r>
              <a:rPr lang="en-US" sz="2800" dirty="0" err="1" smtClean="0"/>
              <a:t>tidak</a:t>
            </a:r>
            <a:r>
              <a:rPr lang="en-US" sz="2800" dirty="0" smtClean="0"/>
              <a:t> lain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Boolean. </a:t>
            </a:r>
          </a:p>
          <a:p>
            <a:pPr lvl="0"/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Boolean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i="1" dirty="0" smtClean="0"/>
              <a:t>	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z</a:t>
            </a:r>
            <a:r>
              <a:rPr lang="en-US" sz="2800" dirty="0" smtClean="0"/>
              <a:t>) = </a:t>
            </a:r>
            <a:r>
              <a:rPr lang="en-US" sz="2800" i="1" dirty="0" smtClean="0"/>
              <a:t>xyz </a:t>
            </a:r>
            <a:r>
              <a:rPr lang="en-US" sz="2800" dirty="0" smtClean="0"/>
              <a:t>+ </a:t>
            </a:r>
            <a:r>
              <a:rPr lang="en-US" sz="2800" i="1" dirty="0" err="1" smtClean="0"/>
              <a:t>x</a:t>
            </a:r>
            <a:r>
              <a:rPr lang="en-US" sz="2800" dirty="0" err="1" smtClean="0"/>
              <a:t>’</a:t>
            </a:r>
            <a:r>
              <a:rPr lang="en-US" sz="2800" i="1" dirty="0" err="1" smtClean="0"/>
              <a:t>y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y</a:t>
            </a:r>
            <a:r>
              <a:rPr lang="en-US" sz="2800" dirty="0" err="1" smtClean="0"/>
              <a:t>’</a:t>
            </a:r>
            <a:r>
              <a:rPr lang="en-US" sz="2800" i="1" dirty="0" err="1" smtClean="0"/>
              <a:t>z</a:t>
            </a:r>
            <a:r>
              <a:rPr lang="en-US" sz="2800" dirty="0" smtClean="0"/>
              <a:t>  </a:t>
            </a:r>
          </a:p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dirty="0" err="1" smtClean="0"/>
              <a:t>memetakan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pasangan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terurut</a:t>
            </a:r>
            <a:r>
              <a:rPr lang="en-US" sz="2800" dirty="0" smtClean="0"/>
              <a:t> ganda-3  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z</a:t>
            </a:r>
            <a:r>
              <a:rPr lang="en-US" sz="2800" dirty="0" smtClean="0"/>
              <a:t>)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{0, 1}.</a:t>
            </a:r>
          </a:p>
          <a:p>
            <a:pPr>
              <a:buNone/>
            </a:pPr>
            <a:r>
              <a:rPr lang="en-US" sz="2800" b="1" dirty="0" err="1" smtClean="0"/>
              <a:t>Contoh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(1, 0, 1) yang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dirty="0" smtClean="0"/>
              <a:t> = 1, </a:t>
            </a:r>
            <a:r>
              <a:rPr lang="en-US" sz="2800" i="1" dirty="0" smtClean="0"/>
              <a:t>y</a:t>
            </a:r>
            <a:r>
              <a:rPr lang="en-US" sz="2800" dirty="0" smtClean="0"/>
              <a:t> = 0,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z</a:t>
            </a:r>
            <a:r>
              <a:rPr lang="en-US" sz="2800" dirty="0" smtClean="0"/>
              <a:t> = 1 </a:t>
            </a:r>
          </a:p>
          <a:p>
            <a:pPr>
              <a:buNone/>
            </a:pPr>
            <a:r>
              <a:rPr lang="en-US" sz="2800" dirty="0" smtClean="0"/>
              <a:t> f(1, 0, 1) = 1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/>
              <a:t> 0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/>
              <a:t> 1 + 1’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/>
              <a:t> 0 + 0’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/>
              <a:t> 1 = 0 + 0 + 1 = 1 .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&amp; Literal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Contoh-contoh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Boolean yang lain:</a:t>
            </a:r>
          </a:p>
          <a:p>
            <a:pPr lvl="0"/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</a:p>
          <a:p>
            <a:pPr lvl="0"/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 = </a:t>
            </a:r>
            <a:r>
              <a:rPr lang="en-US" i="1" dirty="0" err="1" smtClean="0"/>
              <a:t>x</a:t>
            </a:r>
            <a:r>
              <a:rPr lang="en-US" dirty="0" err="1" smtClean="0"/>
              <a:t>’</a:t>
            </a:r>
            <a:r>
              <a:rPr lang="en-US" i="1" dirty="0" err="1" smtClean="0"/>
              <a:t>y</a:t>
            </a:r>
            <a:r>
              <a:rPr lang="en-US" dirty="0" smtClean="0"/>
              <a:t> + </a:t>
            </a:r>
            <a:r>
              <a:rPr lang="en-US" i="1" dirty="0" err="1" smtClean="0"/>
              <a:t>xy</a:t>
            </a:r>
            <a:r>
              <a:rPr lang="en-US" dirty="0" smtClean="0"/>
              <a:t>’+ </a:t>
            </a:r>
            <a:r>
              <a:rPr lang="en-US" i="1" dirty="0" smtClean="0"/>
              <a:t>y</a:t>
            </a:r>
            <a:r>
              <a:rPr lang="en-US" dirty="0" smtClean="0"/>
              <a:t>’</a:t>
            </a:r>
          </a:p>
          <a:p>
            <a:pPr lvl="0"/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’</a:t>
            </a:r>
            <a:r>
              <a:rPr lang="en-US" i="1" dirty="0" smtClean="0"/>
              <a:t> y</a:t>
            </a:r>
            <a:r>
              <a:rPr lang="en-US" dirty="0" smtClean="0"/>
              <a:t>’</a:t>
            </a:r>
          </a:p>
          <a:p>
            <a:pPr lvl="0"/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 = 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)’ </a:t>
            </a:r>
          </a:p>
          <a:p>
            <a:pPr lvl="0"/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xyz</a:t>
            </a:r>
            <a:r>
              <a:rPr lang="en-US" dirty="0" smtClean="0"/>
              <a:t>’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887288" cy="34930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komplemennya</a:t>
            </a:r>
            <a:r>
              <a:rPr lang="en-US" dirty="0" smtClean="0"/>
              <a:t>,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smtClean="0"/>
              <a:t>literal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="1" dirty="0" smtClean="0"/>
              <a:t> </a:t>
            </a:r>
            <a:r>
              <a:rPr lang="en-US" b="1" dirty="0" err="1" smtClean="0"/>
              <a:t>Contoh</a:t>
            </a:r>
            <a:r>
              <a:rPr lang="en-US" b="1" dirty="0" smtClean="0"/>
              <a:t>: 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xyz</a:t>
            </a:r>
            <a:r>
              <a:rPr lang="en-US" dirty="0" smtClean="0"/>
              <a:t>’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buah</a:t>
            </a:r>
            <a:r>
              <a:rPr lang="en-US" dirty="0" smtClean="0"/>
              <a:t> literal,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, y,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z</a:t>
            </a:r>
            <a:r>
              <a:rPr lang="en-US" dirty="0" smtClean="0"/>
              <a:t>’.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908720"/>
            <a:ext cx="7920880" cy="576064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Menyatakan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dalam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Tabel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Kebenaran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Booelan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z</a:t>
            </a:r>
            <a:r>
              <a:rPr lang="en-US" sz="2800" dirty="0" smtClean="0"/>
              <a:t>) = </a:t>
            </a:r>
            <a:r>
              <a:rPr lang="en-US" sz="2800" i="1" dirty="0" err="1" smtClean="0"/>
              <a:t>xy</a:t>
            </a:r>
            <a:r>
              <a:rPr lang="en-US" sz="2800" i="1" dirty="0" smtClean="0"/>
              <a:t> z</a:t>
            </a:r>
            <a:r>
              <a:rPr lang="en-US" sz="2800" dirty="0" smtClean="0"/>
              <a:t>’, </a:t>
            </a:r>
          </a:p>
          <a:p>
            <a:pPr>
              <a:buNone/>
            </a:pPr>
            <a:r>
              <a:rPr lang="en-US" sz="2800" dirty="0" err="1" smtClean="0"/>
              <a:t>nyatakan</a:t>
            </a:r>
            <a:r>
              <a:rPr lang="en-US" sz="2800" dirty="0" smtClean="0"/>
              <a:t> </a:t>
            </a:r>
            <a:r>
              <a:rPr lang="en-US" sz="2800" i="1" dirty="0" smtClean="0"/>
              <a:t>f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472" y="2660354"/>
          <a:ext cx="5929353" cy="3840480"/>
        </p:xfrm>
        <a:graphic>
          <a:graphicData uri="http://schemas.openxmlformats.org/drawingml/2006/table">
            <a:tbl>
              <a:tblPr/>
              <a:tblGrid>
                <a:gridCol w="699552"/>
                <a:gridCol w="663279"/>
                <a:gridCol w="619233"/>
                <a:gridCol w="3947289"/>
              </a:tblGrid>
              <a:tr h="396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) = </a:t>
                      </a:r>
                      <a:r>
                        <a:rPr lang="en-US" sz="2800" i="1" dirty="0" err="1">
                          <a:latin typeface="Times New Roman"/>
                          <a:ea typeface="Times New Roman"/>
                        </a:rPr>
                        <a:t>xy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 z</a:t>
                      </a: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1750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DEFINISI ALJABAR BOOLEAN</a:t>
            </a:r>
            <a:endParaRPr lang="en-US" sz="36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operator </a:t>
            </a:r>
            <a:r>
              <a:rPr lang="en-US" dirty="0" err="1" smtClean="0"/>
              <a:t>biner</a:t>
            </a:r>
            <a:r>
              <a:rPr lang="en-US" dirty="0" smtClean="0"/>
              <a:t>: +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 </a:t>
            </a:r>
            <a:r>
              <a:rPr lang="en-US" dirty="0" err="1" smtClean="0"/>
              <a:t>Sebuah</a:t>
            </a:r>
            <a:r>
              <a:rPr lang="en-US" dirty="0" smtClean="0"/>
              <a:t> operator </a:t>
            </a:r>
            <a:r>
              <a:rPr lang="en-US" dirty="0" err="1" smtClean="0"/>
              <a:t>uner</a:t>
            </a:r>
            <a:r>
              <a:rPr lang="en-US" dirty="0" smtClean="0"/>
              <a:t>: ’.</a:t>
            </a:r>
          </a:p>
          <a:p>
            <a:r>
              <a:rPr lang="en-US" i="1" dirty="0" smtClean="0"/>
              <a:t>B</a:t>
            </a:r>
            <a:r>
              <a:rPr lang="en-US" dirty="0" smtClean="0"/>
              <a:t> : </a:t>
            </a:r>
            <a:r>
              <a:rPr lang="en-US" dirty="0" err="1" smtClean="0"/>
              <a:t>himpunan</a:t>
            </a:r>
            <a:r>
              <a:rPr lang="en-US" dirty="0" smtClean="0"/>
              <a:t>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operator +,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’ 0 </a:t>
            </a:r>
            <a:r>
              <a:rPr lang="en-US" dirty="0" err="1" smtClean="0"/>
              <a:t>dan</a:t>
            </a:r>
            <a:r>
              <a:rPr lang="en-US" dirty="0" smtClean="0"/>
              <a:t> 1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Tupel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dirty="0" smtClean="0"/>
              <a:t>, +,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, ’)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aljabar</a:t>
            </a:r>
            <a:r>
              <a:rPr lang="en-US" b="1" dirty="0" smtClean="0"/>
              <a:t> Boolean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aksioma-aksioma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postulat</a:t>
            </a:r>
            <a:r>
              <a:rPr lang="en-US" dirty="0" smtClean="0"/>
              <a:t> Huntington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Komplemen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 </a:t>
            </a:r>
            <a:r>
              <a:rPr lang="en-US" dirty="0" err="1" smtClean="0"/>
              <a:t>dikomplemenkan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komplemen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komplemen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 </a:t>
            </a:r>
            <a:r>
              <a:rPr lang="en-US" i="1" dirty="0" smtClean="0"/>
              <a:t>f’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Komplemen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De Morgan</a:t>
            </a:r>
          </a:p>
          <a:p>
            <a:pPr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De Morgan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n </a:t>
            </a:r>
            <a:r>
              <a:rPr lang="en-US" dirty="0" err="1" smtClean="0"/>
              <a:t>peubah</a:t>
            </a:r>
            <a:r>
              <a:rPr lang="en-US" dirty="0" smtClean="0"/>
              <a:t>), 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 + x</a:t>
            </a:r>
            <a:r>
              <a:rPr lang="en-US" baseline="-25000" dirty="0" smtClean="0"/>
              <a:t>2</a:t>
            </a:r>
            <a:r>
              <a:rPr lang="en-US" dirty="0" smtClean="0"/>
              <a:t>)’ = x</a:t>
            </a:r>
            <a:r>
              <a:rPr lang="en-US" baseline="-25000" dirty="0" smtClean="0"/>
              <a:t>1</a:t>
            </a:r>
            <a:r>
              <a:rPr lang="en-US" dirty="0" smtClean="0"/>
              <a:t>’x</a:t>
            </a:r>
            <a:r>
              <a:rPr lang="en-US" baseline="-25000" dirty="0" smtClean="0"/>
              <a:t>2</a:t>
            </a:r>
            <a:r>
              <a:rPr lang="en-US" dirty="0" smtClean="0"/>
              <a:t>’</a:t>
            </a:r>
          </a:p>
          <a:p>
            <a:pPr marL="571500" indent="-571500">
              <a:buFont typeface="Arial" charset="0"/>
              <a:buAutoNum type="romanLcParenBoth"/>
            </a:pPr>
            <a:r>
              <a:rPr lang="en-US" dirty="0" smtClean="0"/>
              <a:t> (x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)’ = x</a:t>
            </a:r>
            <a:r>
              <a:rPr lang="en-US" baseline="-25000" dirty="0" smtClean="0"/>
              <a:t>1</a:t>
            </a:r>
            <a:r>
              <a:rPr lang="en-US" dirty="0" smtClean="0"/>
              <a:t>’+ x</a:t>
            </a:r>
            <a:r>
              <a:rPr lang="en-US" baseline="-25000" dirty="0" smtClean="0"/>
              <a:t>2</a:t>
            </a:r>
            <a:r>
              <a:rPr lang="en-US" dirty="0" smtClean="0"/>
              <a:t>’  (dual </a:t>
            </a:r>
            <a:r>
              <a:rPr lang="en-US" dirty="0" err="1" smtClean="0"/>
              <a:t>dari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))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’ + </a:t>
            </a:r>
            <a:r>
              <a:rPr lang="en-US" i="1" dirty="0" err="1" smtClean="0"/>
              <a:t>yz</a:t>
            </a:r>
            <a:r>
              <a:rPr lang="en-US" dirty="0" smtClean="0"/>
              <a:t>),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’!</a:t>
            </a:r>
          </a:p>
          <a:p>
            <a:pPr>
              <a:buNone/>
            </a:pPr>
            <a:r>
              <a:rPr lang="en-US" b="1" dirty="0" err="1" smtClean="0"/>
              <a:t>Solusi</a:t>
            </a:r>
            <a:r>
              <a:rPr lang="en-US" b="1" dirty="0" smtClean="0"/>
              <a:t>:</a:t>
            </a:r>
            <a:r>
              <a:rPr lang="en-US" dirty="0" smtClean="0"/>
              <a:t>		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’(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 	= (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’ + </a:t>
            </a:r>
            <a:r>
              <a:rPr lang="en-US" i="1" dirty="0" err="1" smtClean="0"/>
              <a:t>yz</a:t>
            </a:r>
            <a:r>
              <a:rPr lang="en-US" dirty="0" smtClean="0"/>
              <a:t>))’</a:t>
            </a:r>
          </a:p>
          <a:p>
            <a:pPr>
              <a:buNone/>
            </a:pPr>
            <a:r>
              <a:rPr lang="en-US" dirty="0" smtClean="0"/>
              <a:t>			=  </a:t>
            </a:r>
            <a:r>
              <a:rPr lang="en-US" i="1" dirty="0" smtClean="0"/>
              <a:t>x</a:t>
            </a:r>
            <a:r>
              <a:rPr lang="en-US" dirty="0" smtClean="0"/>
              <a:t>’ + (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’ + </a:t>
            </a:r>
            <a:r>
              <a:rPr lang="en-US" i="1" dirty="0" err="1" smtClean="0"/>
              <a:t>yz</a:t>
            </a:r>
            <a:r>
              <a:rPr lang="en-US" dirty="0" smtClean="0"/>
              <a:t>)’</a:t>
            </a:r>
          </a:p>
          <a:p>
            <a:pPr>
              <a:buNone/>
            </a:pPr>
            <a:r>
              <a:rPr lang="en-US" dirty="0" smtClean="0"/>
              <a:t>			=  </a:t>
            </a:r>
            <a:r>
              <a:rPr lang="en-US" i="1" dirty="0" smtClean="0"/>
              <a:t>x</a:t>
            </a:r>
            <a:r>
              <a:rPr lang="en-US" dirty="0" smtClean="0"/>
              <a:t>’ + (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’)’ (</a:t>
            </a:r>
            <a:r>
              <a:rPr lang="en-US" i="1" dirty="0" err="1" smtClean="0"/>
              <a:t>yz</a:t>
            </a:r>
            <a:r>
              <a:rPr lang="en-US" dirty="0" smtClean="0"/>
              <a:t>)’</a:t>
            </a:r>
          </a:p>
          <a:p>
            <a:pPr>
              <a:buNone/>
            </a:pPr>
            <a:r>
              <a:rPr lang="en-US" dirty="0" smtClean="0"/>
              <a:t>			=  </a:t>
            </a:r>
            <a:r>
              <a:rPr lang="en-US" i="1" dirty="0" smtClean="0"/>
              <a:t>x</a:t>
            </a:r>
            <a:r>
              <a:rPr lang="en-US" dirty="0" smtClean="0"/>
              <a:t>’ + (</a:t>
            </a:r>
            <a:r>
              <a:rPr lang="en-US" i="1" dirty="0" smtClean="0"/>
              <a:t>y</a:t>
            </a:r>
            <a:r>
              <a:rPr lang="en-US" dirty="0" smtClean="0"/>
              <a:t> + </a:t>
            </a:r>
            <a:r>
              <a:rPr lang="en-US" i="1" dirty="0" smtClean="0"/>
              <a:t>z</a:t>
            </a:r>
            <a:r>
              <a:rPr lang="en-US" dirty="0" smtClean="0"/>
              <a:t>) (</a:t>
            </a:r>
            <a:r>
              <a:rPr lang="en-US" i="1" dirty="0" smtClean="0"/>
              <a:t>y</a:t>
            </a:r>
            <a:r>
              <a:rPr lang="en-US" dirty="0" smtClean="0"/>
              <a:t>’ + </a:t>
            </a:r>
            <a:r>
              <a:rPr lang="en-US" i="1" dirty="0" smtClean="0"/>
              <a:t>z</a:t>
            </a:r>
            <a:r>
              <a:rPr lang="en-US" dirty="0" smtClean="0"/>
              <a:t>’)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7024744" cy="313104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Komplemen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72072"/>
          </a:xfrm>
        </p:spPr>
        <p:txBody>
          <a:bodyPr/>
          <a:lstStyle/>
          <a:p>
            <a:pPr marL="514350" lvl="0" indent="-514350"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</a:t>
            </a:r>
            <a:r>
              <a:rPr lang="en-US" sz="2800" dirty="0" smtClean="0"/>
              <a:t> </a:t>
            </a:r>
            <a:r>
              <a:rPr lang="en-US" sz="2800" dirty="0" err="1" smtClean="0"/>
              <a:t>dualitas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Tentukan</a:t>
            </a:r>
            <a:r>
              <a:rPr lang="en-US" sz="2800" dirty="0" smtClean="0"/>
              <a:t> dual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ekspresi</a:t>
            </a:r>
            <a:r>
              <a:rPr lang="en-US" sz="2800" dirty="0" smtClean="0"/>
              <a:t> Boolean yang </a:t>
            </a:r>
            <a:r>
              <a:rPr lang="en-US" sz="2800" dirty="0" err="1" smtClean="0"/>
              <a:t>merepresentasikan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,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komplemenkan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literal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dual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b="1" dirty="0" err="1" smtClean="0"/>
              <a:t>Contoh</a:t>
            </a:r>
            <a:endParaRPr lang="en-US" sz="2800" b="1" dirty="0" smtClean="0"/>
          </a:p>
          <a:p>
            <a:pPr>
              <a:buNone/>
            </a:pP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z</a:t>
            </a:r>
            <a:r>
              <a:rPr lang="en-US" sz="2800" dirty="0" smtClean="0"/>
              <a:t>) = </a:t>
            </a:r>
            <a:r>
              <a:rPr lang="en-US" sz="2800" i="1" dirty="0" smtClean="0"/>
              <a:t>x</a:t>
            </a:r>
            <a:r>
              <a:rPr lang="en-US" sz="2800" dirty="0" smtClean="0"/>
              <a:t>(</a:t>
            </a:r>
            <a:r>
              <a:rPr lang="en-US" sz="2800" i="1" dirty="0" err="1" smtClean="0"/>
              <a:t>y</a:t>
            </a:r>
            <a:r>
              <a:rPr lang="en-US" sz="2800" dirty="0" err="1" smtClean="0"/>
              <a:t>’</a:t>
            </a:r>
            <a:r>
              <a:rPr lang="en-US" sz="2800" i="1" dirty="0" err="1" smtClean="0"/>
              <a:t>z</a:t>
            </a:r>
            <a:r>
              <a:rPr lang="en-US" sz="2800" dirty="0" smtClean="0"/>
              <a:t>’ + </a:t>
            </a:r>
            <a:r>
              <a:rPr lang="en-US" sz="2800" i="1" dirty="0" err="1" smtClean="0"/>
              <a:t>yz</a:t>
            </a:r>
            <a:r>
              <a:rPr lang="en-US" sz="2800" dirty="0" smtClean="0"/>
              <a:t>), </a:t>
            </a:r>
            <a:r>
              <a:rPr lang="en-US" sz="2800" dirty="0" err="1" smtClean="0"/>
              <a:t>maka</a:t>
            </a:r>
            <a:endParaRPr lang="en-US" sz="2800" dirty="0" smtClean="0"/>
          </a:p>
          <a:p>
            <a:r>
              <a:rPr lang="en-US" sz="2800" dirty="0" smtClean="0"/>
              <a:t>Dual </a:t>
            </a:r>
            <a:r>
              <a:rPr lang="en-US" sz="2800" dirty="0" err="1" smtClean="0"/>
              <a:t>dari</a:t>
            </a:r>
            <a:r>
              <a:rPr lang="en-US" sz="2800" dirty="0" smtClean="0"/>
              <a:t>  </a:t>
            </a:r>
            <a:r>
              <a:rPr lang="en-US" sz="2800" i="1" dirty="0" smtClean="0"/>
              <a:t>f  </a:t>
            </a:r>
            <a:r>
              <a:rPr lang="en-US" sz="2800" dirty="0" smtClean="0"/>
              <a:t>=</a:t>
            </a:r>
            <a:r>
              <a:rPr lang="en-US" sz="2800" i="1" dirty="0" smtClean="0"/>
              <a:t>x</a:t>
            </a:r>
            <a:r>
              <a:rPr lang="en-US" sz="2800" dirty="0" smtClean="0"/>
              <a:t> + (</a:t>
            </a:r>
            <a:r>
              <a:rPr lang="en-US" sz="2800" i="1" dirty="0" smtClean="0"/>
              <a:t>y</a:t>
            </a:r>
            <a:r>
              <a:rPr lang="en-US" sz="2800" dirty="0" smtClean="0"/>
              <a:t>’ + </a:t>
            </a:r>
            <a:r>
              <a:rPr lang="en-US" sz="2800" i="1" dirty="0" smtClean="0"/>
              <a:t>z</a:t>
            </a:r>
            <a:r>
              <a:rPr lang="en-US" sz="2800" dirty="0" smtClean="0"/>
              <a:t>’) (</a:t>
            </a:r>
            <a:r>
              <a:rPr lang="en-US" sz="2800" i="1" dirty="0" smtClean="0"/>
              <a:t>y</a:t>
            </a:r>
            <a:r>
              <a:rPr lang="en-US" sz="2800" dirty="0" smtClean="0"/>
              <a:t> + </a:t>
            </a:r>
            <a:r>
              <a:rPr lang="en-US" sz="2800" i="1" dirty="0" smtClean="0"/>
              <a:t>z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Komplemenkan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literalnya</a:t>
            </a:r>
            <a:r>
              <a:rPr lang="en-US" sz="2800" dirty="0" smtClean="0"/>
              <a:t>: 	</a:t>
            </a:r>
          </a:p>
          <a:p>
            <a:pPr>
              <a:buNone/>
            </a:pPr>
            <a:r>
              <a:rPr lang="en-US" sz="2800" i="1" dirty="0" smtClean="0"/>
              <a:t>	x</a:t>
            </a:r>
            <a:r>
              <a:rPr lang="en-US" sz="2800" dirty="0" smtClean="0"/>
              <a:t>’ + (</a:t>
            </a:r>
            <a:r>
              <a:rPr lang="en-US" sz="2800" i="1" dirty="0" smtClean="0"/>
              <a:t>y</a:t>
            </a:r>
            <a:r>
              <a:rPr lang="en-US" sz="2800" dirty="0" smtClean="0"/>
              <a:t> + </a:t>
            </a:r>
            <a:r>
              <a:rPr lang="en-US" sz="2800" i="1" dirty="0" smtClean="0"/>
              <a:t>z</a:t>
            </a:r>
            <a:r>
              <a:rPr lang="en-US" sz="2800" dirty="0" smtClean="0"/>
              <a:t>) (</a:t>
            </a:r>
            <a:r>
              <a:rPr lang="en-US" sz="2800" i="1" dirty="0" smtClean="0"/>
              <a:t>y</a:t>
            </a:r>
            <a:r>
              <a:rPr lang="en-US" sz="2800" dirty="0" smtClean="0"/>
              <a:t>’ + </a:t>
            </a:r>
            <a:r>
              <a:rPr lang="en-US" sz="2800" i="1" dirty="0" smtClean="0"/>
              <a:t>z</a:t>
            </a:r>
            <a:r>
              <a:rPr lang="en-US" sz="2800" dirty="0" smtClean="0"/>
              <a:t>’) = </a:t>
            </a:r>
            <a:r>
              <a:rPr lang="en-US" sz="2800" i="1" dirty="0" smtClean="0"/>
              <a:t>f</a:t>
            </a:r>
            <a:r>
              <a:rPr lang="en-US" sz="2800" dirty="0" smtClean="0"/>
              <a:t> ’	</a:t>
            </a:r>
          </a:p>
          <a:p>
            <a:r>
              <a:rPr lang="en-US" sz="2800" dirty="0" err="1" smtClean="0"/>
              <a:t>Jadi</a:t>
            </a:r>
            <a:r>
              <a:rPr lang="en-US" sz="2800" dirty="0" smtClean="0"/>
              <a:t>, </a:t>
            </a:r>
            <a:r>
              <a:rPr lang="en-US" sz="2800" i="1" dirty="0" smtClean="0"/>
              <a:t>f </a:t>
            </a:r>
            <a:r>
              <a:rPr lang="en-US" sz="2800" dirty="0" smtClean="0"/>
              <a:t>‘(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z</a:t>
            </a:r>
            <a:r>
              <a:rPr lang="en-US" sz="2800" dirty="0" smtClean="0"/>
              <a:t>) = </a:t>
            </a:r>
            <a:r>
              <a:rPr lang="en-US" sz="2800" i="1" dirty="0" smtClean="0"/>
              <a:t>x</a:t>
            </a:r>
            <a:r>
              <a:rPr lang="en-US" sz="2800" dirty="0" smtClean="0"/>
              <a:t>’ + (</a:t>
            </a:r>
            <a:r>
              <a:rPr lang="en-US" sz="2800" i="1" dirty="0" smtClean="0"/>
              <a:t>y</a:t>
            </a:r>
            <a:r>
              <a:rPr lang="en-US" sz="2800" dirty="0" smtClean="0"/>
              <a:t> + </a:t>
            </a:r>
            <a:r>
              <a:rPr lang="en-US" sz="2800" i="1" dirty="0" smtClean="0"/>
              <a:t>z</a:t>
            </a:r>
            <a:r>
              <a:rPr lang="en-US" sz="2800" dirty="0" smtClean="0"/>
              <a:t>)(</a:t>
            </a:r>
            <a:r>
              <a:rPr lang="en-US" sz="2800" i="1" dirty="0" smtClean="0"/>
              <a:t>y</a:t>
            </a:r>
            <a:r>
              <a:rPr lang="en-US" sz="2800" dirty="0" smtClean="0"/>
              <a:t>’ + </a:t>
            </a:r>
            <a:r>
              <a:rPr lang="en-US" sz="2800" i="1" dirty="0" smtClean="0"/>
              <a:t>z</a:t>
            </a:r>
            <a:r>
              <a:rPr lang="en-US" sz="2800" dirty="0" smtClean="0"/>
              <a:t>’)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29196"/>
          </a:xfrm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 h(</a:t>
            </a:r>
            <a:r>
              <a:rPr lang="en-US" dirty="0" err="1" smtClean="0"/>
              <a:t>x,y,z</a:t>
            </a:r>
            <a:r>
              <a:rPr lang="en-US" dirty="0" smtClean="0"/>
              <a:t>)=</a:t>
            </a:r>
            <a:r>
              <a:rPr lang="en-US" dirty="0" err="1" smtClean="0"/>
              <a:t>x’yz’,nyatakan</a:t>
            </a:r>
            <a:r>
              <a:rPr lang="en-US" dirty="0" smtClean="0"/>
              <a:t> h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endParaRPr lang="en-US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en-US" dirty="0" err="1" smtClean="0"/>
              <a:t>Buktikan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f(</a:t>
            </a:r>
            <a:r>
              <a:rPr lang="en-US" dirty="0" err="1" smtClean="0"/>
              <a:t>x,y,z</a:t>
            </a:r>
            <a:r>
              <a:rPr lang="en-US" dirty="0" smtClean="0"/>
              <a:t>) = </a:t>
            </a:r>
            <a:r>
              <a:rPr lang="en-US" dirty="0" err="1" smtClean="0"/>
              <a:t>x’y’z</a:t>
            </a:r>
            <a:r>
              <a:rPr lang="en-US" dirty="0" smtClean="0"/>
              <a:t> + </a:t>
            </a:r>
            <a:r>
              <a:rPr lang="en-US" dirty="0" err="1" smtClean="0"/>
              <a:t>x’yz</a:t>
            </a:r>
            <a:r>
              <a:rPr lang="en-US" dirty="0" smtClean="0"/>
              <a:t> + </a:t>
            </a:r>
            <a:r>
              <a:rPr lang="en-US" dirty="0" err="1" smtClean="0"/>
              <a:t>xy</a:t>
            </a:r>
            <a:r>
              <a:rPr lang="en-US" dirty="0" smtClean="0"/>
              <a:t>’ </a:t>
            </a:r>
            <a:r>
              <a:rPr lang="en-US" dirty="0" err="1" smtClean="0"/>
              <a:t>ekivalen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g(</a:t>
            </a:r>
            <a:r>
              <a:rPr lang="en-US" dirty="0" err="1" smtClean="0"/>
              <a:t>x,y,z</a:t>
            </a:r>
            <a:r>
              <a:rPr lang="en-US" dirty="0" smtClean="0"/>
              <a:t>) = </a:t>
            </a:r>
            <a:r>
              <a:rPr lang="en-US" dirty="0" err="1" smtClean="0"/>
              <a:t>x’z</a:t>
            </a:r>
            <a:r>
              <a:rPr lang="en-US" dirty="0" smtClean="0"/>
              <a:t> + </a:t>
            </a:r>
            <a:r>
              <a:rPr lang="en-US" dirty="0" err="1" smtClean="0"/>
              <a:t>xy</a:t>
            </a:r>
            <a:r>
              <a:rPr lang="en-US" dirty="0" smtClean="0"/>
              <a:t>’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endParaRPr lang="en-US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y’</a:t>
            </a:r>
            <a:r>
              <a:rPr lang="en-US" dirty="0" smtClean="0"/>
              <a:t>((</a:t>
            </a:r>
            <a:r>
              <a:rPr lang="en-US" i="1" dirty="0" err="1" smtClean="0"/>
              <a:t>x+z</a:t>
            </a:r>
            <a:r>
              <a:rPr lang="en-US" dirty="0" smtClean="0"/>
              <a:t>’) (</a:t>
            </a:r>
            <a:r>
              <a:rPr lang="en-US" dirty="0" err="1" smtClean="0"/>
              <a:t>x</a:t>
            </a:r>
            <a:r>
              <a:rPr lang="en-US" i="1" dirty="0" err="1" smtClean="0"/>
              <a:t>y</a:t>
            </a:r>
            <a:r>
              <a:rPr lang="en-US" dirty="0" smtClean="0"/>
              <a:t>)),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’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 marL="514350" indent="-514350">
              <a:buNone/>
              <a:defRPr/>
            </a:pPr>
            <a:r>
              <a:rPr lang="en-US" dirty="0" smtClean="0"/>
              <a:t>	a.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D’Morgan</a:t>
            </a:r>
            <a:r>
              <a:rPr lang="en-US" dirty="0" smtClean="0"/>
              <a:t>	b.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Dualitas</a:t>
            </a:r>
            <a:endParaRPr lang="en-US" dirty="0" smtClean="0"/>
          </a:p>
          <a:p>
            <a:pPr marL="514350" indent="-514350">
              <a:buFontTx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Aplikasi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Aljabar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Jaringan</a:t>
            </a:r>
            <a:r>
              <a:rPr lang="en-US" b="1" dirty="0" smtClean="0"/>
              <a:t> </a:t>
            </a:r>
            <a:r>
              <a:rPr lang="en-US" b="1" dirty="0" err="1" smtClean="0"/>
              <a:t>Pensaklaran</a:t>
            </a:r>
            <a:r>
              <a:rPr lang="en-US" b="1" dirty="0" smtClean="0"/>
              <a:t> (</a:t>
            </a:r>
            <a:r>
              <a:rPr lang="en-US" b="1" i="1" dirty="0" smtClean="0"/>
              <a:t>Switching Network</a:t>
            </a:r>
            <a:r>
              <a:rPr lang="en-US" b="1" dirty="0" smtClean="0"/>
              <a:t>)</a:t>
            </a:r>
            <a:endParaRPr lang="en-US" dirty="0" smtClean="0"/>
          </a:p>
          <a:p>
            <a:r>
              <a:rPr lang="en-US" dirty="0" err="1" smtClean="0"/>
              <a:t>Saklar</a:t>
            </a:r>
            <a:r>
              <a:rPr lang="en-US" dirty="0" smtClean="0"/>
              <a:t>: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: </a:t>
            </a:r>
            <a:r>
              <a:rPr lang="en-US" dirty="0" err="1" smtClean="0"/>
              <a:t>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gerbang</a:t>
            </a:r>
            <a:r>
              <a:rPr lang="en-US" dirty="0" smtClean="0"/>
              <a:t> paling </a:t>
            </a:r>
            <a:r>
              <a:rPr lang="en-US" dirty="0" err="1" smtClean="0"/>
              <a:t>sederhana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	</a:t>
            </a:r>
            <a:r>
              <a:rPr lang="en-US" i="1" dirty="0" smtClean="0"/>
              <a:t>a</a:t>
            </a:r>
            <a:r>
              <a:rPr lang="en-US" dirty="0" smtClean="0"/>
              <a:t>		  </a:t>
            </a:r>
            <a:r>
              <a:rPr lang="en-US" i="1" dirty="0" smtClean="0"/>
              <a:t>x</a:t>
            </a:r>
            <a:r>
              <a:rPr lang="en-US" dirty="0" smtClean="0"/>
              <a:t>		</a:t>
            </a:r>
            <a:r>
              <a:rPr lang="en-US" i="1" dirty="0" smtClean="0"/>
              <a:t>b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	Output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785918" y="3786190"/>
            <a:ext cx="3271854" cy="234951"/>
            <a:chOff x="1943088" y="4122743"/>
            <a:chExt cx="1555750" cy="92075"/>
          </a:xfrm>
        </p:grpSpPr>
        <p:sp>
          <p:nvSpPr>
            <p:cNvPr id="130050" name="Line 2"/>
            <p:cNvSpPr>
              <a:spLocks noChangeShapeType="1"/>
            </p:cNvSpPr>
            <p:nvPr/>
          </p:nvSpPr>
          <p:spPr bwMode="auto">
            <a:xfrm>
              <a:off x="1943088" y="4214818"/>
              <a:ext cx="7318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51" name="Line 3"/>
            <p:cNvSpPr>
              <a:spLocks noChangeShapeType="1"/>
            </p:cNvSpPr>
            <p:nvPr/>
          </p:nvSpPr>
          <p:spPr bwMode="auto">
            <a:xfrm flipV="1">
              <a:off x="2674926" y="4122743"/>
              <a:ext cx="92075" cy="920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52" name="Line 4"/>
            <p:cNvSpPr>
              <a:spLocks noChangeShapeType="1"/>
            </p:cNvSpPr>
            <p:nvPr/>
          </p:nvSpPr>
          <p:spPr bwMode="auto">
            <a:xfrm>
              <a:off x="2857488" y="4214818"/>
              <a:ext cx="6413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Aplikasi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Aljabar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576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2.	</a:t>
            </a:r>
            <a:r>
              <a:rPr lang="en-US" i="1" dirty="0" smtClean="0"/>
              <a:t>a</a:t>
            </a:r>
            <a:r>
              <a:rPr lang="en-US" dirty="0" smtClean="0"/>
              <a:t>		    </a:t>
            </a:r>
            <a:r>
              <a:rPr lang="en-US" i="1" dirty="0" smtClean="0"/>
              <a:t>x</a:t>
            </a:r>
            <a:r>
              <a:rPr lang="en-US" dirty="0" smtClean="0"/>
              <a:t>		        </a:t>
            </a:r>
            <a:r>
              <a:rPr lang="en-US" i="1" dirty="0" smtClean="0"/>
              <a:t>y</a:t>
            </a:r>
            <a:r>
              <a:rPr lang="en-US" dirty="0" smtClean="0"/>
              <a:t>	       </a:t>
            </a:r>
            <a:r>
              <a:rPr lang="en-US" i="1" dirty="0" smtClean="0"/>
              <a:t>b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	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Output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i="1" dirty="0" err="1" smtClean="0"/>
              <a:t>xy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3.	   </a:t>
            </a:r>
            <a:r>
              <a:rPr lang="en-US" i="1" dirty="0" smtClean="0"/>
              <a:t>a</a:t>
            </a:r>
            <a:r>
              <a:rPr lang="en-US" dirty="0" smtClean="0"/>
              <a:t>		                  </a:t>
            </a:r>
            <a:r>
              <a:rPr lang="en-US" i="1" dirty="0" smtClean="0"/>
              <a:t>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i="1" dirty="0" smtClean="0"/>
              <a:t>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        b</a:t>
            </a:r>
            <a:r>
              <a:rPr lang="en-US" dirty="0" smtClean="0"/>
              <a:t>		                  </a:t>
            </a:r>
            <a:r>
              <a:rPr lang="en-US" i="1" dirty="0" smtClean="0"/>
              <a:t>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Output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131074" name="Group 2"/>
          <p:cNvGrpSpPr>
            <a:grpSpLocks/>
          </p:cNvGrpSpPr>
          <p:nvPr/>
        </p:nvGrpSpPr>
        <p:grpSpPr bwMode="auto">
          <a:xfrm>
            <a:off x="2123728" y="2636912"/>
            <a:ext cx="5761058" cy="185736"/>
            <a:chOff x="2740" y="4771"/>
            <a:chExt cx="3745" cy="157"/>
          </a:xfrm>
        </p:grpSpPr>
        <p:sp>
          <p:nvSpPr>
            <p:cNvPr id="131075" name="Line 3"/>
            <p:cNvSpPr>
              <a:spLocks noChangeShapeType="1"/>
            </p:cNvSpPr>
            <p:nvPr/>
          </p:nvSpPr>
          <p:spPr bwMode="auto">
            <a:xfrm>
              <a:off x="2740" y="4927"/>
              <a:ext cx="115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" name="Line 4"/>
            <p:cNvSpPr>
              <a:spLocks noChangeShapeType="1"/>
            </p:cNvSpPr>
            <p:nvPr/>
          </p:nvSpPr>
          <p:spPr bwMode="auto">
            <a:xfrm flipV="1">
              <a:off x="3892" y="4783"/>
              <a:ext cx="145" cy="14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" name="Line 5"/>
            <p:cNvSpPr>
              <a:spLocks noChangeShapeType="1"/>
            </p:cNvSpPr>
            <p:nvPr/>
          </p:nvSpPr>
          <p:spPr bwMode="auto">
            <a:xfrm flipV="1">
              <a:off x="3892" y="4783"/>
              <a:ext cx="145" cy="14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" name="Line 6"/>
            <p:cNvSpPr>
              <a:spLocks noChangeShapeType="1"/>
            </p:cNvSpPr>
            <p:nvPr/>
          </p:nvSpPr>
          <p:spPr bwMode="auto">
            <a:xfrm>
              <a:off x="4180" y="4915"/>
              <a:ext cx="115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9" name="Line 7"/>
            <p:cNvSpPr>
              <a:spLocks noChangeShapeType="1"/>
            </p:cNvSpPr>
            <p:nvPr/>
          </p:nvSpPr>
          <p:spPr bwMode="auto">
            <a:xfrm flipV="1">
              <a:off x="5332" y="4771"/>
              <a:ext cx="145" cy="14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80" name="Line 8"/>
            <p:cNvSpPr>
              <a:spLocks noChangeShapeType="1"/>
            </p:cNvSpPr>
            <p:nvPr/>
          </p:nvSpPr>
          <p:spPr bwMode="auto">
            <a:xfrm>
              <a:off x="5620" y="4915"/>
              <a:ext cx="865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081" name="Group 9"/>
          <p:cNvGrpSpPr>
            <a:grpSpLocks/>
          </p:cNvGrpSpPr>
          <p:nvPr/>
        </p:nvGrpSpPr>
        <p:grpSpPr bwMode="auto">
          <a:xfrm>
            <a:off x="1887027" y="3831380"/>
            <a:ext cx="4903802" cy="1373937"/>
            <a:chOff x="2740" y="6007"/>
            <a:chExt cx="2017" cy="1012"/>
          </a:xfrm>
        </p:grpSpPr>
        <p:sp>
          <p:nvSpPr>
            <p:cNvPr id="131082" name="Line 10"/>
            <p:cNvSpPr>
              <a:spLocks noChangeShapeType="1"/>
            </p:cNvSpPr>
            <p:nvPr/>
          </p:nvSpPr>
          <p:spPr bwMode="auto">
            <a:xfrm>
              <a:off x="2740" y="6151"/>
              <a:ext cx="72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83" name="Line 11"/>
            <p:cNvSpPr>
              <a:spLocks noChangeShapeType="1"/>
            </p:cNvSpPr>
            <p:nvPr/>
          </p:nvSpPr>
          <p:spPr bwMode="auto">
            <a:xfrm flipV="1">
              <a:off x="3460" y="6007"/>
              <a:ext cx="145" cy="14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84" name="Line 12"/>
            <p:cNvSpPr>
              <a:spLocks noChangeShapeType="1"/>
            </p:cNvSpPr>
            <p:nvPr/>
          </p:nvSpPr>
          <p:spPr bwMode="auto">
            <a:xfrm>
              <a:off x="2740" y="7018"/>
              <a:ext cx="72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85" name="Line 13"/>
            <p:cNvSpPr>
              <a:spLocks noChangeShapeType="1"/>
            </p:cNvSpPr>
            <p:nvPr/>
          </p:nvSpPr>
          <p:spPr bwMode="auto">
            <a:xfrm flipV="1">
              <a:off x="3456" y="6862"/>
              <a:ext cx="145" cy="14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86" name="Line 14"/>
            <p:cNvSpPr>
              <a:spLocks noChangeShapeType="1"/>
            </p:cNvSpPr>
            <p:nvPr/>
          </p:nvSpPr>
          <p:spPr bwMode="auto">
            <a:xfrm>
              <a:off x="3748" y="6151"/>
              <a:ext cx="577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87" name="Line 15"/>
            <p:cNvSpPr>
              <a:spLocks noChangeShapeType="1"/>
            </p:cNvSpPr>
            <p:nvPr/>
          </p:nvSpPr>
          <p:spPr bwMode="auto">
            <a:xfrm>
              <a:off x="3748" y="7006"/>
              <a:ext cx="577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88" name="Line 16"/>
            <p:cNvSpPr>
              <a:spLocks noChangeShapeType="1"/>
            </p:cNvSpPr>
            <p:nvPr/>
          </p:nvSpPr>
          <p:spPr bwMode="auto">
            <a:xfrm flipH="1">
              <a:off x="4320" y="6151"/>
              <a:ext cx="4" cy="84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89" name="Line 17"/>
            <p:cNvSpPr>
              <a:spLocks noChangeShapeType="1"/>
            </p:cNvSpPr>
            <p:nvPr/>
          </p:nvSpPr>
          <p:spPr bwMode="auto">
            <a:xfrm>
              <a:off x="4324" y="6567"/>
              <a:ext cx="43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836712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Aplikasi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Aljabar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</a:t>
            </a:r>
            <a:endParaRPr lang="en-US" dirty="0"/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213684"/>
              </p:ext>
            </p:extLst>
          </p:nvPr>
        </p:nvGraphicFramePr>
        <p:xfrm>
          <a:off x="539552" y="1340768"/>
          <a:ext cx="8043866" cy="508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4" name="Document" r:id="rId4" imgW="5485925" imgH="3698526" progId="Word.Document.8">
                  <p:embed/>
                </p:oleObj>
              </mc:Choice>
              <mc:Fallback>
                <p:oleObj name="Document" r:id="rId4" imgW="5485925" imgH="369852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0768"/>
                        <a:ext cx="8043866" cy="508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836712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Aplikasi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Aljabar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</a:t>
            </a:r>
            <a:endParaRPr lang="en-US" dirty="0"/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098388"/>
              </p:ext>
            </p:extLst>
          </p:nvPr>
        </p:nvGraphicFramePr>
        <p:xfrm>
          <a:off x="539552" y="1916832"/>
          <a:ext cx="3429024" cy="4796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6" name="Document" r:id="rId4" imgW="2481691" imgH="3475670" progId="Word.Document.8">
                  <p:embed/>
                </p:oleObj>
              </mc:Choice>
              <mc:Fallback>
                <p:oleObj name="Document" r:id="rId4" imgW="2481691" imgH="347567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916832"/>
                        <a:ext cx="3429024" cy="4796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133683"/>
              </p:ext>
            </p:extLst>
          </p:nvPr>
        </p:nvGraphicFramePr>
        <p:xfrm>
          <a:off x="3131840" y="1628800"/>
          <a:ext cx="5691892" cy="4645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7" name="Document" r:id="rId7" imgW="3790286" imgH="3091086" progId="Word.Document.8">
                  <p:embed/>
                </p:oleObj>
              </mc:Choice>
              <mc:Fallback>
                <p:oleObj name="Document" r:id="rId7" imgW="3790286" imgH="30910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628800"/>
                        <a:ext cx="5691892" cy="4645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Aplikasi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Aljabar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Cara </a:t>
            </a:r>
            <a:r>
              <a:rPr lang="en-US" dirty="0" err="1" smtClean="0"/>
              <a:t>Kedua</a:t>
            </a:r>
            <a:endParaRPr lang="en-US" dirty="0"/>
          </a:p>
        </p:txBody>
      </p:sp>
      <p:graphicFrame>
        <p:nvGraphicFramePr>
          <p:cNvPr id="132098" name="Object 2"/>
          <p:cNvGraphicFramePr>
            <a:graphicFrameLocks noChangeAspect="1"/>
          </p:cNvGraphicFramePr>
          <p:nvPr/>
        </p:nvGraphicFramePr>
        <p:xfrm>
          <a:off x="500034" y="2428868"/>
          <a:ext cx="8007475" cy="3071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6" name="Visio" r:id="rId3" imgW="3379680" imgH="1410120" progId="Visio.Drawing.11">
                  <p:embed/>
                </p:oleObj>
              </mc:Choice>
              <mc:Fallback>
                <p:oleObj name="Visio" r:id="rId3" imgW="3379680" imgH="141012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428868"/>
                        <a:ext cx="8007475" cy="30718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Postulat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Huntington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i="1" dirty="0" smtClean="0"/>
              <a:t>Closure</a:t>
            </a:r>
            <a:r>
              <a:rPr lang="en-US" dirty="0" smtClean="0"/>
              <a:t>:	(</a:t>
            </a:r>
            <a:r>
              <a:rPr lang="en-US" dirty="0" err="1" smtClean="0"/>
              <a:t>i</a:t>
            </a:r>
            <a:r>
              <a:rPr lang="en-US" dirty="0" smtClean="0"/>
              <a:t>) 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			(ii)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Identitas</a:t>
            </a:r>
            <a:r>
              <a:rPr lang="en-US" dirty="0" smtClean="0"/>
              <a:t>:	(</a:t>
            </a:r>
            <a:r>
              <a:rPr lang="en-US" dirty="0" err="1" smtClean="0"/>
              <a:t>i</a:t>
            </a:r>
            <a:r>
              <a:rPr lang="en-US" dirty="0" smtClean="0"/>
              <a:t>)  </a:t>
            </a:r>
            <a:r>
              <a:rPr lang="en-US" i="1" dirty="0" smtClean="0"/>
              <a:t>a</a:t>
            </a:r>
            <a:r>
              <a:rPr lang="en-US" dirty="0" smtClean="0"/>
              <a:t> + 0 = </a:t>
            </a:r>
            <a:r>
              <a:rPr lang="en-US" i="1" dirty="0" smtClean="0"/>
              <a:t>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(ii)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1 = </a:t>
            </a:r>
            <a:r>
              <a:rPr lang="en-US" i="1" dirty="0" smtClean="0"/>
              <a:t>a</a:t>
            </a: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Komutatif</a:t>
            </a:r>
            <a:r>
              <a:rPr lang="en-US" dirty="0" smtClean="0"/>
              <a:t>:	(</a:t>
            </a:r>
            <a:r>
              <a:rPr lang="en-US" dirty="0" err="1" smtClean="0"/>
              <a:t>i</a:t>
            </a:r>
            <a:r>
              <a:rPr lang="en-US" dirty="0" smtClean="0"/>
              <a:t>) 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(ii)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 . </a:t>
            </a:r>
            <a:r>
              <a:rPr lang="en-US" i="1" dirty="0" smtClean="0"/>
              <a:t>a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Aplikasi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Aljabar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Cara </a:t>
            </a:r>
            <a:r>
              <a:rPr lang="en-US" dirty="0" err="1" smtClean="0"/>
              <a:t>Ketiga</a:t>
            </a:r>
            <a:endParaRPr lang="en-US" dirty="0"/>
          </a:p>
        </p:txBody>
      </p:sp>
      <p:graphicFrame>
        <p:nvGraphicFramePr>
          <p:cNvPr id="133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207036"/>
              </p:ext>
            </p:extLst>
          </p:nvPr>
        </p:nvGraphicFramePr>
        <p:xfrm>
          <a:off x="323528" y="2492896"/>
          <a:ext cx="8330491" cy="4071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0" name="Visio" r:id="rId3" imgW="3433680" imgH="1727640" progId="Visio.Drawing.11">
                  <p:embed/>
                </p:oleObj>
              </mc:Choice>
              <mc:Fallback>
                <p:oleObj name="Visio" r:id="rId3" imgW="3433680" imgH="172764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492896"/>
                        <a:ext cx="8330491" cy="4071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Aplikasi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Aljabar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</a:t>
            </a:r>
            <a:endParaRPr lang="en-US" dirty="0"/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782639" y="1970088"/>
          <a:ext cx="6432567" cy="4356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0" name="Document" r:id="rId4" imgW="4086526" imgH="2778229" progId="Word.Document.8">
                  <p:embed/>
                </p:oleObj>
              </mc:Choice>
              <mc:Fallback>
                <p:oleObj name="Document" r:id="rId4" imgW="4086526" imgH="2778229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9" y="1970088"/>
                        <a:ext cx="6432567" cy="4356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340768"/>
            <a:ext cx="8109912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menambah</a:t>
            </a:r>
            <a:r>
              <a:rPr lang="en-US" sz="3200" dirty="0" smtClean="0"/>
              <a:t> </a:t>
            </a:r>
            <a:r>
              <a:rPr lang="en-US" sz="3200" dirty="0" err="1" smtClean="0"/>
              <a:t>pemahaman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topik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(</a:t>
            </a:r>
            <a:r>
              <a:rPr lang="en-US" sz="3200" dirty="0" err="1" smtClean="0"/>
              <a:t>aljabar</a:t>
            </a:r>
            <a:r>
              <a:rPr lang="en-US" sz="3200" dirty="0" smtClean="0"/>
              <a:t> Boolean)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membaca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mendengarkan</a:t>
            </a:r>
            <a:r>
              <a:rPr lang="en-US" sz="3200" dirty="0" smtClean="0"/>
              <a:t> link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</a:p>
          <a:p>
            <a:endParaRPr lang="en-US" sz="3200" dirty="0"/>
          </a:p>
          <a:p>
            <a:r>
              <a:rPr lang="id-ID" sz="2800" u="sng" dirty="0">
                <a:hlinkClick r:id="rId2"/>
              </a:rPr>
              <a:t>http://www.youtube.com/watch?v=dYn8PYw14ps</a:t>
            </a:r>
            <a:endParaRPr lang="en-US" sz="2800" dirty="0"/>
          </a:p>
          <a:p>
            <a:endParaRPr lang="en-US" sz="3200" dirty="0"/>
          </a:p>
        </p:txBody>
      </p:sp>
      <p:pic>
        <p:nvPicPr>
          <p:cNvPr id="134146" name="Picture 2" descr="http://www.washingtonplazachurch.com/images/hearc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59200"/>
            <a:ext cx="3068893" cy="204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85072" y="6061938"/>
            <a:ext cx="474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Sumber</a:t>
            </a:r>
            <a:r>
              <a:rPr lang="en-US" sz="1400" dirty="0" smtClean="0"/>
              <a:t> </a:t>
            </a:r>
            <a:r>
              <a:rPr lang="en-US" sz="1400" dirty="0" err="1" smtClean="0"/>
              <a:t>Gambar</a:t>
            </a:r>
            <a:r>
              <a:rPr lang="en-US" sz="1400" dirty="0"/>
              <a:t> :http://www.washingtonplazachurch.com</a:t>
            </a:r>
          </a:p>
        </p:txBody>
      </p:sp>
    </p:spTree>
    <p:extLst>
      <p:ext uri="{BB962C8B-B14F-4D97-AF65-F5344CB8AC3E}">
        <p14:creationId xmlns:p14="http://schemas.microsoft.com/office/powerpoint/2010/main" val="4068807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f(x, y, z) = y’(</a:t>
            </a:r>
            <a:r>
              <a:rPr lang="en-US" dirty="0" err="1" smtClean="0"/>
              <a:t>xz</a:t>
            </a:r>
            <a:r>
              <a:rPr lang="en-US" dirty="0" smtClean="0"/>
              <a:t>’ + z)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f(x, y, z)</a:t>
            </a:r>
            <a:r>
              <a:rPr lang="id-ID" dirty="0" smtClean="0"/>
              <a:t> = x’y’z + xy’ +z’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f(x, y, z)  = x’yz + xy’z’ + xyz + xyz’</a:t>
            </a:r>
            <a:endParaRPr lang="en-US" dirty="0" smtClean="0"/>
          </a:p>
        </p:txBody>
      </p:sp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064" y="0"/>
            <a:ext cx="2736304" cy="61387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referensi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9592" y="1124744"/>
            <a:ext cx="7418016" cy="3493008"/>
          </a:xfrm>
        </p:spPr>
        <p:txBody>
          <a:bodyPr>
            <a:normAutofit fontScale="92500"/>
          </a:bodyPr>
          <a:lstStyle/>
          <a:p>
            <a:pPr marL="396875" indent="-327025">
              <a:buFont typeface="Wingdings" pitchFamily="2" charset="2"/>
              <a:buChar char="Ø"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Munir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  R.,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Matematika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Diskrit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Infomatika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Edisi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kedua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Bandung, 2003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Rosen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 K. H.,  Discrete Mathematics and Its Applications, 5th  edition, McGraw-Hill, Singapore,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2003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Lipschutz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S., Lipson M.,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Discrete Mathematics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McGraw Hill USA, 1997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Peter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Grossman, Discrete Mathematics for Computing, Second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Edition,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Grassroot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Series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http://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www.washingtonplazachurch.com(gambar)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30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Postulat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Huntington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Distributif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dirty="0" smtClean="0"/>
              <a:t>) = (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) + (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(ii)  </a:t>
            </a:r>
            <a:r>
              <a:rPr lang="en-US" i="1" dirty="0" smtClean="0"/>
              <a:t>a</a:t>
            </a:r>
            <a:r>
              <a:rPr lang="en-US" dirty="0" smtClean="0"/>
              <a:t> + (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) = (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(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Komplemen</a:t>
            </a:r>
            <a:r>
              <a:rPr lang="en-US" dirty="0" smtClean="0"/>
              <a:t>:	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dirty="0" smtClean="0"/>
              <a:t>’ = 1 </a:t>
            </a:r>
          </a:p>
          <a:p>
            <a:pPr>
              <a:buNone/>
            </a:pPr>
            <a:r>
              <a:rPr lang="en-US" dirty="0" smtClean="0"/>
              <a:t>(ii)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’ = 0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Aljabar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	</a:t>
            </a: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mempunyai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sebuah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aljabar</a:t>
            </a:r>
            <a:r>
              <a:rPr lang="en-US" dirty="0" smtClean="0">
                <a:cs typeface="Times New Roman" pitchFamily="18" charset="0"/>
              </a:rPr>
              <a:t> Boolean, </a:t>
            </a:r>
            <a:r>
              <a:rPr lang="en-US" dirty="0" err="1" smtClean="0">
                <a:cs typeface="Times New Roman" pitchFamily="18" charset="0"/>
              </a:rPr>
              <a:t>harus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diperlihatkan</a:t>
            </a:r>
            <a:r>
              <a:rPr lang="en-US" dirty="0" smtClean="0"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	1. </a:t>
            </a:r>
            <a:r>
              <a:rPr lang="en-US" dirty="0" err="1" smtClean="0">
                <a:cs typeface="Times New Roman" pitchFamily="18" charset="0"/>
              </a:rPr>
              <a:t>Elemen-elemen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himpunan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smtClean="0">
                <a:cs typeface="Times New Roman" pitchFamily="18" charset="0"/>
              </a:rPr>
              <a:t>B</a:t>
            </a:r>
            <a:r>
              <a:rPr lang="en-US" dirty="0" smtClean="0">
                <a:cs typeface="Times New Roman" pitchFamily="18" charset="0"/>
              </a:rPr>
              <a:t>,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	2. </a:t>
            </a:r>
            <a:r>
              <a:rPr lang="en-US" dirty="0" err="1" smtClean="0">
                <a:cs typeface="Times New Roman" pitchFamily="18" charset="0"/>
              </a:rPr>
              <a:t>Kaidah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operasi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operator </a:t>
            </a:r>
            <a:r>
              <a:rPr lang="en-US" dirty="0" err="1" smtClean="0">
                <a:cs typeface="Times New Roman" pitchFamily="18" charset="0"/>
              </a:rPr>
              <a:t>biner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dan</a:t>
            </a:r>
            <a:endParaRPr lang="en-US" dirty="0" smtClean="0"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       operator </a:t>
            </a:r>
            <a:r>
              <a:rPr lang="en-US" dirty="0" err="1" smtClean="0">
                <a:cs typeface="Times New Roman" pitchFamily="18" charset="0"/>
              </a:rPr>
              <a:t>uner</a:t>
            </a:r>
            <a:r>
              <a:rPr lang="en-US" dirty="0" smtClean="0">
                <a:cs typeface="Times New Roman" pitchFamily="18" charset="0"/>
              </a:rPr>
              <a:t>,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	3. </a:t>
            </a:r>
            <a:r>
              <a:rPr lang="en-US" dirty="0" err="1" smtClean="0">
                <a:cs typeface="Times New Roman" pitchFamily="18" charset="0"/>
              </a:rPr>
              <a:t>Memenuhi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postulat</a:t>
            </a:r>
            <a:r>
              <a:rPr lang="en-US" dirty="0" smtClean="0">
                <a:cs typeface="Times New Roman" pitchFamily="18" charset="0"/>
              </a:rPr>
              <a:t> Huntington.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ALJABAR BOOLEAN DUA NILAI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8800"/>
            <a:ext cx="6777317" cy="3508977"/>
          </a:xfrm>
        </p:spPr>
        <p:txBody>
          <a:bodyPr/>
          <a:lstStyle/>
          <a:p>
            <a:r>
              <a:rPr lang="en-US" dirty="0" err="1" smtClean="0"/>
              <a:t>Aljabar</a:t>
            </a:r>
            <a:r>
              <a:rPr lang="en-US" dirty="0" smtClean="0"/>
              <a:t> Boolean </a:t>
            </a:r>
            <a:r>
              <a:rPr lang="en-US" dirty="0" err="1" smtClean="0"/>
              <a:t>dua-nilai</a:t>
            </a:r>
            <a:r>
              <a:rPr lang="en-US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B</a:t>
            </a:r>
            <a:r>
              <a:rPr lang="en-US" dirty="0" smtClean="0"/>
              <a:t> = {0, 1}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operator </a:t>
            </a:r>
            <a:r>
              <a:rPr lang="en-US" dirty="0" err="1" smtClean="0"/>
              <a:t>biner</a:t>
            </a:r>
            <a:r>
              <a:rPr lang="en-US" dirty="0" smtClean="0"/>
              <a:t>, +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operator </a:t>
            </a:r>
            <a:r>
              <a:rPr lang="en-US" dirty="0" err="1" smtClean="0"/>
              <a:t>uner</a:t>
            </a:r>
            <a:r>
              <a:rPr lang="en-US" dirty="0" smtClean="0"/>
              <a:t>, ’</a:t>
            </a:r>
          </a:p>
          <a:p>
            <a:pPr lvl="0"/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operator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operator </a:t>
            </a:r>
            <a:r>
              <a:rPr lang="en-US" dirty="0" err="1" smtClean="0"/>
              <a:t>uner</a:t>
            </a:r>
            <a:r>
              <a:rPr lang="en-US" dirty="0" smtClean="0"/>
              <a:t>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174264"/>
              </p:ext>
            </p:extLst>
          </p:nvPr>
        </p:nvGraphicFramePr>
        <p:xfrm>
          <a:off x="1259632" y="4365104"/>
          <a:ext cx="5950592" cy="1785950"/>
        </p:xfrm>
        <a:graphic>
          <a:graphicData uri="http://schemas.openxmlformats.org/drawingml/2006/table">
            <a:tbl>
              <a:tblPr/>
              <a:tblGrid>
                <a:gridCol w="432784"/>
                <a:gridCol w="541171"/>
                <a:gridCol w="757182"/>
                <a:gridCol w="541171"/>
                <a:gridCol w="432784"/>
                <a:gridCol w="432784"/>
                <a:gridCol w="973192"/>
                <a:gridCol w="541171"/>
                <a:gridCol w="649558"/>
                <a:gridCol w="648795"/>
              </a:tblGrid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</a:t>
                      </a:r>
                      <a:r>
                        <a:rPr lang="en-US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 b</a:t>
                      </a:r>
                      <a:endParaRPr lang="en-U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en-US" sz="1600" b="1" i="1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EKSPRESI BOOLEAN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Misalkan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, +,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, ’)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Boolean.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Boolean </a:t>
            </a:r>
            <a:r>
              <a:rPr lang="en-US" dirty="0" err="1" smtClean="0"/>
              <a:t>dalam</a:t>
            </a:r>
            <a:r>
              <a:rPr lang="en-US" dirty="0" smtClean="0"/>
              <a:t>         (</a:t>
            </a:r>
            <a:r>
              <a:rPr lang="en-US" i="1" dirty="0" smtClean="0"/>
              <a:t>B</a:t>
            </a:r>
            <a:r>
              <a:rPr lang="en-US" dirty="0" smtClean="0"/>
              <a:t>, +,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, ’)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  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(ii) 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(iii)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Boolean,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’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Boolean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MENGEVALUASI EKSPRESI BOOLEAN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:  </a:t>
            </a:r>
          </a:p>
          <a:p>
            <a:pPr lvl="0">
              <a:buNone/>
            </a:pPr>
            <a:r>
              <a:rPr lang="en-US" i="1" dirty="0" smtClean="0"/>
              <a:t>	a</a:t>
            </a:r>
            <a:r>
              <a:rPr lang="en-US" dirty="0" smtClean="0"/>
              <a:t>’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0, </a:t>
            </a:r>
            <a:r>
              <a:rPr lang="en-US" i="1" dirty="0" smtClean="0"/>
              <a:t>b</a:t>
            </a:r>
            <a:r>
              <a:rPr lang="en-US" dirty="0" smtClean="0"/>
              <a:t> = 1,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= 0,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ekspresinya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0’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(1 + 0) = 1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1 = 1</a:t>
            </a:r>
          </a:p>
          <a:p>
            <a:pPr lvl="0"/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Boolean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b="1" dirty="0" err="1" smtClean="0"/>
              <a:t>ekivalen</a:t>
            </a:r>
            <a:r>
              <a:rPr lang="en-US" dirty="0" smtClean="0"/>
              <a:t> (</a:t>
            </a:r>
            <a:r>
              <a:rPr lang="en-US" dirty="0" err="1" smtClean="0"/>
              <a:t>dilambangkan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‘=’)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Perlihatkan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err="1" smtClean="0"/>
              <a:t>a</a:t>
            </a:r>
            <a:r>
              <a:rPr lang="en-US" dirty="0" err="1" smtClean="0"/>
              <a:t>’</a:t>
            </a:r>
            <a:r>
              <a:rPr lang="en-US" i="1" dirty="0" err="1" smtClean="0"/>
              <a:t>b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2428868"/>
          <a:ext cx="8143931" cy="3714775"/>
        </p:xfrm>
        <a:graphic>
          <a:graphicData uri="http://schemas.openxmlformats.org/drawingml/2006/table">
            <a:tbl>
              <a:tblPr/>
              <a:tblGrid>
                <a:gridCol w="757606"/>
                <a:gridCol w="757606"/>
                <a:gridCol w="1137077"/>
                <a:gridCol w="1515212"/>
                <a:gridCol w="2083083"/>
                <a:gridCol w="1893347"/>
              </a:tblGrid>
              <a:tr h="7429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1944</TotalTime>
  <Words>1038</Words>
  <Application>Microsoft Office PowerPoint</Application>
  <PresentationFormat>On-screen Show (4:3)</PresentationFormat>
  <Paragraphs>315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Arial</vt:lpstr>
      <vt:lpstr>Arial Black</vt:lpstr>
      <vt:lpstr>Calibri</vt:lpstr>
      <vt:lpstr>Century Gothic</vt:lpstr>
      <vt:lpstr>Symbol</vt:lpstr>
      <vt:lpstr>Times New Roman</vt:lpstr>
      <vt:lpstr>Wingdings</vt:lpstr>
      <vt:lpstr>Wingdings 2</vt:lpstr>
      <vt:lpstr>Austin</vt:lpstr>
      <vt:lpstr>Document</vt:lpstr>
      <vt:lpstr>Visio</vt:lpstr>
      <vt:lpstr>ALJABAR BOOLEAN</vt:lpstr>
      <vt:lpstr>DEFINISI ALJABAR BOOLEAN</vt:lpstr>
      <vt:lpstr> Postulat Huntington</vt:lpstr>
      <vt:lpstr> Postulat Huntington</vt:lpstr>
      <vt:lpstr> Aljabar Boolean</vt:lpstr>
      <vt:lpstr>ALJABAR BOOLEAN DUA NILAI</vt:lpstr>
      <vt:lpstr>EKSPRESI BOOLEAN</vt:lpstr>
      <vt:lpstr>MENGEVALUASI EKSPRESI BOOLEAN</vt:lpstr>
      <vt:lpstr>CONTOH</vt:lpstr>
      <vt:lpstr>Latihan Soal</vt:lpstr>
      <vt:lpstr>Prinsip Dualitas</vt:lpstr>
      <vt:lpstr>CONTOH</vt:lpstr>
      <vt:lpstr>HUKUM ALJABAR BOOLEAN</vt:lpstr>
      <vt:lpstr>HUKUM ALJABAR BOOLEAN</vt:lpstr>
      <vt:lpstr>CONTOH</vt:lpstr>
      <vt:lpstr>FUNGSI BOOLEAN</vt:lpstr>
      <vt:lpstr>FUNGSI BOOLEAN</vt:lpstr>
      <vt:lpstr>Contoh Fungsi Boolean &amp; Literal </vt:lpstr>
      <vt:lpstr>Menyatakan Fungsi Boolean dalam Tabel Kebenaran</vt:lpstr>
      <vt:lpstr>Komplemen Fungsi</vt:lpstr>
      <vt:lpstr>Komplemen Fungsi</vt:lpstr>
      <vt:lpstr>Contoh</vt:lpstr>
      <vt:lpstr>Komplemen Fungsi</vt:lpstr>
      <vt:lpstr>Latihan Soal</vt:lpstr>
      <vt:lpstr>Aplikasi Aljabar Boolean</vt:lpstr>
      <vt:lpstr>Aplikasi Aljabar Boolean</vt:lpstr>
      <vt:lpstr>Aplikasi Aljabar Boolean</vt:lpstr>
      <vt:lpstr>Aplikasi Aljabar Boolean</vt:lpstr>
      <vt:lpstr>Aplikasi Aljabar Boolean</vt:lpstr>
      <vt:lpstr>Aplikasi Aljabar Boolean</vt:lpstr>
      <vt:lpstr>Aplikasi Aljabar Boolean</vt:lpstr>
      <vt:lpstr>PowerPoint Presentation</vt:lpstr>
      <vt:lpstr>Latihan Soal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Faculty_Poltek</dc:creator>
  <cp:lastModifiedBy>FERRA ARIK</cp:lastModifiedBy>
  <cp:revision>96</cp:revision>
  <dcterms:created xsi:type="dcterms:W3CDTF">2009-03-04T06:32:49Z</dcterms:created>
  <dcterms:modified xsi:type="dcterms:W3CDTF">2018-08-19T13:00:05Z</dcterms:modified>
</cp:coreProperties>
</file>