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301" r:id="rId2"/>
    <p:sldId id="303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1" r:id="rId14"/>
    <p:sldId id="270" r:id="rId15"/>
    <p:sldId id="272" r:id="rId16"/>
    <p:sldId id="273" r:id="rId17"/>
    <p:sldId id="275" r:id="rId18"/>
    <p:sldId id="276" r:id="rId19"/>
    <p:sldId id="277" r:id="rId20"/>
    <p:sldId id="274" r:id="rId21"/>
    <p:sldId id="278" r:id="rId22"/>
    <p:sldId id="280" r:id="rId23"/>
    <p:sldId id="287" r:id="rId24"/>
    <p:sldId id="281" r:id="rId25"/>
    <p:sldId id="288" r:id="rId26"/>
    <p:sldId id="289" r:id="rId27"/>
    <p:sldId id="282" r:id="rId28"/>
    <p:sldId id="283" r:id="rId29"/>
    <p:sldId id="284" r:id="rId30"/>
    <p:sldId id="285" r:id="rId31"/>
    <p:sldId id="286" r:id="rId32"/>
    <p:sldId id="290" r:id="rId33"/>
    <p:sldId id="291" r:id="rId34"/>
    <p:sldId id="293" r:id="rId35"/>
    <p:sldId id="294" r:id="rId36"/>
    <p:sldId id="292" r:id="rId37"/>
    <p:sldId id="295" r:id="rId38"/>
    <p:sldId id="296" r:id="rId39"/>
    <p:sldId id="298" r:id="rId40"/>
    <p:sldId id="299" r:id="rId41"/>
    <p:sldId id="300" r:id="rId42"/>
    <p:sldId id="302" r:id="rId43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26" y="1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B91A5-8E53-4B27-98E8-51531906247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3AFF7-B8C9-468D-BA31-EDEF9ECBA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1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dosen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mulai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menggunakan</a:t>
            </a:r>
            <a:r>
              <a:rPr lang="en-US" baseline="0" dirty="0" smtClean="0"/>
              <a:t> tool K-Map application (</a:t>
            </a:r>
            <a:r>
              <a:rPr lang="en-US" baseline="0" dirty="0" err="1" smtClean="0"/>
              <a:t>aplikasi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penyederhanaan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fungsi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boolean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3AFF7-B8C9-468D-BA31-EDEF9ECBAF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87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melakukan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latihan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penyederhanaan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fungsi</a:t>
            </a:r>
            <a:r>
              <a:rPr lang="en-US" baseline="0" dirty="0" smtClean="0"/>
              <a:t> </a:t>
            </a:r>
            <a:r>
              <a:rPr lang="en-US" baseline="0" smtClean="0"/>
              <a:t>boolean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3AFF7-B8C9-468D-BA31-EDEF9ECBAFB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6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CA000C93-E2AE-44C9-BF3C-5CDFAE5AAB62}" type="datetime3">
              <a:rPr lang="en-US" smtClean="0"/>
              <a:t>15 September 2014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1593F6A-C4CF-47CB-AFE2-E9BE6F8C2961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2E6532-8890-4F81-88A8-8FA2DB764D3D}" type="datetime3">
              <a:rPr lang="en-US" smtClean="0"/>
              <a:t>15 September 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CCA05-DE25-4F07-842B-79454EB64B5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CDA822-920E-4CE1-BA01-A70F82557189}" type="datetime3">
              <a:rPr lang="en-US" smtClean="0"/>
              <a:t>15 September 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A670C-A3EC-48AE-8145-062C1EDE71A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808157-3A04-44D1-B9D7-09A05D6B3643}" type="datetime3">
              <a:rPr lang="en-US" smtClean="0"/>
              <a:t>15 September 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19F23-30C3-4996-84F9-85F75503EBC8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A53267-AD99-4268-97AF-0711347F840A}" type="datetime3">
              <a:rPr lang="en-US" smtClean="0"/>
              <a:t>15 September 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853E8-7824-47A8-99D5-0DE69E519612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EA56ED-41FC-4F9C-A47D-F5E88BA9AB0D}" type="datetime3">
              <a:rPr lang="en-US" smtClean="0"/>
              <a:t>15 September 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30A0C-243D-4F08-8E8C-56D364FAFD8F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1EB5B4-2ADF-4EBF-8415-7141138E1BB7}" type="datetime3">
              <a:rPr lang="en-US" smtClean="0"/>
              <a:t>15 September 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DAB34-6421-43AA-A305-533DE3C4D5B0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4E7AAF-DF30-4282-BEE2-D0063F7889C1}" type="datetime3">
              <a:rPr lang="en-US" smtClean="0"/>
              <a:t>15 September 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BA214-2999-4706-9A39-49CA8E3BD174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520CFE-84E0-4970-AE62-DEE7A4495F9C}" type="datetime3">
              <a:rPr lang="en-US" smtClean="0"/>
              <a:t>15 September 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DD110C-3A2E-4AEF-B915-5D3F25260BF4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85359-5B01-4563-A5B3-3451826501B9}" type="datetime3">
              <a:rPr lang="en-US" smtClean="0"/>
              <a:t>15 September 2014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D9D50-225F-4D62-8416-A368AAFA2C7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C27E34-81C2-467D-8B5E-55974B1B024A}" type="datetime3">
              <a:rPr lang="en-US" smtClean="0"/>
              <a:t>15 September 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D4DC36-BD08-4DF6-B0A7-C5C26460C464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1763CEAA-48DA-487A-A59C-1589109623EE}" type="datetime3">
              <a:rPr lang="en-US" smtClean="0"/>
              <a:t>15 September 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872BF800-02A1-47D3-AFEC-5AD1D3BFEB92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2.doc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1.doc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36912"/>
            <a:ext cx="7715304" cy="122413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Penyederhanaan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</a:t>
            </a:r>
            <a:endParaRPr lang="id-ID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3969930"/>
            <a:ext cx="39313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Disusun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: </a:t>
            </a:r>
          </a:p>
          <a:p>
            <a:r>
              <a:rPr lang="en-US" b="1" dirty="0" err="1" smtClean="0"/>
              <a:t>Hanung</a:t>
            </a:r>
            <a:r>
              <a:rPr lang="en-US" b="1" dirty="0" smtClean="0"/>
              <a:t> N. </a:t>
            </a:r>
            <a:r>
              <a:rPr lang="en-US" b="1" dirty="0" err="1" smtClean="0"/>
              <a:t>Prasetyo</a:t>
            </a:r>
            <a:r>
              <a:rPr lang="en-US" b="1" dirty="0" smtClean="0"/>
              <a:t>, </a:t>
            </a:r>
            <a:r>
              <a:rPr lang="en-US" b="1" dirty="0" err="1" smtClean="0"/>
              <a:t>S.Si</a:t>
            </a:r>
            <a:r>
              <a:rPr lang="en-US" b="1" dirty="0" smtClean="0"/>
              <a:t>, M.T.</a:t>
            </a:r>
          </a:p>
          <a:p>
            <a:r>
              <a:rPr lang="en-US" b="1" dirty="0" smtClean="0"/>
              <a:t>hanungnp@telkomuniversity.ac.id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09320"/>
            <a:ext cx="885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Hanya</a:t>
            </a:r>
            <a:r>
              <a:rPr lang="en-US" i="1" dirty="0" smtClean="0"/>
              <a:t> </a:t>
            </a:r>
            <a:r>
              <a:rPr lang="en-US" i="1" dirty="0" err="1" smtClean="0"/>
              <a:t>dipergunakan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kepentingan</a:t>
            </a:r>
            <a:r>
              <a:rPr lang="en-US" i="1" dirty="0" smtClean="0"/>
              <a:t> </a:t>
            </a:r>
            <a:r>
              <a:rPr lang="en-US" i="1" dirty="0" err="1" smtClean="0"/>
              <a:t>pengajaran</a:t>
            </a:r>
            <a:r>
              <a:rPr lang="en-US" i="1" dirty="0" smtClean="0"/>
              <a:t> di </a:t>
            </a:r>
            <a:r>
              <a:rPr lang="en-US" i="1" dirty="0" err="1" smtClean="0"/>
              <a:t>Lingkungan</a:t>
            </a:r>
            <a:r>
              <a:rPr lang="en-US" i="1" dirty="0" smtClean="0"/>
              <a:t> </a:t>
            </a:r>
            <a:r>
              <a:rPr lang="en-US" i="1" dirty="0" smtClean="0"/>
              <a:t>Telkom University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5373216"/>
            <a:ext cx="3121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DU1023-Matematika </a:t>
            </a:r>
            <a:r>
              <a:rPr lang="en-US" dirty="0" err="1" smtClean="0"/>
              <a:t>Diskrit</a:t>
            </a:r>
            <a:endParaRPr lang="en-US" dirty="0" smtClean="0"/>
          </a:p>
          <a:p>
            <a:r>
              <a:rPr lang="en-US" dirty="0" smtClean="0"/>
              <a:t>Semester </a:t>
            </a:r>
            <a:r>
              <a:rPr lang="en-US" dirty="0" err="1" smtClean="0"/>
              <a:t>Ganjil</a:t>
            </a:r>
            <a:r>
              <a:rPr lang="en-US" dirty="0"/>
              <a:t> </a:t>
            </a:r>
            <a:r>
              <a:rPr lang="en-US" dirty="0" smtClean="0"/>
              <a:t>2013 - 2014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34057" y="172978"/>
            <a:ext cx="318542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Universitas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Telkom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www.telkomuniversity.ac.id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6" y="172978"/>
            <a:ext cx="1077595" cy="107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71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6777317" cy="350897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r>
              <a:rPr lang="en-US" dirty="0" smtClean="0"/>
              <a:t> SOP </a:t>
            </a:r>
            <a:r>
              <a:rPr lang="en-US" dirty="0" err="1" smtClean="0"/>
              <a:t>dan</a:t>
            </a:r>
            <a:r>
              <a:rPr lang="en-US" dirty="0" smtClean="0"/>
              <a:t> POS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2714620"/>
          <a:ext cx="3476325" cy="3357586"/>
        </p:xfrm>
        <a:graphic>
          <a:graphicData uri="http://schemas.openxmlformats.org/drawingml/2006/table">
            <a:tbl>
              <a:tblPr/>
              <a:tblGrid>
                <a:gridCol w="549086"/>
                <a:gridCol w="549086"/>
                <a:gridCol w="549086"/>
                <a:gridCol w="1829067"/>
              </a:tblGrid>
              <a:tr h="373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845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024744" cy="31310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24744"/>
            <a:ext cx="6777317" cy="350897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r>
              <a:rPr lang="en-US" dirty="0" smtClean="0"/>
              <a:t> SOP </a:t>
            </a:r>
            <a:r>
              <a:rPr lang="en-US" dirty="0" err="1" smtClean="0"/>
              <a:t>dan</a:t>
            </a:r>
            <a:r>
              <a:rPr lang="en-US" dirty="0" smtClean="0"/>
              <a:t> POS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24256"/>
              </p:ext>
            </p:extLst>
          </p:nvPr>
        </p:nvGraphicFramePr>
        <p:xfrm>
          <a:off x="1115616" y="2060848"/>
          <a:ext cx="3476325" cy="3357586"/>
        </p:xfrm>
        <a:graphic>
          <a:graphicData uri="http://schemas.openxmlformats.org/drawingml/2006/table">
            <a:tbl>
              <a:tblPr/>
              <a:tblGrid>
                <a:gridCol w="549086"/>
                <a:gridCol w="549086"/>
                <a:gridCol w="549086"/>
                <a:gridCol w="1829067"/>
              </a:tblGrid>
              <a:tr h="373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845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6777317" cy="350897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3. 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r>
              <a:rPr lang="en-US" dirty="0" smtClean="0"/>
              <a:t> SOP </a:t>
            </a:r>
            <a:r>
              <a:rPr lang="en-US" dirty="0" err="1" smtClean="0"/>
              <a:t>dan</a:t>
            </a:r>
            <a:r>
              <a:rPr lang="en-US" dirty="0" smtClean="0"/>
              <a:t> POS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2714620"/>
          <a:ext cx="3476325" cy="3357586"/>
        </p:xfrm>
        <a:graphic>
          <a:graphicData uri="http://schemas.openxmlformats.org/drawingml/2006/table">
            <a:tbl>
              <a:tblPr/>
              <a:tblGrid>
                <a:gridCol w="549086"/>
                <a:gridCol w="549086"/>
                <a:gridCol w="549086"/>
                <a:gridCol w="1829067"/>
              </a:tblGrid>
              <a:tr h="373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845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Menyatakan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 </a:t>
            </a:r>
            <a:b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Bentuk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SOP &amp; POS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SOP </a:t>
            </a:r>
            <a:r>
              <a:rPr lang="en-US" dirty="0" err="1" smtClean="0"/>
              <a:t>atau</a:t>
            </a:r>
            <a:r>
              <a:rPr lang="en-US" dirty="0" smtClean="0"/>
              <a:t> POS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literalnya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???? (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Boolean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err="1" smtClean="0"/>
              <a:t>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r>
              <a:rPr lang="en-US" dirty="0" smtClean="0"/>
              <a:t> SOP </a:t>
            </a:r>
            <a:r>
              <a:rPr lang="en-US" dirty="0" err="1" smtClean="0"/>
              <a:t>dan</a:t>
            </a:r>
            <a:r>
              <a:rPr lang="en-US" dirty="0" smtClean="0"/>
              <a:t> POS!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Cara 1</a:t>
            </a:r>
          </a:p>
          <a:p>
            <a:pPr>
              <a:buNone/>
            </a:pP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err="1" smtClean="0"/>
              <a:t>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endParaRPr lang="en-US" b="1" dirty="0" smtClean="0"/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(a) SOP</a:t>
            </a:r>
          </a:p>
          <a:p>
            <a:pPr>
              <a:buNone/>
            </a:pPr>
            <a:r>
              <a:rPr lang="en-US" i="1" dirty="0" smtClean="0"/>
              <a:t>x</a:t>
            </a:r>
            <a:r>
              <a:rPr lang="en-US" dirty="0" smtClean="0"/>
              <a:t> = </a:t>
            </a:r>
            <a:r>
              <a:rPr lang="en-US" i="1" dirty="0" smtClean="0"/>
              <a:t>x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 + </a:t>
            </a:r>
            <a:r>
              <a:rPr lang="en-US" i="1" dirty="0" smtClean="0"/>
              <a:t>y</a:t>
            </a:r>
            <a:r>
              <a:rPr lang="en-US" dirty="0" smtClean="0"/>
              <a:t>’)</a:t>
            </a:r>
          </a:p>
          <a:p>
            <a:pPr>
              <a:buNone/>
            </a:pPr>
            <a:r>
              <a:rPr lang="en-US" dirty="0" smtClean="0"/>
              <a:t>   = </a:t>
            </a:r>
            <a:r>
              <a:rPr lang="en-US" i="1" dirty="0" err="1" smtClean="0"/>
              <a:t>xy</a:t>
            </a:r>
            <a:r>
              <a:rPr lang="en-US" i="1" dirty="0" smtClean="0"/>
              <a:t> </a:t>
            </a:r>
            <a:r>
              <a:rPr lang="en-US" dirty="0" smtClean="0"/>
              <a:t>+ </a:t>
            </a:r>
            <a:r>
              <a:rPr lang="en-US" i="1" dirty="0" err="1" smtClean="0"/>
              <a:t>xy</a:t>
            </a:r>
            <a:r>
              <a:rPr lang="en-US" dirty="0" smtClean="0"/>
              <a:t>’</a:t>
            </a:r>
          </a:p>
          <a:p>
            <a:pPr>
              <a:buNone/>
            </a:pPr>
            <a:r>
              <a:rPr lang="en-US" dirty="0" smtClean="0"/>
              <a:t>   = </a:t>
            </a:r>
            <a:r>
              <a:rPr lang="en-US" i="1" dirty="0" err="1" smtClean="0"/>
              <a:t>xy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 + </a:t>
            </a:r>
            <a:r>
              <a:rPr lang="en-US" i="1" dirty="0" smtClean="0"/>
              <a:t>z</a:t>
            </a:r>
            <a:r>
              <a:rPr lang="en-US" dirty="0" smtClean="0"/>
              <a:t>’) + </a:t>
            </a:r>
            <a:r>
              <a:rPr lang="en-US" i="1" dirty="0" err="1" smtClean="0"/>
              <a:t>xy</a:t>
            </a:r>
            <a:r>
              <a:rPr lang="en-US" dirty="0" smtClean="0"/>
              <a:t>’(</a:t>
            </a:r>
            <a:r>
              <a:rPr lang="en-US" i="1" dirty="0" smtClean="0"/>
              <a:t>z</a:t>
            </a:r>
            <a:r>
              <a:rPr lang="en-US" dirty="0" smtClean="0"/>
              <a:t> + </a:t>
            </a:r>
            <a:r>
              <a:rPr lang="en-US" i="1" dirty="0" smtClean="0"/>
              <a:t>z</a:t>
            </a:r>
            <a:r>
              <a:rPr lang="en-US" dirty="0" smtClean="0"/>
              <a:t>’)</a:t>
            </a:r>
          </a:p>
          <a:p>
            <a:pPr>
              <a:buNone/>
            </a:pPr>
            <a:r>
              <a:rPr lang="en-US" dirty="0" smtClean="0"/>
              <a:t>   = </a:t>
            </a:r>
            <a:r>
              <a:rPr lang="en-US" i="1" dirty="0" smtClean="0"/>
              <a:t>xyz </a:t>
            </a:r>
            <a:r>
              <a:rPr lang="en-US" dirty="0" smtClean="0"/>
              <a:t>+ </a:t>
            </a:r>
            <a:r>
              <a:rPr lang="en-US" i="1" dirty="0" smtClean="0"/>
              <a:t>xyz</a:t>
            </a:r>
            <a:r>
              <a:rPr lang="en-US" dirty="0" smtClean="0"/>
              <a:t>’ + </a:t>
            </a:r>
            <a:r>
              <a:rPr lang="en-US" i="1" dirty="0" err="1" smtClean="0"/>
              <a:t>xy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r>
              <a:rPr lang="en-US" dirty="0" smtClean="0"/>
              <a:t> + </a:t>
            </a:r>
            <a:r>
              <a:rPr lang="en-US" i="1" dirty="0" err="1" smtClean="0"/>
              <a:t>xy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r>
              <a:rPr lang="en-US" dirty="0" smtClean="0"/>
              <a:t>’</a:t>
            </a:r>
          </a:p>
          <a:p>
            <a:pPr>
              <a:buNone/>
            </a:pPr>
            <a:r>
              <a:rPr lang="en-US" i="1" dirty="0" err="1" smtClean="0"/>
              <a:t>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r>
              <a:rPr lang="en-US" dirty="0" smtClean="0"/>
              <a:t> = </a:t>
            </a:r>
            <a:r>
              <a:rPr lang="en-US" i="1" dirty="0" err="1" smtClean="0"/>
              <a:t>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r>
              <a:rPr lang="en-US" dirty="0" smtClean="0"/>
              <a:t> (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x</a:t>
            </a:r>
            <a:r>
              <a:rPr lang="en-US" dirty="0" smtClean="0"/>
              <a:t>’)</a:t>
            </a:r>
          </a:p>
          <a:p>
            <a:pPr>
              <a:buNone/>
            </a:pPr>
            <a:r>
              <a:rPr lang="en-US" dirty="0" smtClean="0"/>
              <a:t>      = </a:t>
            </a:r>
            <a:r>
              <a:rPr lang="en-US" dirty="0" err="1" smtClean="0"/>
              <a:t>xy’z</a:t>
            </a:r>
            <a:r>
              <a:rPr lang="en-US" dirty="0" smtClean="0"/>
              <a:t> + </a:t>
            </a:r>
            <a:r>
              <a:rPr lang="en-US" dirty="0" err="1" smtClean="0"/>
              <a:t>x’y’z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8200" y="1600200"/>
            <a:ext cx="4038600" cy="4972072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Jadi</a:t>
            </a:r>
            <a:r>
              <a:rPr lang="en-US" dirty="0" smtClean="0"/>
              <a:t>,  </a:t>
            </a:r>
          </a:p>
          <a:p>
            <a:pPr>
              <a:buNone/>
            </a:pP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   = 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err="1" smtClean="0"/>
              <a:t>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= </a:t>
            </a:r>
            <a:r>
              <a:rPr lang="en-US" i="1" dirty="0" smtClean="0"/>
              <a:t>xyz </a:t>
            </a:r>
            <a:r>
              <a:rPr lang="en-US" dirty="0" smtClean="0"/>
              <a:t>+ </a:t>
            </a:r>
            <a:r>
              <a:rPr lang="en-US" i="1" dirty="0" smtClean="0"/>
              <a:t>xyz</a:t>
            </a:r>
            <a:r>
              <a:rPr lang="en-US" dirty="0" smtClean="0"/>
              <a:t>’ + </a:t>
            </a:r>
            <a:r>
              <a:rPr lang="en-US" i="1" dirty="0" err="1" smtClean="0">
                <a:solidFill>
                  <a:srgbClr val="FF0000"/>
                </a:solidFill>
              </a:rPr>
              <a:t>xy</a:t>
            </a:r>
            <a:r>
              <a:rPr lang="en-US" dirty="0" err="1" smtClean="0">
                <a:solidFill>
                  <a:srgbClr val="FF0000"/>
                </a:solidFill>
              </a:rPr>
              <a:t>’</a:t>
            </a:r>
            <a:r>
              <a:rPr lang="en-US" i="1" dirty="0" err="1" smtClean="0">
                <a:solidFill>
                  <a:srgbClr val="FF0000"/>
                </a:solidFill>
              </a:rPr>
              <a:t>z</a:t>
            </a:r>
            <a:r>
              <a:rPr lang="en-US" dirty="0" smtClean="0"/>
              <a:t> + </a:t>
            </a:r>
            <a:r>
              <a:rPr lang="en-US" i="1" dirty="0" err="1" smtClean="0"/>
              <a:t>xy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r>
              <a:rPr lang="en-US" dirty="0" smtClean="0"/>
              <a:t>’ + </a:t>
            </a:r>
            <a:r>
              <a:rPr lang="en-US" i="1" dirty="0" err="1" smtClean="0">
                <a:solidFill>
                  <a:srgbClr val="FF0000"/>
                </a:solidFill>
              </a:rPr>
              <a:t>xy</a:t>
            </a:r>
            <a:r>
              <a:rPr lang="en-US" dirty="0" err="1" smtClean="0">
                <a:solidFill>
                  <a:srgbClr val="FF0000"/>
                </a:solidFill>
              </a:rPr>
              <a:t>’</a:t>
            </a:r>
            <a:r>
              <a:rPr lang="en-US" i="1" dirty="0" err="1" smtClean="0">
                <a:solidFill>
                  <a:srgbClr val="FF0000"/>
                </a:solidFill>
              </a:rPr>
              <a:t>z</a:t>
            </a:r>
            <a:r>
              <a:rPr lang="en-US" dirty="0" smtClean="0"/>
              <a:t> + </a:t>
            </a:r>
            <a:r>
              <a:rPr lang="en-US" i="1" dirty="0" err="1" smtClean="0"/>
              <a:t>x</a:t>
            </a:r>
            <a:r>
              <a:rPr lang="en-US" dirty="0" err="1" smtClean="0"/>
              <a:t>’</a:t>
            </a:r>
            <a:r>
              <a:rPr lang="en-US" i="1" dirty="0" err="1" smtClean="0"/>
              <a:t>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= </a:t>
            </a:r>
            <a:r>
              <a:rPr lang="en-US" i="1" dirty="0" err="1" smtClean="0"/>
              <a:t>x</a:t>
            </a:r>
            <a:r>
              <a:rPr lang="en-US" dirty="0" err="1" smtClean="0"/>
              <a:t>’</a:t>
            </a:r>
            <a:r>
              <a:rPr lang="en-US" i="1" dirty="0" err="1" smtClean="0"/>
              <a:t>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r>
              <a:rPr lang="en-US" dirty="0" smtClean="0"/>
              <a:t> + </a:t>
            </a:r>
            <a:r>
              <a:rPr lang="en-US" i="1" dirty="0" err="1" smtClean="0"/>
              <a:t>xy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r>
              <a:rPr lang="en-US" dirty="0" smtClean="0"/>
              <a:t>’ + </a:t>
            </a:r>
            <a:r>
              <a:rPr lang="en-US" i="1" dirty="0" err="1" smtClean="0"/>
              <a:t>xy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r>
              <a:rPr lang="en-US" dirty="0" smtClean="0"/>
              <a:t> + </a:t>
            </a:r>
            <a:r>
              <a:rPr lang="en-US" i="1" dirty="0" smtClean="0"/>
              <a:t>xyz</a:t>
            </a:r>
            <a:r>
              <a:rPr lang="en-US" dirty="0" smtClean="0"/>
              <a:t>’ + </a:t>
            </a:r>
            <a:r>
              <a:rPr lang="en-US" i="1" dirty="0" smtClean="0"/>
              <a:t>xyz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atau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   = </a:t>
            </a:r>
            <a:r>
              <a:rPr lang="en-US" i="1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+ </a:t>
            </a:r>
            <a:r>
              <a:rPr lang="en-US" i="1" dirty="0" smtClean="0"/>
              <a:t>m</a:t>
            </a:r>
            <a:r>
              <a:rPr lang="en-US" baseline="-25000" dirty="0" smtClean="0"/>
              <a:t>4 </a:t>
            </a:r>
            <a:r>
              <a:rPr lang="en-US" dirty="0" smtClean="0"/>
              <a:t>+ </a:t>
            </a:r>
            <a:r>
              <a:rPr lang="en-US" i="1" dirty="0" smtClean="0"/>
              <a:t>m</a:t>
            </a:r>
            <a:r>
              <a:rPr lang="en-US" baseline="-25000" dirty="0" smtClean="0"/>
              <a:t>5 </a:t>
            </a:r>
            <a:r>
              <a:rPr lang="en-US" dirty="0" smtClean="0"/>
              <a:t>+  </a:t>
            </a:r>
          </a:p>
          <a:p>
            <a:pPr>
              <a:buNone/>
            </a:pPr>
            <a:r>
              <a:rPr lang="en-US" i="1" dirty="0" smtClean="0"/>
              <a:t>                    m</a:t>
            </a:r>
            <a:r>
              <a:rPr lang="en-US" baseline="-25000" dirty="0" smtClean="0"/>
              <a:t>6 </a:t>
            </a:r>
            <a:r>
              <a:rPr lang="en-US" dirty="0" smtClean="0"/>
              <a:t>+ </a:t>
            </a:r>
            <a:r>
              <a:rPr lang="en-US" i="1" dirty="0" smtClean="0"/>
              <a:t>m</a:t>
            </a:r>
            <a:r>
              <a:rPr lang="en-US" baseline="-25000" dirty="0" smtClean="0"/>
              <a:t>7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= </a:t>
            </a:r>
            <a:r>
              <a:rPr lang="en-US" dirty="0" smtClean="0">
                <a:sym typeface="Symbol"/>
              </a:rPr>
              <a:t></a:t>
            </a:r>
            <a:r>
              <a:rPr lang="en-US" dirty="0" smtClean="0"/>
              <a:t> (1,4,5,6,7)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5576" y="1484784"/>
            <a:ext cx="3419856" cy="34930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(b) POS</a:t>
            </a:r>
          </a:p>
          <a:p>
            <a:pPr>
              <a:buNone/>
            </a:pP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i="1" dirty="0" smtClean="0"/>
              <a:t>x </a:t>
            </a:r>
            <a:r>
              <a:rPr lang="en-US" dirty="0" smtClean="0"/>
              <a:t>+ </a:t>
            </a:r>
            <a:r>
              <a:rPr lang="en-US" i="1" dirty="0" err="1" smtClean="0"/>
              <a:t>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   = (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y</a:t>
            </a:r>
            <a:r>
              <a:rPr lang="en-US" dirty="0" smtClean="0"/>
              <a:t>’)(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z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                 (</a:t>
            </a:r>
            <a:r>
              <a:rPr lang="en-US" dirty="0" err="1" smtClean="0"/>
              <a:t>Hk</a:t>
            </a:r>
            <a:r>
              <a:rPr lang="en-US" dirty="0" smtClean="0"/>
              <a:t> </a:t>
            </a:r>
            <a:r>
              <a:rPr lang="en-US" dirty="0" err="1" smtClean="0"/>
              <a:t>Distributif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i="1" dirty="0" smtClean="0"/>
              <a:t>x </a:t>
            </a:r>
            <a:r>
              <a:rPr lang="en-US" dirty="0" smtClean="0"/>
              <a:t>+ </a:t>
            </a:r>
            <a:r>
              <a:rPr lang="en-US" i="1" dirty="0" smtClean="0"/>
              <a:t>y</a:t>
            </a:r>
            <a:r>
              <a:rPr lang="en-US" dirty="0" smtClean="0"/>
              <a:t>’ = 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y</a:t>
            </a:r>
            <a:r>
              <a:rPr lang="en-US" dirty="0" smtClean="0"/>
              <a:t>’ + </a:t>
            </a:r>
            <a:r>
              <a:rPr lang="en-US" i="1" dirty="0" err="1" smtClean="0"/>
              <a:t>zz</a:t>
            </a:r>
            <a:r>
              <a:rPr lang="en-US" dirty="0" smtClean="0"/>
              <a:t>’</a:t>
            </a:r>
          </a:p>
          <a:p>
            <a:pPr>
              <a:buNone/>
            </a:pPr>
            <a:r>
              <a:rPr lang="en-US" dirty="0" smtClean="0"/>
              <a:t>       = (</a:t>
            </a:r>
            <a:r>
              <a:rPr lang="en-US" i="1" dirty="0" smtClean="0"/>
              <a:t>x </a:t>
            </a:r>
            <a:r>
              <a:rPr lang="en-US" dirty="0" smtClean="0"/>
              <a:t>+ </a:t>
            </a:r>
            <a:r>
              <a:rPr lang="en-US" i="1" dirty="0" smtClean="0"/>
              <a:t>y</a:t>
            </a:r>
            <a:r>
              <a:rPr lang="en-US" dirty="0" smtClean="0"/>
              <a:t>’ + </a:t>
            </a:r>
            <a:r>
              <a:rPr lang="en-US" i="1" dirty="0" smtClean="0"/>
              <a:t>z</a:t>
            </a:r>
            <a:r>
              <a:rPr lang="en-US" dirty="0" smtClean="0"/>
              <a:t>)(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y</a:t>
            </a:r>
            <a:r>
              <a:rPr lang="en-US" dirty="0" smtClean="0"/>
              <a:t>’ + </a:t>
            </a:r>
            <a:r>
              <a:rPr lang="en-US" i="1" dirty="0" smtClean="0"/>
              <a:t>z</a:t>
            </a:r>
            <a:r>
              <a:rPr lang="en-US" dirty="0" smtClean="0"/>
              <a:t>’)</a:t>
            </a:r>
          </a:p>
          <a:p>
            <a:pPr>
              <a:buNone/>
            </a:pP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z</a:t>
            </a:r>
            <a:r>
              <a:rPr lang="en-US" dirty="0" smtClean="0"/>
              <a:t> = 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z</a:t>
            </a:r>
            <a:r>
              <a:rPr lang="en-US" dirty="0" smtClean="0"/>
              <a:t> + </a:t>
            </a:r>
            <a:r>
              <a:rPr lang="en-US" i="1" dirty="0" err="1" smtClean="0"/>
              <a:t>yy</a:t>
            </a:r>
            <a:r>
              <a:rPr lang="en-US" dirty="0" smtClean="0"/>
              <a:t>’		        = (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y</a:t>
            </a:r>
            <a:r>
              <a:rPr lang="en-US" dirty="0" smtClean="0"/>
              <a:t> + </a:t>
            </a:r>
            <a:r>
              <a:rPr lang="en-US" i="1" dirty="0" smtClean="0"/>
              <a:t>z</a:t>
            </a:r>
            <a:r>
              <a:rPr lang="en-US" dirty="0" smtClean="0"/>
              <a:t>)(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y</a:t>
            </a:r>
            <a:r>
              <a:rPr lang="en-US" dirty="0" smtClean="0"/>
              <a:t>’ + </a:t>
            </a:r>
            <a:r>
              <a:rPr lang="en-US" i="1" dirty="0" smtClean="0"/>
              <a:t>z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283968" y="1340768"/>
            <a:ext cx="4281518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Jadi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dirty="0" err="1" smtClean="0"/>
              <a:t>,</a:t>
            </a:r>
            <a:r>
              <a:rPr lang="en-US" i="1" dirty="0" err="1" smtClean="0"/>
              <a:t>z</a:t>
            </a:r>
            <a:r>
              <a:rPr lang="en-US" dirty="0" smtClean="0"/>
              <a:t>)=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+</a:t>
            </a:r>
            <a:r>
              <a:rPr lang="en-US" i="1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’+ </a:t>
            </a:r>
            <a:r>
              <a:rPr lang="en-US" i="1" dirty="0" smtClean="0">
                <a:solidFill>
                  <a:srgbClr val="FF0000"/>
                </a:solidFill>
              </a:rPr>
              <a:t>z</a:t>
            </a:r>
            <a:r>
              <a:rPr lang="en-US" dirty="0" smtClean="0">
                <a:solidFill>
                  <a:srgbClr val="FF0000"/>
                </a:solidFill>
              </a:rPr>
              <a:t>)(</a:t>
            </a:r>
            <a:r>
              <a:rPr lang="en-US" i="1" dirty="0" smtClean="0"/>
              <a:t>x</a:t>
            </a:r>
            <a:r>
              <a:rPr lang="en-US" dirty="0" smtClean="0"/>
              <a:t> +</a:t>
            </a:r>
            <a:r>
              <a:rPr lang="en-US" i="1" dirty="0" smtClean="0"/>
              <a:t>y</a:t>
            </a:r>
            <a:r>
              <a:rPr lang="en-US" dirty="0" smtClean="0"/>
              <a:t>’+ </a:t>
            </a:r>
            <a:r>
              <a:rPr lang="en-US" i="1" dirty="0" smtClean="0"/>
              <a:t>z</a:t>
            </a:r>
            <a:r>
              <a:rPr lang="en-US" dirty="0" smtClean="0"/>
              <a:t>’)</a:t>
            </a:r>
          </a:p>
          <a:p>
            <a:pPr>
              <a:buNone/>
            </a:pPr>
            <a:r>
              <a:rPr lang="en-US" dirty="0" smtClean="0"/>
              <a:t>              (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y </a:t>
            </a:r>
            <a:r>
              <a:rPr lang="en-US" dirty="0" smtClean="0"/>
              <a:t>+ </a:t>
            </a:r>
            <a:r>
              <a:rPr lang="en-US" i="1" dirty="0" smtClean="0"/>
              <a:t>z</a:t>
            </a:r>
            <a:r>
              <a:rPr lang="en-US" dirty="0" smtClean="0"/>
              <a:t>)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x </a:t>
            </a:r>
            <a:r>
              <a:rPr lang="en-US" dirty="0" smtClean="0">
                <a:solidFill>
                  <a:srgbClr val="FF0000"/>
                </a:solidFill>
              </a:rPr>
              <a:t>+ </a:t>
            </a:r>
            <a:r>
              <a:rPr lang="en-US" i="1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’ + </a:t>
            </a:r>
            <a:r>
              <a:rPr lang="en-US" i="1" dirty="0" smtClean="0">
                <a:solidFill>
                  <a:srgbClr val="FF0000"/>
                </a:solidFill>
              </a:rPr>
              <a:t>z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dirty="0" smtClean="0"/>
              <a:t>            = (</a:t>
            </a:r>
            <a:r>
              <a:rPr lang="en-US" i="1" dirty="0" smtClean="0"/>
              <a:t>x </a:t>
            </a:r>
            <a:r>
              <a:rPr lang="en-US" dirty="0" smtClean="0"/>
              <a:t>+</a:t>
            </a:r>
            <a:r>
              <a:rPr lang="en-US" i="1" dirty="0" smtClean="0"/>
              <a:t>y</a:t>
            </a:r>
            <a:r>
              <a:rPr lang="en-US" dirty="0" smtClean="0"/>
              <a:t>+ </a:t>
            </a:r>
            <a:r>
              <a:rPr lang="en-US" i="1" dirty="0" smtClean="0"/>
              <a:t>z</a:t>
            </a:r>
            <a:r>
              <a:rPr lang="en-US" dirty="0" smtClean="0"/>
              <a:t>)(</a:t>
            </a:r>
            <a:r>
              <a:rPr lang="en-US" i="1" dirty="0" smtClean="0"/>
              <a:t>x</a:t>
            </a:r>
            <a:r>
              <a:rPr lang="en-US" dirty="0" smtClean="0"/>
              <a:t> +</a:t>
            </a:r>
            <a:r>
              <a:rPr lang="en-US" i="1" dirty="0" smtClean="0"/>
              <a:t>y</a:t>
            </a:r>
            <a:r>
              <a:rPr lang="en-US" dirty="0" smtClean="0"/>
              <a:t>’ + </a:t>
            </a:r>
            <a:r>
              <a:rPr lang="en-US" i="1" dirty="0" smtClean="0"/>
              <a:t>z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        (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y</a:t>
            </a:r>
            <a:r>
              <a:rPr lang="en-US" dirty="0" smtClean="0"/>
              <a:t>’ + </a:t>
            </a:r>
            <a:r>
              <a:rPr lang="en-US" i="1" dirty="0" smtClean="0"/>
              <a:t>z</a:t>
            </a:r>
            <a:r>
              <a:rPr lang="en-US" dirty="0" smtClean="0"/>
              <a:t>’)</a:t>
            </a:r>
          </a:p>
          <a:p>
            <a:pPr>
              <a:buNone/>
            </a:pPr>
            <a:r>
              <a:rPr lang="en-US" dirty="0" err="1" smtClean="0"/>
              <a:t>atau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i="1" dirty="0" smtClean="0"/>
              <a:t>M</a:t>
            </a:r>
            <a:r>
              <a:rPr lang="en-US" baseline="-25000" dirty="0" smtClean="0"/>
              <a:t>0</a:t>
            </a:r>
            <a:r>
              <a:rPr lang="en-US" i="1" dirty="0" smtClean="0"/>
              <a:t>M</a:t>
            </a:r>
            <a:r>
              <a:rPr lang="en-US" baseline="-25000" dirty="0" smtClean="0"/>
              <a:t>2</a:t>
            </a:r>
            <a:r>
              <a:rPr lang="en-US" i="1" dirty="0" smtClean="0"/>
              <a:t>M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= </a:t>
            </a:r>
            <a:r>
              <a:rPr lang="en-US" dirty="0" smtClean="0">
                <a:sym typeface="Symbol"/>
              </a:rPr>
              <a:t></a:t>
            </a:r>
            <a:r>
              <a:rPr lang="en-US" dirty="0" smtClean="0"/>
              <a:t>(0, 2, 3)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Menyatakan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 </a:t>
            </a:r>
            <a:b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Bentuk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SOP &amp; POS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Cara 2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Dikusikan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lain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menyetakan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yang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SOP </a:t>
            </a:r>
            <a:r>
              <a:rPr lang="en-US" dirty="0" err="1" smtClean="0"/>
              <a:t>dan</a:t>
            </a:r>
            <a:r>
              <a:rPr lang="en-US" dirty="0" smtClean="0"/>
              <a:t> POS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Presentasikan</a:t>
            </a:r>
            <a:r>
              <a:rPr lang="en-US" dirty="0" smtClean="0"/>
              <a:t>!!!!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Konversi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Antar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Bentuk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Kanonik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056900" cy="3508977"/>
          </a:xfrm>
        </p:spPr>
        <p:txBody>
          <a:bodyPr/>
          <a:lstStyle/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z) = </a:t>
            </a:r>
            <a:r>
              <a:rPr lang="en-US" dirty="0" smtClean="0">
                <a:sym typeface="Symbol"/>
              </a:rPr>
              <a:t></a:t>
            </a:r>
            <a:r>
              <a:rPr lang="en-US" dirty="0" smtClean="0"/>
              <a:t> (1, 4, 5, 6, 7)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’ </a:t>
            </a: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komplemen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i="1" dirty="0" smtClean="0"/>
              <a:t>	f</a:t>
            </a:r>
            <a:r>
              <a:rPr lang="en-US" dirty="0" smtClean="0"/>
              <a:t> ’(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dirty="0" smtClean="0">
                <a:sym typeface="Symbol"/>
              </a:rPr>
              <a:t></a:t>
            </a:r>
            <a:r>
              <a:rPr lang="en-US" dirty="0" smtClean="0"/>
              <a:t> (0, 2, 3)  = </a:t>
            </a:r>
            <a:r>
              <a:rPr lang="en-US" i="1" dirty="0" smtClean="0"/>
              <a:t>m</a:t>
            </a:r>
            <a:r>
              <a:rPr lang="en-US" baseline="-25000" dirty="0" smtClean="0"/>
              <a:t>0</a:t>
            </a:r>
            <a:r>
              <a:rPr lang="en-US" dirty="0" smtClean="0"/>
              <a:t>+ </a:t>
            </a:r>
            <a:r>
              <a:rPr lang="en-US" i="1" dirty="0" smtClean="0"/>
              <a:t>m</a:t>
            </a:r>
            <a:r>
              <a:rPr lang="en-US" baseline="-25000" dirty="0" smtClean="0"/>
              <a:t>2 </a:t>
            </a:r>
            <a:r>
              <a:rPr lang="en-US" dirty="0" smtClean="0"/>
              <a:t>+ </a:t>
            </a:r>
            <a:r>
              <a:rPr lang="en-US" i="1" dirty="0" smtClean="0"/>
              <a:t>m</a:t>
            </a:r>
            <a:r>
              <a:rPr lang="en-US" baseline="-25000" dirty="0" smtClean="0"/>
              <a:t>3</a:t>
            </a: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De Morgan,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POS:</a:t>
            </a:r>
          </a:p>
          <a:p>
            <a:pPr>
              <a:buNone/>
            </a:pPr>
            <a:r>
              <a:rPr lang="en-US" i="1" dirty="0" smtClean="0"/>
              <a:t>    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Konversi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Antar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b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Bentuk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Kanonik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/>
              <a:t>f</a:t>
            </a:r>
            <a:r>
              <a:rPr lang="en-US" dirty="0" smtClean="0"/>
              <a:t> ’(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  = (</a:t>
            </a:r>
            <a:r>
              <a:rPr lang="en-US" i="1" dirty="0" smtClean="0"/>
              <a:t>f</a:t>
            </a:r>
            <a:r>
              <a:rPr lang="en-US" dirty="0" smtClean="0"/>
              <a:t> ’(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))’ = (</a:t>
            </a:r>
            <a:r>
              <a:rPr lang="en-US" i="1" dirty="0" smtClean="0"/>
              <a:t>m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i="1" dirty="0" smtClean="0"/>
              <a:t>m</a:t>
            </a:r>
            <a:r>
              <a:rPr lang="en-US" baseline="-25000" dirty="0" smtClean="0"/>
              <a:t>2 </a:t>
            </a:r>
            <a:r>
              <a:rPr lang="en-US" dirty="0" smtClean="0"/>
              <a:t>+ </a:t>
            </a:r>
            <a:r>
              <a:rPr lang="en-US" i="1" dirty="0" smtClean="0"/>
              <a:t>m</a:t>
            </a:r>
            <a:r>
              <a:rPr lang="en-US" baseline="-25000" dirty="0" smtClean="0"/>
              <a:t>3</a:t>
            </a:r>
            <a:r>
              <a:rPr lang="en-US" dirty="0" smtClean="0"/>
              <a:t>)’</a:t>
            </a:r>
          </a:p>
          <a:p>
            <a:pPr>
              <a:buNone/>
            </a:pPr>
            <a:r>
              <a:rPr lang="en-US" dirty="0" smtClean="0"/>
              <a:t>		        = </a:t>
            </a:r>
            <a:r>
              <a:rPr lang="en-US" i="1" dirty="0" smtClean="0"/>
              <a:t>m</a:t>
            </a:r>
            <a:r>
              <a:rPr lang="en-US" baseline="-25000" dirty="0" smtClean="0"/>
              <a:t>0</a:t>
            </a:r>
            <a:r>
              <a:rPr lang="en-US" dirty="0" smtClean="0"/>
              <a:t>’ . </a:t>
            </a:r>
            <a:r>
              <a:rPr lang="en-US" i="1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’ . </a:t>
            </a:r>
            <a:r>
              <a:rPr lang="en-US" i="1" dirty="0" smtClean="0"/>
              <a:t>m</a:t>
            </a:r>
            <a:r>
              <a:rPr lang="en-US" baseline="-25000" dirty="0" smtClean="0"/>
              <a:t>3</a:t>
            </a:r>
            <a:r>
              <a:rPr lang="en-US" dirty="0" smtClean="0"/>
              <a:t>’</a:t>
            </a:r>
          </a:p>
          <a:p>
            <a:pPr>
              <a:buNone/>
            </a:pPr>
            <a:r>
              <a:rPr lang="en-US" dirty="0" smtClean="0"/>
              <a:t>		        = (</a:t>
            </a:r>
            <a:r>
              <a:rPr lang="en-US" i="1" dirty="0" err="1" smtClean="0"/>
              <a:t>x</a:t>
            </a:r>
            <a:r>
              <a:rPr lang="en-US" dirty="0" err="1" smtClean="0"/>
              <a:t>’</a:t>
            </a:r>
            <a:r>
              <a:rPr lang="en-US" i="1" dirty="0" err="1" smtClean="0"/>
              <a:t>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r>
              <a:rPr lang="en-US" dirty="0" smtClean="0"/>
              <a:t>’)’ (</a:t>
            </a:r>
            <a:r>
              <a:rPr lang="en-US" i="1" dirty="0" err="1" smtClean="0"/>
              <a:t>x</a:t>
            </a:r>
            <a:r>
              <a:rPr lang="en-US" dirty="0" err="1" smtClean="0"/>
              <a:t>’</a:t>
            </a:r>
            <a:r>
              <a:rPr lang="en-US" i="1" dirty="0" err="1" smtClean="0"/>
              <a:t>y</a:t>
            </a:r>
            <a:r>
              <a:rPr lang="en-US" i="1" dirty="0" smtClean="0"/>
              <a:t> z’</a:t>
            </a:r>
            <a:r>
              <a:rPr lang="en-US" dirty="0" smtClean="0"/>
              <a:t>)’ (</a:t>
            </a:r>
            <a:r>
              <a:rPr lang="en-US" i="1" dirty="0" err="1" smtClean="0"/>
              <a:t>x</a:t>
            </a:r>
            <a:r>
              <a:rPr lang="en-US" dirty="0" err="1" smtClean="0"/>
              <a:t>’</a:t>
            </a:r>
            <a:r>
              <a:rPr lang="en-US" i="1" dirty="0" err="1" smtClean="0"/>
              <a:t>y</a:t>
            </a:r>
            <a:r>
              <a:rPr lang="en-US" dirty="0" smtClean="0"/>
              <a:t> </a:t>
            </a:r>
            <a:r>
              <a:rPr lang="en-US" i="1" dirty="0" smtClean="0"/>
              <a:t>z</a:t>
            </a:r>
            <a:r>
              <a:rPr lang="en-US" dirty="0" smtClean="0"/>
              <a:t>)’</a:t>
            </a:r>
          </a:p>
          <a:p>
            <a:pPr>
              <a:buNone/>
            </a:pPr>
            <a:r>
              <a:rPr lang="en-US" dirty="0" smtClean="0"/>
              <a:t>		        = (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y</a:t>
            </a:r>
            <a:r>
              <a:rPr lang="en-US" dirty="0" smtClean="0"/>
              <a:t> + </a:t>
            </a:r>
            <a:r>
              <a:rPr lang="en-US" i="1" dirty="0" smtClean="0"/>
              <a:t>z</a:t>
            </a:r>
            <a:r>
              <a:rPr lang="en-US" dirty="0" smtClean="0"/>
              <a:t>) (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y</a:t>
            </a:r>
            <a:r>
              <a:rPr lang="en-US" dirty="0" smtClean="0"/>
              <a:t>’ + </a:t>
            </a:r>
            <a:r>
              <a:rPr lang="en-US" i="1" dirty="0" smtClean="0"/>
              <a:t>z</a:t>
            </a:r>
            <a:r>
              <a:rPr lang="en-US" dirty="0" smtClean="0"/>
              <a:t>) (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y</a:t>
            </a:r>
            <a:r>
              <a:rPr lang="en-US" dirty="0" smtClean="0"/>
              <a:t>’ + z’)</a:t>
            </a:r>
          </a:p>
          <a:p>
            <a:pPr>
              <a:buNone/>
            </a:pPr>
            <a:r>
              <a:rPr lang="en-US" dirty="0" smtClean="0"/>
              <a:t>		        = </a:t>
            </a:r>
            <a:r>
              <a:rPr lang="en-US" i="1" dirty="0" smtClean="0"/>
              <a:t>M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baseline="-25000" dirty="0" smtClean="0"/>
              <a:t>2 </a:t>
            </a:r>
            <a:r>
              <a:rPr lang="en-US" i="1" dirty="0" smtClean="0"/>
              <a:t>M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    = </a:t>
            </a:r>
            <a:r>
              <a:rPr lang="en-US" dirty="0" smtClean="0">
                <a:sym typeface="Symbol"/>
              </a:rPr>
              <a:t></a:t>
            </a:r>
            <a:r>
              <a:rPr lang="en-US" dirty="0" smtClean="0"/>
              <a:t> (0,2,3)</a:t>
            </a:r>
          </a:p>
          <a:p>
            <a:r>
              <a:rPr lang="en-US" dirty="0" err="1" smtClean="0"/>
              <a:t>Jadi</a:t>
            </a:r>
            <a:r>
              <a:rPr lang="en-US" dirty="0" smtClean="0"/>
              <a:t>, 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z) = </a:t>
            </a:r>
            <a:r>
              <a:rPr lang="en-US" dirty="0" smtClean="0">
                <a:sym typeface="Symbol"/>
              </a:rPr>
              <a:t></a:t>
            </a:r>
            <a:r>
              <a:rPr lang="en-US" dirty="0" smtClean="0"/>
              <a:t> (1, 4, 5, 6, 7) = </a:t>
            </a:r>
            <a:r>
              <a:rPr lang="en-US" dirty="0" smtClean="0">
                <a:sym typeface="Symbol"/>
              </a:rPr>
              <a:t></a:t>
            </a:r>
            <a:r>
              <a:rPr lang="en-US" dirty="0" smtClean="0"/>
              <a:t> (0,2,3).</a:t>
            </a:r>
          </a:p>
          <a:p>
            <a:r>
              <a:rPr lang="en-US" u="sng" dirty="0" err="1" smtClean="0"/>
              <a:t>Kesimpulan</a:t>
            </a:r>
            <a:r>
              <a:rPr lang="en-US" dirty="0" smtClean="0"/>
              <a:t>: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j</a:t>
            </a:r>
            <a:r>
              <a:rPr lang="en-US" dirty="0" smtClean="0"/>
              <a:t>’ =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j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Bentuk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Baku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</a:p>
          <a:p>
            <a:pPr eaLnBrk="1" hangingPunct="1">
              <a:buNone/>
            </a:pPr>
            <a:r>
              <a:rPr lang="en-US" dirty="0" err="1" smtClean="0"/>
              <a:t>mengandung</a:t>
            </a:r>
            <a:r>
              <a:rPr lang="en-US" dirty="0" smtClean="0"/>
              <a:t> literal yang </a:t>
            </a:r>
            <a:r>
              <a:rPr lang="en-US" dirty="0" err="1" smtClean="0"/>
              <a:t>lengkap</a:t>
            </a:r>
            <a:r>
              <a:rPr lang="en-US" dirty="0" smtClean="0"/>
              <a:t>.</a:t>
            </a:r>
          </a:p>
          <a:p>
            <a:pPr algn="just" eaLnBrk="1" hangingPunct="1">
              <a:buNone/>
            </a:pPr>
            <a:r>
              <a:rPr lang="en-US" dirty="0" err="1" smtClean="0">
                <a:cs typeface="Times New Roman" pitchFamily="18" charset="0"/>
              </a:rPr>
              <a:t>Contohnya</a:t>
            </a:r>
            <a:r>
              <a:rPr lang="en-US" dirty="0" smtClean="0">
                <a:cs typeface="Times New Roman" pitchFamily="18" charset="0"/>
              </a:rPr>
              <a:t>, </a:t>
            </a:r>
          </a:p>
          <a:p>
            <a:pPr algn="just" eaLnBrk="1" hangingPunct="1"/>
            <a:r>
              <a:rPr lang="en-US" dirty="0" smtClean="0">
                <a:cs typeface="Times New Roman" pitchFamily="18" charset="0"/>
              </a:rPr>
              <a:t> </a:t>
            </a:r>
            <a:r>
              <a:rPr lang="en-US" i="1" dirty="0" smtClean="0">
                <a:cs typeface="Times New Roman" pitchFamily="18" charset="0"/>
              </a:rPr>
              <a:t>f</a:t>
            </a:r>
            <a:r>
              <a:rPr lang="en-US" dirty="0" smtClean="0">
                <a:cs typeface="Times New Roman" pitchFamily="18" charset="0"/>
              </a:rPr>
              <a:t>(</a:t>
            </a:r>
            <a:r>
              <a:rPr lang="en-US" i="1" dirty="0" smtClean="0">
                <a:cs typeface="Times New Roman" pitchFamily="18" charset="0"/>
              </a:rPr>
              <a:t>x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i="1" dirty="0" smtClean="0">
                <a:cs typeface="Times New Roman" pitchFamily="18" charset="0"/>
              </a:rPr>
              <a:t>y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i="1" dirty="0" smtClean="0">
                <a:cs typeface="Times New Roman" pitchFamily="18" charset="0"/>
              </a:rPr>
              <a:t>z</a:t>
            </a:r>
            <a:r>
              <a:rPr lang="en-US" dirty="0" smtClean="0">
                <a:cs typeface="Times New Roman" pitchFamily="18" charset="0"/>
              </a:rPr>
              <a:t>) = </a:t>
            </a:r>
            <a:r>
              <a:rPr lang="en-US" i="1" dirty="0" smtClean="0">
                <a:cs typeface="Times New Roman" pitchFamily="18" charset="0"/>
              </a:rPr>
              <a:t>y</a:t>
            </a:r>
            <a:r>
              <a:rPr lang="en-US" dirty="0" smtClean="0">
                <a:cs typeface="Times New Roman" pitchFamily="18" charset="0"/>
              </a:rPr>
              <a:t>’ + </a:t>
            </a:r>
            <a:r>
              <a:rPr lang="en-US" i="1" dirty="0" err="1" smtClean="0">
                <a:cs typeface="Times New Roman" pitchFamily="18" charset="0"/>
              </a:rPr>
              <a:t>xy</a:t>
            </a:r>
            <a:r>
              <a:rPr lang="en-US" dirty="0" smtClean="0">
                <a:cs typeface="Times New Roman" pitchFamily="18" charset="0"/>
              </a:rPr>
              <a:t> + </a:t>
            </a:r>
            <a:r>
              <a:rPr lang="en-US" i="1" dirty="0" err="1" smtClean="0">
                <a:cs typeface="Times New Roman" pitchFamily="18" charset="0"/>
              </a:rPr>
              <a:t>x</a:t>
            </a:r>
            <a:r>
              <a:rPr lang="en-US" dirty="0" err="1" smtClean="0">
                <a:cs typeface="Times New Roman" pitchFamily="18" charset="0"/>
              </a:rPr>
              <a:t>’</a:t>
            </a:r>
            <a:r>
              <a:rPr lang="en-US" i="1" dirty="0" err="1" smtClean="0">
                <a:cs typeface="Times New Roman" pitchFamily="18" charset="0"/>
              </a:rPr>
              <a:t>yz</a:t>
            </a:r>
            <a:r>
              <a:rPr lang="en-US" dirty="0" smtClean="0">
                <a:cs typeface="Times New Roman" pitchFamily="18" charset="0"/>
              </a:rPr>
              <a:t>	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cs typeface="Times New Roman" pitchFamily="18" charset="0"/>
              </a:rPr>
              <a:t>    (</a:t>
            </a:r>
            <a:r>
              <a:rPr lang="en-US" dirty="0" err="1" smtClean="0">
                <a:cs typeface="Times New Roman" pitchFamily="18" charset="0"/>
              </a:rPr>
              <a:t>bentuk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baku</a:t>
            </a:r>
            <a:r>
              <a:rPr lang="en-US" dirty="0" smtClean="0">
                <a:cs typeface="Times New Roman" pitchFamily="18" charset="0"/>
              </a:rPr>
              <a:t> SOP)</a:t>
            </a:r>
          </a:p>
          <a:p>
            <a:pPr algn="just" eaLnBrk="1" hangingPunct="1"/>
            <a:r>
              <a:rPr lang="en-US" i="1" dirty="0" smtClean="0">
                <a:cs typeface="Times New Roman" pitchFamily="18" charset="0"/>
              </a:rPr>
              <a:t> f</a:t>
            </a:r>
            <a:r>
              <a:rPr lang="en-US" dirty="0" smtClean="0">
                <a:cs typeface="Times New Roman" pitchFamily="18" charset="0"/>
              </a:rPr>
              <a:t>(</a:t>
            </a:r>
            <a:r>
              <a:rPr lang="en-US" i="1" dirty="0" smtClean="0">
                <a:cs typeface="Times New Roman" pitchFamily="18" charset="0"/>
              </a:rPr>
              <a:t>x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i="1" dirty="0" smtClean="0">
                <a:cs typeface="Times New Roman" pitchFamily="18" charset="0"/>
              </a:rPr>
              <a:t>y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i="1" dirty="0" smtClean="0">
                <a:cs typeface="Times New Roman" pitchFamily="18" charset="0"/>
              </a:rPr>
              <a:t>z</a:t>
            </a:r>
            <a:r>
              <a:rPr lang="en-US" dirty="0" smtClean="0">
                <a:cs typeface="Times New Roman" pitchFamily="18" charset="0"/>
              </a:rPr>
              <a:t>) = </a:t>
            </a:r>
            <a:r>
              <a:rPr lang="en-US" i="1" dirty="0" smtClean="0">
                <a:cs typeface="Times New Roman" pitchFamily="18" charset="0"/>
              </a:rPr>
              <a:t>x</a:t>
            </a:r>
            <a:r>
              <a:rPr lang="en-US" dirty="0" smtClean="0">
                <a:cs typeface="Times New Roman" pitchFamily="18" charset="0"/>
              </a:rPr>
              <a:t>(</a:t>
            </a:r>
            <a:r>
              <a:rPr lang="en-US" i="1" dirty="0" smtClean="0">
                <a:cs typeface="Times New Roman" pitchFamily="18" charset="0"/>
              </a:rPr>
              <a:t>y</a:t>
            </a:r>
            <a:r>
              <a:rPr lang="en-US" dirty="0" smtClean="0">
                <a:cs typeface="Times New Roman" pitchFamily="18" charset="0"/>
              </a:rPr>
              <a:t>’ + </a:t>
            </a:r>
            <a:r>
              <a:rPr lang="en-US" i="1" dirty="0" smtClean="0">
                <a:cs typeface="Times New Roman" pitchFamily="18" charset="0"/>
              </a:rPr>
              <a:t>z</a:t>
            </a:r>
            <a:r>
              <a:rPr lang="en-US" dirty="0" smtClean="0">
                <a:cs typeface="Times New Roman" pitchFamily="18" charset="0"/>
              </a:rPr>
              <a:t>)(</a:t>
            </a:r>
            <a:r>
              <a:rPr lang="en-US" i="1" dirty="0" smtClean="0">
                <a:cs typeface="Times New Roman" pitchFamily="18" charset="0"/>
              </a:rPr>
              <a:t>x</a:t>
            </a:r>
            <a:r>
              <a:rPr lang="en-US" dirty="0" smtClean="0">
                <a:cs typeface="Times New Roman" pitchFamily="18" charset="0"/>
              </a:rPr>
              <a:t>’ + </a:t>
            </a:r>
            <a:r>
              <a:rPr lang="en-US" i="1" dirty="0" smtClean="0">
                <a:cs typeface="Times New Roman" pitchFamily="18" charset="0"/>
              </a:rPr>
              <a:t>y</a:t>
            </a:r>
            <a:r>
              <a:rPr lang="en-US" dirty="0" smtClean="0">
                <a:cs typeface="Times New Roman" pitchFamily="18" charset="0"/>
              </a:rPr>
              <a:t> + </a:t>
            </a:r>
            <a:r>
              <a:rPr lang="en-US" i="1" dirty="0" smtClean="0">
                <a:cs typeface="Times New Roman" pitchFamily="18" charset="0"/>
              </a:rPr>
              <a:t>z</a:t>
            </a:r>
            <a:r>
              <a:rPr lang="en-US" dirty="0" smtClean="0">
                <a:cs typeface="Times New Roman" pitchFamily="18" charset="0"/>
              </a:rPr>
              <a:t>’)	</a:t>
            </a:r>
          </a:p>
          <a:p>
            <a:pPr algn="just" eaLnBrk="1" hangingPunct="1">
              <a:buNone/>
            </a:pPr>
            <a:r>
              <a:rPr lang="en-US" dirty="0" smtClean="0">
                <a:cs typeface="Times New Roman" pitchFamily="18" charset="0"/>
              </a:rPr>
              <a:t>	(</a:t>
            </a:r>
            <a:r>
              <a:rPr lang="en-US" dirty="0" err="1" smtClean="0">
                <a:cs typeface="Times New Roman" pitchFamily="18" charset="0"/>
              </a:rPr>
              <a:t>bentuk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baku</a:t>
            </a:r>
            <a:r>
              <a:rPr lang="en-US" dirty="0" smtClean="0">
                <a:cs typeface="Times New Roman" pitchFamily="18" charset="0"/>
              </a:rPr>
              <a:t> POS)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cdn.memegenerator.net/instances/400x/171881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40768"/>
            <a:ext cx="6005771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5003303"/>
            <a:ext cx="39915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Sumber</a:t>
            </a:r>
            <a:r>
              <a:rPr lang="en-US" sz="1400" dirty="0" smtClean="0"/>
              <a:t> </a:t>
            </a:r>
            <a:r>
              <a:rPr lang="en-US" sz="1400" dirty="0" err="1" smtClean="0"/>
              <a:t>Gambar</a:t>
            </a:r>
            <a:r>
              <a:rPr lang="en-US" sz="1400" dirty="0"/>
              <a:t> : http://cdn.memegenerator.net</a:t>
            </a:r>
          </a:p>
        </p:txBody>
      </p:sp>
    </p:spTree>
    <p:extLst>
      <p:ext uri="{BB962C8B-B14F-4D97-AF65-F5344CB8AC3E}">
        <p14:creationId xmlns:p14="http://schemas.microsoft.com/office/powerpoint/2010/main" val="362791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Penyederhanaan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Penyederhanaan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Boolean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3 </a:t>
            </a:r>
            <a:r>
              <a:rPr lang="en-US" dirty="0" err="1" smtClean="0"/>
              <a:t>cara</a:t>
            </a:r>
            <a:r>
              <a:rPr lang="en-US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Quine</a:t>
            </a:r>
            <a:r>
              <a:rPr lang="en-US" dirty="0" smtClean="0"/>
              <a:t> Mc </a:t>
            </a:r>
            <a:r>
              <a:rPr lang="en-US" dirty="0" err="1" smtClean="0"/>
              <a:t>Cluskey</a:t>
            </a:r>
            <a:r>
              <a:rPr lang="en-US" dirty="0" smtClean="0"/>
              <a:t> (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Tabulasi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penyederhanaan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b="1" dirty="0" err="1" smtClean="0"/>
              <a:t>peta</a:t>
            </a:r>
            <a:r>
              <a:rPr lang="en-US" b="1" dirty="0" smtClean="0"/>
              <a:t> </a:t>
            </a:r>
            <a:r>
              <a:rPr lang="en-US" b="1" dirty="0" err="1" smtClean="0"/>
              <a:t>karnaugh</a:t>
            </a:r>
            <a:endParaRPr lang="en-US" b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1310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Metode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Garfis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Menyederhanakan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Boolean</a:t>
            </a:r>
          </a:p>
          <a:p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Maurice </a:t>
            </a:r>
            <a:r>
              <a:rPr lang="en-US" dirty="0" err="1" smtClean="0"/>
              <a:t>Karnaugh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1953</a:t>
            </a:r>
          </a:p>
          <a:p>
            <a:r>
              <a:rPr lang="en-US" dirty="0" smtClean="0"/>
              <a:t>Diagram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yang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kotak-kotak</a:t>
            </a:r>
            <a:r>
              <a:rPr lang="en-US" dirty="0" smtClean="0"/>
              <a:t> yang </a:t>
            </a:r>
            <a:r>
              <a:rPr lang="en-US" dirty="0" err="1" smtClean="0"/>
              <a:t>bersisian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minterm</a:t>
            </a:r>
            <a:endParaRPr lang="en-US" dirty="0" smtClean="0"/>
          </a:p>
          <a:p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b="1" dirty="0" err="1" smtClean="0"/>
              <a:t>dikatakan</a:t>
            </a:r>
            <a:r>
              <a:rPr lang="en-US" b="1" dirty="0" smtClean="0"/>
              <a:t> </a:t>
            </a:r>
            <a:r>
              <a:rPr lang="en-US" b="1" dirty="0" err="1" smtClean="0"/>
              <a:t>bertetangga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minterm-mintermya</a:t>
            </a:r>
            <a:r>
              <a:rPr lang="en-US" dirty="0" smtClean="0"/>
              <a:t> </a:t>
            </a:r>
            <a:r>
              <a:rPr lang="en-US" b="1" dirty="0" err="1" smtClean="0"/>
              <a:t>berbeda</a:t>
            </a:r>
            <a:r>
              <a:rPr lang="en-US" b="1" dirty="0" smtClean="0"/>
              <a:t> 1 </a:t>
            </a:r>
            <a:r>
              <a:rPr lang="en-US" b="1" dirty="0" err="1" smtClean="0"/>
              <a:t>buah</a:t>
            </a:r>
            <a:r>
              <a:rPr lang="en-US" b="1" dirty="0" smtClean="0"/>
              <a:t> literal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8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448072" cy="385112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2 &amp; 3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Variabel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endParaRPr lang="en-US" sz="3200" dirty="0"/>
          </a:p>
        </p:txBody>
      </p:sp>
      <p:sp>
        <p:nvSpPr>
          <p:cNvPr id="85" name="Content Placeholder 8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Kanaugh</a:t>
            </a:r>
            <a:r>
              <a:rPr lang="en-US" dirty="0" smtClean="0"/>
              <a:t> 2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Kanaugh</a:t>
            </a:r>
            <a:r>
              <a:rPr lang="en-US" dirty="0" smtClean="0"/>
              <a:t> 3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</a:p>
        </p:txBody>
      </p:sp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609600" y="2052638"/>
            <a:ext cx="2400300" cy="1447800"/>
            <a:chOff x="384" y="912"/>
            <a:chExt cx="1512" cy="912"/>
          </a:xfrm>
        </p:grpSpPr>
        <p:sp>
          <p:nvSpPr>
            <p:cNvPr id="13380" name="Rectangle 8"/>
            <p:cNvSpPr>
              <a:spLocks noChangeArrowheads="1"/>
            </p:cNvSpPr>
            <p:nvPr/>
          </p:nvSpPr>
          <p:spPr bwMode="auto">
            <a:xfrm>
              <a:off x="1344" y="1487"/>
              <a:ext cx="552" cy="287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dirty="0" err="1"/>
                <a:t>xy</a:t>
              </a:r>
              <a:endParaRPr lang="en-US" dirty="0"/>
            </a:p>
          </p:txBody>
        </p:sp>
        <p:sp>
          <p:nvSpPr>
            <p:cNvPr id="13381" name="Rectangle 7"/>
            <p:cNvSpPr>
              <a:spLocks noChangeArrowheads="1"/>
            </p:cNvSpPr>
            <p:nvPr/>
          </p:nvSpPr>
          <p:spPr bwMode="auto">
            <a:xfrm>
              <a:off x="792" y="1487"/>
              <a:ext cx="552" cy="287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xy’</a:t>
              </a:r>
            </a:p>
          </p:txBody>
        </p:sp>
        <p:sp>
          <p:nvSpPr>
            <p:cNvPr id="13382" name="Rectangle 6"/>
            <p:cNvSpPr>
              <a:spLocks noChangeArrowheads="1"/>
            </p:cNvSpPr>
            <p:nvPr/>
          </p:nvSpPr>
          <p:spPr bwMode="auto">
            <a:xfrm>
              <a:off x="1344" y="1200"/>
              <a:ext cx="552" cy="287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dirty="0" err="1"/>
                <a:t>x’y</a:t>
              </a:r>
              <a:endParaRPr lang="en-US" dirty="0"/>
            </a:p>
          </p:txBody>
        </p:sp>
        <p:sp>
          <p:nvSpPr>
            <p:cNvPr id="13383" name="Rectangle 5"/>
            <p:cNvSpPr>
              <a:spLocks noChangeArrowheads="1"/>
            </p:cNvSpPr>
            <p:nvPr/>
          </p:nvSpPr>
          <p:spPr bwMode="auto">
            <a:xfrm>
              <a:off x="792" y="1200"/>
              <a:ext cx="552" cy="287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dirty="0" err="1"/>
                <a:t>x’y</a:t>
              </a:r>
              <a:r>
                <a:rPr lang="en-US" dirty="0"/>
                <a:t>’</a:t>
              </a:r>
            </a:p>
          </p:txBody>
        </p:sp>
        <p:sp>
          <p:nvSpPr>
            <p:cNvPr id="13384" name="Line 9"/>
            <p:cNvSpPr>
              <a:spLocks noChangeShapeType="1"/>
            </p:cNvSpPr>
            <p:nvPr/>
          </p:nvSpPr>
          <p:spPr bwMode="auto">
            <a:xfrm>
              <a:off x="792" y="1200"/>
              <a:ext cx="11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Line 10"/>
            <p:cNvSpPr>
              <a:spLocks noChangeShapeType="1"/>
            </p:cNvSpPr>
            <p:nvPr/>
          </p:nvSpPr>
          <p:spPr bwMode="auto">
            <a:xfrm>
              <a:off x="792" y="1487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Line 11"/>
            <p:cNvSpPr>
              <a:spLocks noChangeShapeType="1"/>
            </p:cNvSpPr>
            <p:nvPr/>
          </p:nvSpPr>
          <p:spPr bwMode="auto">
            <a:xfrm>
              <a:off x="792" y="1774"/>
              <a:ext cx="11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Line 12"/>
            <p:cNvSpPr>
              <a:spLocks noChangeShapeType="1"/>
            </p:cNvSpPr>
            <p:nvPr/>
          </p:nvSpPr>
          <p:spPr bwMode="auto">
            <a:xfrm>
              <a:off x="792" y="120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Line 13"/>
            <p:cNvSpPr>
              <a:spLocks noChangeShapeType="1"/>
            </p:cNvSpPr>
            <p:nvPr/>
          </p:nvSpPr>
          <p:spPr bwMode="auto">
            <a:xfrm>
              <a:off x="1344" y="120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Line 14"/>
            <p:cNvSpPr>
              <a:spLocks noChangeShapeType="1"/>
            </p:cNvSpPr>
            <p:nvPr/>
          </p:nvSpPr>
          <p:spPr bwMode="auto">
            <a:xfrm>
              <a:off x="1896" y="120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Text Box 84"/>
            <p:cNvSpPr txBox="1">
              <a:spLocks noChangeArrowheads="1"/>
            </p:cNvSpPr>
            <p:nvPr/>
          </p:nvSpPr>
          <p:spPr bwMode="auto">
            <a:xfrm>
              <a:off x="960" y="960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0         1  </a:t>
              </a:r>
            </a:p>
          </p:txBody>
        </p:sp>
        <p:sp>
          <p:nvSpPr>
            <p:cNvPr id="13391" name="Text Box 92"/>
            <p:cNvSpPr txBox="1">
              <a:spLocks noChangeArrowheads="1"/>
            </p:cNvSpPr>
            <p:nvPr/>
          </p:nvSpPr>
          <p:spPr bwMode="auto">
            <a:xfrm>
              <a:off x="576" y="1191"/>
              <a:ext cx="288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1</a:t>
              </a:r>
            </a:p>
          </p:txBody>
        </p:sp>
        <p:cxnSp>
          <p:nvCxnSpPr>
            <p:cNvPr id="13392" name="AutoShape 105"/>
            <p:cNvCxnSpPr>
              <a:cxnSpLocks noChangeShapeType="1"/>
              <a:stCxn id="13387" idx="0"/>
            </p:cNvCxnSpPr>
            <p:nvPr/>
          </p:nvCxnSpPr>
          <p:spPr bwMode="auto">
            <a:xfrm flipH="1" flipV="1">
              <a:off x="552" y="1008"/>
              <a:ext cx="240" cy="1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393" name="Text Box 108"/>
            <p:cNvSpPr txBox="1">
              <a:spLocks noChangeArrowheads="1"/>
            </p:cNvSpPr>
            <p:nvPr/>
          </p:nvSpPr>
          <p:spPr bwMode="auto">
            <a:xfrm>
              <a:off x="384" y="1008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x</a:t>
              </a:r>
            </a:p>
          </p:txBody>
        </p:sp>
        <p:sp>
          <p:nvSpPr>
            <p:cNvPr id="13394" name="Text Box 109"/>
            <p:cNvSpPr txBox="1">
              <a:spLocks noChangeArrowheads="1"/>
            </p:cNvSpPr>
            <p:nvPr/>
          </p:nvSpPr>
          <p:spPr bwMode="auto">
            <a:xfrm>
              <a:off x="624" y="912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/>
                <a:t>y</a:t>
              </a:r>
              <a:endParaRPr lang="en-US" sz="1600" dirty="0"/>
            </a:p>
          </p:txBody>
        </p:sp>
      </p:grpSp>
      <p:grpSp>
        <p:nvGrpSpPr>
          <p:cNvPr id="3" name="Group 117"/>
          <p:cNvGrpSpPr>
            <a:grpSpLocks/>
          </p:cNvGrpSpPr>
          <p:nvPr/>
        </p:nvGrpSpPr>
        <p:grpSpPr bwMode="auto">
          <a:xfrm>
            <a:off x="5634062" y="2000240"/>
            <a:ext cx="2438400" cy="1524000"/>
            <a:chOff x="3456" y="864"/>
            <a:chExt cx="1536" cy="960"/>
          </a:xfrm>
        </p:grpSpPr>
        <p:sp>
          <p:nvSpPr>
            <p:cNvPr id="13365" name="Rectangle 17"/>
            <p:cNvSpPr>
              <a:spLocks noChangeArrowheads="1"/>
            </p:cNvSpPr>
            <p:nvPr/>
          </p:nvSpPr>
          <p:spPr bwMode="auto">
            <a:xfrm>
              <a:off x="4428" y="1488"/>
              <a:ext cx="540" cy="288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m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13366" name="Rectangle 18"/>
            <p:cNvSpPr>
              <a:spLocks noChangeArrowheads="1"/>
            </p:cNvSpPr>
            <p:nvPr/>
          </p:nvSpPr>
          <p:spPr bwMode="auto">
            <a:xfrm>
              <a:off x="3888" y="1488"/>
              <a:ext cx="540" cy="288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m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13367" name="Rectangle 19"/>
            <p:cNvSpPr>
              <a:spLocks noChangeArrowheads="1"/>
            </p:cNvSpPr>
            <p:nvPr/>
          </p:nvSpPr>
          <p:spPr bwMode="auto">
            <a:xfrm>
              <a:off x="4428" y="1200"/>
              <a:ext cx="540" cy="288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m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13368" name="Rectangle 20"/>
            <p:cNvSpPr>
              <a:spLocks noChangeArrowheads="1"/>
            </p:cNvSpPr>
            <p:nvPr/>
          </p:nvSpPr>
          <p:spPr bwMode="auto">
            <a:xfrm>
              <a:off x="3888" y="1200"/>
              <a:ext cx="540" cy="288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m</a:t>
              </a:r>
              <a:r>
                <a:rPr lang="en-US" baseline="-25000"/>
                <a:t>0</a:t>
              </a:r>
            </a:p>
          </p:txBody>
        </p:sp>
        <p:sp>
          <p:nvSpPr>
            <p:cNvPr id="13369" name="Line 21"/>
            <p:cNvSpPr>
              <a:spLocks noChangeShapeType="1"/>
            </p:cNvSpPr>
            <p:nvPr/>
          </p:nvSpPr>
          <p:spPr bwMode="auto">
            <a:xfrm>
              <a:off x="3888" y="1200"/>
              <a:ext cx="10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Line 22"/>
            <p:cNvSpPr>
              <a:spLocks noChangeShapeType="1"/>
            </p:cNvSpPr>
            <p:nvPr/>
          </p:nvSpPr>
          <p:spPr bwMode="auto">
            <a:xfrm>
              <a:off x="3888" y="1488"/>
              <a:ext cx="10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Line 23"/>
            <p:cNvSpPr>
              <a:spLocks noChangeShapeType="1"/>
            </p:cNvSpPr>
            <p:nvPr/>
          </p:nvSpPr>
          <p:spPr bwMode="auto">
            <a:xfrm>
              <a:off x="3888" y="1776"/>
              <a:ext cx="10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Line 24"/>
            <p:cNvSpPr>
              <a:spLocks noChangeShapeType="1"/>
            </p:cNvSpPr>
            <p:nvPr/>
          </p:nvSpPr>
          <p:spPr bwMode="auto">
            <a:xfrm>
              <a:off x="3888" y="1200"/>
              <a:ext cx="0" cy="5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Line 25"/>
            <p:cNvSpPr>
              <a:spLocks noChangeShapeType="1"/>
            </p:cNvSpPr>
            <p:nvPr/>
          </p:nvSpPr>
          <p:spPr bwMode="auto">
            <a:xfrm>
              <a:off x="4428" y="1200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Line 26"/>
            <p:cNvSpPr>
              <a:spLocks noChangeShapeType="1"/>
            </p:cNvSpPr>
            <p:nvPr/>
          </p:nvSpPr>
          <p:spPr bwMode="auto">
            <a:xfrm>
              <a:off x="4968" y="1200"/>
              <a:ext cx="0" cy="5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Text Box 91"/>
            <p:cNvSpPr txBox="1">
              <a:spLocks noChangeArrowheads="1"/>
            </p:cNvSpPr>
            <p:nvPr/>
          </p:nvSpPr>
          <p:spPr bwMode="auto">
            <a:xfrm>
              <a:off x="3600" y="1191"/>
              <a:ext cx="384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1</a:t>
              </a:r>
            </a:p>
          </p:txBody>
        </p:sp>
        <p:sp>
          <p:nvSpPr>
            <p:cNvPr id="13376" name="Text Box 98"/>
            <p:cNvSpPr txBox="1">
              <a:spLocks noChangeArrowheads="1"/>
            </p:cNvSpPr>
            <p:nvPr/>
          </p:nvSpPr>
          <p:spPr bwMode="auto">
            <a:xfrm>
              <a:off x="4080" y="928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0         1  </a:t>
              </a:r>
            </a:p>
          </p:txBody>
        </p:sp>
        <p:cxnSp>
          <p:nvCxnSpPr>
            <p:cNvPr id="13377" name="AutoShape 107"/>
            <p:cNvCxnSpPr>
              <a:cxnSpLocks noChangeShapeType="1"/>
              <a:stCxn id="13372" idx="0"/>
            </p:cNvCxnSpPr>
            <p:nvPr/>
          </p:nvCxnSpPr>
          <p:spPr bwMode="auto">
            <a:xfrm flipH="1" flipV="1">
              <a:off x="3552" y="960"/>
              <a:ext cx="336" cy="2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378" name="Text Box 110"/>
            <p:cNvSpPr txBox="1">
              <a:spLocks noChangeArrowheads="1"/>
            </p:cNvSpPr>
            <p:nvPr/>
          </p:nvSpPr>
          <p:spPr bwMode="auto">
            <a:xfrm>
              <a:off x="3456" y="1008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x</a:t>
              </a:r>
            </a:p>
          </p:txBody>
        </p:sp>
        <p:sp>
          <p:nvSpPr>
            <p:cNvPr id="13379" name="Text Box 111"/>
            <p:cNvSpPr txBox="1">
              <a:spLocks noChangeArrowheads="1"/>
            </p:cNvSpPr>
            <p:nvPr/>
          </p:nvSpPr>
          <p:spPr bwMode="auto">
            <a:xfrm>
              <a:off x="3696" y="864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/>
                <a:t>y</a:t>
              </a:r>
              <a:endParaRPr lang="en-US" sz="1600" dirty="0"/>
            </a:p>
          </p:txBody>
        </p:sp>
      </p:grpSp>
      <p:grpSp>
        <p:nvGrpSpPr>
          <p:cNvPr id="4" name="Group 119"/>
          <p:cNvGrpSpPr>
            <a:grpSpLocks/>
          </p:cNvGrpSpPr>
          <p:nvPr/>
        </p:nvGrpSpPr>
        <p:grpSpPr bwMode="auto">
          <a:xfrm>
            <a:off x="4605362" y="4114879"/>
            <a:ext cx="3886200" cy="1673106"/>
            <a:chOff x="2880" y="2160"/>
            <a:chExt cx="2616" cy="1176"/>
          </a:xfrm>
        </p:grpSpPr>
        <p:sp>
          <p:nvSpPr>
            <p:cNvPr id="13344" name="Rectangle 53"/>
            <p:cNvSpPr>
              <a:spLocks noChangeArrowheads="1"/>
            </p:cNvSpPr>
            <p:nvPr/>
          </p:nvSpPr>
          <p:spPr bwMode="auto">
            <a:xfrm>
              <a:off x="4944" y="2912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0000"/>
                  </a:solidFill>
                </a:rPr>
                <a:t>m</a:t>
              </a:r>
              <a:r>
                <a:rPr lang="en-US" sz="2800" baseline="-2500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3345" name="Rectangle 54"/>
            <p:cNvSpPr>
              <a:spLocks noChangeArrowheads="1"/>
            </p:cNvSpPr>
            <p:nvPr/>
          </p:nvSpPr>
          <p:spPr bwMode="auto">
            <a:xfrm>
              <a:off x="4392" y="2912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0000"/>
                  </a:solidFill>
                </a:rPr>
                <a:t>m</a:t>
              </a:r>
              <a:r>
                <a:rPr lang="en-US" sz="2800" baseline="-2500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3346" name="Rectangle 55"/>
            <p:cNvSpPr>
              <a:spLocks noChangeArrowheads="1"/>
            </p:cNvSpPr>
            <p:nvPr/>
          </p:nvSpPr>
          <p:spPr bwMode="auto">
            <a:xfrm>
              <a:off x="3840" y="2912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0000"/>
                  </a:solidFill>
                </a:rPr>
                <a:t>m</a:t>
              </a:r>
              <a:r>
                <a:rPr lang="en-US" sz="2800" baseline="-2500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3347" name="Rectangle 56"/>
            <p:cNvSpPr>
              <a:spLocks noChangeArrowheads="1"/>
            </p:cNvSpPr>
            <p:nvPr/>
          </p:nvSpPr>
          <p:spPr bwMode="auto">
            <a:xfrm>
              <a:off x="3288" y="2912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0000"/>
                  </a:solidFill>
                </a:rPr>
                <a:t>m</a:t>
              </a:r>
              <a:r>
                <a:rPr lang="en-US" sz="2800" baseline="-2500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348" name="Rectangle 57"/>
            <p:cNvSpPr>
              <a:spLocks noChangeArrowheads="1"/>
            </p:cNvSpPr>
            <p:nvPr/>
          </p:nvSpPr>
          <p:spPr bwMode="auto">
            <a:xfrm>
              <a:off x="4944" y="2488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0000"/>
                  </a:solidFill>
                </a:rPr>
                <a:t>m</a:t>
              </a:r>
              <a:r>
                <a:rPr lang="en-US" sz="2800" baseline="-25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3349" name="Rectangle 58"/>
            <p:cNvSpPr>
              <a:spLocks noChangeArrowheads="1"/>
            </p:cNvSpPr>
            <p:nvPr/>
          </p:nvSpPr>
          <p:spPr bwMode="auto">
            <a:xfrm>
              <a:off x="4392" y="2488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0000"/>
                  </a:solidFill>
                </a:rPr>
                <a:t>m</a:t>
              </a:r>
              <a:r>
                <a:rPr lang="en-US" sz="2800" baseline="-250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3350" name="Rectangle 59"/>
            <p:cNvSpPr>
              <a:spLocks noChangeArrowheads="1"/>
            </p:cNvSpPr>
            <p:nvPr/>
          </p:nvSpPr>
          <p:spPr bwMode="auto">
            <a:xfrm>
              <a:off x="3840" y="2488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0000"/>
                  </a:solidFill>
                </a:rPr>
                <a:t>m</a:t>
              </a:r>
              <a:r>
                <a:rPr lang="en-US" sz="2800" baseline="-250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3351" name="Rectangle 60"/>
            <p:cNvSpPr>
              <a:spLocks noChangeArrowheads="1"/>
            </p:cNvSpPr>
            <p:nvPr/>
          </p:nvSpPr>
          <p:spPr bwMode="auto">
            <a:xfrm>
              <a:off x="3288" y="2488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>
                  <a:solidFill>
                    <a:srgbClr val="FF0000"/>
                  </a:solidFill>
                </a:rPr>
                <a:t>m</a:t>
              </a:r>
              <a:r>
                <a:rPr lang="en-US" sz="2800" baseline="-250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3352" name="Line 61"/>
            <p:cNvSpPr>
              <a:spLocks noChangeShapeType="1"/>
            </p:cNvSpPr>
            <p:nvPr/>
          </p:nvSpPr>
          <p:spPr bwMode="auto">
            <a:xfrm>
              <a:off x="3288" y="2488"/>
              <a:ext cx="220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Line 62"/>
            <p:cNvSpPr>
              <a:spLocks noChangeShapeType="1"/>
            </p:cNvSpPr>
            <p:nvPr/>
          </p:nvSpPr>
          <p:spPr bwMode="auto">
            <a:xfrm>
              <a:off x="3288" y="2912"/>
              <a:ext cx="22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Line 63"/>
            <p:cNvSpPr>
              <a:spLocks noChangeShapeType="1"/>
            </p:cNvSpPr>
            <p:nvPr/>
          </p:nvSpPr>
          <p:spPr bwMode="auto">
            <a:xfrm>
              <a:off x="3288" y="3336"/>
              <a:ext cx="220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Line 64"/>
            <p:cNvSpPr>
              <a:spLocks noChangeShapeType="1"/>
            </p:cNvSpPr>
            <p:nvPr/>
          </p:nvSpPr>
          <p:spPr bwMode="auto">
            <a:xfrm>
              <a:off x="3288" y="2488"/>
              <a:ext cx="0" cy="8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Line 65"/>
            <p:cNvSpPr>
              <a:spLocks noChangeShapeType="1"/>
            </p:cNvSpPr>
            <p:nvPr/>
          </p:nvSpPr>
          <p:spPr bwMode="auto">
            <a:xfrm>
              <a:off x="3840" y="2488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Line 66"/>
            <p:cNvSpPr>
              <a:spLocks noChangeShapeType="1"/>
            </p:cNvSpPr>
            <p:nvPr/>
          </p:nvSpPr>
          <p:spPr bwMode="auto">
            <a:xfrm>
              <a:off x="4392" y="2488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Line 67"/>
            <p:cNvSpPr>
              <a:spLocks noChangeShapeType="1"/>
            </p:cNvSpPr>
            <p:nvPr/>
          </p:nvSpPr>
          <p:spPr bwMode="auto">
            <a:xfrm>
              <a:off x="4944" y="2488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Line 68"/>
            <p:cNvSpPr>
              <a:spLocks noChangeShapeType="1"/>
            </p:cNvSpPr>
            <p:nvPr/>
          </p:nvSpPr>
          <p:spPr bwMode="auto">
            <a:xfrm>
              <a:off x="5496" y="2488"/>
              <a:ext cx="0" cy="8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Text Box 89"/>
            <p:cNvSpPr txBox="1">
              <a:spLocks noChangeArrowheads="1"/>
            </p:cNvSpPr>
            <p:nvPr/>
          </p:nvSpPr>
          <p:spPr bwMode="auto">
            <a:xfrm>
              <a:off x="3336" y="2248"/>
              <a:ext cx="21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3333FF"/>
                  </a:solidFill>
                </a:rPr>
                <a:t>00          01       11        10</a:t>
              </a:r>
            </a:p>
          </p:txBody>
        </p:sp>
        <p:sp>
          <p:nvSpPr>
            <p:cNvPr id="13361" name="Text Box 90"/>
            <p:cNvSpPr txBox="1">
              <a:spLocks noChangeArrowheads="1"/>
            </p:cNvSpPr>
            <p:nvPr/>
          </p:nvSpPr>
          <p:spPr bwMode="auto">
            <a:xfrm>
              <a:off x="3024" y="2671"/>
              <a:ext cx="384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1</a:t>
              </a:r>
            </a:p>
          </p:txBody>
        </p:sp>
        <p:cxnSp>
          <p:nvCxnSpPr>
            <p:cNvPr id="13362" name="AutoShape 103"/>
            <p:cNvCxnSpPr>
              <a:cxnSpLocks noChangeShapeType="1"/>
              <a:stCxn id="13352" idx="0"/>
            </p:cNvCxnSpPr>
            <p:nvPr/>
          </p:nvCxnSpPr>
          <p:spPr bwMode="auto">
            <a:xfrm flipH="1" flipV="1">
              <a:off x="2880" y="2208"/>
              <a:ext cx="408" cy="2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363" name="Text Box 112"/>
            <p:cNvSpPr txBox="1">
              <a:spLocks noChangeArrowheads="1"/>
            </p:cNvSpPr>
            <p:nvPr/>
          </p:nvSpPr>
          <p:spPr bwMode="auto">
            <a:xfrm>
              <a:off x="2880" y="2304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x</a:t>
              </a:r>
            </a:p>
          </p:txBody>
        </p:sp>
        <p:sp>
          <p:nvSpPr>
            <p:cNvPr id="13364" name="Text Box 113"/>
            <p:cNvSpPr txBox="1">
              <a:spLocks noChangeArrowheads="1"/>
            </p:cNvSpPr>
            <p:nvPr/>
          </p:nvSpPr>
          <p:spPr bwMode="auto">
            <a:xfrm>
              <a:off x="3024" y="2160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yz</a:t>
              </a:r>
            </a:p>
          </p:txBody>
        </p:sp>
      </p:grpSp>
      <p:grpSp>
        <p:nvGrpSpPr>
          <p:cNvPr id="5" name="Group 118"/>
          <p:cNvGrpSpPr>
            <a:grpSpLocks/>
          </p:cNvGrpSpPr>
          <p:nvPr/>
        </p:nvGrpSpPr>
        <p:grpSpPr bwMode="auto">
          <a:xfrm>
            <a:off x="552450" y="4114879"/>
            <a:ext cx="3947542" cy="1673106"/>
            <a:chOff x="0" y="2188"/>
            <a:chExt cx="2784" cy="1172"/>
          </a:xfrm>
        </p:grpSpPr>
        <p:sp>
          <p:nvSpPr>
            <p:cNvPr id="13322" name="Rectangle 77"/>
            <p:cNvSpPr>
              <a:spLocks noChangeArrowheads="1"/>
            </p:cNvSpPr>
            <p:nvPr/>
          </p:nvSpPr>
          <p:spPr bwMode="auto">
            <a:xfrm>
              <a:off x="2172" y="2936"/>
              <a:ext cx="61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xyz’</a:t>
              </a:r>
            </a:p>
          </p:txBody>
        </p:sp>
        <p:sp>
          <p:nvSpPr>
            <p:cNvPr id="13323" name="Rectangle 75"/>
            <p:cNvSpPr>
              <a:spLocks noChangeArrowheads="1"/>
            </p:cNvSpPr>
            <p:nvPr/>
          </p:nvSpPr>
          <p:spPr bwMode="auto">
            <a:xfrm>
              <a:off x="1560" y="2936"/>
              <a:ext cx="61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xyz</a:t>
              </a:r>
            </a:p>
          </p:txBody>
        </p:sp>
        <p:sp>
          <p:nvSpPr>
            <p:cNvPr id="13324" name="Rectangle 73"/>
            <p:cNvSpPr>
              <a:spLocks noChangeArrowheads="1"/>
            </p:cNvSpPr>
            <p:nvPr/>
          </p:nvSpPr>
          <p:spPr bwMode="auto">
            <a:xfrm>
              <a:off x="948" y="2936"/>
              <a:ext cx="61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 dirty="0" err="1">
                  <a:solidFill>
                    <a:srgbClr val="FF0000"/>
                  </a:solidFill>
                </a:rPr>
                <a:t>xy’z</a:t>
              </a:r>
              <a:endParaRPr lang="en-US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13325" name="Rectangle 71"/>
            <p:cNvSpPr>
              <a:spLocks noChangeArrowheads="1"/>
            </p:cNvSpPr>
            <p:nvPr/>
          </p:nvSpPr>
          <p:spPr bwMode="auto">
            <a:xfrm>
              <a:off x="336" y="2936"/>
              <a:ext cx="61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xy’z’</a:t>
              </a:r>
            </a:p>
          </p:txBody>
        </p:sp>
        <p:sp>
          <p:nvSpPr>
            <p:cNvPr id="13326" name="Rectangle 38"/>
            <p:cNvSpPr>
              <a:spLocks noChangeArrowheads="1"/>
            </p:cNvSpPr>
            <p:nvPr/>
          </p:nvSpPr>
          <p:spPr bwMode="auto">
            <a:xfrm>
              <a:off x="2172" y="2512"/>
              <a:ext cx="61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x’yz’</a:t>
              </a:r>
            </a:p>
          </p:txBody>
        </p:sp>
        <p:sp>
          <p:nvSpPr>
            <p:cNvPr id="13327" name="Rectangle 37"/>
            <p:cNvSpPr>
              <a:spLocks noChangeArrowheads="1"/>
            </p:cNvSpPr>
            <p:nvPr/>
          </p:nvSpPr>
          <p:spPr bwMode="auto">
            <a:xfrm>
              <a:off x="1560" y="2512"/>
              <a:ext cx="61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x’yz</a:t>
              </a:r>
            </a:p>
          </p:txBody>
        </p:sp>
        <p:sp>
          <p:nvSpPr>
            <p:cNvPr id="13328" name="Rectangle 36"/>
            <p:cNvSpPr>
              <a:spLocks noChangeArrowheads="1"/>
            </p:cNvSpPr>
            <p:nvPr/>
          </p:nvSpPr>
          <p:spPr bwMode="auto">
            <a:xfrm>
              <a:off x="948" y="2512"/>
              <a:ext cx="61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x’y’z</a:t>
              </a:r>
            </a:p>
          </p:txBody>
        </p:sp>
        <p:sp>
          <p:nvSpPr>
            <p:cNvPr id="13329" name="Rectangle 35"/>
            <p:cNvSpPr>
              <a:spLocks noChangeArrowheads="1"/>
            </p:cNvSpPr>
            <p:nvPr/>
          </p:nvSpPr>
          <p:spPr bwMode="auto">
            <a:xfrm>
              <a:off x="336" y="2512"/>
              <a:ext cx="61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x’y’z’</a:t>
              </a:r>
            </a:p>
          </p:txBody>
        </p:sp>
        <p:sp>
          <p:nvSpPr>
            <p:cNvPr id="13330" name="Line 43"/>
            <p:cNvSpPr>
              <a:spLocks noChangeShapeType="1"/>
            </p:cNvSpPr>
            <p:nvPr/>
          </p:nvSpPr>
          <p:spPr bwMode="auto">
            <a:xfrm>
              <a:off x="336" y="2512"/>
              <a:ext cx="244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Line 44"/>
            <p:cNvSpPr>
              <a:spLocks noChangeShapeType="1"/>
            </p:cNvSpPr>
            <p:nvPr/>
          </p:nvSpPr>
          <p:spPr bwMode="auto">
            <a:xfrm>
              <a:off x="336" y="2936"/>
              <a:ext cx="24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45"/>
            <p:cNvSpPr>
              <a:spLocks noChangeShapeType="1"/>
            </p:cNvSpPr>
            <p:nvPr/>
          </p:nvSpPr>
          <p:spPr bwMode="auto">
            <a:xfrm>
              <a:off x="336" y="3360"/>
              <a:ext cx="244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Line 46"/>
            <p:cNvSpPr>
              <a:spLocks noChangeShapeType="1"/>
            </p:cNvSpPr>
            <p:nvPr/>
          </p:nvSpPr>
          <p:spPr bwMode="auto">
            <a:xfrm>
              <a:off x="336" y="2512"/>
              <a:ext cx="0" cy="8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Line 47"/>
            <p:cNvSpPr>
              <a:spLocks noChangeShapeType="1"/>
            </p:cNvSpPr>
            <p:nvPr/>
          </p:nvSpPr>
          <p:spPr bwMode="auto">
            <a:xfrm>
              <a:off x="948" y="2512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48"/>
            <p:cNvSpPr>
              <a:spLocks noChangeShapeType="1"/>
            </p:cNvSpPr>
            <p:nvPr/>
          </p:nvSpPr>
          <p:spPr bwMode="auto">
            <a:xfrm>
              <a:off x="1560" y="2512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49"/>
            <p:cNvSpPr>
              <a:spLocks noChangeShapeType="1"/>
            </p:cNvSpPr>
            <p:nvPr/>
          </p:nvSpPr>
          <p:spPr bwMode="auto">
            <a:xfrm>
              <a:off x="2172" y="2512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50"/>
            <p:cNvSpPr>
              <a:spLocks noChangeShapeType="1"/>
            </p:cNvSpPr>
            <p:nvPr/>
          </p:nvSpPr>
          <p:spPr bwMode="auto">
            <a:xfrm>
              <a:off x="2784" y="2512"/>
              <a:ext cx="0" cy="8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Text Box 85"/>
            <p:cNvSpPr txBox="1">
              <a:spLocks noChangeArrowheads="1"/>
            </p:cNvSpPr>
            <p:nvPr/>
          </p:nvSpPr>
          <p:spPr bwMode="auto">
            <a:xfrm>
              <a:off x="48" y="259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0</a:t>
              </a:r>
            </a:p>
          </p:txBody>
        </p:sp>
        <p:sp>
          <p:nvSpPr>
            <p:cNvPr id="13339" name="Text Box 86"/>
            <p:cNvSpPr txBox="1">
              <a:spLocks noChangeArrowheads="1"/>
            </p:cNvSpPr>
            <p:nvPr/>
          </p:nvSpPr>
          <p:spPr bwMode="auto">
            <a:xfrm>
              <a:off x="48" y="302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1</a:t>
              </a:r>
            </a:p>
          </p:txBody>
        </p:sp>
        <p:sp>
          <p:nvSpPr>
            <p:cNvPr id="13340" name="Text Box 87"/>
            <p:cNvSpPr txBox="1">
              <a:spLocks noChangeArrowheads="1"/>
            </p:cNvSpPr>
            <p:nvPr/>
          </p:nvSpPr>
          <p:spPr bwMode="auto">
            <a:xfrm>
              <a:off x="432" y="2256"/>
              <a:ext cx="21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00          01       11         10</a:t>
              </a:r>
            </a:p>
          </p:txBody>
        </p:sp>
        <p:cxnSp>
          <p:nvCxnSpPr>
            <p:cNvPr id="13341" name="AutoShape 101"/>
            <p:cNvCxnSpPr>
              <a:cxnSpLocks noChangeShapeType="1"/>
              <a:stCxn id="13333" idx="0"/>
            </p:cNvCxnSpPr>
            <p:nvPr/>
          </p:nvCxnSpPr>
          <p:spPr bwMode="auto">
            <a:xfrm flipH="1" flipV="1">
              <a:off x="48" y="2256"/>
              <a:ext cx="288" cy="2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342" name="Text Box 114"/>
            <p:cNvSpPr txBox="1">
              <a:spLocks noChangeArrowheads="1"/>
            </p:cNvSpPr>
            <p:nvPr/>
          </p:nvSpPr>
          <p:spPr bwMode="auto">
            <a:xfrm>
              <a:off x="0" y="2352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x</a:t>
              </a:r>
            </a:p>
          </p:txBody>
        </p:sp>
        <p:sp>
          <p:nvSpPr>
            <p:cNvPr id="13343" name="Text Box 115"/>
            <p:cNvSpPr txBox="1">
              <a:spLocks noChangeArrowheads="1"/>
            </p:cNvSpPr>
            <p:nvPr/>
          </p:nvSpPr>
          <p:spPr bwMode="auto">
            <a:xfrm>
              <a:off x="144" y="2188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yz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, </a:t>
            </a:r>
            <a:r>
              <a:rPr lang="en-US" dirty="0" err="1" smtClean="0"/>
              <a:t>gambarkan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2714620"/>
          <a:ext cx="3500462" cy="3291840"/>
        </p:xfrm>
        <a:graphic>
          <a:graphicData uri="http://schemas.openxmlformats.org/drawingml/2006/table">
            <a:tbl>
              <a:tblPr/>
              <a:tblGrid>
                <a:gridCol w="525242"/>
                <a:gridCol w="525242"/>
                <a:gridCol w="525242"/>
                <a:gridCol w="1129143"/>
                <a:gridCol w="239361"/>
                <a:gridCol w="556232"/>
              </a:tblGrid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5" name="Group 119"/>
          <p:cNvGrpSpPr>
            <a:grpSpLocks/>
          </p:cNvGrpSpPr>
          <p:nvPr/>
        </p:nvGrpSpPr>
        <p:grpSpPr bwMode="auto">
          <a:xfrm>
            <a:off x="4429124" y="3062485"/>
            <a:ext cx="4152900" cy="1866900"/>
            <a:chOff x="2880" y="2160"/>
            <a:chExt cx="2616" cy="1176"/>
          </a:xfrm>
        </p:grpSpPr>
        <p:sp>
          <p:nvSpPr>
            <p:cNvPr id="6" name="Rectangle 53"/>
            <p:cNvSpPr>
              <a:spLocks noChangeArrowheads="1"/>
            </p:cNvSpPr>
            <p:nvPr/>
          </p:nvSpPr>
          <p:spPr bwMode="auto">
            <a:xfrm>
              <a:off x="4944" y="2912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1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7" name="Rectangle 54"/>
            <p:cNvSpPr>
              <a:spLocks noChangeArrowheads="1"/>
            </p:cNvSpPr>
            <p:nvPr/>
          </p:nvSpPr>
          <p:spPr bwMode="auto">
            <a:xfrm>
              <a:off x="4392" y="2912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1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55"/>
            <p:cNvSpPr>
              <a:spLocks noChangeArrowheads="1"/>
            </p:cNvSpPr>
            <p:nvPr/>
          </p:nvSpPr>
          <p:spPr bwMode="auto">
            <a:xfrm>
              <a:off x="3840" y="2912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0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9" name="Rectangle 56"/>
            <p:cNvSpPr>
              <a:spLocks noChangeArrowheads="1"/>
            </p:cNvSpPr>
            <p:nvPr/>
          </p:nvSpPr>
          <p:spPr bwMode="auto">
            <a:xfrm>
              <a:off x="3288" y="2912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0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0" name="Rectangle 57"/>
            <p:cNvSpPr>
              <a:spLocks noChangeArrowheads="1"/>
            </p:cNvSpPr>
            <p:nvPr/>
          </p:nvSpPr>
          <p:spPr bwMode="auto">
            <a:xfrm>
              <a:off x="4944" y="2488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1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1" name="Rectangle 58"/>
            <p:cNvSpPr>
              <a:spLocks noChangeArrowheads="1"/>
            </p:cNvSpPr>
            <p:nvPr/>
          </p:nvSpPr>
          <p:spPr bwMode="auto">
            <a:xfrm>
              <a:off x="4392" y="2488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0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2" name="Rectangle 59"/>
            <p:cNvSpPr>
              <a:spLocks noChangeArrowheads="1"/>
            </p:cNvSpPr>
            <p:nvPr/>
          </p:nvSpPr>
          <p:spPr bwMode="auto">
            <a:xfrm>
              <a:off x="3840" y="2488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0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3" name="Rectangle 60"/>
            <p:cNvSpPr>
              <a:spLocks noChangeArrowheads="1"/>
            </p:cNvSpPr>
            <p:nvPr/>
          </p:nvSpPr>
          <p:spPr bwMode="auto">
            <a:xfrm>
              <a:off x="3288" y="2488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0		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4" name="Line 61"/>
            <p:cNvSpPr>
              <a:spLocks noChangeShapeType="1"/>
            </p:cNvSpPr>
            <p:nvPr/>
          </p:nvSpPr>
          <p:spPr bwMode="auto">
            <a:xfrm>
              <a:off x="3288" y="2488"/>
              <a:ext cx="220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62"/>
            <p:cNvSpPr>
              <a:spLocks noChangeShapeType="1"/>
            </p:cNvSpPr>
            <p:nvPr/>
          </p:nvSpPr>
          <p:spPr bwMode="auto">
            <a:xfrm>
              <a:off x="3288" y="2912"/>
              <a:ext cx="22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63"/>
            <p:cNvSpPr>
              <a:spLocks noChangeShapeType="1"/>
            </p:cNvSpPr>
            <p:nvPr/>
          </p:nvSpPr>
          <p:spPr bwMode="auto">
            <a:xfrm>
              <a:off x="3288" y="3336"/>
              <a:ext cx="220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64"/>
            <p:cNvSpPr>
              <a:spLocks noChangeShapeType="1"/>
            </p:cNvSpPr>
            <p:nvPr/>
          </p:nvSpPr>
          <p:spPr bwMode="auto">
            <a:xfrm>
              <a:off x="3288" y="2488"/>
              <a:ext cx="0" cy="8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65"/>
            <p:cNvSpPr>
              <a:spLocks noChangeShapeType="1"/>
            </p:cNvSpPr>
            <p:nvPr/>
          </p:nvSpPr>
          <p:spPr bwMode="auto">
            <a:xfrm>
              <a:off x="3840" y="2488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66"/>
            <p:cNvSpPr>
              <a:spLocks noChangeShapeType="1"/>
            </p:cNvSpPr>
            <p:nvPr/>
          </p:nvSpPr>
          <p:spPr bwMode="auto">
            <a:xfrm>
              <a:off x="4392" y="2488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67"/>
            <p:cNvSpPr>
              <a:spLocks noChangeShapeType="1"/>
            </p:cNvSpPr>
            <p:nvPr/>
          </p:nvSpPr>
          <p:spPr bwMode="auto">
            <a:xfrm>
              <a:off x="4944" y="2488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68"/>
            <p:cNvSpPr>
              <a:spLocks noChangeShapeType="1"/>
            </p:cNvSpPr>
            <p:nvPr/>
          </p:nvSpPr>
          <p:spPr bwMode="auto">
            <a:xfrm>
              <a:off x="5496" y="2488"/>
              <a:ext cx="0" cy="8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89"/>
            <p:cNvSpPr txBox="1">
              <a:spLocks noChangeArrowheads="1"/>
            </p:cNvSpPr>
            <p:nvPr/>
          </p:nvSpPr>
          <p:spPr bwMode="auto">
            <a:xfrm>
              <a:off x="3336" y="2248"/>
              <a:ext cx="216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3333FF"/>
                  </a:solidFill>
                </a:rPr>
                <a:t>  00         </a:t>
              </a:r>
              <a:r>
                <a:rPr lang="en-US" dirty="0">
                  <a:solidFill>
                    <a:srgbClr val="3333FF"/>
                  </a:solidFill>
                </a:rPr>
                <a:t>01       </a:t>
              </a:r>
              <a:r>
                <a:rPr lang="en-US" dirty="0" smtClean="0">
                  <a:solidFill>
                    <a:srgbClr val="3333FF"/>
                  </a:solidFill>
                </a:rPr>
                <a:t>    11        </a:t>
              </a:r>
              <a:r>
                <a:rPr lang="en-US" dirty="0">
                  <a:solidFill>
                    <a:srgbClr val="3333FF"/>
                  </a:solidFill>
                </a:rPr>
                <a:t>10</a:t>
              </a:r>
            </a:p>
          </p:txBody>
        </p:sp>
        <p:sp>
          <p:nvSpPr>
            <p:cNvPr id="23" name="Text Box 90"/>
            <p:cNvSpPr txBox="1">
              <a:spLocks noChangeArrowheads="1"/>
            </p:cNvSpPr>
            <p:nvPr/>
          </p:nvSpPr>
          <p:spPr bwMode="auto">
            <a:xfrm>
              <a:off x="2970" y="2565"/>
              <a:ext cx="384" cy="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smtClean="0">
                  <a:solidFill>
                    <a:srgbClr val="3333FF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</a:pPr>
              <a:endParaRPr lang="en-US" sz="1050" dirty="0">
                <a:solidFill>
                  <a:srgbClr val="3333FF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rgbClr val="3333FF"/>
                  </a:solidFill>
                </a:rPr>
                <a:t>1</a:t>
              </a:r>
            </a:p>
          </p:txBody>
        </p:sp>
        <p:cxnSp>
          <p:nvCxnSpPr>
            <p:cNvPr id="24" name="AutoShape 103"/>
            <p:cNvCxnSpPr>
              <a:cxnSpLocks noChangeShapeType="1"/>
              <a:stCxn id="14" idx="0"/>
            </p:cNvCxnSpPr>
            <p:nvPr/>
          </p:nvCxnSpPr>
          <p:spPr bwMode="auto">
            <a:xfrm flipH="1" flipV="1">
              <a:off x="2880" y="2208"/>
              <a:ext cx="408" cy="2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5" name="Text Box 112"/>
            <p:cNvSpPr txBox="1">
              <a:spLocks noChangeArrowheads="1"/>
            </p:cNvSpPr>
            <p:nvPr/>
          </p:nvSpPr>
          <p:spPr bwMode="auto">
            <a:xfrm>
              <a:off x="2880" y="2304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x</a:t>
              </a:r>
            </a:p>
          </p:txBody>
        </p:sp>
        <p:sp>
          <p:nvSpPr>
            <p:cNvPr id="26" name="Text Box 113"/>
            <p:cNvSpPr txBox="1">
              <a:spLocks noChangeArrowheads="1"/>
            </p:cNvSpPr>
            <p:nvPr/>
          </p:nvSpPr>
          <p:spPr bwMode="auto">
            <a:xfrm>
              <a:off x="3024" y="2160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yz</a:t>
              </a:r>
            </a:p>
          </p:txBody>
        </p:sp>
      </p:grpSp>
      <p:sp>
        <p:nvSpPr>
          <p:cNvPr id="27" name="Right Arrow 26"/>
          <p:cNvSpPr/>
          <p:nvPr/>
        </p:nvSpPr>
        <p:spPr>
          <a:xfrm>
            <a:off x="3857620" y="3897399"/>
            <a:ext cx="571504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34393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4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Variabel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endParaRPr lang="en-US" dirty="0" smtClean="0"/>
          </a:p>
        </p:txBody>
      </p:sp>
      <p:graphicFrame>
        <p:nvGraphicFramePr>
          <p:cNvPr id="6338" name="Group 194"/>
          <p:cNvGraphicFramePr>
            <a:graphicFrameLocks noGrp="1"/>
          </p:cNvGraphicFramePr>
          <p:nvPr/>
        </p:nvGraphicFramePr>
        <p:xfrm>
          <a:off x="579438" y="1765300"/>
          <a:ext cx="3840162" cy="2273300"/>
        </p:xfrm>
        <a:graphic>
          <a:graphicData uri="http://schemas.openxmlformats.org/drawingml/2006/table">
            <a:tbl>
              <a:tblPr/>
              <a:tblGrid>
                <a:gridCol w="960437"/>
                <a:gridCol w="960438"/>
                <a:gridCol w="958850"/>
                <a:gridCol w="960437"/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w’x’y’z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w’x’y’z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w’x’yz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w’x’yz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w’xy’z’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w’xy’z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w’xyz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w’xyz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wxy’z’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wxy’z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wxyz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wxyz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wx’y’z’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wx’y’z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wx’yz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wx’yz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24" name="Group 80"/>
          <p:cNvGraphicFramePr>
            <a:graphicFrameLocks noGrp="1"/>
          </p:cNvGraphicFramePr>
          <p:nvPr/>
        </p:nvGraphicFramePr>
        <p:xfrm>
          <a:off x="5943600" y="1981200"/>
          <a:ext cx="2925763" cy="1828800"/>
        </p:xfrm>
        <a:graphic>
          <a:graphicData uri="http://schemas.openxmlformats.org/drawingml/2006/table">
            <a:tbl>
              <a:tblPr/>
              <a:tblGrid>
                <a:gridCol w="731838"/>
                <a:gridCol w="730250"/>
                <a:gridCol w="731837"/>
                <a:gridCol w="73183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43" name="Group 199"/>
          <p:cNvGraphicFramePr>
            <a:graphicFrameLocks noGrp="1"/>
          </p:cNvGraphicFramePr>
          <p:nvPr/>
        </p:nvGraphicFramePr>
        <p:xfrm>
          <a:off x="5913438" y="4343400"/>
          <a:ext cx="2925762" cy="1981201"/>
        </p:xfrm>
        <a:graphic>
          <a:graphicData uri="http://schemas.openxmlformats.org/drawingml/2006/table">
            <a:tbl>
              <a:tblPr/>
              <a:tblGrid>
                <a:gridCol w="731837"/>
                <a:gridCol w="730250"/>
                <a:gridCol w="731838"/>
                <a:gridCol w="731837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</a:tbl>
          </a:graphicData>
        </a:graphic>
      </p:graphicFrame>
      <p:sp>
        <p:nvSpPr>
          <p:cNvPr id="6336" name="AutoShape 192"/>
          <p:cNvSpPr>
            <a:spLocks noChangeArrowheads="1"/>
          </p:cNvSpPr>
          <p:nvPr/>
        </p:nvSpPr>
        <p:spPr bwMode="auto">
          <a:xfrm>
            <a:off x="495300" y="4495800"/>
            <a:ext cx="4953000" cy="1752600"/>
          </a:xfrm>
          <a:prstGeom prst="homePlate">
            <a:avLst>
              <a:gd name="adj" fmla="val 54350"/>
            </a:avLst>
          </a:prstGeom>
          <a:solidFill>
            <a:srgbClr val="FFFF66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 dirty="0" smtClean="0"/>
          </a:p>
          <a:p>
            <a:pPr algn="ctr">
              <a:spcBef>
                <a:spcPct val="50000"/>
              </a:spcBef>
            </a:pPr>
            <a:r>
              <a:rPr lang="en-US" dirty="0" smtClean="0"/>
              <a:t>f(</a:t>
            </a:r>
            <a:r>
              <a:rPr lang="en-US" dirty="0" err="1" smtClean="0"/>
              <a:t>w,x,y,z</a:t>
            </a:r>
            <a:r>
              <a:rPr lang="en-US" dirty="0"/>
              <a:t>) = </a:t>
            </a:r>
            <a:r>
              <a:rPr lang="en-US" i="1" dirty="0" err="1">
                <a:solidFill>
                  <a:schemeClr val="accent2"/>
                </a:solidFill>
              </a:rPr>
              <a:t>wxy’z</a:t>
            </a:r>
            <a:r>
              <a:rPr lang="en-US" i="1" dirty="0"/>
              <a:t> + </a:t>
            </a:r>
            <a:r>
              <a:rPr lang="en-US" i="1" dirty="0" err="1">
                <a:solidFill>
                  <a:srgbClr val="FF0000"/>
                </a:solidFill>
              </a:rPr>
              <a:t>wxyz</a:t>
            </a:r>
            <a:r>
              <a:rPr lang="en-US" i="1" dirty="0">
                <a:solidFill>
                  <a:srgbClr val="FF0000"/>
                </a:solidFill>
              </a:rPr>
              <a:t>’</a:t>
            </a:r>
            <a:r>
              <a:rPr lang="en-US" i="1" dirty="0"/>
              <a:t>+  </a:t>
            </a:r>
          </a:p>
          <a:p>
            <a:pPr algn="ctr">
              <a:spcBef>
                <a:spcPct val="50000"/>
              </a:spcBef>
            </a:pPr>
            <a:r>
              <a:rPr lang="en-US" i="1" dirty="0"/>
              <a:t>                    </a:t>
            </a:r>
            <a:r>
              <a:rPr lang="en-US" i="1" dirty="0" err="1">
                <a:solidFill>
                  <a:srgbClr val="008000"/>
                </a:solidFill>
              </a:rPr>
              <a:t>wx’y’z</a:t>
            </a:r>
            <a:r>
              <a:rPr lang="en-US" i="1" dirty="0">
                <a:solidFill>
                  <a:srgbClr val="008000"/>
                </a:solidFill>
              </a:rPr>
              <a:t>’</a:t>
            </a:r>
            <a:r>
              <a:rPr lang="en-US" i="1" dirty="0"/>
              <a:t> + </a:t>
            </a:r>
            <a:r>
              <a:rPr lang="en-US" i="1" dirty="0" err="1"/>
              <a:t>w’x’y’z</a:t>
            </a:r>
            <a:r>
              <a:rPr lang="en-US" i="1" dirty="0"/>
              <a:t> </a:t>
            </a:r>
          </a:p>
          <a:p>
            <a:pPr algn="ctr">
              <a:spcBef>
                <a:spcPct val="50000"/>
              </a:spcBef>
            </a:pPr>
            <a:r>
              <a:rPr lang="en-US" i="1" dirty="0"/>
              <a:t>     + </a:t>
            </a:r>
            <a:r>
              <a:rPr lang="en-US" i="1" dirty="0" err="1">
                <a:solidFill>
                  <a:srgbClr val="FF0000"/>
                </a:solidFill>
              </a:rPr>
              <a:t>w’xyz</a:t>
            </a:r>
            <a:r>
              <a:rPr lang="en-US" i="1" dirty="0">
                <a:solidFill>
                  <a:srgbClr val="FF0000"/>
                </a:solidFill>
              </a:rPr>
              <a:t>’</a:t>
            </a:r>
          </a:p>
          <a:p>
            <a:pPr algn="ctr"/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0" y="1371600"/>
            <a:ext cx="4572000" cy="2514600"/>
            <a:chOff x="0" y="1371600"/>
            <a:chExt cx="4572000" cy="2514600"/>
          </a:xfrm>
        </p:grpSpPr>
        <p:sp>
          <p:nvSpPr>
            <p:cNvPr id="14433" name="Text Box 195"/>
            <p:cNvSpPr txBox="1">
              <a:spLocks noChangeArrowheads="1"/>
            </p:cNvSpPr>
            <p:nvPr/>
          </p:nvSpPr>
          <p:spPr bwMode="auto">
            <a:xfrm>
              <a:off x="76200" y="1600200"/>
              <a:ext cx="5334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err="1"/>
                <a:t>wx</a:t>
              </a:r>
              <a:endParaRPr lang="en-US" sz="1600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1371600"/>
              <a:ext cx="4572000" cy="2514600"/>
              <a:chOff x="0" y="1371600"/>
              <a:chExt cx="4572000" cy="2514600"/>
            </a:xfrm>
          </p:grpSpPr>
          <p:sp>
            <p:nvSpPr>
              <p:cNvPr id="14397" name="Text Box 77"/>
              <p:cNvSpPr txBox="1">
                <a:spLocks noChangeArrowheads="1"/>
              </p:cNvSpPr>
              <p:nvPr/>
            </p:nvSpPr>
            <p:spPr bwMode="auto">
              <a:xfrm>
                <a:off x="503238" y="1431925"/>
                <a:ext cx="406876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     00           01        </a:t>
                </a:r>
                <a:r>
                  <a:rPr lang="en-US" sz="2000" dirty="0" smtClean="0">
                    <a:solidFill>
                      <a:srgbClr val="3333FF"/>
                    </a:solidFill>
                  </a:rPr>
                  <a:t>11          10</a:t>
                </a:r>
                <a:endParaRPr lang="en-US" sz="2000" dirty="0">
                  <a:solidFill>
                    <a:srgbClr val="3333FF"/>
                  </a:solidFill>
                </a:endParaRPr>
              </a:p>
            </p:txBody>
          </p:sp>
          <p:sp>
            <p:nvSpPr>
              <p:cNvPr id="14430" name="Text Box 190"/>
              <p:cNvSpPr txBox="1">
                <a:spLocks noChangeArrowheads="1"/>
              </p:cNvSpPr>
              <p:nvPr/>
            </p:nvSpPr>
            <p:spPr bwMode="auto">
              <a:xfrm>
                <a:off x="0" y="1889125"/>
                <a:ext cx="503238" cy="854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rgbClr val="3333FF"/>
                    </a:solidFill>
                  </a:rPr>
                  <a:t>00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rgbClr val="3333FF"/>
                    </a:solidFill>
                  </a:rPr>
                  <a:t>01</a:t>
                </a:r>
              </a:p>
            </p:txBody>
          </p:sp>
          <p:sp>
            <p:nvSpPr>
              <p:cNvPr id="14431" name="Text Box 191"/>
              <p:cNvSpPr txBox="1">
                <a:spLocks noChangeArrowheads="1"/>
              </p:cNvSpPr>
              <p:nvPr/>
            </p:nvSpPr>
            <p:spPr bwMode="auto">
              <a:xfrm>
                <a:off x="0" y="3032125"/>
                <a:ext cx="503238" cy="854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rgbClr val="3333FF"/>
                    </a:solidFill>
                  </a:rPr>
                  <a:t>11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rgbClr val="3333FF"/>
                    </a:solidFill>
                  </a:rPr>
                  <a:t>10</a:t>
                </a:r>
              </a:p>
            </p:txBody>
          </p:sp>
          <p:cxnSp>
            <p:nvCxnSpPr>
              <p:cNvPr id="14434" name="AutoShape 196"/>
              <p:cNvCxnSpPr>
                <a:cxnSpLocks noChangeShapeType="1"/>
                <a:stCxn id="14433" idx="3"/>
              </p:cNvCxnSpPr>
              <p:nvPr/>
            </p:nvCxnSpPr>
            <p:spPr bwMode="auto">
              <a:xfrm flipH="1" flipV="1">
                <a:off x="304800" y="1524000"/>
                <a:ext cx="304800" cy="2444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4435" name="Text Box 197"/>
              <p:cNvSpPr txBox="1">
                <a:spLocks noChangeArrowheads="1"/>
              </p:cNvSpPr>
              <p:nvPr/>
            </p:nvSpPr>
            <p:spPr bwMode="auto">
              <a:xfrm>
                <a:off x="457200" y="1371600"/>
                <a:ext cx="5334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dirty="0" err="1" smtClean="0"/>
                  <a:t>yz</a:t>
                </a:r>
                <a:endParaRPr lang="en-US" sz="1600" dirty="0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5334000" y="1447800"/>
            <a:ext cx="3657600" cy="2301875"/>
            <a:chOff x="5334000" y="1447800"/>
            <a:chExt cx="3657600" cy="2301875"/>
          </a:xfrm>
        </p:grpSpPr>
        <p:cxnSp>
          <p:nvCxnSpPr>
            <p:cNvPr id="14436" name="AutoShape 201"/>
            <p:cNvCxnSpPr>
              <a:cxnSpLocks noChangeShapeType="1"/>
            </p:cNvCxnSpPr>
            <p:nvPr/>
          </p:nvCxnSpPr>
          <p:spPr bwMode="auto">
            <a:xfrm flipH="1" flipV="1">
              <a:off x="5638800" y="1676400"/>
              <a:ext cx="304800" cy="290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28" name="Group 27"/>
            <p:cNvGrpSpPr/>
            <p:nvPr/>
          </p:nvGrpSpPr>
          <p:grpSpPr>
            <a:xfrm>
              <a:off x="5334000" y="1447800"/>
              <a:ext cx="3657600" cy="2301875"/>
              <a:chOff x="5334000" y="1447800"/>
              <a:chExt cx="3657600" cy="2301875"/>
            </a:xfrm>
          </p:grpSpPr>
          <p:sp>
            <p:nvSpPr>
              <p:cNvPr id="14396" name="Text Box 75"/>
              <p:cNvSpPr txBox="1">
                <a:spLocks noChangeArrowheads="1"/>
              </p:cNvSpPr>
              <p:nvPr/>
            </p:nvSpPr>
            <p:spPr bwMode="auto">
              <a:xfrm>
                <a:off x="5981700" y="1600200"/>
                <a:ext cx="30099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  00        01       11       10</a:t>
                </a:r>
              </a:p>
            </p:txBody>
          </p:sp>
          <p:sp>
            <p:nvSpPr>
              <p:cNvPr id="14398" name="Text Box 86"/>
              <p:cNvSpPr txBox="1">
                <a:spLocks noChangeArrowheads="1"/>
              </p:cNvSpPr>
              <p:nvPr/>
            </p:nvSpPr>
            <p:spPr bwMode="auto">
              <a:xfrm>
                <a:off x="5516563" y="1965325"/>
                <a:ext cx="503237" cy="854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00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01</a:t>
                </a:r>
              </a:p>
            </p:txBody>
          </p:sp>
          <p:sp>
            <p:nvSpPr>
              <p:cNvPr id="14399" name="Text Box 88"/>
              <p:cNvSpPr txBox="1">
                <a:spLocks noChangeArrowheads="1"/>
              </p:cNvSpPr>
              <p:nvPr/>
            </p:nvSpPr>
            <p:spPr bwMode="auto">
              <a:xfrm>
                <a:off x="5516563" y="2895600"/>
                <a:ext cx="503237" cy="854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11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10</a:t>
                </a:r>
              </a:p>
            </p:txBody>
          </p:sp>
          <p:sp>
            <p:nvSpPr>
              <p:cNvPr id="14437" name="Text Box 202"/>
              <p:cNvSpPr txBox="1">
                <a:spLocks noChangeArrowheads="1"/>
              </p:cNvSpPr>
              <p:nvPr/>
            </p:nvSpPr>
            <p:spPr bwMode="auto">
              <a:xfrm>
                <a:off x="5638800" y="1447800"/>
                <a:ext cx="5334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dirty="0" err="1" smtClean="0"/>
                  <a:t>yz</a:t>
                </a:r>
                <a:endParaRPr lang="en-US" sz="1600" dirty="0"/>
              </a:p>
            </p:txBody>
          </p:sp>
          <p:sp>
            <p:nvSpPr>
              <p:cNvPr id="14438" name="Text Box 203"/>
              <p:cNvSpPr txBox="1">
                <a:spLocks noChangeArrowheads="1"/>
              </p:cNvSpPr>
              <p:nvPr/>
            </p:nvSpPr>
            <p:spPr bwMode="auto">
              <a:xfrm>
                <a:off x="5334000" y="1720850"/>
                <a:ext cx="5334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wx</a:t>
                </a:r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5214942" y="3857628"/>
            <a:ext cx="3657600" cy="2301875"/>
            <a:chOff x="5334000" y="1447800"/>
            <a:chExt cx="3657600" cy="2301875"/>
          </a:xfrm>
        </p:grpSpPr>
        <p:cxnSp>
          <p:nvCxnSpPr>
            <p:cNvPr id="38" name="AutoShape 201"/>
            <p:cNvCxnSpPr>
              <a:cxnSpLocks noChangeShapeType="1"/>
            </p:cNvCxnSpPr>
            <p:nvPr/>
          </p:nvCxnSpPr>
          <p:spPr bwMode="auto">
            <a:xfrm flipH="1" flipV="1">
              <a:off x="5638800" y="1676400"/>
              <a:ext cx="304800" cy="290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39" name="Group 38"/>
            <p:cNvGrpSpPr/>
            <p:nvPr/>
          </p:nvGrpSpPr>
          <p:grpSpPr>
            <a:xfrm>
              <a:off x="5334000" y="1447800"/>
              <a:ext cx="3657600" cy="2301875"/>
              <a:chOff x="5334000" y="1447800"/>
              <a:chExt cx="3657600" cy="2301875"/>
            </a:xfrm>
          </p:grpSpPr>
          <p:sp>
            <p:nvSpPr>
              <p:cNvPr id="40" name="Text Box 75"/>
              <p:cNvSpPr txBox="1">
                <a:spLocks noChangeArrowheads="1"/>
              </p:cNvSpPr>
              <p:nvPr/>
            </p:nvSpPr>
            <p:spPr bwMode="auto">
              <a:xfrm>
                <a:off x="5981700" y="1600200"/>
                <a:ext cx="30099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  00        01       11       10</a:t>
                </a:r>
              </a:p>
            </p:txBody>
          </p:sp>
          <p:sp>
            <p:nvSpPr>
              <p:cNvPr id="41" name="Text Box 86"/>
              <p:cNvSpPr txBox="1">
                <a:spLocks noChangeArrowheads="1"/>
              </p:cNvSpPr>
              <p:nvPr/>
            </p:nvSpPr>
            <p:spPr bwMode="auto">
              <a:xfrm>
                <a:off x="5516563" y="1965325"/>
                <a:ext cx="503237" cy="854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00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01</a:t>
                </a:r>
              </a:p>
            </p:txBody>
          </p:sp>
          <p:sp>
            <p:nvSpPr>
              <p:cNvPr id="42" name="Text Box 88"/>
              <p:cNvSpPr txBox="1">
                <a:spLocks noChangeArrowheads="1"/>
              </p:cNvSpPr>
              <p:nvPr/>
            </p:nvSpPr>
            <p:spPr bwMode="auto">
              <a:xfrm>
                <a:off x="5516563" y="2895600"/>
                <a:ext cx="503237" cy="854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11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10</a:t>
                </a:r>
              </a:p>
            </p:txBody>
          </p:sp>
          <p:sp>
            <p:nvSpPr>
              <p:cNvPr id="43" name="Text Box 202"/>
              <p:cNvSpPr txBox="1">
                <a:spLocks noChangeArrowheads="1"/>
              </p:cNvSpPr>
              <p:nvPr/>
            </p:nvSpPr>
            <p:spPr bwMode="auto">
              <a:xfrm>
                <a:off x="5638800" y="1447800"/>
                <a:ext cx="5334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dirty="0" err="1"/>
                  <a:t>yx</a:t>
                </a:r>
                <a:endParaRPr lang="en-US" sz="1600" dirty="0"/>
              </a:p>
            </p:txBody>
          </p:sp>
          <p:sp>
            <p:nvSpPr>
              <p:cNvPr id="44" name="Text Box 203"/>
              <p:cNvSpPr txBox="1">
                <a:spLocks noChangeArrowheads="1"/>
              </p:cNvSpPr>
              <p:nvPr/>
            </p:nvSpPr>
            <p:spPr bwMode="auto">
              <a:xfrm>
                <a:off x="5334000" y="1720850"/>
                <a:ext cx="5334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wx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633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1310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12776"/>
            <a:ext cx="6777317" cy="350897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, </a:t>
            </a:r>
            <a:r>
              <a:rPr lang="en-US" dirty="0" err="1" smtClean="0"/>
              <a:t>gambarkan</a:t>
            </a:r>
            <a:r>
              <a:rPr lang="en-US" dirty="0" smtClean="0"/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endParaRPr lang="en-US" dirty="0" smtClean="0"/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1.						2.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099" y="2857496"/>
          <a:ext cx="3714777" cy="3291840"/>
        </p:xfrm>
        <a:graphic>
          <a:graphicData uri="http://schemas.openxmlformats.org/drawingml/2006/table">
            <a:tbl>
              <a:tblPr/>
              <a:tblGrid>
                <a:gridCol w="721350"/>
                <a:gridCol w="721350"/>
                <a:gridCol w="721350"/>
                <a:gridCol w="1550727"/>
              </a:tblGrid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358667"/>
              </p:ext>
            </p:extLst>
          </p:nvPr>
        </p:nvGraphicFramePr>
        <p:xfrm>
          <a:off x="5220072" y="2852936"/>
          <a:ext cx="3357586" cy="3291840"/>
        </p:xfrm>
        <a:graphic>
          <a:graphicData uri="http://schemas.openxmlformats.org/drawingml/2006/table">
            <a:tbl>
              <a:tblPr/>
              <a:tblGrid>
                <a:gridCol w="651989"/>
                <a:gridCol w="651989"/>
                <a:gridCol w="651989"/>
                <a:gridCol w="1401619"/>
              </a:tblGrid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56792"/>
            <a:ext cx="6777317" cy="350897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				  4.			 5.  	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542314"/>
              </p:ext>
            </p:extLst>
          </p:nvPr>
        </p:nvGraphicFramePr>
        <p:xfrm>
          <a:off x="1115616" y="2060848"/>
          <a:ext cx="2500331" cy="2743200"/>
        </p:xfrm>
        <a:graphic>
          <a:graphicData uri="http://schemas.openxmlformats.org/drawingml/2006/table">
            <a:tbl>
              <a:tblPr/>
              <a:tblGrid>
                <a:gridCol w="485524"/>
                <a:gridCol w="485524"/>
                <a:gridCol w="485524"/>
                <a:gridCol w="1043759"/>
              </a:tblGrid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907128"/>
              </p:ext>
            </p:extLst>
          </p:nvPr>
        </p:nvGraphicFramePr>
        <p:xfrm>
          <a:off x="3707904" y="2060848"/>
          <a:ext cx="2286015" cy="2743200"/>
        </p:xfrm>
        <a:graphic>
          <a:graphicData uri="http://schemas.openxmlformats.org/drawingml/2006/table">
            <a:tbl>
              <a:tblPr/>
              <a:tblGrid>
                <a:gridCol w="443907"/>
                <a:gridCol w="443907"/>
                <a:gridCol w="443907"/>
                <a:gridCol w="954294"/>
              </a:tblGrid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558455"/>
              </p:ext>
            </p:extLst>
          </p:nvPr>
        </p:nvGraphicFramePr>
        <p:xfrm>
          <a:off x="6084168" y="2060848"/>
          <a:ext cx="2500331" cy="2743200"/>
        </p:xfrm>
        <a:graphic>
          <a:graphicData uri="http://schemas.openxmlformats.org/drawingml/2006/table">
            <a:tbl>
              <a:tblPr/>
              <a:tblGrid>
                <a:gridCol w="485524"/>
                <a:gridCol w="485524"/>
                <a:gridCol w="485524"/>
                <a:gridCol w="1043759"/>
              </a:tblGrid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70719" y="1052736"/>
            <a:ext cx="7024744" cy="31310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Teknik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Minimasi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b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- 1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5800" y="1566860"/>
            <a:ext cx="7924800" cy="1504950"/>
          </a:xfrm>
          <a:prstGeom prst="rect">
            <a:avLst/>
          </a:prstGeom>
          <a:solidFill>
            <a:srgbClr val="33CCFF"/>
          </a:solidFill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spcBef>
                <a:spcPct val="50000"/>
              </a:spcBef>
            </a:pPr>
            <a:r>
              <a:rPr lang="en-US" u="sng">
                <a:cs typeface="Arial" charset="0"/>
              </a:rPr>
              <a:t>TEKNIK MINIMASI FUNGSI BOOLEAN DENGAN PETA KARNAUGH</a:t>
            </a:r>
            <a:endParaRPr lang="en-US">
              <a:cs typeface="Arial" charset="0"/>
            </a:endParaRPr>
          </a:p>
          <a:p>
            <a:pPr marL="285750" indent="-285750" algn="just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cs typeface="Arial" charset="0"/>
                <a:sym typeface="Wingdings" pitchFamily="2" charset="2"/>
              </a:rPr>
              <a:t> </a:t>
            </a:r>
            <a:r>
              <a:rPr lang="en-US">
                <a:solidFill>
                  <a:srgbClr val="FF0000"/>
                </a:solidFill>
                <a:cs typeface="Arial" charset="0"/>
              </a:rPr>
              <a:t>Menggabungkan kotak 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–</a:t>
            </a:r>
            <a:r>
              <a:rPr lang="en-US">
                <a:solidFill>
                  <a:srgbClr val="FF0000"/>
                </a:solidFill>
                <a:cs typeface="Arial" charset="0"/>
              </a:rPr>
              <a:t> kotak yang bersisian</a:t>
            </a:r>
            <a:r>
              <a:rPr lang="en-US">
                <a:cs typeface="Arial" charset="0"/>
              </a:rPr>
              <a:t>. </a:t>
            </a:r>
          </a:p>
          <a:p>
            <a:pPr marL="285750" indent="-285750" algn="just"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cs typeface="Arial" charset="0"/>
                <a:sym typeface="Wingdings" pitchFamily="2" charset="2"/>
              </a:rPr>
              <a:t> </a:t>
            </a:r>
            <a:r>
              <a:rPr lang="en-US">
                <a:solidFill>
                  <a:srgbClr val="3333FF"/>
                </a:solidFill>
                <a:cs typeface="Arial" charset="0"/>
              </a:rPr>
              <a:t>Kotak-kotak yang bersebrangan dianggap sebagai kotak-kotak yang bersisian.</a:t>
            </a:r>
            <a:endParaRPr lang="en-US">
              <a:solidFill>
                <a:srgbClr val="3333FF"/>
              </a:solidFill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419100" y="3429000"/>
            <a:ext cx="3467100" cy="2301875"/>
            <a:chOff x="288" y="2160"/>
            <a:chExt cx="2184" cy="1450"/>
          </a:xfrm>
        </p:grpSpPr>
        <p:sp>
          <p:nvSpPr>
            <p:cNvPr id="15374" name="Rectangle 7"/>
            <p:cNvSpPr>
              <a:spLocks noChangeArrowheads="1"/>
            </p:cNvSpPr>
            <p:nvPr/>
          </p:nvSpPr>
          <p:spPr bwMode="auto">
            <a:xfrm>
              <a:off x="1963" y="3294"/>
              <a:ext cx="461" cy="316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75" name="Rectangle 8"/>
            <p:cNvSpPr>
              <a:spLocks noChangeArrowheads="1"/>
            </p:cNvSpPr>
            <p:nvPr/>
          </p:nvSpPr>
          <p:spPr bwMode="auto">
            <a:xfrm>
              <a:off x="1502" y="3294"/>
              <a:ext cx="461" cy="316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76" name="Rectangle 9"/>
            <p:cNvSpPr>
              <a:spLocks noChangeArrowheads="1"/>
            </p:cNvSpPr>
            <p:nvPr/>
          </p:nvSpPr>
          <p:spPr bwMode="auto">
            <a:xfrm>
              <a:off x="1042" y="3294"/>
              <a:ext cx="460" cy="316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77" name="Rectangle 10"/>
            <p:cNvSpPr>
              <a:spLocks noChangeArrowheads="1"/>
            </p:cNvSpPr>
            <p:nvPr/>
          </p:nvSpPr>
          <p:spPr bwMode="auto">
            <a:xfrm>
              <a:off x="581" y="3294"/>
              <a:ext cx="461" cy="316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78" name="Rectangle 11"/>
            <p:cNvSpPr>
              <a:spLocks noChangeArrowheads="1"/>
            </p:cNvSpPr>
            <p:nvPr/>
          </p:nvSpPr>
          <p:spPr bwMode="auto">
            <a:xfrm>
              <a:off x="1963" y="2977"/>
              <a:ext cx="461" cy="317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baseline="-25000"/>
                <a:t>1</a:t>
              </a:r>
            </a:p>
          </p:txBody>
        </p:sp>
        <p:sp>
          <p:nvSpPr>
            <p:cNvPr id="15379" name="Rectangle 12"/>
            <p:cNvSpPr>
              <a:spLocks noChangeArrowheads="1"/>
            </p:cNvSpPr>
            <p:nvPr/>
          </p:nvSpPr>
          <p:spPr bwMode="auto">
            <a:xfrm>
              <a:off x="1502" y="2977"/>
              <a:ext cx="461" cy="317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baseline="-25000"/>
                <a:t>1</a:t>
              </a:r>
            </a:p>
          </p:txBody>
        </p:sp>
        <p:sp>
          <p:nvSpPr>
            <p:cNvPr id="15380" name="Rectangle 13"/>
            <p:cNvSpPr>
              <a:spLocks noChangeArrowheads="1"/>
            </p:cNvSpPr>
            <p:nvPr/>
          </p:nvSpPr>
          <p:spPr bwMode="auto">
            <a:xfrm>
              <a:off x="1042" y="2977"/>
              <a:ext cx="460" cy="317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baseline="-25000"/>
                <a:t>1</a:t>
              </a:r>
            </a:p>
          </p:txBody>
        </p:sp>
        <p:sp>
          <p:nvSpPr>
            <p:cNvPr id="15381" name="Rectangle 14"/>
            <p:cNvSpPr>
              <a:spLocks noChangeArrowheads="1"/>
            </p:cNvSpPr>
            <p:nvPr/>
          </p:nvSpPr>
          <p:spPr bwMode="auto">
            <a:xfrm>
              <a:off x="581" y="2977"/>
              <a:ext cx="461" cy="317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baseline="-25000"/>
                <a:t>1</a:t>
              </a:r>
            </a:p>
          </p:txBody>
        </p:sp>
        <p:sp>
          <p:nvSpPr>
            <p:cNvPr id="15382" name="Rectangle 15"/>
            <p:cNvSpPr>
              <a:spLocks noChangeArrowheads="1"/>
            </p:cNvSpPr>
            <p:nvPr/>
          </p:nvSpPr>
          <p:spPr bwMode="auto">
            <a:xfrm>
              <a:off x="1963" y="2661"/>
              <a:ext cx="461" cy="316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83" name="Rectangle 16"/>
            <p:cNvSpPr>
              <a:spLocks noChangeArrowheads="1"/>
            </p:cNvSpPr>
            <p:nvPr/>
          </p:nvSpPr>
          <p:spPr bwMode="auto">
            <a:xfrm>
              <a:off x="1502" y="2661"/>
              <a:ext cx="461" cy="316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84" name="Rectangle 17"/>
            <p:cNvSpPr>
              <a:spLocks noChangeArrowheads="1"/>
            </p:cNvSpPr>
            <p:nvPr/>
          </p:nvSpPr>
          <p:spPr bwMode="auto">
            <a:xfrm>
              <a:off x="1042" y="2661"/>
              <a:ext cx="460" cy="316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85" name="Rectangle 18"/>
            <p:cNvSpPr>
              <a:spLocks noChangeArrowheads="1"/>
            </p:cNvSpPr>
            <p:nvPr/>
          </p:nvSpPr>
          <p:spPr bwMode="auto">
            <a:xfrm>
              <a:off x="581" y="2661"/>
              <a:ext cx="461" cy="316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86" name="Rectangle 19"/>
            <p:cNvSpPr>
              <a:spLocks noChangeArrowheads="1"/>
            </p:cNvSpPr>
            <p:nvPr/>
          </p:nvSpPr>
          <p:spPr bwMode="auto">
            <a:xfrm>
              <a:off x="1963" y="2362"/>
              <a:ext cx="461" cy="299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87" name="Rectangle 20"/>
            <p:cNvSpPr>
              <a:spLocks noChangeArrowheads="1"/>
            </p:cNvSpPr>
            <p:nvPr/>
          </p:nvSpPr>
          <p:spPr bwMode="auto">
            <a:xfrm>
              <a:off x="1502" y="2362"/>
              <a:ext cx="461" cy="299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/>
                <a:t>1</a:t>
              </a:r>
            </a:p>
          </p:txBody>
        </p:sp>
        <p:sp>
          <p:nvSpPr>
            <p:cNvPr id="15388" name="Rectangle 21"/>
            <p:cNvSpPr>
              <a:spLocks noChangeArrowheads="1"/>
            </p:cNvSpPr>
            <p:nvPr/>
          </p:nvSpPr>
          <p:spPr bwMode="auto">
            <a:xfrm>
              <a:off x="1042" y="2362"/>
              <a:ext cx="460" cy="299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/>
                <a:t>1</a:t>
              </a:r>
            </a:p>
          </p:txBody>
        </p:sp>
        <p:sp>
          <p:nvSpPr>
            <p:cNvPr id="15389" name="Rectangle 22"/>
            <p:cNvSpPr>
              <a:spLocks noChangeArrowheads="1"/>
            </p:cNvSpPr>
            <p:nvPr/>
          </p:nvSpPr>
          <p:spPr bwMode="auto">
            <a:xfrm>
              <a:off x="581" y="2362"/>
              <a:ext cx="461" cy="299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90" name="Line 23"/>
            <p:cNvSpPr>
              <a:spLocks noChangeShapeType="1"/>
            </p:cNvSpPr>
            <p:nvPr/>
          </p:nvSpPr>
          <p:spPr bwMode="auto">
            <a:xfrm>
              <a:off x="581" y="2362"/>
              <a:ext cx="184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24"/>
            <p:cNvSpPr>
              <a:spLocks noChangeShapeType="1"/>
            </p:cNvSpPr>
            <p:nvPr/>
          </p:nvSpPr>
          <p:spPr bwMode="auto">
            <a:xfrm>
              <a:off x="581" y="2661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25"/>
            <p:cNvSpPr>
              <a:spLocks noChangeShapeType="1"/>
            </p:cNvSpPr>
            <p:nvPr/>
          </p:nvSpPr>
          <p:spPr bwMode="auto">
            <a:xfrm>
              <a:off x="581" y="2977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26"/>
            <p:cNvSpPr>
              <a:spLocks noChangeShapeType="1"/>
            </p:cNvSpPr>
            <p:nvPr/>
          </p:nvSpPr>
          <p:spPr bwMode="auto">
            <a:xfrm>
              <a:off x="581" y="3294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27"/>
            <p:cNvSpPr>
              <a:spLocks noChangeShapeType="1"/>
            </p:cNvSpPr>
            <p:nvPr/>
          </p:nvSpPr>
          <p:spPr bwMode="auto">
            <a:xfrm>
              <a:off x="581" y="3610"/>
              <a:ext cx="184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28"/>
            <p:cNvSpPr>
              <a:spLocks noChangeShapeType="1"/>
            </p:cNvSpPr>
            <p:nvPr/>
          </p:nvSpPr>
          <p:spPr bwMode="auto">
            <a:xfrm>
              <a:off x="581" y="2362"/>
              <a:ext cx="0" cy="12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29"/>
            <p:cNvSpPr>
              <a:spLocks noChangeShapeType="1"/>
            </p:cNvSpPr>
            <p:nvPr/>
          </p:nvSpPr>
          <p:spPr bwMode="auto">
            <a:xfrm>
              <a:off x="1042" y="2362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30"/>
            <p:cNvSpPr>
              <a:spLocks noChangeShapeType="1"/>
            </p:cNvSpPr>
            <p:nvPr/>
          </p:nvSpPr>
          <p:spPr bwMode="auto">
            <a:xfrm>
              <a:off x="1502" y="2362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31"/>
            <p:cNvSpPr>
              <a:spLocks noChangeShapeType="1"/>
            </p:cNvSpPr>
            <p:nvPr/>
          </p:nvSpPr>
          <p:spPr bwMode="auto">
            <a:xfrm>
              <a:off x="1963" y="2362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32"/>
            <p:cNvSpPr>
              <a:spLocks noChangeShapeType="1"/>
            </p:cNvSpPr>
            <p:nvPr/>
          </p:nvSpPr>
          <p:spPr bwMode="auto">
            <a:xfrm>
              <a:off x="2424" y="2362"/>
              <a:ext cx="0" cy="12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Text Box 33"/>
            <p:cNvSpPr txBox="1">
              <a:spLocks noChangeArrowheads="1"/>
            </p:cNvSpPr>
            <p:nvPr/>
          </p:nvSpPr>
          <p:spPr bwMode="auto">
            <a:xfrm>
              <a:off x="576" y="2160"/>
              <a:ext cx="18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 dirty="0">
                  <a:solidFill>
                    <a:srgbClr val="3333FF"/>
                  </a:solidFill>
                </a:rPr>
                <a:t>  00        01       11       10</a:t>
              </a:r>
            </a:p>
          </p:txBody>
        </p:sp>
        <p:sp>
          <p:nvSpPr>
            <p:cNvPr id="15401" name="Text Box 34"/>
            <p:cNvSpPr txBox="1">
              <a:spLocks noChangeArrowheads="1"/>
            </p:cNvSpPr>
            <p:nvPr/>
          </p:nvSpPr>
          <p:spPr bwMode="auto">
            <a:xfrm>
              <a:off x="307" y="2410"/>
              <a:ext cx="3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000" dirty="0">
                  <a:solidFill>
                    <a:srgbClr val="3333FF"/>
                  </a:solidFill>
                </a:rPr>
                <a:t>00</a:t>
              </a:r>
            </a:p>
            <a:p>
              <a:pPr algn="ctr" eaLnBrk="0" hangingPunct="0"/>
              <a:endParaRPr lang="en-US" sz="1400" dirty="0">
                <a:solidFill>
                  <a:srgbClr val="3333FF"/>
                </a:solidFill>
              </a:endParaRPr>
            </a:p>
            <a:p>
              <a:pPr algn="ctr" eaLnBrk="0" hangingPunct="0"/>
              <a:r>
                <a:rPr lang="en-US" sz="2000" dirty="0">
                  <a:solidFill>
                    <a:srgbClr val="3333FF"/>
                  </a:solidFill>
                </a:rPr>
                <a:t>01</a:t>
              </a:r>
            </a:p>
          </p:txBody>
        </p:sp>
        <p:sp>
          <p:nvSpPr>
            <p:cNvPr id="15402" name="Text Box 35"/>
            <p:cNvSpPr txBox="1">
              <a:spLocks noChangeArrowheads="1"/>
            </p:cNvSpPr>
            <p:nvPr/>
          </p:nvSpPr>
          <p:spPr bwMode="auto">
            <a:xfrm>
              <a:off x="288" y="3034"/>
              <a:ext cx="317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3333FF"/>
                  </a:solidFill>
                </a:rPr>
                <a:t>11</a:t>
              </a:r>
            </a:p>
            <a:p>
              <a:pPr algn="ctr" eaLnBrk="0" hangingPunct="0"/>
              <a:endParaRPr lang="en-US" sz="1000">
                <a:solidFill>
                  <a:srgbClr val="3333FF"/>
                </a:solidFill>
              </a:endParaRPr>
            </a:p>
            <a:p>
              <a:pPr algn="ctr" eaLnBrk="0" hangingPunct="0"/>
              <a:r>
                <a:rPr lang="en-US" sz="2000">
                  <a:solidFill>
                    <a:srgbClr val="3333FF"/>
                  </a:solidFill>
                </a:rPr>
                <a:t>10</a:t>
              </a:r>
            </a:p>
          </p:txBody>
        </p:sp>
      </p:grp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1066800" y="4800600"/>
            <a:ext cx="2514600" cy="381000"/>
          </a:xfrm>
          <a:prstGeom prst="rect">
            <a:avLst/>
          </a:prstGeom>
          <a:noFill/>
          <a:ln w="38100">
            <a:solidFill>
              <a:srgbClr val="FFFF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216" name="AutoShape 48"/>
          <p:cNvCxnSpPr>
            <a:cxnSpLocks noChangeShapeType="1"/>
            <a:stCxn id="7204" idx="3"/>
            <a:endCxn id="7217" idx="1"/>
          </p:cNvCxnSpPr>
          <p:nvPr/>
        </p:nvCxnSpPr>
        <p:spPr bwMode="auto">
          <a:xfrm>
            <a:off x="3581400" y="4991100"/>
            <a:ext cx="1447800" cy="433397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3333FF"/>
            </a:solidFill>
            <a:miter lim="800000"/>
            <a:headEnd/>
            <a:tailEnd type="triangle" w="med" len="med"/>
          </a:ln>
        </p:spPr>
      </p:cxn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5029200" y="4705350"/>
            <a:ext cx="3329014" cy="1438294"/>
          </a:xfrm>
          <a:prstGeom prst="rect">
            <a:avLst/>
          </a:prstGeom>
          <a:solidFill>
            <a:srgbClr val="FFFFCC"/>
          </a:solidFill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dirty="0">
                <a:solidFill>
                  <a:srgbClr val="3333FF"/>
                </a:solidFill>
              </a:rPr>
              <a:t>w x y z</a:t>
            </a:r>
            <a:r>
              <a:rPr lang="en-US" sz="1400" dirty="0"/>
              <a:t>  </a:t>
            </a:r>
            <a:r>
              <a:rPr lang="en-US" sz="1400" dirty="0" err="1"/>
              <a:t>Perhatikan</a:t>
            </a:r>
            <a:r>
              <a:rPr lang="en-US" sz="1400" dirty="0"/>
              <a:t> </a:t>
            </a:r>
            <a:r>
              <a:rPr lang="en-US" sz="1400" dirty="0" err="1"/>
              <a:t>bahwa</a:t>
            </a:r>
            <a:r>
              <a:rPr lang="en-US" sz="1400" dirty="0"/>
              <a:t> yang</a:t>
            </a:r>
          </a:p>
          <a:p>
            <a:pPr eaLnBrk="0" hangingPunct="0"/>
            <a:r>
              <a:rPr lang="en-US" sz="1400" dirty="0"/>
              <a:t> 1 1 0 0  </a:t>
            </a:r>
            <a:r>
              <a:rPr lang="en-US" sz="1400" dirty="0" err="1"/>
              <a:t>angkanya</a:t>
            </a:r>
            <a:r>
              <a:rPr lang="en-US" sz="1400" dirty="0"/>
              <a:t> </a:t>
            </a:r>
            <a:r>
              <a:rPr lang="en-US" sz="1400" dirty="0" err="1"/>
              <a:t>sama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sa</a:t>
            </a:r>
            <a:endParaRPr lang="en-US" sz="1400" dirty="0"/>
          </a:p>
          <a:p>
            <a:pPr eaLnBrk="0" hangingPunct="0"/>
            <a:r>
              <a:rPr lang="en-US" sz="1400" dirty="0"/>
              <a:t> 1 1 0 1  </a:t>
            </a:r>
            <a:r>
              <a:rPr lang="en-US" sz="1400" dirty="0" err="1"/>
              <a:t>tu</a:t>
            </a:r>
            <a:r>
              <a:rPr lang="en-US" sz="1400" dirty="0"/>
              <a:t> </a:t>
            </a:r>
            <a:r>
              <a:rPr lang="en-US" sz="1400" dirty="0" err="1"/>
              <a:t>kolom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kolom</a:t>
            </a:r>
            <a:r>
              <a:rPr lang="en-US" sz="1400" dirty="0"/>
              <a:t>-w</a:t>
            </a:r>
          </a:p>
          <a:p>
            <a:pPr eaLnBrk="0" hangingPunct="0"/>
            <a:r>
              <a:rPr lang="en-US" sz="1400" dirty="0"/>
              <a:t> 1 1 1 1 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kolom</a:t>
            </a:r>
            <a:r>
              <a:rPr lang="en-US" sz="1400" dirty="0"/>
              <a:t> x. </a:t>
            </a:r>
            <a:r>
              <a:rPr lang="en-US" sz="1400" dirty="0" err="1"/>
              <a:t>Jadi</a:t>
            </a:r>
            <a:r>
              <a:rPr lang="en-US" sz="1400" dirty="0"/>
              <a:t> </a:t>
            </a:r>
            <a:r>
              <a:rPr lang="en-US" sz="1400" dirty="0" err="1"/>
              <a:t>hasilnya</a:t>
            </a:r>
            <a:endParaRPr lang="en-US" sz="1400" dirty="0"/>
          </a:p>
          <a:p>
            <a:pPr eaLnBrk="0" hangingPunct="0"/>
            <a:r>
              <a:rPr lang="en-US" sz="1400" dirty="0"/>
              <a:t> 1 1 1 0  </a:t>
            </a:r>
            <a:r>
              <a:rPr lang="en-US" sz="1400" dirty="0" err="1"/>
              <a:t>adalah</a:t>
            </a:r>
            <a:r>
              <a:rPr lang="en-US" sz="1400" dirty="0"/>
              <a:t>   </a:t>
            </a:r>
            <a:r>
              <a:rPr lang="en-US" sz="1400" dirty="0">
                <a:solidFill>
                  <a:srgbClr val="FF0000"/>
                </a:solidFill>
              </a:rPr>
              <a:t>w x</a:t>
            </a:r>
          </a:p>
          <a:p>
            <a:pPr eaLnBrk="0" hangingPunct="0"/>
            <a:r>
              <a:rPr lang="en-US" sz="1400" dirty="0"/>
              <a:t> </a:t>
            </a:r>
            <a:r>
              <a:rPr lang="en-US" sz="1400" dirty="0">
                <a:solidFill>
                  <a:srgbClr val="3333FF"/>
                </a:solidFill>
              </a:rPr>
              <a:t>1 1</a:t>
            </a:r>
          </a:p>
        </p:txBody>
      </p:sp>
      <p:cxnSp>
        <p:nvCxnSpPr>
          <p:cNvPr id="7219" name="AutoShape 51"/>
          <p:cNvCxnSpPr>
            <a:cxnSpLocks noChangeShapeType="1"/>
            <a:stCxn id="7218" idx="3"/>
            <a:endCxn id="7220" idx="1"/>
          </p:cNvCxnSpPr>
          <p:nvPr/>
        </p:nvCxnSpPr>
        <p:spPr bwMode="auto">
          <a:xfrm flipV="1">
            <a:off x="2971800" y="3814766"/>
            <a:ext cx="2514600" cy="185734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3333FF"/>
            </a:solidFill>
            <a:miter lim="800000"/>
            <a:headEnd/>
            <a:tailEnd type="triangle" w="med" len="med"/>
          </a:ln>
        </p:spPr>
      </p:cxn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5486400" y="3200400"/>
            <a:ext cx="3086128" cy="1228732"/>
          </a:xfrm>
          <a:prstGeom prst="rect">
            <a:avLst/>
          </a:prstGeom>
          <a:solidFill>
            <a:srgbClr val="FFFFCC"/>
          </a:solidFill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/>
          <a:lstStyle/>
          <a:p>
            <a:pPr marL="673100" indent="-673100" eaLnBrk="0" hangingPunct="0"/>
            <a:r>
              <a:rPr lang="en-US" sz="1400" dirty="0">
                <a:solidFill>
                  <a:srgbClr val="3333FF"/>
                </a:solidFill>
              </a:rPr>
              <a:t>w x y z</a:t>
            </a:r>
            <a:r>
              <a:rPr lang="en-US" sz="1400" dirty="0"/>
              <a:t>  </a:t>
            </a:r>
            <a:r>
              <a:rPr lang="en-US" sz="1400" dirty="0" err="1"/>
              <a:t>Perhatikan</a:t>
            </a:r>
            <a:r>
              <a:rPr lang="en-US" sz="1400" dirty="0"/>
              <a:t> </a:t>
            </a:r>
            <a:r>
              <a:rPr lang="en-US" sz="1400" dirty="0" err="1"/>
              <a:t>bahwa</a:t>
            </a:r>
            <a:r>
              <a:rPr lang="en-US" sz="1400" dirty="0"/>
              <a:t> yang</a:t>
            </a:r>
          </a:p>
          <a:p>
            <a:pPr marL="673100" indent="-673100" eaLnBrk="0" hangingPunct="0"/>
            <a:r>
              <a:rPr lang="en-US" sz="1400" dirty="0"/>
              <a:t> 0 0 0 1  </a:t>
            </a:r>
            <a:r>
              <a:rPr lang="en-US" sz="1400" dirty="0" err="1"/>
              <a:t>angkanya</a:t>
            </a:r>
            <a:r>
              <a:rPr lang="en-US" sz="1400" dirty="0"/>
              <a:t> </a:t>
            </a:r>
            <a:r>
              <a:rPr lang="en-US" sz="1400" dirty="0" err="1"/>
              <a:t>sama</a:t>
            </a:r>
            <a:r>
              <a:rPr lang="en-US" sz="1400" dirty="0"/>
              <a:t> </a:t>
            </a:r>
            <a:r>
              <a:rPr lang="en-US" sz="1400" dirty="0" err="1" smtClean="0"/>
              <a:t>dalam</a:t>
            </a:r>
            <a:endParaRPr lang="en-US" sz="1400" dirty="0"/>
          </a:p>
          <a:p>
            <a:pPr marL="673100" indent="-673100" eaLnBrk="0" hangingPunct="0"/>
            <a:r>
              <a:rPr lang="en-US" sz="1400" dirty="0"/>
              <a:t> 0 0 1 1 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/>
              <a:t>kolom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kolom</a:t>
            </a:r>
            <a:r>
              <a:rPr lang="en-US" sz="1400" dirty="0"/>
              <a:t>-w</a:t>
            </a:r>
          </a:p>
          <a:p>
            <a:pPr marL="673100" indent="-673100" eaLnBrk="0" hangingPunct="0"/>
            <a:r>
              <a:rPr lang="en-US" sz="1400" dirty="0"/>
              <a:t> </a:t>
            </a:r>
            <a:r>
              <a:rPr lang="en-US" sz="1400" dirty="0">
                <a:solidFill>
                  <a:srgbClr val="3333FF"/>
                </a:solidFill>
              </a:rPr>
              <a:t>0 0  - 1</a:t>
            </a:r>
            <a:r>
              <a:rPr lang="en-US" sz="1400" dirty="0"/>
              <a:t>  </a:t>
            </a:r>
            <a:r>
              <a:rPr lang="en-US" sz="1400" dirty="0" err="1"/>
              <a:t>kolom</a:t>
            </a:r>
            <a:r>
              <a:rPr lang="en-US" sz="1400" dirty="0"/>
              <a:t> x,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kolom</a:t>
            </a:r>
            <a:r>
              <a:rPr lang="en-US" sz="1400" dirty="0"/>
              <a:t> z. </a:t>
            </a:r>
            <a:r>
              <a:rPr lang="en-US" sz="1400" dirty="0" err="1"/>
              <a:t>Jadi</a:t>
            </a:r>
            <a:r>
              <a:rPr lang="en-US" sz="1400" dirty="0"/>
              <a:t>  </a:t>
            </a:r>
            <a:r>
              <a:rPr lang="en-US" sz="1400" dirty="0" err="1"/>
              <a:t>hasilnya</a:t>
            </a:r>
            <a:r>
              <a:rPr lang="en-US" sz="1400" dirty="0"/>
              <a:t>  </a:t>
            </a:r>
            <a:r>
              <a:rPr lang="en-US" sz="1400" dirty="0" err="1"/>
              <a:t>adalah</a:t>
            </a:r>
            <a:r>
              <a:rPr lang="en-US" sz="1400" dirty="0"/>
              <a:t>   </a:t>
            </a:r>
            <a:r>
              <a:rPr lang="en-US" sz="1400" dirty="0">
                <a:solidFill>
                  <a:srgbClr val="FF0000"/>
                </a:solidFill>
              </a:rPr>
              <a:t>w’ x’ z</a:t>
            </a:r>
            <a:endParaRPr lang="en-US" sz="1400" dirty="0">
              <a:solidFill>
                <a:srgbClr val="3333FF"/>
              </a:solidFill>
            </a:endParaRPr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1676400" y="3810000"/>
            <a:ext cx="1295400" cy="381000"/>
          </a:xfrm>
          <a:prstGeom prst="rect">
            <a:avLst/>
          </a:prstGeom>
          <a:noFill/>
          <a:ln w="38100">
            <a:solidFill>
              <a:srgbClr val="FFFF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285720" y="3286124"/>
            <a:ext cx="838200" cy="609600"/>
            <a:chOff x="285720" y="3286124"/>
            <a:chExt cx="838200" cy="609600"/>
          </a:xfrm>
        </p:grpSpPr>
        <p:cxnSp>
          <p:nvCxnSpPr>
            <p:cNvPr id="44" name="AutoShape 201"/>
            <p:cNvCxnSpPr>
              <a:cxnSpLocks noChangeShapeType="1"/>
            </p:cNvCxnSpPr>
            <p:nvPr/>
          </p:nvCxnSpPr>
          <p:spPr bwMode="auto">
            <a:xfrm flipH="1" flipV="1">
              <a:off x="571472" y="3456296"/>
              <a:ext cx="304800" cy="290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45" name="Group 38"/>
            <p:cNvGrpSpPr/>
            <p:nvPr/>
          </p:nvGrpSpPr>
          <p:grpSpPr>
            <a:xfrm>
              <a:off x="285720" y="3286124"/>
              <a:ext cx="838200" cy="609600"/>
              <a:chOff x="5334000" y="1447800"/>
              <a:chExt cx="838200" cy="609600"/>
            </a:xfrm>
          </p:grpSpPr>
          <p:sp>
            <p:nvSpPr>
              <p:cNvPr id="49" name="Text Box 202"/>
              <p:cNvSpPr txBox="1">
                <a:spLocks noChangeArrowheads="1"/>
              </p:cNvSpPr>
              <p:nvPr/>
            </p:nvSpPr>
            <p:spPr bwMode="auto">
              <a:xfrm>
                <a:off x="5638800" y="1447800"/>
                <a:ext cx="5334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dirty="0" err="1" smtClean="0"/>
                  <a:t>yz</a:t>
                </a:r>
                <a:endParaRPr lang="en-US" sz="1600" dirty="0"/>
              </a:p>
            </p:txBody>
          </p:sp>
          <p:sp>
            <p:nvSpPr>
              <p:cNvPr id="50" name="Text Box 203"/>
              <p:cNvSpPr txBox="1">
                <a:spLocks noChangeArrowheads="1"/>
              </p:cNvSpPr>
              <p:nvPr/>
            </p:nvSpPr>
            <p:spPr bwMode="auto">
              <a:xfrm>
                <a:off x="5334000" y="1720850"/>
                <a:ext cx="5334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dirty="0" err="1"/>
                  <a:t>wx</a:t>
                </a:r>
                <a:endParaRPr lang="en-US" sz="1600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 autoUpdateAnimBg="0"/>
      <p:bldP spid="7204" grpId="0" animBg="1"/>
      <p:bldP spid="7217" grpId="0" animBg="1" autoUpdateAnimBg="0"/>
      <p:bldP spid="7220" grpId="0" animBg="1" autoUpdateAnimBg="0"/>
      <p:bldP spid="72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487363" y="836712"/>
            <a:ext cx="7024744" cy="57094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Teknik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Minimasi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b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- 2</a:t>
            </a:r>
            <a:endParaRPr lang="en-US" sz="3600" dirty="0" smtClean="0"/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685800" y="1598606"/>
            <a:ext cx="7924800" cy="973138"/>
          </a:xfrm>
          <a:prstGeom prst="rect">
            <a:avLst/>
          </a:prstGeom>
          <a:solidFill>
            <a:srgbClr val="FFFF99"/>
          </a:solidFill>
          <a:ln w="57150" cmpd="thickThin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algn="just">
              <a:spcBef>
                <a:spcPct val="50000"/>
              </a:spcBef>
              <a:tabLst>
                <a:tab pos="7429500" algn="l"/>
              </a:tabLst>
            </a:pPr>
            <a:r>
              <a:rPr lang="en-US"/>
              <a:t>Bentuklah  </a:t>
            </a:r>
            <a:r>
              <a:rPr lang="en-US">
                <a:solidFill>
                  <a:srgbClr val="3333FF"/>
                </a:solidFill>
              </a:rPr>
              <a:t>PERSEGI PANJANG</a:t>
            </a:r>
            <a:r>
              <a:rPr lang="en-US"/>
              <a:t> sedemikian sehingga </a:t>
            </a:r>
            <a:r>
              <a:rPr lang="en-US">
                <a:solidFill>
                  <a:srgbClr val="3333FF"/>
                </a:solidFill>
              </a:rPr>
              <a:t>mencakup sebanyak-banyaknya angka-1</a:t>
            </a:r>
            <a:r>
              <a:rPr lang="en-US"/>
              <a:t>, Tapiii </a:t>
            </a:r>
            <a:r>
              <a:rPr lang="en-US" i="1"/>
              <a:t>jumlah angka-1</a:t>
            </a:r>
            <a:r>
              <a:rPr lang="en-US"/>
              <a:t> nya harus  </a:t>
            </a:r>
            <a:r>
              <a:rPr lang="en-US">
                <a:solidFill>
                  <a:srgbClr val="FF0000"/>
                </a:solidFill>
              </a:rPr>
              <a:t>2</a:t>
            </a:r>
            <a:r>
              <a:rPr lang="en-US" baseline="30000">
                <a:solidFill>
                  <a:srgbClr val="FF0000"/>
                </a:solidFill>
              </a:rPr>
              <a:t>n</a:t>
            </a:r>
            <a:r>
              <a:rPr lang="en-US"/>
              <a:t> , seperti  </a:t>
            </a:r>
            <a:r>
              <a:rPr lang="en-US">
                <a:solidFill>
                  <a:srgbClr val="FF0000"/>
                </a:solidFill>
              </a:rPr>
              <a:t>1, 2, 4, 8, 16, 32,</a:t>
            </a:r>
            <a:r>
              <a:rPr lang="en-US"/>
              <a:t> dan seterusnya.</a:t>
            </a: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304800" y="2667000"/>
            <a:ext cx="3619500" cy="3276600"/>
            <a:chOff x="192" y="1824"/>
            <a:chExt cx="2280" cy="2064"/>
          </a:xfrm>
        </p:grpSpPr>
        <p:sp>
          <p:nvSpPr>
            <p:cNvPr id="16398" name="Rectangle 46"/>
            <p:cNvSpPr>
              <a:spLocks noChangeArrowheads="1"/>
            </p:cNvSpPr>
            <p:nvPr/>
          </p:nvSpPr>
          <p:spPr bwMode="auto">
            <a:xfrm>
              <a:off x="1958" y="3456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399" name="Rectangle 47"/>
            <p:cNvSpPr>
              <a:spLocks noChangeArrowheads="1"/>
            </p:cNvSpPr>
            <p:nvPr/>
          </p:nvSpPr>
          <p:spPr bwMode="auto">
            <a:xfrm>
              <a:off x="1497" y="3456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00" name="Rectangle 48"/>
            <p:cNvSpPr>
              <a:spLocks noChangeArrowheads="1"/>
            </p:cNvSpPr>
            <p:nvPr/>
          </p:nvSpPr>
          <p:spPr bwMode="auto">
            <a:xfrm>
              <a:off x="1037" y="3456"/>
              <a:ext cx="460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01" name="Rectangle 49"/>
            <p:cNvSpPr>
              <a:spLocks noChangeArrowheads="1"/>
            </p:cNvSpPr>
            <p:nvPr/>
          </p:nvSpPr>
          <p:spPr bwMode="auto">
            <a:xfrm>
              <a:off x="576" y="3456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02" name="Rectangle 50"/>
            <p:cNvSpPr>
              <a:spLocks noChangeArrowheads="1"/>
            </p:cNvSpPr>
            <p:nvPr/>
          </p:nvSpPr>
          <p:spPr bwMode="auto">
            <a:xfrm>
              <a:off x="1958" y="3024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03" name="Rectangle 51"/>
            <p:cNvSpPr>
              <a:spLocks noChangeArrowheads="1"/>
            </p:cNvSpPr>
            <p:nvPr/>
          </p:nvSpPr>
          <p:spPr bwMode="auto">
            <a:xfrm>
              <a:off x="1497" y="3024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04" name="Rectangle 52"/>
            <p:cNvSpPr>
              <a:spLocks noChangeArrowheads="1"/>
            </p:cNvSpPr>
            <p:nvPr/>
          </p:nvSpPr>
          <p:spPr bwMode="auto">
            <a:xfrm>
              <a:off x="1037" y="3024"/>
              <a:ext cx="460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05" name="Rectangle 53"/>
            <p:cNvSpPr>
              <a:spLocks noChangeArrowheads="1"/>
            </p:cNvSpPr>
            <p:nvPr/>
          </p:nvSpPr>
          <p:spPr bwMode="auto">
            <a:xfrm>
              <a:off x="576" y="3024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06" name="Rectangle 54"/>
            <p:cNvSpPr>
              <a:spLocks noChangeArrowheads="1"/>
            </p:cNvSpPr>
            <p:nvPr/>
          </p:nvSpPr>
          <p:spPr bwMode="auto">
            <a:xfrm>
              <a:off x="1958" y="2592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 1</a:t>
              </a:r>
            </a:p>
          </p:txBody>
        </p:sp>
        <p:sp>
          <p:nvSpPr>
            <p:cNvPr id="16407" name="Rectangle 55"/>
            <p:cNvSpPr>
              <a:spLocks noChangeArrowheads="1"/>
            </p:cNvSpPr>
            <p:nvPr/>
          </p:nvSpPr>
          <p:spPr bwMode="auto">
            <a:xfrm>
              <a:off x="1497" y="2592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1 </a:t>
              </a:r>
            </a:p>
          </p:txBody>
        </p:sp>
        <p:sp>
          <p:nvSpPr>
            <p:cNvPr id="16408" name="Rectangle 56"/>
            <p:cNvSpPr>
              <a:spLocks noChangeArrowheads="1"/>
            </p:cNvSpPr>
            <p:nvPr/>
          </p:nvSpPr>
          <p:spPr bwMode="auto">
            <a:xfrm>
              <a:off x="1037" y="2592"/>
              <a:ext cx="460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1 </a:t>
              </a:r>
            </a:p>
          </p:txBody>
        </p:sp>
        <p:sp>
          <p:nvSpPr>
            <p:cNvPr id="16409" name="Rectangle 57"/>
            <p:cNvSpPr>
              <a:spLocks noChangeArrowheads="1"/>
            </p:cNvSpPr>
            <p:nvPr/>
          </p:nvSpPr>
          <p:spPr bwMode="auto">
            <a:xfrm>
              <a:off x="576" y="2592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10" name="Rectangle 58"/>
            <p:cNvSpPr>
              <a:spLocks noChangeArrowheads="1"/>
            </p:cNvSpPr>
            <p:nvPr/>
          </p:nvSpPr>
          <p:spPr bwMode="auto">
            <a:xfrm>
              <a:off x="1958" y="2160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11" name="Rectangle 59"/>
            <p:cNvSpPr>
              <a:spLocks noChangeArrowheads="1"/>
            </p:cNvSpPr>
            <p:nvPr/>
          </p:nvSpPr>
          <p:spPr bwMode="auto">
            <a:xfrm>
              <a:off x="1497" y="2160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12" name="Rectangle 60"/>
            <p:cNvSpPr>
              <a:spLocks noChangeArrowheads="1"/>
            </p:cNvSpPr>
            <p:nvPr/>
          </p:nvSpPr>
          <p:spPr bwMode="auto">
            <a:xfrm>
              <a:off x="1037" y="2160"/>
              <a:ext cx="460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13" name="Rectangle 61"/>
            <p:cNvSpPr>
              <a:spLocks noChangeArrowheads="1"/>
            </p:cNvSpPr>
            <p:nvPr/>
          </p:nvSpPr>
          <p:spPr bwMode="auto">
            <a:xfrm>
              <a:off x="576" y="2160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14" name="Line 62"/>
            <p:cNvSpPr>
              <a:spLocks noChangeShapeType="1"/>
            </p:cNvSpPr>
            <p:nvPr/>
          </p:nvSpPr>
          <p:spPr bwMode="auto">
            <a:xfrm>
              <a:off x="576" y="2160"/>
              <a:ext cx="184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Line 63"/>
            <p:cNvSpPr>
              <a:spLocks noChangeShapeType="1"/>
            </p:cNvSpPr>
            <p:nvPr/>
          </p:nvSpPr>
          <p:spPr bwMode="auto">
            <a:xfrm>
              <a:off x="576" y="2592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Line 64"/>
            <p:cNvSpPr>
              <a:spLocks noChangeShapeType="1"/>
            </p:cNvSpPr>
            <p:nvPr/>
          </p:nvSpPr>
          <p:spPr bwMode="auto">
            <a:xfrm>
              <a:off x="576" y="3024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Line 65"/>
            <p:cNvSpPr>
              <a:spLocks noChangeShapeType="1"/>
            </p:cNvSpPr>
            <p:nvPr/>
          </p:nvSpPr>
          <p:spPr bwMode="auto">
            <a:xfrm>
              <a:off x="576" y="3456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Line 66"/>
            <p:cNvSpPr>
              <a:spLocks noChangeShapeType="1"/>
            </p:cNvSpPr>
            <p:nvPr/>
          </p:nvSpPr>
          <p:spPr bwMode="auto">
            <a:xfrm>
              <a:off x="576" y="3888"/>
              <a:ext cx="184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Line 67"/>
            <p:cNvSpPr>
              <a:spLocks noChangeShapeType="1"/>
            </p:cNvSpPr>
            <p:nvPr/>
          </p:nvSpPr>
          <p:spPr bwMode="auto">
            <a:xfrm>
              <a:off x="576" y="2160"/>
              <a:ext cx="0" cy="17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Line 68"/>
            <p:cNvSpPr>
              <a:spLocks noChangeShapeType="1"/>
            </p:cNvSpPr>
            <p:nvPr/>
          </p:nvSpPr>
          <p:spPr bwMode="auto">
            <a:xfrm>
              <a:off x="1037" y="216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69"/>
            <p:cNvSpPr>
              <a:spLocks noChangeShapeType="1"/>
            </p:cNvSpPr>
            <p:nvPr/>
          </p:nvSpPr>
          <p:spPr bwMode="auto">
            <a:xfrm>
              <a:off x="1497" y="216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70"/>
            <p:cNvSpPr>
              <a:spLocks noChangeShapeType="1"/>
            </p:cNvSpPr>
            <p:nvPr/>
          </p:nvSpPr>
          <p:spPr bwMode="auto">
            <a:xfrm>
              <a:off x="1958" y="216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Line 71"/>
            <p:cNvSpPr>
              <a:spLocks noChangeShapeType="1"/>
            </p:cNvSpPr>
            <p:nvPr/>
          </p:nvSpPr>
          <p:spPr bwMode="auto">
            <a:xfrm>
              <a:off x="2419" y="2160"/>
              <a:ext cx="0" cy="17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Text Box 72"/>
            <p:cNvSpPr txBox="1">
              <a:spLocks noChangeArrowheads="1"/>
            </p:cNvSpPr>
            <p:nvPr/>
          </p:nvSpPr>
          <p:spPr bwMode="auto">
            <a:xfrm>
              <a:off x="576" y="1910"/>
              <a:ext cx="18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3333FF"/>
                  </a:solidFill>
                </a:rPr>
                <a:t>  00        01       11       10</a:t>
              </a:r>
            </a:p>
          </p:txBody>
        </p:sp>
        <p:sp>
          <p:nvSpPr>
            <p:cNvPr id="16425" name="Text Box 73"/>
            <p:cNvSpPr txBox="1">
              <a:spLocks noChangeArrowheads="1"/>
            </p:cNvSpPr>
            <p:nvPr/>
          </p:nvSpPr>
          <p:spPr bwMode="auto">
            <a:xfrm>
              <a:off x="307" y="2304"/>
              <a:ext cx="31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3333FF"/>
                  </a:solidFill>
                </a:rPr>
                <a:t>00</a:t>
              </a:r>
            </a:p>
            <a:p>
              <a:pPr algn="ctr" eaLnBrk="0" hangingPunct="0"/>
              <a:endParaRPr lang="en-US">
                <a:solidFill>
                  <a:srgbClr val="3333FF"/>
                </a:solidFill>
              </a:endParaRPr>
            </a:p>
            <a:p>
              <a:pPr algn="ctr" eaLnBrk="0" hangingPunct="0"/>
              <a:r>
                <a:rPr lang="en-US">
                  <a:solidFill>
                    <a:srgbClr val="3333FF"/>
                  </a:solidFill>
                </a:rPr>
                <a:t>01</a:t>
              </a:r>
            </a:p>
          </p:txBody>
        </p:sp>
        <p:cxnSp>
          <p:nvCxnSpPr>
            <p:cNvPr id="16426" name="AutoShape 75"/>
            <p:cNvCxnSpPr>
              <a:cxnSpLocks noChangeShapeType="1"/>
            </p:cNvCxnSpPr>
            <p:nvPr/>
          </p:nvCxnSpPr>
          <p:spPr bwMode="auto">
            <a:xfrm flipH="1" flipV="1">
              <a:off x="384" y="1968"/>
              <a:ext cx="192" cy="1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6427" name="Text Box 76"/>
            <p:cNvSpPr txBox="1">
              <a:spLocks noChangeArrowheads="1"/>
            </p:cNvSpPr>
            <p:nvPr/>
          </p:nvSpPr>
          <p:spPr bwMode="auto">
            <a:xfrm>
              <a:off x="384" y="1824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yz</a:t>
              </a:r>
            </a:p>
          </p:txBody>
        </p:sp>
        <p:sp>
          <p:nvSpPr>
            <p:cNvPr id="16428" name="Text Box 77"/>
            <p:cNvSpPr txBox="1">
              <a:spLocks noChangeArrowheads="1"/>
            </p:cNvSpPr>
            <p:nvPr/>
          </p:nvSpPr>
          <p:spPr bwMode="auto">
            <a:xfrm>
              <a:off x="192" y="1996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wx</a:t>
              </a:r>
            </a:p>
          </p:txBody>
        </p:sp>
        <p:sp>
          <p:nvSpPr>
            <p:cNvPr id="16429" name="Text Box 79"/>
            <p:cNvSpPr txBox="1">
              <a:spLocks noChangeArrowheads="1"/>
            </p:cNvSpPr>
            <p:nvPr/>
          </p:nvSpPr>
          <p:spPr bwMode="auto">
            <a:xfrm>
              <a:off x="288" y="3168"/>
              <a:ext cx="31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3333FF"/>
                  </a:solidFill>
                </a:rPr>
                <a:t>11</a:t>
              </a:r>
            </a:p>
            <a:p>
              <a:pPr algn="ctr" eaLnBrk="0" hangingPunct="0"/>
              <a:endParaRPr lang="en-US">
                <a:solidFill>
                  <a:srgbClr val="3333FF"/>
                </a:solidFill>
              </a:endParaRPr>
            </a:p>
            <a:p>
              <a:pPr algn="ctr" eaLnBrk="0" hangingPunct="0"/>
              <a:r>
                <a:rPr lang="en-US">
                  <a:solidFill>
                    <a:srgbClr val="3333FF"/>
                  </a:solidFill>
                </a:rPr>
                <a:t>10</a:t>
              </a:r>
            </a:p>
          </p:txBody>
        </p:sp>
      </p:grpSp>
      <p:sp>
        <p:nvSpPr>
          <p:cNvPr id="8275" name="Text Box 83"/>
          <p:cNvSpPr txBox="1">
            <a:spLocks noChangeArrowheads="1"/>
          </p:cNvSpPr>
          <p:nvPr/>
        </p:nvSpPr>
        <p:spPr bwMode="auto">
          <a:xfrm>
            <a:off x="5257800" y="2895600"/>
            <a:ext cx="1457340" cy="1201738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0   1   0   1</a:t>
            </a:r>
          </a:p>
          <a:p>
            <a:pPr>
              <a:spcBef>
                <a:spcPct val="50000"/>
              </a:spcBef>
            </a:pPr>
            <a:r>
              <a:rPr lang="en-US" dirty="0"/>
              <a:t>0   1   1   1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w’ x        z</a:t>
            </a:r>
            <a:endParaRPr lang="en-US" dirty="0"/>
          </a:p>
        </p:txBody>
      </p:sp>
      <p:cxnSp>
        <p:nvCxnSpPr>
          <p:cNvPr id="8277" name="AutoShape 85"/>
          <p:cNvCxnSpPr>
            <a:cxnSpLocks noChangeShapeType="1"/>
            <a:stCxn id="8270" idx="0"/>
            <a:endCxn id="8275" idx="1"/>
          </p:cNvCxnSpPr>
          <p:nvPr/>
        </p:nvCxnSpPr>
        <p:spPr bwMode="auto">
          <a:xfrm rot="5400000" flipH="1" flipV="1">
            <a:off x="3591322" y="2314973"/>
            <a:ext cx="484981" cy="2847975"/>
          </a:xfrm>
          <a:prstGeom prst="straightConnector1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</p:cxnSp>
      <p:sp>
        <p:nvSpPr>
          <p:cNvPr id="8278" name="Text Box 86"/>
          <p:cNvSpPr txBox="1">
            <a:spLocks noChangeArrowheads="1"/>
          </p:cNvSpPr>
          <p:nvPr/>
        </p:nvSpPr>
        <p:spPr bwMode="auto">
          <a:xfrm>
            <a:off x="5410200" y="4675188"/>
            <a:ext cx="1447816" cy="1201737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0   1   1   1</a:t>
            </a:r>
          </a:p>
          <a:p>
            <a:pPr>
              <a:spcBef>
                <a:spcPct val="50000"/>
              </a:spcBef>
            </a:pPr>
            <a:r>
              <a:rPr lang="en-US"/>
              <a:t>0   1   1   0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w’ x   y</a:t>
            </a:r>
            <a:endParaRPr lang="en-US"/>
          </a:p>
        </p:txBody>
      </p:sp>
      <p:cxnSp>
        <p:nvCxnSpPr>
          <p:cNvPr id="8279" name="AutoShape 87"/>
          <p:cNvCxnSpPr>
            <a:cxnSpLocks noChangeShapeType="1"/>
            <a:stCxn id="8272" idx="3"/>
            <a:endCxn id="8278" idx="1"/>
          </p:cNvCxnSpPr>
          <p:nvPr/>
        </p:nvCxnSpPr>
        <p:spPr bwMode="auto">
          <a:xfrm>
            <a:off x="3829050" y="4229100"/>
            <a:ext cx="1581150" cy="1046957"/>
          </a:xfrm>
          <a:prstGeom prst="straightConnector1">
            <a:avLst/>
          </a:prstGeom>
          <a:noFill/>
          <a:ln w="28575">
            <a:solidFill>
              <a:srgbClr val="3333FF"/>
            </a:solidFill>
            <a:round/>
            <a:headEnd/>
            <a:tailEnd type="triangle" w="med" len="med"/>
          </a:ln>
        </p:spPr>
      </p:cxnSp>
      <p:sp>
        <p:nvSpPr>
          <p:cNvPr id="8270" name="AutoShape 78"/>
          <p:cNvSpPr>
            <a:spLocks noChangeArrowheads="1"/>
          </p:cNvSpPr>
          <p:nvPr/>
        </p:nvSpPr>
        <p:spPr bwMode="auto">
          <a:xfrm>
            <a:off x="1752600" y="3981450"/>
            <a:ext cx="131445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72" name="AutoShape 80"/>
          <p:cNvSpPr>
            <a:spLocks noChangeArrowheads="1"/>
          </p:cNvSpPr>
          <p:nvPr/>
        </p:nvSpPr>
        <p:spPr bwMode="auto">
          <a:xfrm>
            <a:off x="2514600" y="3962400"/>
            <a:ext cx="131445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8" grpId="0" animBg="1" autoUpdateAnimBg="0"/>
      <p:bldP spid="8275" grpId="0" animBg="1" autoUpdateAnimBg="0"/>
      <p:bldP spid="8278" grpId="0" animBg="1" autoUpdateAnimBg="0"/>
      <p:bldP spid="8270" grpId="0" animBg="1"/>
      <p:bldP spid="827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712"/>
            <a:ext cx="7024744" cy="64558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Teknik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Minimasi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b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- 3</a:t>
            </a:r>
            <a:endParaRPr lang="en-US" sz="3600" dirty="0" smtClean="0"/>
          </a:p>
        </p:txBody>
      </p:sp>
      <p:graphicFrame>
        <p:nvGraphicFramePr>
          <p:cNvPr id="9219" name="Group 3"/>
          <p:cNvGraphicFramePr>
            <a:graphicFrameLocks noGrp="1"/>
          </p:cNvGraphicFramePr>
          <p:nvPr/>
        </p:nvGraphicFramePr>
        <p:xfrm>
          <a:off x="914400" y="2359044"/>
          <a:ext cx="2925763" cy="2743200"/>
        </p:xfrm>
        <a:graphic>
          <a:graphicData uri="http://schemas.openxmlformats.org/drawingml/2006/table">
            <a:tbl>
              <a:tblPr/>
              <a:tblGrid>
                <a:gridCol w="731838"/>
                <a:gridCol w="730250"/>
                <a:gridCol w="731837"/>
                <a:gridCol w="731838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</a:tbl>
          </a:graphicData>
        </a:graphic>
      </p:graphicFrame>
      <p:sp>
        <p:nvSpPr>
          <p:cNvPr id="17441" name="Text Box 30"/>
          <p:cNvSpPr txBox="1">
            <a:spLocks noChangeArrowheads="1"/>
          </p:cNvSpPr>
          <p:nvPr/>
        </p:nvSpPr>
        <p:spPr bwMode="auto">
          <a:xfrm>
            <a:off x="914400" y="1962169"/>
            <a:ext cx="300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3333FF"/>
                </a:solidFill>
              </a:rPr>
              <a:t>  00        01       11       10</a:t>
            </a:r>
          </a:p>
        </p:txBody>
      </p:sp>
      <p:sp>
        <p:nvSpPr>
          <p:cNvPr id="17442" name="Text Box 31"/>
          <p:cNvSpPr txBox="1">
            <a:spLocks noChangeArrowheads="1"/>
          </p:cNvSpPr>
          <p:nvPr/>
        </p:nvSpPr>
        <p:spPr bwMode="auto">
          <a:xfrm>
            <a:off x="487363" y="2587644"/>
            <a:ext cx="5032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3333FF"/>
                </a:solidFill>
              </a:rPr>
              <a:t>00</a:t>
            </a:r>
          </a:p>
          <a:p>
            <a:pPr algn="ctr" eaLnBrk="0" hangingPunct="0"/>
            <a:endParaRPr lang="en-US">
              <a:solidFill>
                <a:srgbClr val="3333FF"/>
              </a:solidFill>
            </a:endParaRPr>
          </a:p>
          <a:p>
            <a:pPr algn="ctr" eaLnBrk="0" hangingPunct="0"/>
            <a:r>
              <a:rPr lang="en-US">
                <a:solidFill>
                  <a:srgbClr val="3333FF"/>
                </a:solidFill>
              </a:rPr>
              <a:t>01</a:t>
            </a:r>
          </a:p>
        </p:txBody>
      </p:sp>
      <p:cxnSp>
        <p:nvCxnSpPr>
          <p:cNvPr id="17443" name="AutoShape 32"/>
          <p:cNvCxnSpPr>
            <a:cxnSpLocks noChangeShapeType="1"/>
          </p:cNvCxnSpPr>
          <p:nvPr/>
        </p:nvCxnSpPr>
        <p:spPr bwMode="auto">
          <a:xfrm flipH="1" flipV="1">
            <a:off x="609600" y="2054244"/>
            <a:ext cx="304800" cy="290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444" name="Text Box 33"/>
          <p:cNvSpPr txBox="1">
            <a:spLocks noChangeArrowheads="1"/>
          </p:cNvSpPr>
          <p:nvPr/>
        </p:nvSpPr>
        <p:spPr bwMode="auto">
          <a:xfrm>
            <a:off x="609600" y="1825644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yz</a:t>
            </a:r>
          </a:p>
        </p:txBody>
      </p:sp>
      <p:sp>
        <p:nvSpPr>
          <p:cNvPr id="17445" name="Text Box 34"/>
          <p:cNvSpPr txBox="1">
            <a:spLocks noChangeArrowheads="1"/>
          </p:cNvSpPr>
          <p:nvPr/>
        </p:nvSpPr>
        <p:spPr bwMode="auto">
          <a:xfrm>
            <a:off x="304800" y="2098694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wx</a:t>
            </a:r>
          </a:p>
        </p:txBody>
      </p:sp>
      <p:sp>
        <p:nvSpPr>
          <p:cNvPr id="9251" name="AutoShape 35"/>
          <p:cNvSpPr>
            <a:spLocks noChangeArrowheads="1"/>
          </p:cNvSpPr>
          <p:nvPr/>
        </p:nvSpPr>
        <p:spPr bwMode="auto">
          <a:xfrm>
            <a:off x="1733550" y="3140094"/>
            <a:ext cx="1314450" cy="11239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Text Box 36"/>
          <p:cNvSpPr txBox="1">
            <a:spLocks noChangeArrowheads="1"/>
          </p:cNvSpPr>
          <p:nvPr/>
        </p:nvSpPr>
        <p:spPr bwMode="auto">
          <a:xfrm>
            <a:off x="457200" y="3959244"/>
            <a:ext cx="5032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3333FF"/>
                </a:solidFill>
              </a:rPr>
              <a:t>11</a:t>
            </a:r>
          </a:p>
          <a:p>
            <a:pPr algn="ctr" eaLnBrk="0" hangingPunct="0"/>
            <a:endParaRPr lang="en-US">
              <a:solidFill>
                <a:srgbClr val="3333FF"/>
              </a:solidFill>
            </a:endParaRPr>
          </a:p>
          <a:p>
            <a:pPr algn="ctr" eaLnBrk="0" hangingPunct="0"/>
            <a:r>
              <a:rPr lang="en-US">
                <a:solidFill>
                  <a:srgbClr val="3333FF"/>
                </a:solidFill>
              </a:rPr>
              <a:t>10</a:t>
            </a:r>
          </a:p>
        </p:txBody>
      </p:sp>
      <p:sp>
        <p:nvSpPr>
          <p:cNvPr id="9253" name="AutoShape 37"/>
          <p:cNvSpPr>
            <a:spLocks noChangeArrowheads="1"/>
          </p:cNvSpPr>
          <p:nvPr/>
        </p:nvSpPr>
        <p:spPr bwMode="auto">
          <a:xfrm>
            <a:off x="2495550" y="3121044"/>
            <a:ext cx="1314450" cy="1143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257800" y="1673244"/>
            <a:ext cx="1295400" cy="2027238"/>
            <a:chOff x="5257800" y="1673244"/>
            <a:chExt cx="1295400" cy="2027238"/>
          </a:xfrm>
        </p:grpSpPr>
        <p:sp>
          <p:nvSpPr>
            <p:cNvPr id="17457" name="Rectangle 43"/>
            <p:cNvSpPr>
              <a:spLocks noChangeArrowheads="1"/>
            </p:cNvSpPr>
            <p:nvPr/>
          </p:nvSpPr>
          <p:spPr bwMode="auto">
            <a:xfrm>
              <a:off x="6172200" y="1749444"/>
              <a:ext cx="228600" cy="16764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8" name="Rectangle 42"/>
            <p:cNvSpPr>
              <a:spLocks noChangeArrowheads="1"/>
            </p:cNvSpPr>
            <p:nvPr/>
          </p:nvSpPr>
          <p:spPr bwMode="auto">
            <a:xfrm>
              <a:off x="5562600" y="1749444"/>
              <a:ext cx="228600" cy="16764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Text Box 38"/>
            <p:cNvSpPr txBox="1">
              <a:spLocks noChangeArrowheads="1"/>
            </p:cNvSpPr>
            <p:nvPr/>
          </p:nvSpPr>
          <p:spPr bwMode="auto">
            <a:xfrm>
              <a:off x="5257800" y="1673244"/>
              <a:ext cx="1295400" cy="2027238"/>
            </a:xfrm>
            <a:prstGeom prst="rect">
              <a:avLst/>
            </a:prstGeom>
            <a:noFill/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0   1   0   1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0   1   1   1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1   1   0   1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1   1   1   1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</a:rPr>
                <a:t>     </a:t>
              </a:r>
              <a:r>
                <a:rPr lang="en-US" dirty="0" smtClean="0">
                  <a:solidFill>
                    <a:srgbClr val="FF0000"/>
                  </a:solidFill>
                </a:rPr>
                <a:t>x        </a:t>
              </a:r>
              <a:r>
                <a:rPr lang="en-US" dirty="0">
                  <a:solidFill>
                    <a:srgbClr val="FF0000"/>
                  </a:solidFill>
                </a:rPr>
                <a:t>z</a:t>
              </a:r>
              <a:endParaRPr lang="en-US" dirty="0"/>
            </a:p>
          </p:txBody>
        </p:sp>
      </p:grpSp>
      <p:cxnSp>
        <p:nvCxnSpPr>
          <p:cNvPr id="9255" name="AutoShape 39"/>
          <p:cNvCxnSpPr>
            <a:cxnSpLocks noChangeShapeType="1"/>
            <a:stCxn id="9251" idx="1"/>
          </p:cNvCxnSpPr>
          <p:nvPr/>
        </p:nvCxnSpPr>
        <p:spPr bwMode="auto">
          <a:xfrm flipV="1">
            <a:off x="1714500" y="2687657"/>
            <a:ext cx="3543300" cy="1014412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</p:cxnSp>
      <p:grpSp>
        <p:nvGrpSpPr>
          <p:cNvPr id="27" name="Group 26"/>
          <p:cNvGrpSpPr/>
          <p:nvPr/>
        </p:nvGrpSpPr>
        <p:grpSpPr>
          <a:xfrm>
            <a:off x="6934200" y="4187844"/>
            <a:ext cx="1566890" cy="2027238"/>
            <a:chOff x="6934200" y="4187844"/>
            <a:chExt cx="1566890" cy="2027238"/>
          </a:xfrm>
        </p:grpSpPr>
        <p:sp>
          <p:nvSpPr>
            <p:cNvPr id="17454" name="Rectangle 45"/>
            <p:cNvSpPr>
              <a:spLocks noChangeArrowheads="1"/>
            </p:cNvSpPr>
            <p:nvPr/>
          </p:nvSpPr>
          <p:spPr bwMode="auto">
            <a:xfrm>
              <a:off x="7604918" y="4187844"/>
              <a:ext cx="285389" cy="16002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Rectangle 44"/>
            <p:cNvSpPr>
              <a:spLocks noChangeArrowheads="1"/>
            </p:cNvSpPr>
            <p:nvPr/>
          </p:nvSpPr>
          <p:spPr bwMode="auto">
            <a:xfrm>
              <a:off x="7286644" y="4187844"/>
              <a:ext cx="285389" cy="16002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6" name="Text Box 40"/>
            <p:cNvSpPr txBox="1">
              <a:spLocks noChangeArrowheads="1"/>
            </p:cNvSpPr>
            <p:nvPr/>
          </p:nvSpPr>
          <p:spPr bwMode="auto">
            <a:xfrm>
              <a:off x="6934200" y="4187844"/>
              <a:ext cx="1566890" cy="2027238"/>
            </a:xfrm>
            <a:prstGeom prst="rect">
              <a:avLst/>
            </a:prstGeom>
            <a:noFill/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0   1   1   1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0   1   1   0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1   1   1   1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1   1   1   0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</a:rPr>
                <a:t>     </a:t>
              </a:r>
              <a:r>
                <a:rPr lang="en-US" dirty="0">
                  <a:solidFill>
                    <a:srgbClr val="3333FF"/>
                  </a:solidFill>
                </a:rPr>
                <a:t>x   y</a:t>
              </a:r>
            </a:p>
          </p:txBody>
        </p:sp>
      </p:grpSp>
      <p:cxnSp>
        <p:nvCxnSpPr>
          <p:cNvPr id="9257" name="AutoShape 41"/>
          <p:cNvCxnSpPr>
            <a:cxnSpLocks noChangeShapeType="1"/>
            <a:stCxn id="9253" idx="3"/>
          </p:cNvCxnSpPr>
          <p:nvPr/>
        </p:nvCxnSpPr>
        <p:spPr bwMode="auto">
          <a:xfrm>
            <a:off x="3829050" y="3692544"/>
            <a:ext cx="3105150" cy="1509713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</p:spPr>
      </p:cxn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838200" y="5559444"/>
            <a:ext cx="4267200" cy="369332"/>
          </a:xfrm>
          <a:prstGeom prst="rect">
            <a:avLst/>
          </a:prstGeom>
          <a:solidFill>
            <a:srgbClr val="FFCC00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Jadi</a:t>
            </a:r>
            <a:r>
              <a:rPr lang="en-US" dirty="0"/>
              <a:t>,  f (</a:t>
            </a:r>
            <a:r>
              <a:rPr lang="en-US" dirty="0" err="1"/>
              <a:t>w,x,y,z</a:t>
            </a:r>
            <a:r>
              <a:rPr lang="en-US" dirty="0"/>
              <a:t>)    =    </a:t>
            </a:r>
            <a:r>
              <a:rPr lang="en-US" dirty="0" err="1">
                <a:solidFill>
                  <a:srgbClr val="FF3300"/>
                </a:solidFill>
              </a:rPr>
              <a:t>x</a:t>
            </a:r>
            <a:r>
              <a:rPr lang="en-US" dirty="0" err="1" smtClean="0">
                <a:solidFill>
                  <a:srgbClr val="FF3300"/>
                </a:solidFill>
              </a:rPr>
              <a:t>z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>
                <a:solidFill>
                  <a:srgbClr val="3333FF"/>
                </a:solidFill>
              </a:rPr>
              <a:t>xy</a:t>
            </a:r>
            <a:endParaRPr lang="en-US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1" grpId="0" animBg="1"/>
      <p:bldP spid="9253" grpId="0" animBg="1"/>
      <p:bldP spid="9264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Bentuk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Kanonik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1497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macam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kanonik</a:t>
            </a:r>
            <a:r>
              <a:rPr lang="en-US" sz="2800" dirty="0" smtClean="0"/>
              <a:t>: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2400" dirty="0" err="1" smtClean="0"/>
              <a:t>Penjumlahan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kali (</a:t>
            </a:r>
            <a:r>
              <a:rPr lang="en-US" sz="2400" i="1" dirty="0" smtClean="0"/>
              <a:t>sum-of-product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SOP)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2400" dirty="0" err="1" smtClean="0"/>
              <a:t>Perkalian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(</a:t>
            </a:r>
            <a:r>
              <a:rPr lang="en-US" sz="2400" i="1" dirty="0" smtClean="0"/>
              <a:t>product-of-sum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POS)</a:t>
            </a:r>
          </a:p>
          <a:p>
            <a:pPr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1. 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, </a:t>
            </a:r>
            <a:r>
              <a:rPr lang="en-US" sz="2800" i="1" dirty="0" smtClean="0"/>
              <a:t>z</a:t>
            </a:r>
            <a:r>
              <a:rPr lang="en-US" sz="2800" dirty="0" smtClean="0"/>
              <a:t>) = </a:t>
            </a:r>
            <a:r>
              <a:rPr lang="en-US" sz="2800" i="1" dirty="0" err="1" smtClean="0"/>
              <a:t>x</a:t>
            </a:r>
            <a:r>
              <a:rPr lang="en-US" sz="2800" dirty="0" err="1" smtClean="0"/>
              <a:t>’</a:t>
            </a:r>
            <a:r>
              <a:rPr lang="en-US" sz="2800" i="1" dirty="0" err="1" smtClean="0"/>
              <a:t>y</a:t>
            </a:r>
            <a:r>
              <a:rPr lang="en-US" sz="2800" dirty="0" err="1" smtClean="0"/>
              <a:t>’</a:t>
            </a:r>
            <a:r>
              <a:rPr lang="en-US" sz="2800" i="1" dirty="0" err="1" smtClean="0"/>
              <a:t>z</a:t>
            </a:r>
            <a:r>
              <a:rPr lang="en-US" sz="2800" dirty="0" smtClean="0"/>
              <a:t> + </a:t>
            </a:r>
            <a:r>
              <a:rPr lang="en-US" sz="2800" i="1" dirty="0" err="1" smtClean="0"/>
              <a:t>xy</a:t>
            </a:r>
            <a:r>
              <a:rPr lang="en-US" sz="2800" dirty="0" err="1" smtClean="0"/>
              <a:t>’</a:t>
            </a:r>
            <a:r>
              <a:rPr lang="en-US" sz="2800" i="1" dirty="0" err="1" smtClean="0"/>
              <a:t>z</a:t>
            </a:r>
            <a:r>
              <a:rPr lang="en-US" sz="2800" dirty="0" smtClean="0"/>
              <a:t>’ + </a:t>
            </a:r>
            <a:r>
              <a:rPr lang="en-US" sz="2800" i="1" dirty="0" smtClean="0"/>
              <a:t>xyz</a:t>
            </a:r>
            <a:r>
              <a:rPr lang="en-US" sz="2800" dirty="0" smtClean="0"/>
              <a:t>  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/>
              <a:t> SOP</a:t>
            </a:r>
          </a:p>
          <a:p>
            <a:pPr>
              <a:buNone/>
            </a:pPr>
            <a:r>
              <a:rPr lang="en-US" sz="2800" i="1" dirty="0" smtClean="0"/>
              <a:t>	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suku</a:t>
            </a:r>
            <a:r>
              <a:rPr lang="en-US" sz="2800" dirty="0" smtClean="0"/>
              <a:t> (</a:t>
            </a:r>
            <a:r>
              <a:rPr lang="en-US" sz="2800" i="1" dirty="0" smtClean="0"/>
              <a:t>term</a:t>
            </a:r>
            <a:r>
              <a:rPr lang="en-US" sz="2800" dirty="0" smtClean="0"/>
              <a:t>)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i="1" dirty="0" err="1" smtClean="0"/>
              <a:t>minterm</a:t>
            </a:r>
            <a:r>
              <a:rPr lang="en-US" sz="2800" i="1" dirty="0" smtClean="0"/>
              <a:t> </a:t>
            </a:r>
          </a:p>
          <a:p>
            <a:pPr marL="514350" indent="-514350">
              <a:buAutoNum type="arabicPeriod" startAt="2"/>
            </a:pPr>
            <a:r>
              <a:rPr lang="en-US" sz="2800" i="1" dirty="0" smtClean="0"/>
              <a:t>g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, </a:t>
            </a:r>
            <a:r>
              <a:rPr lang="en-US" sz="2800" i="1" dirty="0" smtClean="0"/>
              <a:t>z</a:t>
            </a:r>
            <a:r>
              <a:rPr lang="en-US" sz="2800" dirty="0" smtClean="0"/>
              <a:t>) = (</a:t>
            </a:r>
            <a:r>
              <a:rPr lang="en-US" sz="2800" i="1" dirty="0" smtClean="0"/>
              <a:t>x</a:t>
            </a:r>
            <a:r>
              <a:rPr lang="en-US" sz="2800" dirty="0" smtClean="0"/>
              <a:t> + </a:t>
            </a:r>
            <a:r>
              <a:rPr lang="en-US" sz="2800" i="1" dirty="0" smtClean="0"/>
              <a:t>y</a:t>
            </a:r>
            <a:r>
              <a:rPr lang="en-US" sz="2800" dirty="0" smtClean="0"/>
              <a:t> + </a:t>
            </a:r>
            <a:r>
              <a:rPr lang="en-US" sz="2800" i="1" dirty="0" smtClean="0"/>
              <a:t>z</a:t>
            </a:r>
            <a:r>
              <a:rPr lang="en-US" sz="2800" dirty="0" smtClean="0"/>
              <a:t>)(</a:t>
            </a:r>
            <a:r>
              <a:rPr lang="en-US" sz="2800" i="1" dirty="0" smtClean="0"/>
              <a:t>x</a:t>
            </a:r>
            <a:r>
              <a:rPr lang="en-US" sz="2800" dirty="0" smtClean="0"/>
              <a:t> + </a:t>
            </a:r>
            <a:r>
              <a:rPr lang="en-US" sz="2800" i="1" dirty="0" smtClean="0"/>
              <a:t>y</a:t>
            </a:r>
            <a:r>
              <a:rPr lang="en-US" sz="2800" dirty="0" smtClean="0"/>
              <a:t>’ + </a:t>
            </a:r>
            <a:r>
              <a:rPr lang="en-US" sz="2800" i="1" dirty="0" smtClean="0"/>
              <a:t>z</a:t>
            </a:r>
            <a:r>
              <a:rPr lang="en-US" sz="2800" dirty="0" smtClean="0"/>
              <a:t>)(</a:t>
            </a:r>
            <a:r>
              <a:rPr lang="en-US" sz="2800" i="1" dirty="0" smtClean="0"/>
              <a:t>x</a:t>
            </a:r>
            <a:r>
              <a:rPr lang="en-US" sz="2800" dirty="0" smtClean="0"/>
              <a:t> + </a:t>
            </a:r>
            <a:r>
              <a:rPr lang="en-US" sz="2800" i="1" dirty="0" smtClean="0"/>
              <a:t>y</a:t>
            </a:r>
            <a:r>
              <a:rPr lang="en-US" sz="2800" dirty="0" smtClean="0"/>
              <a:t>’ + </a:t>
            </a:r>
            <a:r>
              <a:rPr lang="en-US" sz="2800" i="1" dirty="0" smtClean="0"/>
              <a:t>z</a:t>
            </a:r>
            <a:r>
              <a:rPr lang="en-US" sz="2800" dirty="0" smtClean="0"/>
              <a:t>’)</a:t>
            </a:r>
            <a:r>
              <a:rPr lang="en-US" sz="2800" i="1" dirty="0" smtClean="0"/>
              <a:t>                    </a:t>
            </a:r>
          </a:p>
          <a:p>
            <a:pPr marL="514350" indent="-514350">
              <a:buNone/>
            </a:pPr>
            <a:r>
              <a:rPr lang="en-US" sz="2800" i="1" dirty="0" smtClean="0"/>
              <a:t>                         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’ + </a:t>
            </a:r>
            <a:r>
              <a:rPr lang="en-US" sz="2800" i="1" dirty="0" smtClean="0"/>
              <a:t>y</a:t>
            </a:r>
            <a:r>
              <a:rPr lang="en-US" sz="2800" dirty="0" smtClean="0"/>
              <a:t> + </a:t>
            </a:r>
            <a:r>
              <a:rPr lang="en-US" sz="2800" i="1" dirty="0" smtClean="0"/>
              <a:t>z</a:t>
            </a:r>
            <a:r>
              <a:rPr lang="en-US" sz="2800" dirty="0" smtClean="0"/>
              <a:t>’)(</a:t>
            </a:r>
            <a:r>
              <a:rPr lang="en-US" sz="2800" i="1" dirty="0" smtClean="0"/>
              <a:t>x</a:t>
            </a:r>
            <a:r>
              <a:rPr lang="en-US" sz="2800" dirty="0" smtClean="0"/>
              <a:t>’ + </a:t>
            </a:r>
            <a:r>
              <a:rPr lang="en-US" sz="2800" i="1" dirty="0" smtClean="0"/>
              <a:t>y</a:t>
            </a:r>
            <a:r>
              <a:rPr lang="en-US" sz="2800" dirty="0" smtClean="0"/>
              <a:t>’ + </a:t>
            </a:r>
            <a:r>
              <a:rPr lang="en-US" sz="2800" i="1" dirty="0" smtClean="0"/>
              <a:t>z</a:t>
            </a:r>
            <a:r>
              <a:rPr lang="en-US" sz="2800" dirty="0" smtClean="0"/>
              <a:t>)  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/>
              <a:t> POS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suku</a:t>
            </a:r>
            <a:r>
              <a:rPr lang="en-US" sz="2800" dirty="0" smtClean="0"/>
              <a:t> (</a:t>
            </a:r>
            <a:r>
              <a:rPr lang="en-US" sz="2800" i="1" dirty="0" smtClean="0"/>
              <a:t>term</a:t>
            </a:r>
            <a:r>
              <a:rPr lang="en-US" sz="2800" dirty="0" smtClean="0"/>
              <a:t>)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i="1" dirty="0" err="1" smtClean="0"/>
              <a:t>maxterm</a:t>
            </a:r>
            <a:endParaRPr lang="en-US" sz="2800" dirty="0" smtClean="0"/>
          </a:p>
          <a:p>
            <a:r>
              <a:rPr lang="en-US" sz="2800" dirty="0" smtClean="0"/>
              <a:t> 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i="1" dirty="0" err="1" smtClean="0"/>
              <a:t>minterm</a:t>
            </a:r>
            <a:r>
              <a:rPr lang="en-US" sz="2800" dirty="0" smtClean="0"/>
              <a:t>/</a:t>
            </a:r>
            <a:r>
              <a:rPr lang="en-US" sz="2800" i="1" dirty="0" err="1" smtClean="0"/>
              <a:t>maxterm</a:t>
            </a:r>
            <a:r>
              <a:rPr lang="en-US" sz="2800" dirty="0" smtClean="0"/>
              <a:t> 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literal </a:t>
            </a:r>
            <a:r>
              <a:rPr lang="en-US" sz="2800" dirty="0" err="1" smtClean="0"/>
              <a:t>lengkap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Teknik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Minimasi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b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- 4</a:t>
            </a:r>
            <a:endParaRPr lang="en-US" sz="4000" dirty="0" smtClean="0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266700" y="1830406"/>
            <a:ext cx="3619500" cy="3276600"/>
            <a:chOff x="168" y="864"/>
            <a:chExt cx="2280" cy="2064"/>
          </a:xfrm>
        </p:grpSpPr>
        <p:sp>
          <p:nvSpPr>
            <p:cNvPr id="18454" name="Rectangle 8"/>
            <p:cNvSpPr>
              <a:spLocks noChangeArrowheads="1"/>
            </p:cNvSpPr>
            <p:nvPr/>
          </p:nvSpPr>
          <p:spPr bwMode="auto">
            <a:xfrm>
              <a:off x="1934" y="2496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8455" name="Rectangle 9"/>
            <p:cNvSpPr>
              <a:spLocks noChangeArrowheads="1"/>
            </p:cNvSpPr>
            <p:nvPr/>
          </p:nvSpPr>
          <p:spPr bwMode="auto">
            <a:xfrm>
              <a:off x="1473" y="2496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8456" name="Rectangle 10"/>
            <p:cNvSpPr>
              <a:spLocks noChangeArrowheads="1"/>
            </p:cNvSpPr>
            <p:nvPr/>
          </p:nvSpPr>
          <p:spPr bwMode="auto">
            <a:xfrm>
              <a:off x="1013" y="2496"/>
              <a:ext cx="460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1</a:t>
              </a:r>
              <a:r>
                <a:rPr lang="en-US" sz="2000"/>
                <a:t> </a:t>
              </a:r>
            </a:p>
          </p:txBody>
        </p:sp>
        <p:sp>
          <p:nvSpPr>
            <p:cNvPr id="18457" name="Rectangle 11"/>
            <p:cNvSpPr>
              <a:spLocks noChangeArrowheads="1"/>
            </p:cNvSpPr>
            <p:nvPr/>
          </p:nvSpPr>
          <p:spPr bwMode="auto">
            <a:xfrm>
              <a:off x="552" y="2496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8458" name="Rectangle 12"/>
            <p:cNvSpPr>
              <a:spLocks noChangeArrowheads="1"/>
            </p:cNvSpPr>
            <p:nvPr/>
          </p:nvSpPr>
          <p:spPr bwMode="auto">
            <a:xfrm>
              <a:off x="1934" y="2064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 1</a:t>
              </a:r>
            </a:p>
          </p:txBody>
        </p:sp>
        <p:sp>
          <p:nvSpPr>
            <p:cNvPr id="18459" name="Rectangle 13"/>
            <p:cNvSpPr>
              <a:spLocks noChangeArrowheads="1"/>
            </p:cNvSpPr>
            <p:nvPr/>
          </p:nvSpPr>
          <p:spPr bwMode="auto">
            <a:xfrm>
              <a:off x="1473" y="2064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1 </a:t>
              </a:r>
            </a:p>
          </p:txBody>
        </p:sp>
        <p:sp>
          <p:nvSpPr>
            <p:cNvPr id="18460" name="Rectangle 14"/>
            <p:cNvSpPr>
              <a:spLocks noChangeArrowheads="1"/>
            </p:cNvSpPr>
            <p:nvPr/>
          </p:nvSpPr>
          <p:spPr bwMode="auto">
            <a:xfrm>
              <a:off x="1013" y="2064"/>
              <a:ext cx="460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1 </a:t>
              </a:r>
            </a:p>
          </p:txBody>
        </p:sp>
        <p:sp>
          <p:nvSpPr>
            <p:cNvPr id="18461" name="Rectangle 15"/>
            <p:cNvSpPr>
              <a:spLocks noChangeArrowheads="1"/>
            </p:cNvSpPr>
            <p:nvPr/>
          </p:nvSpPr>
          <p:spPr bwMode="auto">
            <a:xfrm>
              <a:off x="552" y="2064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8462" name="Rectangle 16"/>
            <p:cNvSpPr>
              <a:spLocks noChangeArrowheads="1"/>
            </p:cNvSpPr>
            <p:nvPr/>
          </p:nvSpPr>
          <p:spPr bwMode="auto">
            <a:xfrm>
              <a:off x="1934" y="1632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 1</a:t>
              </a:r>
            </a:p>
          </p:txBody>
        </p:sp>
        <p:sp>
          <p:nvSpPr>
            <p:cNvPr id="18463" name="Rectangle 17"/>
            <p:cNvSpPr>
              <a:spLocks noChangeArrowheads="1"/>
            </p:cNvSpPr>
            <p:nvPr/>
          </p:nvSpPr>
          <p:spPr bwMode="auto">
            <a:xfrm>
              <a:off x="1473" y="1632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1 </a:t>
              </a:r>
            </a:p>
          </p:txBody>
        </p:sp>
        <p:sp>
          <p:nvSpPr>
            <p:cNvPr id="18464" name="Rectangle 18"/>
            <p:cNvSpPr>
              <a:spLocks noChangeArrowheads="1"/>
            </p:cNvSpPr>
            <p:nvPr/>
          </p:nvSpPr>
          <p:spPr bwMode="auto">
            <a:xfrm>
              <a:off x="1013" y="1632"/>
              <a:ext cx="460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1 </a:t>
              </a:r>
            </a:p>
          </p:txBody>
        </p:sp>
        <p:sp>
          <p:nvSpPr>
            <p:cNvPr id="18465" name="Rectangle 19"/>
            <p:cNvSpPr>
              <a:spLocks noChangeArrowheads="1"/>
            </p:cNvSpPr>
            <p:nvPr/>
          </p:nvSpPr>
          <p:spPr bwMode="auto">
            <a:xfrm>
              <a:off x="552" y="1632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8466" name="Rectangle 20"/>
            <p:cNvSpPr>
              <a:spLocks noChangeArrowheads="1"/>
            </p:cNvSpPr>
            <p:nvPr/>
          </p:nvSpPr>
          <p:spPr bwMode="auto">
            <a:xfrm>
              <a:off x="1934" y="1200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8467" name="Rectangle 21"/>
            <p:cNvSpPr>
              <a:spLocks noChangeArrowheads="1"/>
            </p:cNvSpPr>
            <p:nvPr/>
          </p:nvSpPr>
          <p:spPr bwMode="auto">
            <a:xfrm>
              <a:off x="1473" y="1200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8468" name="Rectangle 22"/>
            <p:cNvSpPr>
              <a:spLocks noChangeArrowheads="1"/>
            </p:cNvSpPr>
            <p:nvPr/>
          </p:nvSpPr>
          <p:spPr bwMode="auto">
            <a:xfrm>
              <a:off x="1013" y="1200"/>
              <a:ext cx="460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  <a:r>
                <a:rPr lang="en-US" sz="3200"/>
                <a:t>1</a:t>
              </a:r>
            </a:p>
          </p:txBody>
        </p:sp>
        <p:sp>
          <p:nvSpPr>
            <p:cNvPr id="18469" name="Rectangle 23"/>
            <p:cNvSpPr>
              <a:spLocks noChangeArrowheads="1"/>
            </p:cNvSpPr>
            <p:nvPr/>
          </p:nvSpPr>
          <p:spPr bwMode="auto">
            <a:xfrm>
              <a:off x="552" y="1200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8470" name="Line 24"/>
            <p:cNvSpPr>
              <a:spLocks noChangeShapeType="1"/>
            </p:cNvSpPr>
            <p:nvPr/>
          </p:nvSpPr>
          <p:spPr bwMode="auto">
            <a:xfrm>
              <a:off x="552" y="1200"/>
              <a:ext cx="184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25"/>
            <p:cNvSpPr>
              <a:spLocks noChangeShapeType="1"/>
            </p:cNvSpPr>
            <p:nvPr/>
          </p:nvSpPr>
          <p:spPr bwMode="auto">
            <a:xfrm>
              <a:off x="552" y="1632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Line 26"/>
            <p:cNvSpPr>
              <a:spLocks noChangeShapeType="1"/>
            </p:cNvSpPr>
            <p:nvPr/>
          </p:nvSpPr>
          <p:spPr bwMode="auto">
            <a:xfrm>
              <a:off x="552" y="2064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Line 27"/>
            <p:cNvSpPr>
              <a:spLocks noChangeShapeType="1"/>
            </p:cNvSpPr>
            <p:nvPr/>
          </p:nvSpPr>
          <p:spPr bwMode="auto">
            <a:xfrm>
              <a:off x="552" y="2496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Line 28"/>
            <p:cNvSpPr>
              <a:spLocks noChangeShapeType="1"/>
            </p:cNvSpPr>
            <p:nvPr/>
          </p:nvSpPr>
          <p:spPr bwMode="auto">
            <a:xfrm>
              <a:off x="552" y="2928"/>
              <a:ext cx="184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Line 29"/>
            <p:cNvSpPr>
              <a:spLocks noChangeShapeType="1"/>
            </p:cNvSpPr>
            <p:nvPr/>
          </p:nvSpPr>
          <p:spPr bwMode="auto">
            <a:xfrm>
              <a:off x="552" y="1200"/>
              <a:ext cx="0" cy="17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30"/>
            <p:cNvSpPr>
              <a:spLocks noChangeShapeType="1"/>
            </p:cNvSpPr>
            <p:nvPr/>
          </p:nvSpPr>
          <p:spPr bwMode="auto">
            <a:xfrm>
              <a:off x="1013" y="12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Line 31"/>
            <p:cNvSpPr>
              <a:spLocks noChangeShapeType="1"/>
            </p:cNvSpPr>
            <p:nvPr/>
          </p:nvSpPr>
          <p:spPr bwMode="auto">
            <a:xfrm>
              <a:off x="1473" y="12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Line 32"/>
            <p:cNvSpPr>
              <a:spLocks noChangeShapeType="1"/>
            </p:cNvSpPr>
            <p:nvPr/>
          </p:nvSpPr>
          <p:spPr bwMode="auto">
            <a:xfrm>
              <a:off x="1934" y="12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Line 33"/>
            <p:cNvSpPr>
              <a:spLocks noChangeShapeType="1"/>
            </p:cNvSpPr>
            <p:nvPr/>
          </p:nvSpPr>
          <p:spPr bwMode="auto">
            <a:xfrm>
              <a:off x="2395" y="1200"/>
              <a:ext cx="0" cy="17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Text Box 34"/>
            <p:cNvSpPr txBox="1">
              <a:spLocks noChangeArrowheads="1"/>
            </p:cNvSpPr>
            <p:nvPr/>
          </p:nvSpPr>
          <p:spPr bwMode="auto">
            <a:xfrm>
              <a:off x="552" y="950"/>
              <a:ext cx="18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3333FF"/>
                  </a:solidFill>
                </a:rPr>
                <a:t>  00        01       11       10</a:t>
              </a:r>
            </a:p>
          </p:txBody>
        </p:sp>
        <p:sp>
          <p:nvSpPr>
            <p:cNvPr id="18481" name="Text Box 35"/>
            <p:cNvSpPr txBox="1">
              <a:spLocks noChangeArrowheads="1"/>
            </p:cNvSpPr>
            <p:nvPr/>
          </p:nvSpPr>
          <p:spPr bwMode="auto">
            <a:xfrm>
              <a:off x="283" y="1344"/>
              <a:ext cx="31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3333FF"/>
                  </a:solidFill>
                </a:rPr>
                <a:t>00</a:t>
              </a:r>
            </a:p>
            <a:p>
              <a:pPr algn="ctr" eaLnBrk="0" hangingPunct="0"/>
              <a:endParaRPr lang="en-US">
                <a:solidFill>
                  <a:srgbClr val="3333FF"/>
                </a:solidFill>
              </a:endParaRPr>
            </a:p>
            <a:p>
              <a:pPr algn="ctr" eaLnBrk="0" hangingPunct="0"/>
              <a:r>
                <a:rPr lang="en-US">
                  <a:solidFill>
                    <a:srgbClr val="3333FF"/>
                  </a:solidFill>
                </a:rPr>
                <a:t>01</a:t>
              </a:r>
            </a:p>
          </p:txBody>
        </p:sp>
        <p:cxnSp>
          <p:nvCxnSpPr>
            <p:cNvPr id="18482" name="AutoShape 36"/>
            <p:cNvCxnSpPr>
              <a:cxnSpLocks noChangeShapeType="1"/>
            </p:cNvCxnSpPr>
            <p:nvPr/>
          </p:nvCxnSpPr>
          <p:spPr bwMode="auto">
            <a:xfrm flipH="1" flipV="1">
              <a:off x="360" y="1008"/>
              <a:ext cx="192" cy="1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8483" name="Text Box 37"/>
            <p:cNvSpPr txBox="1">
              <a:spLocks noChangeArrowheads="1"/>
            </p:cNvSpPr>
            <p:nvPr/>
          </p:nvSpPr>
          <p:spPr bwMode="auto">
            <a:xfrm>
              <a:off x="360" y="864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yz</a:t>
              </a:r>
            </a:p>
          </p:txBody>
        </p:sp>
        <p:sp>
          <p:nvSpPr>
            <p:cNvPr id="18484" name="Text Box 38"/>
            <p:cNvSpPr txBox="1">
              <a:spLocks noChangeArrowheads="1"/>
            </p:cNvSpPr>
            <p:nvPr/>
          </p:nvSpPr>
          <p:spPr bwMode="auto">
            <a:xfrm>
              <a:off x="168" y="1036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wx</a:t>
              </a:r>
            </a:p>
          </p:txBody>
        </p:sp>
        <p:sp>
          <p:nvSpPr>
            <p:cNvPr id="18485" name="Text Box 40"/>
            <p:cNvSpPr txBox="1">
              <a:spLocks noChangeArrowheads="1"/>
            </p:cNvSpPr>
            <p:nvPr/>
          </p:nvSpPr>
          <p:spPr bwMode="auto">
            <a:xfrm>
              <a:off x="264" y="2208"/>
              <a:ext cx="31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3333FF"/>
                  </a:solidFill>
                </a:rPr>
                <a:t>11</a:t>
              </a:r>
            </a:p>
            <a:p>
              <a:pPr algn="ctr" eaLnBrk="0" hangingPunct="0"/>
              <a:endParaRPr lang="en-US">
                <a:solidFill>
                  <a:srgbClr val="3333FF"/>
                </a:solidFill>
              </a:endParaRPr>
            </a:p>
            <a:p>
              <a:pPr algn="ctr" eaLnBrk="0" hangingPunct="0"/>
              <a:r>
                <a:rPr lang="en-US">
                  <a:solidFill>
                    <a:srgbClr val="3333FF"/>
                  </a:solidFill>
                </a:rPr>
                <a:t>01</a:t>
              </a:r>
            </a:p>
          </p:txBody>
        </p:sp>
      </p:grpSp>
      <p:sp>
        <p:nvSpPr>
          <p:cNvPr id="10281" name="AutoShape 41"/>
          <p:cNvSpPr>
            <a:spLocks noChangeArrowheads="1"/>
          </p:cNvSpPr>
          <p:nvPr/>
        </p:nvSpPr>
        <p:spPr bwMode="auto">
          <a:xfrm>
            <a:off x="2438400" y="3125806"/>
            <a:ext cx="1314450" cy="1143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334000" y="1754206"/>
            <a:ext cx="1295400" cy="2057401"/>
            <a:chOff x="5334000" y="1142984"/>
            <a:chExt cx="1295400" cy="2057401"/>
          </a:xfrm>
        </p:grpSpPr>
        <p:sp>
          <p:nvSpPr>
            <p:cNvPr id="18451" name="Rectangle 5"/>
            <p:cNvSpPr>
              <a:spLocks noChangeArrowheads="1"/>
            </p:cNvSpPr>
            <p:nvPr/>
          </p:nvSpPr>
          <p:spPr bwMode="auto">
            <a:xfrm>
              <a:off x="6305560" y="1142984"/>
              <a:ext cx="228600" cy="16764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Rectangle 6"/>
            <p:cNvSpPr>
              <a:spLocks noChangeArrowheads="1"/>
            </p:cNvSpPr>
            <p:nvPr/>
          </p:nvSpPr>
          <p:spPr bwMode="auto">
            <a:xfrm>
              <a:off x="6000760" y="1142984"/>
              <a:ext cx="228600" cy="16764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Text Box 42"/>
            <p:cNvSpPr txBox="1">
              <a:spLocks noChangeArrowheads="1"/>
            </p:cNvSpPr>
            <p:nvPr/>
          </p:nvSpPr>
          <p:spPr bwMode="auto">
            <a:xfrm>
              <a:off x="5334000" y="1173147"/>
              <a:ext cx="1295400" cy="2027238"/>
            </a:xfrm>
            <a:prstGeom prst="rect">
              <a:avLst/>
            </a:prstGeom>
            <a:noFill/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0   0   0   1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0   1   0   1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1   1   0   1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0   1   0   1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</a:rPr>
                <a:t>          y’  z</a:t>
              </a:r>
              <a:endParaRPr lang="en-US" dirty="0"/>
            </a:p>
          </p:txBody>
        </p:sp>
      </p:grpSp>
      <p:cxnSp>
        <p:nvCxnSpPr>
          <p:cNvPr id="10283" name="AutoShape 43"/>
          <p:cNvCxnSpPr>
            <a:cxnSpLocks noChangeShapeType="1"/>
            <a:stCxn id="10279" idx="0"/>
          </p:cNvCxnSpPr>
          <p:nvPr/>
        </p:nvCxnSpPr>
        <p:spPr bwMode="auto">
          <a:xfrm>
            <a:off x="1990725" y="2420956"/>
            <a:ext cx="3343275" cy="37782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</p:cxnSp>
      <p:grpSp>
        <p:nvGrpSpPr>
          <p:cNvPr id="55" name="Group 54"/>
          <p:cNvGrpSpPr/>
          <p:nvPr/>
        </p:nvGrpSpPr>
        <p:grpSpPr>
          <a:xfrm>
            <a:off x="6781800" y="4116406"/>
            <a:ext cx="1504976" cy="2027238"/>
            <a:chOff x="6781800" y="4116406"/>
            <a:chExt cx="1504976" cy="2027238"/>
          </a:xfrm>
        </p:grpSpPr>
        <p:sp>
          <p:nvSpPr>
            <p:cNvPr id="18448" name="Rectangle 4"/>
            <p:cNvSpPr>
              <a:spLocks noChangeArrowheads="1"/>
            </p:cNvSpPr>
            <p:nvPr/>
          </p:nvSpPr>
          <p:spPr bwMode="auto">
            <a:xfrm>
              <a:off x="7034222" y="4192606"/>
              <a:ext cx="376244" cy="16002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Rectangle 3"/>
            <p:cNvSpPr>
              <a:spLocks noChangeArrowheads="1"/>
            </p:cNvSpPr>
            <p:nvPr/>
          </p:nvSpPr>
          <p:spPr bwMode="auto">
            <a:xfrm>
              <a:off x="7410466" y="4192606"/>
              <a:ext cx="376244" cy="16002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Text Box 44"/>
            <p:cNvSpPr txBox="1">
              <a:spLocks noChangeArrowheads="1"/>
            </p:cNvSpPr>
            <p:nvPr/>
          </p:nvSpPr>
          <p:spPr bwMode="auto">
            <a:xfrm>
              <a:off x="6781800" y="4116406"/>
              <a:ext cx="1504976" cy="2027238"/>
            </a:xfrm>
            <a:prstGeom prst="rect">
              <a:avLst/>
            </a:prstGeom>
            <a:noFill/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0   1   1   1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0   1   1   0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1   1   1   1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1   1   1   0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</a:rPr>
                <a:t>     x   y</a:t>
              </a:r>
              <a:endParaRPr lang="en-US" dirty="0"/>
            </a:p>
          </p:txBody>
        </p:sp>
      </p:grpSp>
      <p:cxnSp>
        <p:nvCxnSpPr>
          <p:cNvPr id="10285" name="AutoShape 45"/>
          <p:cNvCxnSpPr>
            <a:cxnSpLocks noChangeShapeType="1"/>
            <a:stCxn id="10281" idx="3"/>
          </p:cNvCxnSpPr>
          <p:nvPr/>
        </p:nvCxnSpPr>
        <p:spPr bwMode="auto">
          <a:xfrm>
            <a:off x="3771900" y="3697306"/>
            <a:ext cx="3009900" cy="1433513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</p:spPr>
      </p:cxnSp>
      <p:sp>
        <p:nvSpPr>
          <p:cNvPr id="10279" name="AutoShape 39"/>
          <p:cNvSpPr>
            <a:spLocks noChangeArrowheads="1"/>
          </p:cNvSpPr>
          <p:nvPr/>
        </p:nvSpPr>
        <p:spPr bwMode="auto">
          <a:xfrm>
            <a:off x="1752600" y="2440006"/>
            <a:ext cx="476250" cy="2514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3" name="AutoShape 53"/>
          <p:cNvSpPr>
            <a:spLocks noChangeArrowheads="1"/>
          </p:cNvSpPr>
          <p:nvPr/>
        </p:nvSpPr>
        <p:spPr bwMode="auto">
          <a:xfrm>
            <a:off x="1676400" y="3125806"/>
            <a:ext cx="1314450" cy="1143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FF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94" name="AutoShape 54"/>
          <p:cNvCxnSpPr>
            <a:cxnSpLocks noChangeShapeType="1"/>
            <a:stCxn id="10293" idx="2"/>
            <a:endCxn id="10295" idx="1"/>
          </p:cNvCxnSpPr>
          <p:nvPr/>
        </p:nvCxnSpPr>
        <p:spPr bwMode="auto">
          <a:xfrm>
            <a:off x="2333625" y="4287856"/>
            <a:ext cx="1042988" cy="1473200"/>
          </a:xfrm>
          <a:prstGeom prst="straightConnector1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</p:cxn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3390900" y="5488006"/>
            <a:ext cx="2933700" cy="546100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Tidak boleh, </a:t>
            </a:r>
            <a:r>
              <a:rPr lang="en-US" sz="1400">
                <a:solidFill>
                  <a:srgbClr val="3333FF"/>
                </a:solidFill>
              </a:rPr>
              <a:t>karena semua minterm sudah dikombinasikan</a:t>
            </a:r>
            <a:r>
              <a:rPr lang="en-US" sz="1400">
                <a:solidFill>
                  <a:srgbClr val="FF0000"/>
                </a:solidFill>
              </a:rPr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1" grpId="0" animBg="1"/>
      <p:bldP spid="10279" grpId="0" animBg="1"/>
      <p:bldP spid="10293" grpId="0" animBg="1"/>
      <p:bldP spid="10295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1310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611560" y="1340768"/>
            <a:ext cx="7992888" cy="3508977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merepresentasikan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SOP </a:t>
            </a:r>
            <a:r>
              <a:rPr lang="en-US" sz="2400" dirty="0" err="1" smtClean="0"/>
              <a:t>dan</a:t>
            </a:r>
            <a:r>
              <a:rPr lang="en-US" sz="2400" dirty="0" smtClean="0"/>
              <a:t> POS</a:t>
            </a:r>
          </a:p>
          <a:p>
            <a:pPr>
              <a:buFontTx/>
              <a:buNone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299215"/>
              </p:ext>
            </p:extLst>
          </p:nvPr>
        </p:nvGraphicFramePr>
        <p:xfrm>
          <a:off x="1043608" y="2564904"/>
          <a:ext cx="60960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x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z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f(</a:t>
                      </a:r>
                      <a:r>
                        <a:rPr lang="en-US" sz="2200" dirty="0" err="1" smtClean="0"/>
                        <a:t>x,y,z</a:t>
                      </a:r>
                      <a:r>
                        <a:rPr lang="en-US" sz="2200" dirty="0" smtClean="0"/>
                        <a:t>)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171206"/>
              </p:ext>
            </p:extLst>
          </p:nvPr>
        </p:nvGraphicFramePr>
        <p:xfrm>
          <a:off x="1029494" y="1923609"/>
          <a:ext cx="6477000" cy="327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041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r>
                        <a:rPr lang="en-US" sz="54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54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smtClean="0"/>
                        <a:t>0</a:t>
                      </a:r>
                      <a:r>
                        <a:rPr lang="en-US" sz="5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r>
                        <a:rPr lang="en-US" sz="5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r>
                        <a:rPr lang="en-US" sz="5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endParaRPr lang="en-US" sz="5400" dirty="0"/>
                    </a:p>
                  </a:txBody>
                  <a:tcPr/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8636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1310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 smtClean="0"/>
          </a:p>
        </p:txBody>
      </p:sp>
      <p:sp>
        <p:nvSpPr>
          <p:cNvPr id="68637" name="Content Placeholder 2"/>
          <p:cNvSpPr>
            <a:spLocks noGrp="1"/>
          </p:cNvSpPr>
          <p:nvPr>
            <p:ph idx="1"/>
          </p:nvPr>
        </p:nvSpPr>
        <p:spPr>
          <a:xfrm>
            <a:off x="899592" y="1371600"/>
            <a:ext cx="7776864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err="1" smtClean="0"/>
              <a:t>Bentuk</a:t>
            </a:r>
            <a:r>
              <a:rPr lang="en-US" dirty="0" smtClean="0"/>
              <a:t> Baku SOP: </a:t>
            </a:r>
            <a:r>
              <a:rPr lang="en-US" dirty="0" err="1" smtClean="0"/>
              <a:t>Kelompokkan</a:t>
            </a:r>
            <a:r>
              <a:rPr lang="en-US" dirty="0" smtClean="0"/>
              <a:t> 1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f(</a:t>
            </a:r>
            <a:r>
              <a:rPr lang="en-US" dirty="0" err="1" smtClean="0"/>
              <a:t>x,y,z</a:t>
            </a:r>
            <a:r>
              <a:rPr lang="en-US" dirty="0" smtClean="0"/>
              <a:t>) = </a:t>
            </a:r>
            <a:r>
              <a:rPr lang="en-US" dirty="0" err="1" smtClean="0">
                <a:solidFill>
                  <a:srgbClr val="FF0000"/>
                </a:solidFill>
              </a:rPr>
              <a:t>x’z</a:t>
            </a:r>
            <a:r>
              <a:rPr lang="en-US" dirty="0" smtClean="0"/>
              <a:t> + </a:t>
            </a:r>
            <a:r>
              <a:rPr lang="en-US" dirty="0" err="1" smtClean="0">
                <a:solidFill>
                  <a:schemeClr val="accent6"/>
                </a:solidFill>
              </a:rPr>
              <a:t>xz</a:t>
            </a:r>
            <a:r>
              <a:rPr lang="en-US" dirty="0" smtClean="0">
                <a:solidFill>
                  <a:schemeClr val="accent6"/>
                </a:solidFill>
              </a:rPr>
              <a:t>’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  <p:cxnSp>
        <p:nvCxnSpPr>
          <p:cNvPr id="68639" name="Straight Connector 10"/>
          <p:cNvCxnSpPr>
            <a:cxnSpLocks noChangeShapeType="1"/>
          </p:cNvCxnSpPr>
          <p:nvPr/>
        </p:nvCxnSpPr>
        <p:spPr bwMode="auto">
          <a:xfrm>
            <a:off x="1024792" y="1943100"/>
            <a:ext cx="1219200" cy="990600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</p:cxnSp>
      <p:sp>
        <p:nvSpPr>
          <p:cNvPr id="13" name="Rectangle 12"/>
          <p:cNvSpPr/>
          <p:nvPr/>
        </p:nvSpPr>
        <p:spPr bwMode="auto">
          <a:xfrm>
            <a:off x="1148687" y="2523699"/>
            <a:ext cx="3810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32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676400" y="1930589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2800" dirty="0" err="1">
                <a:solidFill>
                  <a:schemeClr val="bg1"/>
                </a:solidFill>
              </a:rPr>
              <a:t>yz</a:t>
            </a:r>
            <a:endParaRPr lang="en-US" sz="2800" dirty="0">
              <a:solidFill>
                <a:schemeClr val="bg1"/>
              </a:solidFill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3923928" y="3170261"/>
            <a:ext cx="1906588" cy="763588"/>
            <a:chOff x="4191000" y="3733800"/>
            <a:chExt cx="1905794" cy="763588"/>
          </a:xfrm>
        </p:grpSpPr>
        <p:cxnSp>
          <p:nvCxnSpPr>
            <p:cNvPr id="68650" name="Straight Connector 17"/>
            <p:cNvCxnSpPr>
              <a:cxnSpLocks noChangeShapeType="1"/>
            </p:cNvCxnSpPr>
            <p:nvPr/>
          </p:nvCxnSpPr>
          <p:spPr bwMode="auto">
            <a:xfrm>
              <a:off x="4191000" y="3733800"/>
              <a:ext cx="1905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8651" name="Straight Connector 19"/>
            <p:cNvCxnSpPr>
              <a:cxnSpLocks noChangeShapeType="1"/>
            </p:cNvCxnSpPr>
            <p:nvPr/>
          </p:nvCxnSpPr>
          <p:spPr bwMode="auto">
            <a:xfrm rot="5400000">
              <a:off x="5715000" y="4114800"/>
              <a:ext cx="762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8652" name="Straight Connector 23"/>
            <p:cNvCxnSpPr>
              <a:cxnSpLocks noChangeShapeType="1"/>
            </p:cNvCxnSpPr>
            <p:nvPr/>
          </p:nvCxnSpPr>
          <p:spPr bwMode="auto">
            <a:xfrm rot="10800000">
              <a:off x="4191000" y="4495800"/>
              <a:ext cx="1905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8653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3810794" y="4114800"/>
              <a:ext cx="761206" cy="7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4" name="Group 3"/>
          <p:cNvGrpSpPr/>
          <p:nvPr/>
        </p:nvGrpSpPr>
        <p:grpSpPr>
          <a:xfrm>
            <a:off x="6444208" y="4294684"/>
            <a:ext cx="992187" cy="687388"/>
            <a:chOff x="6780213" y="4800600"/>
            <a:chExt cx="992187" cy="687388"/>
          </a:xfrm>
        </p:grpSpPr>
        <p:cxnSp>
          <p:nvCxnSpPr>
            <p:cNvPr id="68643" name="Straight Connector 31"/>
            <p:cNvCxnSpPr>
              <a:cxnSpLocks noChangeShapeType="1"/>
            </p:cNvCxnSpPr>
            <p:nvPr/>
          </p:nvCxnSpPr>
          <p:spPr bwMode="auto">
            <a:xfrm rot="10800000">
              <a:off x="6781800" y="48006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8644" name="Straight Connector 33"/>
            <p:cNvCxnSpPr>
              <a:cxnSpLocks noChangeShapeType="1"/>
            </p:cNvCxnSpPr>
            <p:nvPr/>
          </p:nvCxnSpPr>
          <p:spPr bwMode="auto">
            <a:xfrm rot="5400000">
              <a:off x="6438901" y="5143500"/>
              <a:ext cx="685800" cy="317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8645" name="Straight Connector 35"/>
            <p:cNvCxnSpPr>
              <a:cxnSpLocks noChangeShapeType="1"/>
            </p:cNvCxnSpPr>
            <p:nvPr/>
          </p:nvCxnSpPr>
          <p:spPr bwMode="auto">
            <a:xfrm>
              <a:off x="6781800" y="54864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" name="Group 39"/>
          <p:cNvGrpSpPr>
            <a:grpSpLocks/>
          </p:cNvGrpSpPr>
          <p:nvPr/>
        </p:nvGrpSpPr>
        <p:grpSpPr bwMode="auto">
          <a:xfrm rot="10800000">
            <a:off x="2286000" y="4293096"/>
            <a:ext cx="992188" cy="687388"/>
            <a:chOff x="3657600" y="4953000"/>
            <a:chExt cx="991394" cy="687388"/>
          </a:xfrm>
        </p:grpSpPr>
        <p:cxnSp>
          <p:nvCxnSpPr>
            <p:cNvPr id="68647" name="Straight Connector 36"/>
            <p:cNvCxnSpPr>
              <a:cxnSpLocks noChangeShapeType="1"/>
            </p:cNvCxnSpPr>
            <p:nvPr/>
          </p:nvCxnSpPr>
          <p:spPr bwMode="auto">
            <a:xfrm rot="10800000">
              <a:off x="3658394" y="49530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8648" name="Straight Connector 37"/>
            <p:cNvCxnSpPr>
              <a:cxnSpLocks noChangeShapeType="1"/>
            </p:cNvCxnSpPr>
            <p:nvPr/>
          </p:nvCxnSpPr>
          <p:spPr bwMode="auto">
            <a:xfrm rot="5400000">
              <a:off x="3315494" y="5295900"/>
              <a:ext cx="685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8649" name="Straight Connector 38"/>
            <p:cNvCxnSpPr>
              <a:cxnSpLocks noChangeShapeType="1"/>
            </p:cNvCxnSpPr>
            <p:nvPr/>
          </p:nvCxnSpPr>
          <p:spPr bwMode="auto">
            <a:xfrm>
              <a:off x="3658394" y="56388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69662" name="Content Placeholder 2"/>
          <p:cNvSpPr>
            <a:spLocks noGrp="1"/>
          </p:cNvSpPr>
          <p:nvPr>
            <p:ph idx="1"/>
          </p:nvPr>
        </p:nvSpPr>
        <p:spPr>
          <a:xfrm>
            <a:off x="972861" y="1407811"/>
            <a:ext cx="6777317" cy="3508977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dirty="0" err="1" smtClean="0"/>
              <a:t>Bentuk</a:t>
            </a:r>
            <a:r>
              <a:rPr lang="en-US" dirty="0" smtClean="0"/>
              <a:t> Baku POS: </a:t>
            </a:r>
            <a:r>
              <a:rPr lang="en-US" dirty="0" err="1" smtClean="0"/>
              <a:t>Kelompokkan</a:t>
            </a:r>
            <a:r>
              <a:rPr lang="en-US" dirty="0" smtClean="0"/>
              <a:t> 0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f(</a:t>
            </a:r>
            <a:r>
              <a:rPr lang="en-US" dirty="0" err="1" smtClean="0"/>
              <a:t>x,y,z</a:t>
            </a:r>
            <a:r>
              <a:rPr lang="en-US" dirty="0" smtClean="0"/>
              <a:t>) =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x+z</a:t>
            </a:r>
            <a:r>
              <a:rPr lang="en-US" dirty="0" smtClean="0"/>
              <a:t>)(</a:t>
            </a:r>
            <a:r>
              <a:rPr lang="en-US" dirty="0" err="1" smtClean="0">
                <a:solidFill>
                  <a:srgbClr val="FF0000"/>
                </a:solidFill>
              </a:rPr>
              <a:t>x’+z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en-US" dirty="0" smtClean="0"/>
              <a:t>)</a:t>
            </a:r>
          </a:p>
          <a:p>
            <a:pPr>
              <a:buFontTx/>
              <a:buNone/>
            </a:pPr>
            <a:endParaRPr lang="en-US" dirty="0" smtClean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927791"/>
              </p:ext>
            </p:extLst>
          </p:nvPr>
        </p:nvGraphicFramePr>
        <p:xfrm>
          <a:off x="1295400" y="2441733"/>
          <a:ext cx="6477000" cy="327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041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r>
                        <a:rPr lang="en-US" sz="5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5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smtClean="0"/>
                        <a:t>0</a:t>
                      </a:r>
                      <a:r>
                        <a:rPr lang="en-US" sz="5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r>
                        <a:rPr lang="en-US" sz="5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r>
                        <a:rPr lang="en-US" sz="5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endParaRPr lang="en-US" sz="5400" dirty="0"/>
                    </a:p>
                  </a:txBody>
                  <a:tcPr/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9664" name="Straight Connector 44"/>
          <p:cNvCxnSpPr>
            <a:cxnSpLocks noChangeShapeType="1"/>
          </p:cNvCxnSpPr>
          <p:nvPr/>
        </p:nvCxnSpPr>
        <p:spPr bwMode="auto">
          <a:xfrm>
            <a:off x="1295400" y="2438400"/>
            <a:ext cx="1219200" cy="990600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</p:cxnSp>
      <p:sp>
        <p:nvSpPr>
          <p:cNvPr id="46" name="Rectangle 45"/>
          <p:cNvSpPr/>
          <p:nvPr/>
        </p:nvSpPr>
        <p:spPr bwMode="auto">
          <a:xfrm>
            <a:off x="1447800" y="2895600"/>
            <a:ext cx="3810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3200" dirty="0">
                <a:solidFill>
                  <a:schemeClr val="accent3"/>
                </a:solidFill>
              </a:rPr>
              <a:t>x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981200" y="2514600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2800" dirty="0" err="1">
                <a:solidFill>
                  <a:schemeClr val="accent3"/>
                </a:solidFill>
              </a:rPr>
              <a:t>yz</a:t>
            </a:r>
            <a:endParaRPr lang="en-US" sz="2800" dirty="0">
              <a:solidFill>
                <a:schemeClr val="accent3"/>
              </a:solidFill>
            </a:endParaRP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267200" y="4799013"/>
            <a:ext cx="1906588" cy="763587"/>
            <a:chOff x="4191000" y="3733800"/>
            <a:chExt cx="1905794" cy="763588"/>
          </a:xfrm>
        </p:grpSpPr>
        <p:cxnSp>
          <p:nvCxnSpPr>
            <p:cNvPr id="69676" name="Straight Connector 48"/>
            <p:cNvCxnSpPr>
              <a:cxnSpLocks noChangeShapeType="1"/>
            </p:cNvCxnSpPr>
            <p:nvPr/>
          </p:nvCxnSpPr>
          <p:spPr bwMode="auto">
            <a:xfrm>
              <a:off x="4191000" y="3733800"/>
              <a:ext cx="1905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9677" name="Straight Connector 49"/>
            <p:cNvCxnSpPr>
              <a:cxnSpLocks noChangeShapeType="1"/>
            </p:cNvCxnSpPr>
            <p:nvPr/>
          </p:nvCxnSpPr>
          <p:spPr bwMode="auto">
            <a:xfrm rot="5400000">
              <a:off x="5715000" y="4114800"/>
              <a:ext cx="762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9678" name="Straight Connector 50"/>
            <p:cNvCxnSpPr>
              <a:cxnSpLocks noChangeShapeType="1"/>
            </p:cNvCxnSpPr>
            <p:nvPr/>
          </p:nvCxnSpPr>
          <p:spPr bwMode="auto">
            <a:xfrm rot="10800000">
              <a:off x="4191000" y="4495800"/>
              <a:ext cx="1905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9679" name="Straight Connector 51"/>
            <p:cNvCxnSpPr>
              <a:cxnSpLocks noChangeShapeType="1"/>
            </p:cNvCxnSpPr>
            <p:nvPr/>
          </p:nvCxnSpPr>
          <p:spPr bwMode="auto">
            <a:xfrm rot="5400000" flipH="1" flipV="1">
              <a:off x="3810794" y="4114800"/>
              <a:ext cx="761206" cy="7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6780213" y="3733800"/>
            <a:ext cx="992187" cy="687388"/>
            <a:chOff x="6781006" y="4800600"/>
            <a:chExt cx="991394" cy="687388"/>
          </a:xfrm>
        </p:grpSpPr>
        <p:cxnSp>
          <p:nvCxnSpPr>
            <p:cNvPr id="69673" name="Straight Connector 52"/>
            <p:cNvCxnSpPr>
              <a:cxnSpLocks noChangeShapeType="1"/>
            </p:cNvCxnSpPr>
            <p:nvPr/>
          </p:nvCxnSpPr>
          <p:spPr bwMode="auto">
            <a:xfrm rot="10800000">
              <a:off x="6781800" y="48006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9674" name="Straight Connector 53"/>
            <p:cNvCxnSpPr>
              <a:cxnSpLocks noChangeShapeType="1"/>
            </p:cNvCxnSpPr>
            <p:nvPr/>
          </p:nvCxnSpPr>
          <p:spPr bwMode="auto">
            <a:xfrm rot="5400000">
              <a:off x="6438900" y="5143500"/>
              <a:ext cx="685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9675" name="Straight Connector 54"/>
            <p:cNvCxnSpPr>
              <a:cxnSpLocks noChangeShapeType="1"/>
            </p:cNvCxnSpPr>
            <p:nvPr/>
          </p:nvCxnSpPr>
          <p:spPr bwMode="auto">
            <a:xfrm>
              <a:off x="6781800" y="54864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4" name="Group 55"/>
          <p:cNvGrpSpPr>
            <a:grpSpLocks/>
          </p:cNvGrpSpPr>
          <p:nvPr/>
        </p:nvGrpSpPr>
        <p:grpSpPr bwMode="auto">
          <a:xfrm rot="10800000">
            <a:off x="2590800" y="3733800"/>
            <a:ext cx="992188" cy="687388"/>
            <a:chOff x="3657600" y="4953000"/>
            <a:chExt cx="991394" cy="687388"/>
          </a:xfrm>
        </p:grpSpPr>
        <p:cxnSp>
          <p:nvCxnSpPr>
            <p:cNvPr id="69670" name="Straight Connector 56"/>
            <p:cNvCxnSpPr>
              <a:cxnSpLocks noChangeShapeType="1"/>
            </p:cNvCxnSpPr>
            <p:nvPr/>
          </p:nvCxnSpPr>
          <p:spPr bwMode="auto">
            <a:xfrm rot="10800000">
              <a:off x="3658394" y="49530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9671" name="Straight Connector 57"/>
            <p:cNvCxnSpPr>
              <a:cxnSpLocks noChangeShapeType="1"/>
            </p:cNvCxnSpPr>
            <p:nvPr/>
          </p:nvCxnSpPr>
          <p:spPr bwMode="auto">
            <a:xfrm rot="5400000">
              <a:off x="3315494" y="5295900"/>
              <a:ext cx="685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9672" name="Straight Connector 58"/>
            <p:cNvCxnSpPr>
              <a:cxnSpLocks noChangeShapeType="1"/>
            </p:cNvCxnSpPr>
            <p:nvPr/>
          </p:nvCxnSpPr>
          <p:spPr bwMode="auto">
            <a:xfrm>
              <a:off x="3658394" y="56388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024744" cy="31310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7848872" cy="350897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SOP </a:t>
            </a:r>
            <a:r>
              <a:rPr lang="en-US" sz="2400" dirty="0" err="1" smtClean="0"/>
              <a:t>dan</a:t>
            </a:r>
            <a:r>
              <a:rPr lang="en-US" sz="2400" dirty="0" smtClean="0"/>
              <a:t> POS yang paling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peta</a:t>
            </a:r>
            <a:r>
              <a:rPr lang="en-US" sz="2400" dirty="0" smtClean="0"/>
              <a:t> </a:t>
            </a:r>
            <a:r>
              <a:rPr lang="en-US" sz="2400" dirty="0" err="1" smtClean="0"/>
              <a:t>karnaugh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soal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!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1.						2.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099" y="2857496"/>
          <a:ext cx="3714777" cy="3291840"/>
        </p:xfrm>
        <a:graphic>
          <a:graphicData uri="http://schemas.openxmlformats.org/drawingml/2006/table">
            <a:tbl>
              <a:tblPr/>
              <a:tblGrid>
                <a:gridCol w="721350"/>
                <a:gridCol w="721350"/>
                <a:gridCol w="721350"/>
                <a:gridCol w="1550727"/>
              </a:tblGrid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571168"/>
              </p:ext>
            </p:extLst>
          </p:nvPr>
        </p:nvGraphicFramePr>
        <p:xfrm>
          <a:off x="5148064" y="2852936"/>
          <a:ext cx="3357586" cy="3291840"/>
        </p:xfrm>
        <a:graphic>
          <a:graphicData uri="http://schemas.openxmlformats.org/drawingml/2006/table">
            <a:tbl>
              <a:tblPr/>
              <a:tblGrid>
                <a:gridCol w="651989"/>
                <a:gridCol w="651989"/>
                <a:gridCol w="651989"/>
                <a:gridCol w="1401619"/>
              </a:tblGrid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1310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268760"/>
            <a:ext cx="6777317" cy="350897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				  4.			 5.  	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7224" y="1785926"/>
          <a:ext cx="2500331" cy="2743200"/>
        </p:xfrm>
        <a:graphic>
          <a:graphicData uri="http://schemas.openxmlformats.org/drawingml/2006/table">
            <a:tbl>
              <a:tblPr/>
              <a:tblGrid>
                <a:gridCol w="485524"/>
                <a:gridCol w="485524"/>
                <a:gridCol w="485524"/>
                <a:gridCol w="1043759"/>
              </a:tblGrid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39274"/>
              </p:ext>
            </p:extLst>
          </p:nvPr>
        </p:nvGraphicFramePr>
        <p:xfrm>
          <a:off x="3563888" y="1772816"/>
          <a:ext cx="2286015" cy="2743200"/>
        </p:xfrm>
        <a:graphic>
          <a:graphicData uri="http://schemas.openxmlformats.org/drawingml/2006/table">
            <a:tbl>
              <a:tblPr/>
              <a:tblGrid>
                <a:gridCol w="443907"/>
                <a:gridCol w="443907"/>
                <a:gridCol w="443907"/>
                <a:gridCol w="954294"/>
              </a:tblGrid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195205"/>
              </p:ext>
            </p:extLst>
          </p:nvPr>
        </p:nvGraphicFramePr>
        <p:xfrm>
          <a:off x="6012160" y="1772816"/>
          <a:ext cx="2500331" cy="2743200"/>
        </p:xfrm>
        <a:graphic>
          <a:graphicData uri="http://schemas.openxmlformats.org/drawingml/2006/table">
            <a:tbl>
              <a:tblPr/>
              <a:tblGrid>
                <a:gridCol w="485524"/>
                <a:gridCol w="485524"/>
                <a:gridCol w="485524"/>
                <a:gridCol w="1043759"/>
              </a:tblGrid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graphicFrame>
        <p:nvGraphicFramePr>
          <p:cNvPr id="4198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370679"/>
              </p:ext>
            </p:extLst>
          </p:nvPr>
        </p:nvGraphicFramePr>
        <p:xfrm>
          <a:off x="611560" y="1484784"/>
          <a:ext cx="8282580" cy="4573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name="Document" r:id="rId4" imgW="5799699" imgH="3121723" progId="Word.Document.8">
                  <p:embed/>
                </p:oleObj>
              </mc:Choice>
              <mc:Fallback>
                <p:oleObj name="Document" r:id="rId4" imgW="5799699" imgH="3121723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484784"/>
                        <a:ext cx="8282580" cy="45736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39552" y="476672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67544" y="908720"/>
            <a:ext cx="4614866" cy="4525963"/>
          </a:xfrm>
        </p:spPr>
        <p:txBody>
          <a:bodyPr/>
          <a:lstStyle/>
          <a:p>
            <a:pPr marL="609600" indent="-609600" eaLnBrk="1" hangingPunct="1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 SOP yang paling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endParaRPr lang="en-US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17090"/>
              </p:ext>
            </p:extLst>
          </p:nvPr>
        </p:nvGraphicFramePr>
        <p:xfrm>
          <a:off x="4932040" y="1052736"/>
          <a:ext cx="3071834" cy="5181600"/>
        </p:xfrm>
        <a:graphic>
          <a:graphicData uri="http://schemas.openxmlformats.org/drawingml/2006/table">
            <a:tbl>
              <a:tblPr/>
              <a:tblGrid>
                <a:gridCol w="478012"/>
                <a:gridCol w="406574"/>
                <a:gridCol w="406574"/>
                <a:gridCol w="406574"/>
                <a:gridCol w="1374100"/>
              </a:tblGrid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(w, </a:t>
                      </a: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500034" y="1272089"/>
          <a:ext cx="4786346" cy="4728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5" name="Visio" r:id="rId3" imgW="2367915" imgH="2345436" progId="Visio.Drawing.11">
                  <p:embed/>
                </p:oleObj>
              </mc:Choice>
              <mc:Fallback>
                <p:oleObj name="Visio" r:id="rId3" imgW="2367915" imgH="2345436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1272089"/>
                        <a:ext cx="4786346" cy="47286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500430" y="2413510"/>
            <a:ext cx="714380" cy="3359174"/>
            <a:chOff x="6429388" y="2571744"/>
            <a:chExt cx="1000926" cy="3001984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6429388" y="2571744"/>
              <a:ext cx="100013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5929322" y="4071942"/>
              <a:ext cx="3000396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429388" y="5572140"/>
              <a:ext cx="100013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4929984" y="4071148"/>
              <a:ext cx="3000396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3571868" y="3351728"/>
            <a:ext cx="1500198" cy="563568"/>
            <a:chOff x="6429388" y="2571744"/>
            <a:chExt cx="1000926" cy="3001984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6429388" y="2571744"/>
              <a:ext cx="100013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5929322" y="4071942"/>
              <a:ext cx="3000396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429388" y="5572140"/>
              <a:ext cx="100013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4929984" y="4071148"/>
              <a:ext cx="3000396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Elbow Connector 35"/>
          <p:cNvCxnSpPr/>
          <p:nvPr/>
        </p:nvCxnSpPr>
        <p:spPr>
          <a:xfrm flipV="1">
            <a:off x="4214810" y="1986470"/>
            <a:ext cx="2571768" cy="928694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786578" y="1700718"/>
            <a:ext cx="1500198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Y Z</a:t>
            </a:r>
            <a:endParaRPr lang="en-US" b="1" dirty="0">
              <a:solidFill>
                <a:schemeClr val="tx2"/>
              </a:solidFill>
            </a:endParaRPr>
          </a:p>
        </p:txBody>
      </p:sp>
      <p:cxnSp>
        <p:nvCxnSpPr>
          <p:cNvPr id="43" name="Elbow Connector 42"/>
          <p:cNvCxnSpPr/>
          <p:nvPr/>
        </p:nvCxnSpPr>
        <p:spPr>
          <a:xfrm flipV="1">
            <a:off x="5072066" y="2772288"/>
            <a:ext cx="1785950" cy="857256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858016" y="2486536"/>
            <a:ext cx="1500198" cy="57150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W’XY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7" name="Elbow Connector 46"/>
          <p:cNvCxnSpPr/>
          <p:nvPr/>
        </p:nvCxnSpPr>
        <p:spPr>
          <a:xfrm flipV="1">
            <a:off x="5072066" y="4486800"/>
            <a:ext cx="1785950" cy="857256"/>
          </a:xfrm>
          <a:prstGeom prst="bentConnector3">
            <a:avLst>
              <a:gd name="adj1" fmla="val 50000"/>
            </a:avLst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858016" y="4201048"/>
            <a:ext cx="1500198" cy="57150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92D050"/>
                </a:solidFill>
              </a:rPr>
              <a:t>WX’Y</a:t>
            </a:r>
            <a:endParaRPr lang="en-US" b="1" dirty="0">
              <a:solidFill>
                <a:srgbClr val="92D050"/>
              </a:solidFill>
            </a:endParaRPr>
          </a:p>
        </p:txBody>
      </p:sp>
      <p:cxnSp>
        <p:nvCxnSpPr>
          <p:cNvPr id="49" name="Elbow Connector 48"/>
          <p:cNvCxnSpPr/>
          <p:nvPr/>
        </p:nvCxnSpPr>
        <p:spPr>
          <a:xfrm flipV="1">
            <a:off x="2357422" y="1629280"/>
            <a:ext cx="2571768" cy="928694"/>
          </a:xfrm>
          <a:prstGeom prst="bentConnector3">
            <a:avLst>
              <a:gd name="adj1" fmla="val 32488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929190" y="1272090"/>
            <a:ext cx="1500198" cy="5715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X’Y’Z’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3571868" y="5129742"/>
            <a:ext cx="1500198" cy="563568"/>
            <a:chOff x="6429388" y="2571744"/>
            <a:chExt cx="1000926" cy="3001984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6429388" y="2571744"/>
              <a:ext cx="1000132" cy="1588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5929322" y="4071942"/>
              <a:ext cx="3000396" cy="1588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429388" y="5572140"/>
              <a:ext cx="1000132" cy="1588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4929984" y="4071148"/>
              <a:ext cx="3000396" cy="1588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1643042" y="5143390"/>
            <a:ext cx="714380" cy="785818"/>
            <a:chOff x="6429388" y="5500702"/>
            <a:chExt cx="1500198" cy="563419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6429388" y="5500702"/>
              <a:ext cx="1499008" cy="2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7646761" y="5781296"/>
              <a:ext cx="563270" cy="23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6148943" y="5781147"/>
              <a:ext cx="563270" cy="23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1697634" y="2272222"/>
            <a:ext cx="642942" cy="706295"/>
            <a:chOff x="8394496" y="5429264"/>
            <a:chExt cx="1500198" cy="563419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8394496" y="5973174"/>
              <a:ext cx="1499008" cy="2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9611869" y="5709858"/>
              <a:ext cx="563270" cy="23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8114051" y="5709709"/>
              <a:ext cx="563270" cy="23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Rectangle 69"/>
          <p:cNvSpPr/>
          <p:nvPr/>
        </p:nvSpPr>
        <p:spPr>
          <a:xfrm>
            <a:off x="3148044" y="6010169"/>
            <a:ext cx="4473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F(</a:t>
            </a:r>
            <a:r>
              <a:rPr lang="en-US" sz="2000" b="1" dirty="0" err="1" smtClean="0"/>
              <a:t>w,x,y,z</a:t>
            </a:r>
            <a:r>
              <a:rPr lang="en-US" sz="2000" b="1" dirty="0" smtClean="0"/>
              <a:t>) = </a:t>
            </a:r>
            <a:r>
              <a:rPr lang="en-US" sz="2000" b="1" dirty="0" err="1" smtClean="0"/>
              <a:t>yz</a:t>
            </a:r>
            <a:r>
              <a:rPr lang="en-US" sz="2000" b="1" dirty="0" smtClean="0"/>
              <a:t> + </a:t>
            </a:r>
            <a:r>
              <a:rPr lang="en-US" sz="2000" b="1" dirty="0" err="1" smtClean="0"/>
              <a:t>w’xy</a:t>
            </a:r>
            <a:r>
              <a:rPr lang="en-US" sz="2000" b="1" dirty="0" smtClean="0"/>
              <a:t> + </a:t>
            </a:r>
            <a:r>
              <a:rPr lang="en-US" sz="2000" b="1" dirty="0" err="1" smtClean="0"/>
              <a:t>wx’y</a:t>
            </a:r>
            <a:r>
              <a:rPr lang="en-US" sz="2000" b="1" dirty="0" smtClean="0"/>
              <a:t> + </a:t>
            </a:r>
            <a:r>
              <a:rPr lang="en-US" sz="2000" b="1" dirty="0" err="1" smtClean="0"/>
              <a:t>x’y’z</a:t>
            </a:r>
            <a:r>
              <a:rPr lang="en-US" sz="2000" b="1" dirty="0" smtClean="0"/>
              <a:t>’</a:t>
            </a:r>
            <a:endParaRPr lang="en-US" sz="2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6" grpId="0" animBg="1"/>
      <p:bldP spid="48" grpId="0" animBg="1"/>
      <p:bldP spid="51" grpId="0" animBg="1"/>
      <p:bldP spid="7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9552" y="2332037"/>
            <a:ext cx="4614866" cy="4525963"/>
          </a:xfrm>
        </p:spPr>
        <p:txBody>
          <a:bodyPr/>
          <a:lstStyle/>
          <a:p>
            <a:pPr marL="609600" indent="-609600" eaLnBrk="1" hangingPunct="1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 SOP yang paling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endParaRPr lang="en-US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29256" y="1214422"/>
          <a:ext cx="3071834" cy="5181600"/>
        </p:xfrm>
        <a:graphic>
          <a:graphicData uri="http://schemas.openxmlformats.org/drawingml/2006/table">
            <a:tbl>
              <a:tblPr/>
              <a:tblGrid>
                <a:gridCol w="478012"/>
                <a:gridCol w="406574"/>
                <a:gridCol w="406574"/>
                <a:gridCol w="406574"/>
                <a:gridCol w="1374100"/>
              </a:tblGrid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(w, </a:t>
                      </a: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Minterm&amp;Maxterm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Dua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Peubah</a:t>
            </a:r>
            <a:endParaRPr lang="en-US" sz="3600" dirty="0"/>
          </a:p>
        </p:txBody>
      </p:sp>
      <p:graphicFrame>
        <p:nvGraphicFramePr>
          <p:cNvPr id="7577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257809"/>
              </p:ext>
            </p:extLst>
          </p:nvPr>
        </p:nvGraphicFramePr>
        <p:xfrm>
          <a:off x="251520" y="2420888"/>
          <a:ext cx="8597898" cy="3005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4" imgW="5004459" imgH="1763606" progId="Word.Document.8">
                  <p:embed/>
                </p:oleObj>
              </mc:Choice>
              <mc:Fallback>
                <p:oleObj name="Document" r:id="rId4" imgW="5004459" imgH="176360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420888"/>
                        <a:ext cx="8597898" cy="30051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1560" y="836712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9552" y="1412776"/>
            <a:ext cx="4614866" cy="4525963"/>
          </a:xfrm>
        </p:spPr>
        <p:txBody>
          <a:bodyPr/>
          <a:lstStyle/>
          <a:p>
            <a:pPr marL="609600" indent="-609600" eaLnBrk="1" hangingPunct="1">
              <a:buFont typeface="+mj-lt"/>
              <a:buAutoNum type="arabicPeriod" startAt="2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 SOP yang paling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endParaRPr lang="en-US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622444"/>
              </p:ext>
            </p:extLst>
          </p:nvPr>
        </p:nvGraphicFramePr>
        <p:xfrm>
          <a:off x="5220072" y="908720"/>
          <a:ext cx="3071834" cy="5181600"/>
        </p:xfrm>
        <a:graphic>
          <a:graphicData uri="http://schemas.openxmlformats.org/drawingml/2006/table">
            <a:tbl>
              <a:tblPr/>
              <a:tblGrid>
                <a:gridCol w="478012"/>
                <a:gridCol w="406574"/>
                <a:gridCol w="406574"/>
                <a:gridCol w="406574"/>
                <a:gridCol w="1374100"/>
              </a:tblGrid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(w, </a:t>
                      </a: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6777317" cy="3508977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3"/>
            </a:pPr>
            <a:r>
              <a:rPr lang="en-US" dirty="0" err="1" smtClean="0"/>
              <a:t>Sederhanakan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peta</a:t>
            </a:r>
            <a:r>
              <a:rPr lang="en-US" dirty="0" smtClean="0"/>
              <a:t>  </a:t>
            </a:r>
            <a:r>
              <a:rPr lang="en-US" b="1" i="1" dirty="0" err="1" smtClean="0"/>
              <a:t>Karnaugh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	a.  F(</a:t>
            </a:r>
            <a:r>
              <a:rPr lang="en-US" dirty="0" err="1" smtClean="0"/>
              <a:t>w,x,y,z</a:t>
            </a:r>
            <a:r>
              <a:rPr lang="en-US" dirty="0" smtClean="0"/>
              <a:t>)  =   </a:t>
            </a:r>
            <a:r>
              <a:rPr lang="en-US" dirty="0" err="1" smtClean="0"/>
              <a:t>wx</a:t>
            </a:r>
            <a:r>
              <a:rPr lang="en-US" dirty="0" smtClean="0"/>
              <a:t>’ + </a:t>
            </a:r>
            <a:r>
              <a:rPr lang="en-US" dirty="0" err="1" smtClean="0"/>
              <a:t>wxy’z</a:t>
            </a:r>
            <a:r>
              <a:rPr lang="en-US" dirty="0" smtClean="0"/>
              <a:t>’ + </a:t>
            </a:r>
            <a:r>
              <a:rPr lang="en-US" dirty="0" err="1" smtClean="0"/>
              <a:t>wxyz</a:t>
            </a:r>
            <a:r>
              <a:rPr lang="en-US" dirty="0" smtClean="0"/>
              <a:t>’ + </a:t>
            </a:r>
            <a:r>
              <a:rPr lang="en-US" dirty="0" err="1" smtClean="0"/>
              <a:t>x’z</a:t>
            </a:r>
            <a:r>
              <a:rPr lang="en-US" dirty="0" smtClean="0"/>
              <a:t>’</a:t>
            </a:r>
          </a:p>
          <a:p>
            <a:pPr>
              <a:buNone/>
            </a:pPr>
            <a:r>
              <a:rPr lang="en-US" dirty="0" smtClean="0"/>
              <a:t>	b.  F(</a:t>
            </a:r>
            <a:r>
              <a:rPr lang="en-US" dirty="0" err="1" smtClean="0"/>
              <a:t>w,x,y,z</a:t>
            </a:r>
            <a:r>
              <a:rPr lang="en-US" dirty="0" smtClean="0"/>
              <a:t>)  =   ∑ (2,  3,  4,  5,  6,  7 , 9 , 11)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8064" y="0"/>
            <a:ext cx="2736304" cy="61387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referensi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99592" y="1124744"/>
            <a:ext cx="7418016" cy="3493008"/>
          </a:xfrm>
        </p:spPr>
        <p:txBody>
          <a:bodyPr>
            <a:normAutofit fontScale="92500"/>
          </a:bodyPr>
          <a:lstStyle/>
          <a:p>
            <a:pPr marL="396875" indent="-327025">
              <a:buFont typeface="Wingdings" pitchFamily="2" charset="2"/>
              <a:buChar char="Ø"/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Munir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  R.,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Matematika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Diskrit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Infomatika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Edisi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kedua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, 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Bandung, 2003</a:t>
            </a:r>
          </a:p>
          <a:p>
            <a:pPr marL="396875" indent="-327025">
              <a:buFont typeface="Wingdings" pitchFamily="2" charset="2"/>
              <a:buChar char="Ø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Rosen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 K. H.,  Discrete Mathematics and Its Applications, 5th  edition, McGraw-Hill, Singapore,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2003</a:t>
            </a:r>
          </a:p>
          <a:p>
            <a:pPr marL="396875" indent="-327025">
              <a:buFont typeface="Wingdings" pitchFamily="2" charset="2"/>
              <a:buChar char="Ø"/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Lipschutz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S., Lipson M.,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Discrete Mathematics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McGraw Hill USA, 1997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  <a:p>
            <a:pPr marL="396875" indent="-327025">
              <a:buFont typeface="Wingdings" pitchFamily="2" charset="2"/>
              <a:buChar char="Ø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Peter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Grossman, Discrete Mathematics for Computing, Second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Edition,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Grassroot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Series</a:t>
            </a:r>
          </a:p>
          <a:p>
            <a:pPr marL="396875" indent="-327025">
              <a:buFont typeface="Wingdings" pitchFamily="2" charset="2"/>
              <a:buChar char="Ø"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http://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cdn.memegenerator.net(Gambar)</a:t>
            </a:r>
            <a:endParaRPr lang="en-US" b="1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1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Minterm&amp;Maxterm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Tiga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Peubah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4" y="1643050"/>
          <a:ext cx="8215369" cy="4429157"/>
        </p:xfrm>
        <a:graphic>
          <a:graphicData uri="http://schemas.openxmlformats.org/drawingml/2006/table">
            <a:tbl>
              <a:tblPr/>
              <a:tblGrid>
                <a:gridCol w="491154"/>
                <a:gridCol w="491154"/>
                <a:gridCol w="491154"/>
                <a:gridCol w="1172221"/>
                <a:gridCol w="1856562"/>
                <a:gridCol w="1856562"/>
                <a:gridCol w="1856562"/>
              </a:tblGrid>
              <a:tr h="442916">
                <a:tc gridSpan="3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i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i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i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Minterm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>
                          <a:latin typeface="+mn-lt"/>
                          <a:ea typeface="Times New Roman"/>
                        </a:rPr>
                        <a:t>Maxterm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29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>
                          <a:latin typeface="+mn-lt"/>
                          <a:ea typeface="Times New Roman"/>
                        </a:rPr>
                        <a:t>x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y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Suku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Lambang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Suku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Lambang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543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0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0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0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0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1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1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1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1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0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0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1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1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0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0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1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1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Times New Roman"/>
                        </a:rPr>
                        <a:t>0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Times New Roman"/>
                        </a:rPr>
                        <a:t>1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Times New Roman"/>
                        </a:rPr>
                        <a:t>0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Times New Roman"/>
                        </a:rPr>
                        <a:t>1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Times New Roman"/>
                        </a:rPr>
                        <a:t>0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Times New Roman"/>
                        </a:rPr>
                        <a:t>1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Times New Roman"/>
                        </a:rPr>
                        <a:t>0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Times New Roman"/>
                        </a:rPr>
                        <a:t>1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‘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 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 y 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0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1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2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3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4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5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6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7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 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’+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’+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0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1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2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3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4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5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6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7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SOP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POS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 algn="just"/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Booelan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dirty="0" err="1" smtClean="0"/>
              <a:t>tabel</a:t>
            </a:r>
            <a:r>
              <a:rPr lang="en-US" b="1" dirty="0" smtClean="0"/>
              <a:t> </a:t>
            </a:r>
            <a:r>
              <a:rPr lang="en-US" b="1" dirty="0" err="1" smtClean="0"/>
              <a:t>kebenaran</a:t>
            </a:r>
            <a:r>
              <a:rPr lang="en-US" dirty="0" smtClean="0"/>
              <a:t> yang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b="1" dirty="0" err="1" smtClean="0"/>
              <a:t>minterm</a:t>
            </a:r>
            <a:r>
              <a:rPr lang="en-US" b="1" dirty="0" smtClean="0"/>
              <a:t>/</a:t>
            </a:r>
            <a:r>
              <a:rPr lang="en-US" b="1" dirty="0" err="1" smtClean="0"/>
              <a:t>maxterm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kombinasinya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b="1" dirty="0" smtClean="0"/>
              <a:t>SOP</a:t>
            </a:r>
            <a:r>
              <a:rPr lang="en-US" dirty="0" smtClean="0"/>
              <a:t>, </a:t>
            </a:r>
            <a:r>
              <a:rPr lang="en-US" dirty="0" err="1" smtClean="0"/>
              <a:t>tinjau</a:t>
            </a:r>
            <a:r>
              <a:rPr lang="en-US" dirty="0" smtClean="0"/>
              <a:t> </a:t>
            </a:r>
            <a:r>
              <a:rPr lang="en-US" b="1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peubah-peubah</a:t>
            </a:r>
            <a:r>
              <a:rPr lang="en-US" dirty="0" smtClean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1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b="1" dirty="0" smtClean="0"/>
              <a:t>POS</a:t>
            </a:r>
            <a:r>
              <a:rPr lang="en-US" dirty="0" smtClean="0"/>
              <a:t>, </a:t>
            </a:r>
            <a:r>
              <a:rPr lang="en-US" dirty="0" err="1" smtClean="0"/>
              <a:t>tinjau</a:t>
            </a:r>
            <a:r>
              <a:rPr lang="en-US" dirty="0" smtClean="0"/>
              <a:t> </a:t>
            </a:r>
            <a:r>
              <a:rPr lang="en-US" b="1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peubah-peubah</a:t>
            </a:r>
            <a:r>
              <a:rPr lang="en-US" dirty="0" smtClean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0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024744" cy="31310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6777317" cy="350897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r>
              <a:rPr lang="en-US" dirty="0" smtClean="0"/>
              <a:t> SOP </a:t>
            </a:r>
            <a:r>
              <a:rPr lang="en-US" dirty="0" err="1" smtClean="0"/>
              <a:t>dan</a:t>
            </a:r>
            <a:r>
              <a:rPr lang="en-US" dirty="0" smtClean="0"/>
              <a:t> POS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544867"/>
              </p:ext>
            </p:extLst>
          </p:nvPr>
        </p:nvGraphicFramePr>
        <p:xfrm>
          <a:off x="1187624" y="2204864"/>
          <a:ext cx="3476325" cy="3357586"/>
        </p:xfrm>
        <a:graphic>
          <a:graphicData uri="http://schemas.openxmlformats.org/drawingml/2006/table">
            <a:tbl>
              <a:tblPr/>
              <a:tblGrid>
                <a:gridCol w="549086"/>
                <a:gridCol w="549086"/>
                <a:gridCol w="549086"/>
                <a:gridCol w="1829067"/>
              </a:tblGrid>
              <a:tr h="373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845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004048" y="2068045"/>
            <a:ext cx="2214578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004048" y="1409958"/>
            <a:ext cx="2214578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004048" y="785794"/>
            <a:ext cx="2214578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750" y="758924"/>
            <a:ext cx="2087066" cy="45549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17276"/>
            <a:ext cx="8229600" cy="482919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SOP</a:t>
            </a:r>
          </a:p>
          <a:p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peubah</a:t>
            </a:r>
            <a:r>
              <a:rPr lang="en-US" dirty="0" smtClean="0"/>
              <a:t> yang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1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001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C000"/>
                </a:solidFill>
              </a:rPr>
              <a:t>100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111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Booleannya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r>
              <a:rPr lang="en-US" dirty="0" smtClean="0"/>
              <a:t> SOP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x</a:t>
            </a:r>
            <a:r>
              <a:rPr lang="en-US" b="1" dirty="0" smtClean="0"/>
              <a:t>, </a:t>
            </a:r>
            <a:r>
              <a:rPr lang="en-US" b="1" i="1" dirty="0" smtClean="0"/>
              <a:t>y</a:t>
            </a:r>
            <a:r>
              <a:rPr lang="en-US" b="1" dirty="0" smtClean="0"/>
              <a:t>, </a:t>
            </a:r>
            <a:r>
              <a:rPr lang="en-US" b="1" i="1" dirty="0" smtClean="0"/>
              <a:t>z</a:t>
            </a:r>
            <a:r>
              <a:rPr lang="en-US" b="1" dirty="0" smtClean="0"/>
              <a:t>) =  </a:t>
            </a:r>
            <a:r>
              <a:rPr lang="en-US" b="1" i="1" dirty="0" err="1" smtClean="0">
                <a:solidFill>
                  <a:srgbClr val="FF0000"/>
                </a:solidFill>
              </a:rPr>
              <a:t>x</a:t>
            </a:r>
            <a:r>
              <a:rPr lang="en-US" b="1" dirty="0" err="1" smtClean="0">
                <a:solidFill>
                  <a:srgbClr val="FF0000"/>
                </a:solidFill>
              </a:rPr>
              <a:t>’</a:t>
            </a:r>
            <a:r>
              <a:rPr lang="en-US" b="1" i="1" dirty="0" err="1" smtClean="0">
                <a:solidFill>
                  <a:srgbClr val="FF0000"/>
                </a:solidFill>
              </a:rPr>
              <a:t>y</a:t>
            </a:r>
            <a:r>
              <a:rPr lang="en-US" b="1" dirty="0" err="1" smtClean="0">
                <a:solidFill>
                  <a:srgbClr val="FF0000"/>
                </a:solidFill>
              </a:rPr>
              <a:t>’</a:t>
            </a:r>
            <a:r>
              <a:rPr lang="en-US" b="1" i="1" dirty="0" err="1" smtClean="0">
                <a:solidFill>
                  <a:srgbClr val="FF0000"/>
                </a:solidFill>
              </a:rPr>
              <a:t>z</a:t>
            </a:r>
            <a:r>
              <a:rPr lang="en-US" b="1" dirty="0" smtClean="0"/>
              <a:t> + </a:t>
            </a:r>
            <a:r>
              <a:rPr lang="en-US" b="1" i="1" dirty="0" err="1" smtClean="0">
                <a:solidFill>
                  <a:srgbClr val="FFC000"/>
                </a:solidFill>
              </a:rPr>
              <a:t>xy</a:t>
            </a:r>
            <a:r>
              <a:rPr lang="en-US" b="1" dirty="0" err="1" smtClean="0">
                <a:solidFill>
                  <a:srgbClr val="FFC000"/>
                </a:solidFill>
              </a:rPr>
              <a:t>’</a:t>
            </a:r>
            <a:r>
              <a:rPr lang="en-US" b="1" i="1" dirty="0" err="1" smtClean="0">
                <a:solidFill>
                  <a:srgbClr val="FFC000"/>
                </a:solidFill>
              </a:rPr>
              <a:t>z</a:t>
            </a:r>
            <a:r>
              <a:rPr lang="en-US" b="1" dirty="0" smtClean="0">
                <a:solidFill>
                  <a:srgbClr val="FFC000"/>
                </a:solidFill>
              </a:rPr>
              <a:t>’ </a:t>
            </a:r>
            <a:r>
              <a:rPr lang="en-US" b="1" dirty="0" smtClean="0"/>
              <a:t>+ </a:t>
            </a:r>
            <a:r>
              <a:rPr lang="en-US" b="1" i="1" dirty="0" smtClean="0">
                <a:solidFill>
                  <a:srgbClr val="00B050"/>
                </a:solidFill>
              </a:rPr>
              <a:t>xyz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(</a:t>
            </a:r>
            <a:r>
              <a:rPr lang="en-US" i="1" dirty="0" err="1" smtClean="0"/>
              <a:t>minterm</a:t>
            </a:r>
            <a:r>
              <a:rPr lang="en-US" dirty="0" smtClean="0"/>
              <a:t>),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x</a:t>
            </a:r>
            <a:r>
              <a:rPr lang="en-US" b="1" dirty="0" smtClean="0"/>
              <a:t>, </a:t>
            </a:r>
            <a:r>
              <a:rPr lang="en-US" b="1" i="1" dirty="0" smtClean="0"/>
              <a:t>y</a:t>
            </a:r>
            <a:r>
              <a:rPr lang="en-US" b="1" dirty="0" smtClean="0"/>
              <a:t>, </a:t>
            </a:r>
            <a:r>
              <a:rPr lang="en-US" b="1" i="1" dirty="0" smtClean="0"/>
              <a:t>z</a:t>
            </a:r>
            <a:r>
              <a:rPr lang="en-US" b="1" dirty="0" smtClean="0"/>
              <a:t>) =  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/>
              <a:t> + </a:t>
            </a:r>
            <a:r>
              <a:rPr lang="en-US" b="1" i="1" dirty="0" smtClean="0">
                <a:solidFill>
                  <a:srgbClr val="FFC000"/>
                </a:solidFill>
              </a:rPr>
              <a:t>m</a:t>
            </a:r>
            <a:r>
              <a:rPr lang="en-US" b="1" baseline="-25000" dirty="0" smtClean="0">
                <a:solidFill>
                  <a:srgbClr val="FFC000"/>
                </a:solidFill>
              </a:rPr>
              <a:t>4 </a:t>
            </a:r>
            <a:r>
              <a:rPr lang="en-US" b="1" dirty="0" smtClean="0"/>
              <a:t>+ </a:t>
            </a:r>
            <a:r>
              <a:rPr lang="en-US" b="1" i="1" dirty="0" smtClean="0">
                <a:solidFill>
                  <a:srgbClr val="00B050"/>
                </a:solidFill>
              </a:rPr>
              <a:t>m</a:t>
            </a:r>
            <a:r>
              <a:rPr lang="en-US" b="1" baseline="-25000" dirty="0" smtClean="0">
                <a:solidFill>
                  <a:srgbClr val="00B050"/>
                </a:solidFill>
              </a:rPr>
              <a:t>7</a:t>
            </a:r>
            <a:r>
              <a:rPr lang="en-US" b="1" dirty="0" smtClean="0"/>
              <a:t> = </a:t>
            </a:r>
            <a:r>
              <a:rPr lang="en-US" b="1" dirty="0" smtClean="0">
                <a:sym typeface="Symbol"/>
              </a:rPr>
              <a:t></a:t>
            </a:r>
            <a:r>
              <a:rPr lang="en-US" b="1" dirty="0" smtClean="0"/>
              <a:t> (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C000"/>
                </a:solidFill>
              </a:rPr>
              <a:t>4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7</a:t>
            </a:r>
            <a:r>
              <a:rPr lang="en-US" b="1" dirty="0" smtClean="0"/>
              <a:t>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00135"/>
              </p:ext>
            </p:extLst>
          </p:nvPr>
        </p:nvGraphicFramePr>
        <p:xfrm>
          <a:off x="5148064" y="144760"/>
          <a:ext cx="1928827" cy="2355546"/>
        </p:xfrm>
        <a:graphic>
          <a:graphicData uri="http://schemas.openxmlformats.org/drawingml/2006/table">
            <a:tbl>
              <a:tblPr/>
              <a:tblGrid>
                <a:gridCol w="304659"/>
                <a:gridCol w="304659"/>
                <a:gridCol w="304659"/>
                <a:gridCol w="1014850"/>
              </a:tblGrid>
              <a:tr h="4711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1884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364088" y="2064286"/>
            <a:ext cx="228601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359139" y="1849972"/>
            <a:ext cx="228601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64088" y="1423283"/>
            <a:ext cx="228601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364088" y="1208969"/>
            <a:ext cx="228601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64088" y="785794"/>
            <a:ext cx="228601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 POS	</a:t>
            </a:r>
          </a:p>
          <a:p>
            <a:r>
              <a:rPr lang="en-US" sz="2800" dirty="0" err="1" smtClean="0"/>
              <a:t>Kombinasi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peubah</a:t>
            </a:r>
            <a:r>
              <a:rPr lang="en-US" sz="2800" dirty="0" smtClean="0"/>
              <a:t> yang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0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000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rgbClr val="00B050"/>
                </a:solidFill>
              </a:rPr>
              <a:t>010</a:t>
            </a:r>
            <a:r>
              <a:rPr lang="en-US" sz="2800" dirty="0" smtClean="0"/>
              <a:t>,  </a:t>
            </a:r>
            <a:r>
              <a:rPr lang="en-US" sz="2800" b="1" dirty="0" smtClean="0">
                <a:solidFill>
                  <a:srgbClr val="FFC000"/>
                </a:solidFill>
              </a:rPr>
              <a:t>011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rgbClr val="00B0F0"/>
                </a:solidFill>
              </a:rPr>
              <a:t>101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110 </a:t>
            </a:r>
          </a:p>
          <a:p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Booleannya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kanonik</a:t>
            </a:r>
            <a:r>
              <a:rPr lang="en-US" sz="2800" dirty="0" smtClean="0"/>
              <a:t> POS </a:t>
            </a:r>
            <a:r>
              <a:rPr lang="en-US" sz="2800" dirty="0" err="1" smtClean="0"/>
              <a:t>adalah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 </a:t>
            </a:r>
            <a:r>
              <a:rPr lang="en-US" sz="2800" b="1" i="1" dirty="0" smtClean="0"/>
              <a:t>f</a:t>
            </a:r>
            <a:r>
              <a:rPr lang="en-US" sz="2800" b="1" dirty="0" smtClean="0"/>
              <a:t>(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, </a:t>
            </a:r>
            <a:r>
              <a:rPr lang="en-US" sz="2800" b="1" i="1" dirty="0" smtClean="0"/>
              <a:t>y</a:t>
            </a:r>
            <a:r>
              <a:rPr lang="en-US" sz="2800" b="1" dirty="0" smtClean="0"/>
              <a:t>, </a:t>
            </a:r>
            <a:r>
              <a:rPr lang="en-US" sz="2800" b="1" i="1" dirty="0" smtClean="0"/>
              <a:t>z</a:t>
            </a:r>
            <a:r>
              <a:rPr lang="en-US" sz="2800" b="1" dirty="0" smtClean="0"/>
              <a:t>)  =  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i="1" dirty="0" smtClean="0">
                <a:solidFill>
                  <a:srgbClr val="FF0000"/>
                </a:solidFill>
              </a:rPr>
              <a:t>x</a:t>
            </a:r>
            <a:r>
              <a:rPr lang="en-US" sz="2800" b="1" dirty="0" smtClean="0">
                <a:solidFill>
                  <a:srgbClr val="FF0000"/>
                </a:solidFill>
              </a:rPr>
              <a:t> + </a:t>
            </a:r>
            <a:r>
              <a:rPr lang="en-US" sz="2800" b="1" i="1" dirty="0" smtClean="0">
                <a:solidFill>
                  <a:srgbClr val="FF0000"/>
                </a:solidFill>
              </a:rPr>
              <a:t>y</a:t>
            </a:r>
            <a:r>
              <a:rPr lang="en-US" sz="2800" b="1" dirty="0" smtClean="0">
                <a:solidFill>
                  <a:srgbClr val="FF0000"/>
                </a:solidFill>
              </a:rPr>
              <a:t> + </a:t>
            </a:r>
            <a:r>
              <a:rPr lang="en-US" sz="2800" b="1" i="1" dirty="0" smtClean="0">
                <a:solidFill>
                  <a:srgbClr val="FF0000"/>
                </a:solidFill>
              </a:rPr>
              <a:t>z</a:t>
            </a:r>
            <a:r>
              <a:rPr lang="en-US" sz="2800" b="1" dirty="0" smtClean="0">
                <a:solidFill>
                  <a:srgbClr val="00B050"/>
                </a:solidFill>
              </a:rPr>
              <a:t>)(</a:t>
            </a:r>
            <a:r>
              <a:rPr lang="en-US" sz="2800" b="1" i="1" dirty="0" smtClean="0">
                <a:solidFill>
                  <a:srgbClr val="00B050"/>
                </a:solidFill>
              </a:rPr>
              <a:t>x</a:t>
            </a:r>
            <a:r>
              <a:rPr lang="en-US" sz="2800" b="1" dirty="0" smtClean="0">
                <a:solidFill>
                  <a:srgbClr val="00B050"/>
                </a:solidFill>
              </a:rPr>
              <a:t> + </a:t>
            </a:r>
            <a:r>
              <a:rPr lang="en-US" sz="2800" b="1" i="1" dirty="0" smtClean="0">
                <a:solidFill>
                  <a:srgbClr val="00B050"/>
                </a:solidFill>
              </a:rPr>
              <a:t>y</a:t>
            </a:r>
            <a:r>
              <a:rPr lang="en-US" sz="2800" b="1" dirty="0" smtClean="0">
                <a:solidFill>
                  <a:srgbClr val="00B050"/>
                </a:solidFill>
              </a:rPr>
              <a:t>’+ </a:t>
            </a:r>
            <a:r>
              <a:rPr lang="en-US" sz="2800" b="1" i="1" dirty="0" smtClean="0">
                <a:solidFill>
                  <a:srgbClr val="00B050"/>
                </a:solidFill>
              </a:rPr>
              <a:t>z</a:t>
            </a:r>
            <a:r>
              <a:rPr lang="en-US" sz="2800" b="1" dirty="0" smtClean="0">
                <a:solidFill>
                  <a:srgbClr val="00B050"/>
                </a:solidFill>
              </a:rPr>
              <a:t>)</a:t>
            </a:r>
            <a:r>
              <a:rPr lang="en-US" sz="2800" b="1" dirty="0" smtClean="0">
                <a:solidFill>
                  <a:srgbClr val="FFC000"/>
                </a:solidFill>
              </a:rPr>
              <a:t>(</a:t>
            </a:r>
            <a:r>
              <a:rPr lang="en-US" sz="2800" b="1" i="1" dirty="0" smtClean="0">
                <a:solidFill>
                  <a:srgbClr val="FFC000"/>
                </a:solidFill>
              </a:rPr>
              <a:t>x</a:t>
            </a:r>
            <a:r>
              <a:rPr lang="en-US" sz="2800" b="1" dirty="0" smtClean="0">
                <a:solidFill>
                  <a:srgbClr val="FFC000"/>
                </a:solidFill>
              </a:rPr>
              <a:t> + </a:t>
            </a:r>
            <a:r>
              <a:rPr lang="en-US" sz="2800" b="1" i="1" dirty="0" smtClean="0">
                <a:solidFill>
                  <a:srgbClr val="FFC000"/>
                </a:solidFill>
              </a:rPr>
              <a:t>y</a:t>
            </a:r>
            <a:r>
              <a:rPr lang="en-US" sz="2800" b="1" dirty="0" smtClean="0">
                <a:solidFill>
                  <a:srgbClr val="FFC000"/>
                </a:solidFill>
              </a:rPr>
              <a:t>’+ </a:t>
            </a:r>
            <a:r>
              <a:rPr lang="en-US" sz="2800" b="1" i="1" dirty="0" smtClean="0">
                <a:solidFill>
                  <a:srgbClr val="FFC000"/>
                </a:solidFill>
              </a:rPr>
              <a:t>z</a:t>
            </a:r>
            <a:r>
              <a:rPr lang="en-US" sz="2800" b="1" dirty="0" smtClean="0">
                <a:solidFill>
                  <a:srgbClr val="FFC000"/>
                </a:solidFill>
              </a:rPr>
              <a:t>’)</a:t>
            </a:r>
          </a:p>
          <a:p>
            <a:pPr>
              <a:buNone/>
            </a:pPr>
            <a:r>
              <a:rPr lang="en-US" sz="2800" b="1" i="1" dirty="0" smtClean="0"/>
              <a:t>			   </a:t>
            </a:r>
            <a:r>
              <a:rPr lang="en-US" sz="2800" b="1" dirty="0" smtClean="0">
                <a:solidFill>
                  <a:srgbClr val="00B0F0"/>
                </a:solidFill>
              </a:rPr>
              <a:t>(</a:t>
            </a:r>
            <a:r>
              <a:rPr lang="en-US" sz="2800" b="1" i="1" dirty="0" smtClean="0">
                <a:solidFill>
                  <a:srgbClr val="00B0F0"/>
                </a:solidFill>
              </a:rPr>
              <a:t>x</a:t>
            </a:r>
            <a:r>
              <a:rPr lang="en-US" sz="2800" b="1" dirty="0" smtClean="0">
                <a:solidFill>
                  <a:srgbClr val="00B0F0"/>
                </a:solidFill>
              </a:rPr>
              <a:t>’+ </a:t>
            </a:r>
            <a:r>
              <a:rPr lang="en-US" sz="2800" b="1" i="1" dirty="0" smtClean="0">
                <a:solidFill>
                  <a:srgbClr val="00B0F0"/>
                </a:solidFill>
              </a:rPr>
              <a:t>y</a:t>
            </a:r>
            <a:r>
              <a:rPr lang="en-US" sz="2800" b="1" dirty="0" smtClean="0">
                <a:solidFill>
                  <a:srgbClr val="00B0F0"/>
                </a:solidFill>
              </a:rPr>
              <a:t> + </a:t>
            </a:r>
            <a:r>
              <a:rPr lang="en-US" sz="2800" b="1" i="1" dirty="0" smtClean="0">
                <a:solidFill>
                  <a:srgbClr val="00B0F0"/>
                </a:solidFill>
              </a:rPr>
              <a:t>z</a:t>
            </a:r>
            <a:r>
              <a:rPr lang="en-US" sz="2800" b="1" dirty="0" smtClean="0">
                <a:solidFill>
                  <a:srgbClr val="00B0F0"/>
                </a:solidFill>
              </a:rPr>
              <a:t>’)</a:t>
            </a:r>
            <a:r>
              <a:rPr lang="en-US" sz="2800" b="1" dirty="0" smtClean="0">
                <a:solidFill>
                  <a:srgbClr val="7030A0"/>
                </a:solidFill>
              </a:rPr>
              <a:t>(</a:t>
            </a:r>
            <a:r>
              <a:rPr lang="en-US" sz="2800" b="1" i="1" dirty="0" smtClean="0">
                <a:solidFill>
                  <a:srgbClr val="7030A0"/>
                </a:solidFill>
              </a:rPr>
              <a:t>x</a:t>
            </a:r>
            <a:r>
              <a:rPr lang="en-US" sz="2800" b="1" dirty="0" smtClean="0">
                <a:solidFill>
                  <a:srgbClr val="7030A0"/>
                </a:solidFill>
              </a:rPr>
              <a:t>’+ </a:t>
            </a:r>
            <a:r>
              <a:rPr lang="en-US" sz="2800" b="1" i="1" dirty="0" smtClean="0">
                <a:solidFill>
                  <a:srgbClr val="7030A0"/>
                </a:solidFill>
              </a:rPr>
              <a:t>y</a:t>
            </a:r>
            <a:r>
              <a:rPr lang="en-US" sz="2800" b="1" dirty="0" smtClean="0">
                <a:solidFill>
                  <a:srgbClr val="7030A0"/>
                </a:solidFill>
              </a:rPr>
              <a:t>’+ </a:t>
            </a:r>
            <a:r>
              <a:rPr lang="en-US" sz="2800" b="1" i="1" dirty="0" smtClean="0">
                <a:solidFill>
                  <a:srgbClr val="7030A0"/>
                </a:solidFill>
              </a:rPr>
              <a:t>z</a:t>
            </a:r>
            <a:r>
              <a:rPr lang="en-US" sz="2800" b="1" dirty="0" smtClean="0">
                <a:solidFill>
                  <a:srgbClr val="7030A0"/>
                </a:solidFill>
              </a:rPr>
              <a:t>)</a:t>
            </a:r>
          </a:p>
          <a:p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lambang</a:t>
            </a:r>
            <a:r>
              <a:rPr lang="en-US" sz="2800" dirty="0" smtClean="0"/>
              <a:t> (</a:t>
            </a:r>
            <a:r>
              <a:rPr lang="en-US" sz="2800" i="1" dirty="0" err="1" smtClean="0"/>
              <a:t>maxterm</a:t>
            </a:r>
            <a:r>
              <a:rPr lang="en-US" sz="2800" dirty="0" smtClean="0"/>
              <a:t>) </a:t>
            </a:r>
          </a:p>
          <a:p>
            <a:pPr>
              <a:buNone/>
            </a:pPr>
            <a:r>
              <a:rPr lang="en-US" sz="2800" i="1" dirty="0" smtClean="0"/>
              <a:t>	</a:t>
            </a:r>
            <a:r>
              <a:rPr lang="en-US" sz="2800" b="1" i="1" dirty="0" smtClean="0"/>
              <a:t>f</a:t>
            </a:r>
            <a:r>
              <a:rPr lang="en-US" sz="2800" b="1" dirty="0" smtClean="0"/>
              <a:t>(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, </a:t>
            </a:r>
            <a:r>
              <a:rPr lang="en-US" sz="2800" b="1" i="1" dirty="0" smtClean="0"/>
              <a:t>y</a:t>
            </a:r>
            <a:r>
              <a:rPr lang="en-US" sz="2800" b="1" dirty="0" smtClean="0"/>
              <a:t>, </a:t>
            </a:r>
            <a:r>
              <a:rPr lang="en-US" sz="2800" b="1" i="1" dirty="0" smtClean="0"/>
              <a:t>z</a:t>
            </a:r>
            <a:r>
              <a:rPr lang="en-US" sz="2800" b="1" dirty="0" smtClean="0"/>
              <a:t>) =  </a:t>
            </a:r>
            <a:r>
              <a:rPr lang="en-US" sz="2800" b="1" i="1" dirty="0" smtClean="0">
                <a:solidFill>
                  <a:srgbClr val="FF0000"/>
                </a:solidFill>
              </a:rPr>
              <a:t>M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0</a:t>
            </a:r>
            <a:r>
              <a:rPr lang="en-US" sz="2800" b="1" dirty="0" smtClean="0"/>
              <a:t> </a:t>
            </a:r>
            <a:r>
              <a:rPr lang="en-US" sz="2800" b="1" i="1" dirty="0" smtClean="0">
                <a:solidFill>
                  <a:srgbClr val="00B050"/>
                </a:solidFill>
              </a:rPr>
              <a:t>M</a:t>
            </a:r>
            <a:r>
              <a:rPr lang="en-US" sz="28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2800" b="1" dirty="0" smtClean="0"/>
              <a:t> </a:t>
            </a:r>
            <a:r>
              <a:rPr lang="en-US" sz="2800" b="1" i="1" dirty="0" smtClean="0">
                <a:solidFill>
                  <a:srgbClr val="FFC000"/>
                </a:solidFill>
              </a:rPr>
              <a:t>M</a:t>
            </a:r>
            <a:r>
              <a:rPr lang="en-US" sz="2800" b="1" baseline="-25000" dirty="0" smtClean="0">
                <a:solidFill>
                  <a:srgbClr val="FFC000"/>
                </a:solidFill>
              </a:rPr>
              <a:t>3</a:t>
            </a:r>
            <a:r>
              <a:rPr lang="en-US" sz="2800" b="1" dirty="0" smtClean="0"/>
              <a:t> </a:t>
            </a:r>
            <a:r>
              <a:rPr lang="en-US" sz="2800" b="1" i="1" dirty="0" smtClean="0">
                <a:solidFill>
                  <a:srgbClr val="00B0F0"/>
                </a:solidFill>
              </a:rPr>
              <a:t>M</a:t>
            </a:r>
            <a:r>
              <a:rPr lang="en-US" sz="2800" b="1" baseline="-25000" dirty="0" smtClean="0">
                <a:solidFill>
                  <a:srgbClr val="00B0F0"/>
                </a:solidFill>
              </a:rPr>
              <a:t>5</a:t>
            </a:r>
            <a:r>
              <a:rPr lang="en-US" sz="2800" b="1" dirty="0" smtClean="0"/>
              <a:t> </a:t>
            </a:r>
            <a:r>
              <a:rPr lang="en-US" sz="2800" b="1" i="1" dirty="0" smtClean="0">
                <a:solidFill>
                  <a:srgbClr val="7030A0"/>
                </a:solidFill>
              </a:rPr>
              <a:t>M</a:t>
            </a:r>
            <a:r>
              <a:rPr lang="en-US" sz="2800" b="1" baseline="-25000" dirty="0" smtClean="0">
                <a:solidFill>
                  <a:srgbClr val="7030A0"/>
                </a:solidFill>
              </a:rPr>
              <a:t>6</a:t>
            </a:r>
            <a:r>
              <a:rPr lang="en-US" sz="2800" b="1" dirty="0" smtClean="0"/>
              <a:t> = </a:t>
            </a:r>
            <a:r>
              <a:rPr lang="en-US" sz="2800" b="1" dirty="0" smtClean="0">
                <a:sym typeface="Symbol"/>
              </a:rPr>
              <a:t></a:t>
            </a:r>
            <a:r>
              <a:rPr lang="en-US" sz="2800" b="1" dirty="0" smtClean="0"/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0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rgbClr val="00B050"/>
                </a:solidFill>
              </a:rPr>
              <a:t>2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rgbClr val="FFC000"/>
                </a:solidFill>
              </a:rPr>
              <a:t>3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rgbClr val="00B0F0"/>
                </a:solidFill>
              </a:rPr>
              <a:t>5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rgbClr val="7030A0"/>
                </a:solidFill>
              </a:rPr>
              <a:t>6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123500"/>
              </p:ext>
            </p:extLst>
          </p:nvPr>
        </p:nvGraphicFramePr>
        <p:xfrm>
          <a:off x="5652120" y="326588"/>
          <a:ext cx="1928827" cy="2355546"/>
        </p:xfrm>
        <a:graphic>
          <a:graphicData uri="http://schemas.openxmlformats.org/drawingml/2006/table">
            <a:tbl>
              <a:tblPr/>
              <a:tblGrid>
                <a:gridCol w="304659"/>
                <a:gridCol w="304659"/>
                <a:gridCol w="304659"/>
                <a:gridCol w="1014850"/>
              </a:tblGrid>
              <a:tr h="4711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1884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835</TotalTime>
  <Words>2513</Words>
  <Application>Microsoft Office PowerPoint</Application>
  <PresentationFormat>On-screen Show (4:3)</PresentationFormat>
  <Paragraphs>1478</Paragraphs>
  <Slides>42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Austin</vt:lpstr>
      <vt:lpstr>Document</vt:lpstr>
      <vt:lpstr>Visio</vt:lpstr>
      <vt:lpstr>Penyederhanaan Fungsi Boolean</vt:lpstr>
      <vt:lpstr>PowerPoint Presentation</vt:lpstr>
      <vt:lpstr>Bentuk Kanonik</vt:lpstr>
      <vt:lpstr>Minterm&amp;Maxterm Fungsi Boolean Dua Peubah</vt:lpstr>
      <vt:lpstr>Minterm&amp;Maxterm Fungsi Boolean Tiga Peubah</vt:lpstr>
      <vt:lpstr>SOP dan POS</vt:lpstr>
      <vt:lpstr>Contoh</vt:lpstr>
      <vt:lpstr>Solusi</vt:lpstr>
      <vt:lpstr>Solusi</vt:lpstr>
      <vt:lpstr>Latihan Soal</vt:lpstr>
      <vt:lpstr>Latihan Soal</vt:lpstr>
      <vt:lpstr>Latihan Soal</vt:lpstr>
      <vt:lpstr>Menyatakan Fungsi Boolean  Bentuk SOP &amp; POS</vt:lpstr>
      <vt:lpstr>Solusi</vt:lpstr>
      <vt:lpstr>Solusi</vt:lpstr>
      <vt:lpstr>Menyatakan Fungsi Boolean  Bentuk SOP &amp; POS</vt:lpstr>
      <vt:lpstr>Konversi Antar Bentuk Kanonik</vt:lpstr>
      <vt:lpstr>Konversi Antar  Bentuk Kanonik</vt:lpstr>
      <vt:lpstr>Bentuk Baku</vt:lpstr>
      <vt:lpstr>Penyederhanaan Fungsi Boolean</vt:lpstr>
      <vt:lpstr>Metode Peta Karnaugh</vt:lpstr>
      <vt:lpstr>Peta Karnaugh 2 &amp; 3 Variabel </vt:lpstr>
      <vt:lpstr>Contoh</vt:lpstr>
      <vt:lpstr>Peta Karnaugh 4 Variabel </vt:lpstr>
      <vt:lpstr>Latihan Soal</vt:lpstr>
      <vt:lpstr>Latihan Soal</vt:lpstr>
      <vt:lpstr>Teknik Minimasi  Peta Karnaugh - 1</vt:lpstr>
      <vt:lpstr>Teknik Minimasi  Peta Karnaugh - 2</vt:lpstr>
      <vt:lpstr>Teknik Minimasi  Peta Karnaugh - 3</vt:lpstr>
      <vt:lpstr>Teknik Minimasi  Peta Karnaugh - 4</vt:lpstr>
      <vt:lpstr>Contoh</vt:lpstr>
      <vt:lpstr>Solusi</vt:lpstr>
      <vt:lpstr>Solusi</vt:lpstr>
      <vt:lpstr>Latihan Soal</vt:lpstr>
      <vt:lpstr>Latihan Soal</vt:lpstr>
      <vt:lpstr>Contoh</vt:lpstr>
      <vt:lpstr>Contoh</vt:lpstr>
      <vt:lpstr>Solusi</vt:lpstr>
      <vt:lpstr>Latihan Soal</vt:lpstr>
      <vt:lpstr>Latihan Soal</vt:lpstr>
      <vt:lpstr>Latihan Soal</vt:lpstr>
      <vt:lpstr>referensi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Faculty_Poltek</dc:creator>
  <cp:lastModifiedBy>Admin</cp:lastModifiedBy>
  <cp:revision>77</cp:revision>
  <dcterms:created xsi:type="dcterms:W3CDTF">2009-03-04T06:32:49Z</dcterms:created>
  <dcterms:modified xsi:type="dcterms:W3CDTF">2014-09-15T05:37:07Z</dcterms:modified>
</cp:coreProperties>
</file>