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3"/>
  </p:notesMasterIdLst>
  <p:sldIdLst>
    <p:sldId id="335" r:id="rId2"/>
    <p:sldId id="346" r:id="rId3"/>
    <p:sldId id="343" r:id="rId4"/>
    <p:sldId id="324" r:id="rId5"/>
    <p:sldId id="325" r:id="rId6"/>
    <p:sldId id="326" r:id="rId7"/>
    <p:sldId id="327" r:id="rId8"/>
    <p:sldId id="328" r:id="rId9"/>
    <p:sldId id="257" r:id="rId10"/>
    <p:sldId id="258" r:id="rId11"/>
    <p:sldId id="259" r:id="rId12"/>
    <p:sldId id="260" r:id="rId13"/>
    <p:sldId id="261" r:id="rId14"/>
    <p:sldId id="262" r:id="rId15"/>
    <p:sldId id="263" r:id="rId16"/>
    <p:sldId id="264" r:id="rId17"/>
    <p:sldId id="265" r:id="rId18"/>
    <p:sldId id="268" r:id="rId19"/>
    <p:sldId id="269" r:id="rId20"/>
    <p:sldId id="270" r:id="rId21"/>
    <p:sldId id="271" r:id="rId22"/>
    <p:sldId id="272" r:id="rId23"/>
    <p:sldId id="273" r:id="rId24"/>
    <p:sldId id="275" r:id="rId25"/>
    <p:sldId id="277" r:id="rId26"/>
    <p:sldId id="279" r:id="rId27"/>
    <p:sldId id="282" r:id="rId28"/>
    <p:sldId id="283" r:id="rId29"/>
    <p:sldId id="284" r:id="rId30"/>
    <p:sldId id="296" r:id="rId31"/>
    <p:sldId id="297" r:id="rId32"/>
    <p:sldId id="298" r:id="rId33"/>
    <p:sldId id="299" r:id="rId34"/>
    <p:sldId id="345" r:id="rId35"/>
    <p:sldId id="286" r:id="rId36"/>
    <p:sldId id="287" r:id="rId37"/>
    <p:sldId id="290" r:id="rId38"/>
    <p:sldId id="291" r:id="rId39"/>
    <p:sldId id="292" r:id="rId40"/>
    <p:sldId id="344" r:id="rId41"/>
    <p:sldId id="342" r:id="rId4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E3F66B1-3FB3-487A-A58C-178E21D734CF}" type="datetimeFigureOut">
              <a:rPr lang="en-US"/>
              <a:pPr>
                <a:defRPr/>
              </a:pPr>
              <a:t>8/19/2018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AB302739-0E0D-41AA-9E28-051373CD79BE}" type="slidenum">
              <a:rPr lang="en-US"/>
              <a:pPr>
                <a:defRPr/>
              </a:pPr>
              <a:t>‹#›</a:t>
            </a:fld>
            <a:endParaRPr lang="en-US"/>
          </a:p>
        </p:txBody>
      </p:sp>
    </p:spTree>
    <p:extLst>
      <p:ext uri="{BB962C8B-B14F-4D97-AF65-F5344CB8AC3E}">
        <p14:creationId xmlns:p14="http://schemas.microsoft.com/office/powerpoint/2010/main" val="4187000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302739-0E0D-41AA-9E28-051373CD79BE}" type="slidenum">
              <a:rPr lang="en-US" smtClean="0"/>
              <a:pPr>
                <a:defRPr/>
              </a:pPr>
              <a:t>1</a:t>
            </a:fld>
            <a:endParaRPr lang="en-US"/>
          </a:p>
        </p:txBody>
      </p:sp>
    </p:spTree>
    <p:extLst>
      <p:ext uri="{BB962C8B-B14F-4D97-AF65-F5344CB8AC3E}">
        <p14:creationId xmlns:p14="http://schemas.microsoft.com/office/powerpoint/2010/main" val="412991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Mahasiswa</a:t>
            </a:r>
            <a:r>
              <a:rPr lang="en-US" baseline="0" dirty="0" smtClean="0"/>
              <a:t> </a:t>
            </a:r>
            <a:r>
              <a:rPr lang="en-US" baseline="0" dirty="0" err="1" smtClean="0"/>
              <a:t>diperkenalkan</a:t>
            </a:r>
            <a:r>
              <a:rPr lang="en-US" baseline="0" dirty="0" smtClean="0"/>
              <a:t> </a:t>
            </a:r>
            <a:r>
              <a:rPr lang="en-US" baseline="0" dirty="0" err="1" smtClean="0"/>
              <a:t>implementasi</a:t>
            </a:r>
            <a:r>
              <a:rPr lang="en-US" baseline="0" dirty="0" smtClean="0"/>
              <a:t> </a:t>
            </a:r>
            <a:r>
              <a:rPr lang="en-US" baseline="0" dirty="0" err="1" smtClean="0"/>
              <a:t>konsep</a:t>
            </a:r>
            <a:r>
              <a:rPr lang="en-US" baseline="0" dirty="0" smtClean="0"/>
              <a:t> </a:t>
            </a:r>
            <a:r>
              <a:rPr lang="en-US" baseline="0" dirty="0" err="1" smtClean="0"/>
              <a:t>relasi</a:t>
            </a:r>
            <a:r>
              <a:rPr lang="en-US" baseline="0" dirty="0" smtClean="0"/>
              <a:t> </a:t>
            </a:r>
            <a:r>
              <a:rPr lang="en-US" baseline="0" dirty="0" err="1" smtClean="0"/>
              <a:t>dalam</a:t>
            </a:r>
            <a:r>
              <a:rPr lang="en-US" baseline="0" dirty="0" smtClean="0"/>
              <a:t> basis data</a:t>
            </a:r>
            <a:endParaRPr lang="en-US" dirty="0"/>
          </a:p>
        </p:txBody>
      </p:sp>
      <p:sp>
        <p:nvSpPr>
          <p:cNvPr id="4" name="Slide Number Placeholder 3"/>
          <p:cNvSpPr>
            <a:spLocks noGrp="1"/>
          </p:cNvSpPr>
          <p:nvPr>
            <p:ph type="sldNum" sz="quarter" idx="10"/>
          </p:nvPr>
        </p:nvSpPr>
        <p:spPr/>
        <p:txBody>
          <a:bodyPr/>
          <a:lstStyle/>
          <a:p>
            <a:pPr>
              <a:defRPr/>
            </a:pPr>
            <a:fld id="{AB302739-0E0D-41AA-9E28-051373CD79BE}" type="slidenum">
              <a:rPr lang="en-US" smtClean="0"/>
              <a:pPr>
                <a:defRPr/>
              </a:pPr>
              <a:t>4</a:t>
            </a:fld>
            <a:endParaRPr lang="en-US"/>
          </a:p>
        </p:txBody>
      </p:sp>
    </p:spTree>
    <p:extLst>
      <p:ext uri="{BB962C8B-B14F-4D97-AF65-F5344CB8AC3E}">
        <p14:creationId xmlns:p14="http://schemas.microsoft.com/office/powerpoint/2010/main" val="261267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1BECCD12-3261-4C65-AF99-A73D0D210069}" type="datetime1">
              <a:rPr lang="id-ID" smtClean="0"/>
              <a:t>19/08/2018</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71E00701-42B0-4BB2-8E1A-739F1D23B399}" type="slidenum">
              <a:rPr lang="id-ID" smtClean="0"/>
              <a:pPr>
                <a:defRPr/>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54F0C9D-49AB-4E8D-9857-0589BE60DDF4}" type="datetime1">
              <a:rPr lang="id-ID" smtClean="0"/>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07FE0A64-8A8D-43C4-BC4E-D6492BF798CF}" type="slidenum">
              <a:rPr lang="id-ID" smtClean="0"/>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055EE98-C5F1-4A3B-BEC3-C8C19BFB5D15}" type="datetime1">
              <a:rPr lang="id-ID" smtClean="0"/>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9633D02C-6C1B-4A3A-805C-6606CA6EB072}" type="slidenum">
              <a:rPr lang="id-ID" smtClean="0"/>
              <a:pPr>
                <a:defRPr/>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fld id="{9DEA1776-0FF3-4DFE-973E-1EC38032F71E}" type="datetime1">
              <a:rPr lang="id-ID" smtClean="0"/>
              <a:t>19/08/2018</a:t>
            </a:fld>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446BC2AF-B897-4874-A560-018626391C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79C4DAA-4635-4A94-947E-0300BFED99E1}" type="datetime1">
              <a:rPr lang="id-ID" smtClean="0"/>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82F1E65-7B8B-418A-9972-124C4566E551}" type="slidenum">
              <a:rPr lang="id-ID" smtClean="0"/>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F97C602-6763-4FA8-8A47-2F0CD8A210C6}" type="datetime1">
              <a:rPr lang="id-ID" smtClean="0"/>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948BB000-4E5D-42AA-8285-95FB85E49E0E}" type="slidenum">
              <a:rPr lang="id-ID" smtClean="0"/>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CE2A8EE1-BD51-461B-A222-33BFF87F20C0}" type="datetime1">
              <a:rPr lang="id-ID" smtClean="0"/>
              <a:t>19/08/2018</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36BD0203-D93F-4C0A-A55F-3491F7A8F3E2}" type="slidenum">
              <a:rPr lang="id-ID" smtClean="0"/>
              <a:pPr>
                <a:defRPr/>
              </a:pPr>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85A33450-90F7-43DB-B22D-E28C57022B24}" type="datetime1">
              <a:rPr lang="id-ID" smtClean="0"/>
              <a:t>19/08/2018</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CB7C9DC8-28F8-4B4A-900D-847F0E6D7DB3}" type="slidenum">
              <a:rPr lang="id-ID" smtClean="0"/>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3A82D1D-F1A9-4A11-A6EE-B45172AE56DD}" type="datetime1">
              <a:rPr lang="id-ID" smtClean="0"/>
              <a:t>19/08/2018</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7A8FFE89-9338-42E0-846D-CBBA5B742E4D}" type="slidenum">
              <a:rPr lang="id-ID" smtClean="0"/>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FA07743-1F8A-4E82-897D-555A3EAFAA6B}" type="datetime1">
              <a:rPr lang="id-ID" smtClean="0"/>
              <a:t>19/08/2018</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E9370A91-8823-470E-B579-8243583A6652}" type="slidenum">
              <a:rPr lang="id-ID" smtClean="0"/>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FCE382A2-09DF-44C0-826F-095FB07EBBB3}" type="datetime1">
              <a:rPr lang="id-ID" smtClean="0"/>
              <a:t>19/08/2018</a:t>
            </a:fld>
            <a:endParaRPr lang="id-ID"/>
          </a:p>
        </p:txBody>
      </p:sp>
      <p:sp>
        <p:nvSpPr>
          <p:cNvPr id="7" name="Slide Number Placeholder 6"/>
          <p:cNvSpPr>
            <a:spLocks noGrp="1"/>
          </p:cNvSpPr>
          <p:nvPr>
            <p:ph type="sldNum" sz="quarter" idx="12"/>
          </p:nvPr>
        </p:nvSpPr>
        <p:spPr/>
        <p:txBody>
          <a:bodyPr/>
          <a:lstStyle/>
          <a:p>
            <a:pPr>
              <a:defRPr/>
            </a:pPr>
            <a:fld id="{DDF7A39F-C40B-4568-8B89-B4CFB7323560}" type="slidenum">
              <a:rPr lang="id-ID" smtClean="0"/>
              <a:pPr>
                <a:defRPr/>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FF52C9D-F55D-4D39-AC69-DC0A93FF539E}" type="datetime1">
              <a:rPr lang="id-ID" smtClean="0"/>
              <a:t>19/08/2018</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id-ID"/>
          </a:p>
        </p:txBody>
      </p:sp>
      <p:sp>
        <p:nvSpPr>
          <p:cNvPr id="7" name="Slide Number Placeholder 6"/>
          <p:cNvSpPr>
            <a:spLocks noGrp="1"/>
          </p:cNvSpPr>
          <p:nvPr>
            <p:ph type="sldNum" sz="quarter" idx="12"/>
          </p:nvPr>
        </p:nvSpPr>
        <p:spPr/>
        <p:txBody>
          <a:bodyPr/>
          <a:lstStyle/>
          <a:p>
            <a:pPr>
              <a:defRPr/>
            </a:pPr>
            <a:fld id="{5866204C-37E3-484E-A62D-E0E9E03CB42D}" type="slidenum">
              <a:rPr lang="id-ID" smtClean="0"/>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F466331B-E5D7-4701-8DA8-8DF937626795}" type="datetime1">
              <a:rPr lang="id-ID" smtClean="0"/>
              <a:t>19/08/2018</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D5B4B167-4614-4121-BD0B-A7D15B494CBD}"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youtube.com/watch?v=WXMjEM8ZWd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youtube.com/watch?v=WXMjEM8ZWds" TargetMode="External"/><Relationship Id="rId2" Type="http://schemas.openxmlformats.org/officeDocument/2006/relationships/hyperlink" Target="http://www.omicsonline.or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36912"/>
            <a:ext cx="7715304" cy="1224136"/>
          </a:xfrm>
        </p:spPr>
        <p:txBody>
          <a:bodyPr rtlCol="0">
            <a:normAutofit/>
          </a:bodyPr>
          <a:lstStyle/>
          <a:p>
            <a:pPr>
              <a:defRPr/>
            </a:pPr>
            <a:r>
              <a:rPr lang="id-ID" b="1" dirty="0">
                <a:ln w="12700">
                  <a:solidFill>
                    <a:schemeClr val="tx2">
                      <a:satMod val="155000"/>
                    </a:schemeClr>
                  </a:solidFill>
                  <a:prstDash val="solid"/>
                </a:ln>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id-ID"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endParaRPr>
          </a:p>
        </p:txBody>
      </p:sp>
      <p:sp>
        <p:nvSpPr>
          <p:cNvPr id="3" name="TextBox 2"/>
          <p:cNvSpPr txBox="1"/>
          <p:nvPr/>
        </p:nvSpPr>
        <p:spPr>
          <a:xfrm>
            <a:off x="467544" y="3969930"/>
            <a:ext cx="3931397" cy="923330"/>
          </a:xfrm>
          <a:prstGeom prst="rect">
            <a:avLst/>
          </a:prstGeom>
          <a:noFill/>
        </p:spPr>
        <p:txBody>
          <a:bodyPr wrap="none" rtlCol="0">
            <a:spAutoFit/>
          </a:bodyPr>
          <a:lstStyle/>
          <a:p>
            <a:r>
              <a:rPr lang="en-US" b="1" dirty="0" err="1" smtClean="0"/>
              <a:t>Disusun</a:t>
            </a:r>
            <a:r>
              <a:rPr lang="en-US" b="1" dirty="0" smtClean="0"/>
              <a:t> </a:t>
            </a:r>
            <a:r>
              <a:rPr lang="en-US" b="1" dirty="0" err="1" smtClean="0"/>
              <a:t>Oleh</a:t>
            </a:r>
            <a:r>
              <a:rPr lang="en-US" b="1" dirty="0" smtClean="0"/>
              <a:t> : </a:t>
            </a:r>
          </a:p>
          <a:p>
            <a:r>
              <a:rPr lang="en-US" b="1" dirty="0" err="1" smtClean="0"/>
              <a:t>Hanung</a:t>
            </a:r>
            <a:r>
              <a:rPr lang="en-US" b="1" dirty="0" smtClean="0"/>
              <a:t> N. </a:t>
            </a:r>
            <a:r>
              <a:rPr lang="en-US" b="1" dirty="0" err="1" smtClean="0"/>
              <a:t>Prasetyo</a:t>
            </a:r>
            <a:r>
              <a:rPr lang="en-US" b="1" dirty="0" smtClean="0"/>
              <a:t>, </a:t>
            </a:r>
            <a:r>
              <a:rPr lang="en-US" b="1" dirty="0" err="1" smtClean="0"/>
              <a:t>S.Si</a:t>
            </a:r>
            <a:r>
              <a:rPr lang="en-US" b="1" dirty="0" smtClean="0"/>
              <a:t>, M.T. </a:t>
            </a:r>
            <a:r>
              <a:rPr lang="en-US" b="1" dirty="0" err="1" smtClean="0"/>
              <a:t>dkk</a:t>
            </a:r>
            <a:endParaRPr lang="en-US" b="1" dirty="0" smtClean="0"/>
          </a:p>
          <a:p>
            <a:r>
              <a:rPr lang="en-US" b="1" dirty="0" smtClean="0"/>
              <a:t>hanungnp@telkomuniversity.ac.id</a:t>
            </a:r>
            <a:endParaRPr lang="en-US" b="1" dirty="0"/>
          </a:p>
        </p:txBody>
      </p:sp>
      <p:sp>
        <p:nvSpPr>
          <p:cNvPr id="4" name="TextBox 3"/>
          <p:cNvSpPr txBox="1"/>
          <p:nvPr/>
        </p:nvSpPr>
        <p:spPr>
          <a:xfrm>
            <a:off x="107504" y="6309320"/>
            <a:ext cx="8858194" cy="369332"/>
          </a:xfrm>
          <a:prstGeom prst="rect">
            <a:avLst/>
          </a:prstGeom>
          <a:noFill/>
        </p:spPr>
        <p:txBody>
          <a:bodyPr wrap="none" rtlCol="0">
            <a:spAutoFit/>
          </a:bodyPr>
          <a:lstStyle/>
          <a:p>
            <a:r>
              <a:rPr lang="en-US" i="1" dirty="0" err="1" smtClean="0"/>
              <a:t>Hanya</a:t>
            </a:r>
            <a:r>
              <a:rPr lang="en-US" i="1" dirty="0" smtClean="0"/>
              <a:t> </a:t>
            </a:r>
            <a:r>
              <a:rPr lang="en-US" i="1" dirty="0" err="1" smtClean="0"/>
              <a:t>dipergunakan</a:t>
            </a:r>
            <a:r>
              <a:rPr lang="en-US" i="1" dirty="0" smtClean="0"/>
              <a:t> </a:t>
            </a:r>
            <a:r>
              <a:rPr lang="en-US" i="1" dirty="0" err="1" smtClean="0"/>
              <a:t>untuk</a:t>
            </a:r>
            <a:r>
              <a:rPr lang="en-US" i="1" dirty="0" smtClean="0"/>
              <a:t> </a:t>
            </a:r>
            <a:r>
              <a:rPr lang="en-US" i="1" dirty="0" err="1" smtClean="0"/>
              <a:t>kepentingan</a:t>
            </a:r>
            <a:r>
              <a:rPr lang="en-US" i="1" dirty="0" smtClean="0"/>
              <a:t> </a:t>
            </a:r>
            <a:r>
              <a:rPr lang="en-US" i="1" dirty="0" err="1" smtClean="0"/>
              <a:t>pengajaran</a:t>
            </a:r>
            <a:r>
              <a:rPr lang="en-US" i="1" dirty="0" smtClean="0"/>
              <a:t> di </a:t>
            </a:r>
            <a:r>
              <a:rPr lang="en-US" i="1" dirty="0" err="1" smtClean="0"/>
              <a:t>Lingkungan</a:t>
            </a:r>
            <a:r>
              <a:rPr lang="en-US" i="1" dirty="0" smtClean="0"/>
              <a:t> Telkom University</a:t>
            </a:r>
            <a:endParaRPr lang="en-US" i="1" dirty="0"/>
          </a:p>
        </p:txBody>
      </p:sp>
      <p:sp>
        <p:nvSpPr>
          <p:cNvPr id="5" name="TextBox 4"/>
          <p:cNvSpPr txBox="1"/>
          <p:nvPr/>
        </p:nvSpPr>
        <p:spPr>
          <a:xfrm>
            <a:off x="4716016" y="5373216"/>
            <a:ext cx="3223959" cy="646331"/>
          </a:xfrm>
          <a:prstGeom prst="rect">
            <a:avLst/>
          </a:prstGeom>
          <a:noFill/>
        </p:spPr>
        <p:txBody>
          <a:bodyPr wrap="none" rtlCol="0">
            <a:spAutoFit/>
          </a:bodyPr>
          <a:lstStyle/>
          <a:p>
            <a:r>
              <a:rPr lang="en-US" dirty="0" smtClean="0"/>
              <a:t>DPH1A3 - </a:t>
            </a:r>
            <a:r>
              <a:rPr lang="en-US" dirty="0" err="1" smtClean="0"/>
              <a:t>Logika</a:t>
            </a:r>
            <a:r>
              <a:rPr lang="en-US" dirty="0" smtClean="0"/>
              <a:t> </a:t>
            </a:r>
            <a:r>
              <a:rPr lang="en-US" dirty="0" err="1" smtClean="0"/>
              <a:t>Matematika</a:t>
            </a:r>
            <a:endParaRPr lang="en-US" dirty="0" smtClean="0"/>
          </a:p>
          <a:p>
            <a:r>
              <a:rPr lang="en-US" dirty="0" smtClean="0"/>
              <a:t>Semester </a:t>
            </a:r>
            <a:r>
              <a:rPr lang="en-US" dirty="0" err="1" smtClean="0"/>
              <a:t>Ganjil</a:t>
            </a:r>
            <a:r>
              <a:rPr lang="en-US" dirty="0"/>
              <a:t> </a:t>
            </a:r>
            <a:r>
              <a:rPr lang="en-US" dirty="0" smtClean="0"/>
              <a:t>2018 </a:t>
            </a:r>
            <a:r>
              <a:rPr lang="en-US" dirty="0" smtClean="0"/>
              <a:t>- </a:t>
            </a:r>
            <a:r>
              <a:rPr lang="en-US" dirty="0" smtClean="0"/>
              <a:t>2019</a:t>
            </a:r>
            <a:endParaRPr lang="en-US" dirty="0"/>
          </a:p>
        </p:txBody>
      </p:sp>
      <p:sp>
        <p:nvSpPr>
          <p:cNvPr id="9" name="TextBox 8"/>
          <p:cNvSpPr txBox="1"/>
          <p:nvPr/>
        </p:nvSpPr>
        <p:spPr>
          <a:xfrm>
            <a:off x="1334057" y="172978"/>
            <a:ext cx="3185424" cy="800219"/>
          </a:xfrm>
          <a:prstGeom prst="rect">
            <a:avLst/>
          </a:prstGeom>
          <a:noFill/>
        </p:spPr>
        <p:txBody>
          <a:bodyPr wrap="none" rtlCol="0">
            <a:spAutoFit/>
          </a:bodyPr>
          <a:lstStyle/>
          <a:p>
            <a:r>
              <a:rPr lang="en-US" sz="2800" b="1" dirty="0" err="1" smtClean="0">
                <a:latin typeface="Calibri" pitchFamily="34" charset="0"/>
                <a:cs typeface="Calibri" pitchFamily="34" charset="0"/>
              </a:rPr>
              <a:t>Universitas</a:t>
            </a:r>
            <a:r>
              <a:rPr lang="en-US" sz="2800" b="1" dirty="0" smtClean="0">
                <a:latin typeface="Calibri" pitchFamily="34" charset="0"/>
                <a:cs typeface="Calibri" pitchFamily="34" charset="0"/>
              </a:rPr>
              <a:t> Telkom</a:t>
            </a:r>
          </a:p>
          <a:p>
            <a:r>
              <a:rPr lang="en-US" b="1" dirty="0" smtClean="0">
                <a:solidFill>
                  <a:srgbClr val="002060"/>
                </a:solidFill>
              </a:rPr>
              <a:t>www.telkomuniversity.ac.id</a:t>
            </a:r>
            <a:endParaRPr lang="en-US" b="1" dirty="0">
              <a:solidFill>
                <a:srgbClr val="002060"/>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796" y="172978"/>
            <a:ext cx="1077595" cy="1077595"/>
          </a:xfrm>
          <a:prstGeom prst="rect">
            <a:avLst/>
          </a:prstGeom>
        </p:spPr>
      </p:pic>
    </p:spTree>
    <p:extLst>
      <p:ext uri="{BB962C8B-B14F-4D97-AF65-F5344CB8AC3E}">
        <p14:creationId xmlns:p14="http://schemas.microsoft.com/office/powerpoint/2010/main" val="2407156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9552" y="692696"/>
            <a:ext cx="8229600" cy="478383"/>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Biner</a:t>
            </a:r>
            <a:endParaRPr lang="en-US" dirty="0" smtClean="0"/>
          </a:p>
        </p:txBody>
      </p:sp>
      <p:sp>
        <p:nvSpPr>
          <p:cNvPr id="3" name="Content Placeholder 2"/>
          <p:cNvSpPr>
            <a:spLocks noGrp="1"/>
          </p:cNvSpPr>
          <p:nvPr>
            <p:ph idx="1"/>
          </p:nvPr>
        </p:nvSpPr>
        <p:spPr>
          <a:xfrm>
            <a:off x="395536" y="1556792"/>
            <a:ext cx="8472518" cy="5500702"/>
          </a:xfrm>
        </p:spPr>
        <p:txBody>
          <a:bodyPr/>
          <a:lstStyle/>
          <a:p>
            <a:pPr>
              <a:defRPr/>
            </a:pPr>
            <a:r>
              <a:rPr lang="en-US" dirty="0" err="1" smtClean="0"/>
              <a:t>Relasi</a:t>
            </a:r>
            <a:r>
              <a:rPr lang="en-US" dirty="0" smtClean="0"/>
              <a:t> </a:t>
            </a:r>
            <a:r>
              <a:rPr lang="en-US" dirty="0" err="1" smtClean="0"/>
              <a:t>biner</a:t>
            </a:r>
            <a:r>
              <a:rPr lang="en-US" dirty="0" smtClean="0"/>
              <a:t> </a:t>
            </a:r>
            <a:r>
              <a:rPr lang="en-US" i="1" dirty="0" smtClean="0"/>
              <a:t>R</a:t>
            </a:r>
            <a:r>
              <a:rPr lang="en-US" dirty="0" smtClean="0"/>
              <a:t> </a:t>
            </a:r>
            <a:r>
              <a:rPr lang="en-US" dirty="0" err="1" smtClean="0"/>
              <a:t>antara</a:t>
            </a:r>
            <a:r>
              <a:rPr lang="en-US" dirty="0" smtClean="0"/>
              <a:t> </a:t>
            </a:r>
            <a:r>
              <a:rPr lang="en-US" dirty="0" err="1" smtClean="0"/>
              <a:t>himpunan</a:t>
            </a:r>
            <a:r>
              <a:rPr lang="en-US" dirty="0" smtClean="0"/>
              <a:t> </a:t>
            </a:r>
            <a:r>
              <a:rPr lang="en-US" i="1" dirty="0" smtClean="0"/>
              <a:t>A</a:t>
            </a:r>
            <a:r>
              <a:rPr lang="en-US" dirty="0" smtClean="0"/>
              <a:t> </a:t>
            </a:r>
            <a:r>
              <a:rPr lang="en-US" dirty="0" err="1" smtClean="0"/>
              <a:t>dan</a:t>
            </a:r>
            <a:r>
              <a:rPr lang="en-US" dirty="0" smtClean="0"/>
              <a:t> </a:t>
            </a:r>
            <a:r>
              <a:rPr lang="en-US" i="1" dirty="0" smtClean="0"/>
              <a:t>B</a:t>
            </a:r>
            <a:r>
              <a:rPr lang="en-US" dirty="0" smtClean="0"/>
              <a:t> </a:t>
            </a:r>
            <a:r>
              <a:rPr lang="en-US" dirty="0" err="1" smtClean="0"/>
              <a:t>adalah</a:t>
            </a:r>
            <a:r>
              <a:rPr lang="en-US" dirty="0" smtClean="0"/>
              <a:t> </a:t>
            </a:r>
            <a:r>
              <a:rPr lang="en-US" dirty="0" err="1" smtClean="0"/>
              <a:t>himpunan</a:t>
            </a:r>
            <a:r>
              <a:rPr lang="en-US" dirty="0" smtClean="0"/>
              <a:t> </a:t>
            </a:r>
            <a:r>
              <a:rPr lang="en-US" dirty="0" err="1" smtClean="0"/>
              <a:t>bagian</a:t>
            </a:r>
            <a:r>
              <a:rPr lang="en-US" dirty="0" smtClean="0"/>
              <a:t> </a:t>
            </a:r>
            <a:r>
              <a:rPr lang="en-US" dirty="0" err="1" smtClean="0"/>
              <a:t>dari</a:t>
            </a:r>
            <a:r>
              <a:rPr lang="en-US" dirty="0" smtClean="0"/>
              <a:t> </a:t>
            </a:r>
            <a:r>
              <a:rPr lang="en-US" i="1" dirty="0" smtClean="0"/>
              <a:t>A</a:t>
            </a:r>
            <a:r>
              <a:rPr lang="en-US" dirty="0" smtClean="0"/>
              <a:t> </a:t>
            </a:r>
            <a:r>
              <a:rPr lang="en-US" dirty="0" smtClean="0">
                <a:sym typeface="Symbol"/>
              </a:rPr>
              <a:t></a:t>
            </a:r>
            <a:r>
              <a:rPr lang="en-US" dirty="0" smtClean="0"/>
              <a:t> </a:t>
            </a:r>
            <a:r>
              <a:rPr lang="en-US" i="1" dirty="0" smtClean="0"/>
              <a:t>B</a:t>
            </a:r>
            <a:r>
              <a:rPr lang="en-US" dirty="0" smtClean="0"/>
              <a:t>.</a:t>
            </a:r>
          </a:p>
          <a:p>
            <a:pPr>
              <a:defRPr/>
            </a:pPr>
            <a:r>
              <a:rPr lang="en-US" dirty="0" err="1" smtClean="0"/>
              <a:t>Notasi</a:t>
            </a:r>
            <a:r>
              <a:rPr lang="en-US" dirty="0" smtClean="0"/>
              <a:t>: </a:t>
            </a:r>
            <a:r>
              <a:rPr lang="en-US" i="1" dirty="0" smtClean="0"/>
              <a:t>R</a:t>
            </a:r>
            <a:r>
              <a:rPr lang="en-US" dirty="0" smtClean="0"/>
              <a:t> </a:t>
            </a:r>
            <a:r>
              <a:rPr lang="en-US" dirty="0" smtClean="0">
                <a:sym typeface="Symbol"/>
              </a:rPr>
              <a:t></a:t>
            </a:r>
            <a:r>
              <a:rPr lang="en-US" dirty="0" smtClean="0"/>
              <a:t> (</a:t>
            </a:r>
            <a:r>
              <a:rPr lang="en-US" i="1" dirty="0" smtClean="0"/>
              <a:t>A</a:t>
            </a:r>
            <a:r>
              <a:rPr lang="en-US" dirty="0" smtClean="0"/>
              <a:t> </a:t>
            </a:r>
            <a:r>
              <a:rPr lang="en-US" dirty="0" smtClean="0">
                <a:sym typeface="Symbol"/>
              </a:rPr>
              <a:t></a:t>
            </a:r>
            <a:r>
              <a:rPr lang="en-US" dirty="0" smtClean="0"/>
              <a:t> </a:t>
            </a:r>
            <a:r>
              <a:rPr lang="en-US" i="1" dirty="0" smtClean="0"/>
              <a:t>B</a:t>
            </a:r>
            <a:r>
              <a:rPr lang="en-US" dirty="0" smtClean="0"/>
              <a:t>).   </a:t>
            </a:r>
          </a:p>
          <a:p>
            <a:pPr>
              <a:defRPr/>
            </a:pPr>
            <a:r>
              <a:rPr lang="en-US" i="1" dirty="0" smtClean="0"/>
              <a:t>a R b</a:t>
            </a:r>
            <a:r>
              <a:rPr lang="en-US" dirty="0" smtClean="0"/>
              <a:t> </a:t>
            </a:r>
            <a:r>
              <a:rPr lang="en-US" dirty="0" err="1" smtClean="0"/>
              <a:t>adalah</a:t>
            </a:r>
            <a:r>
              <a:rPr lang="en-US" dirty="0" smtClean="0"/>
              <a:t> </a:t>
            </a:r>
            <a:r>
              <a:rPr lang="en-US" dirty="0" err="1" smtClean="0"/>
              <a:t>notasi</a:t>
            </a:r>
            <a:r>
              <a:rPr lang="en-US" dirty="0" smtClean="0"/>
              <a:t> </a:t>
            </a:r>
            <a:r>
              <a:rPr lang="en-US" dirty="0" err="1" smtClean="0"/>
              <a:t>untuk</a:t>
            </a:r>
            <a:r>
              <a:rPr lang="en-US" dirty="0" smtClean="0"/>
              <a:t> (</a:t>
            </a:r>
            <a:r>
              <a:rPr lang="en-US" i="1" dirty="0" smtClean="0"/>
              <a:t>a</a:t>
            </a:r>
            <a:r>
              <a:rPr lang="en-US" dirty="0" smtClean="0"/>
              <a:t>, </a:t>
            </a:r>
            <a:r>
              <a:rPr lang="en-US" i="1" dirty="0" smtClean="0"/>
              <a:t>b</a:t>
            </a:r>
            <a:r>
              <a:rPr lang="en-US" dirty="0" smtClean="0"/>
              <a:t>) </a:t>
            </a:r>
            <a:r>
              <a:rPr lang="en-US" dirty="0" smtClean="0">
                <a:sym typeface="Symbol"/>
              </a:rPr>
              <a:t></a:t>
            </a:r>
            <a:r>
              <a:rPr lang="en-US" dirty="0" smtClean="0"/>
              <a:t> </a:t>
            </a:r>
            <a:r>
              <a:rPr lang="en-US" i="1" dirty="0" smtClean="0"/>
              <a:t>R</a:t>
            </a:r>
            <a:r>
              <a:rPr lang="en-US" dirty="0" smtClean="0"/>
              <a:t>, yang </a:t>
            </a:r>
            <a:r>
              <a:rPr lang="en-US" dirty="0" err="1" smtClean="0"/>
              <a:t>artinya</a:t>
            </a:r>
            <a:r>
              <a:rPr lang="en-US" dirty="0" smtClean="0"/>
              <a:t> </a:t>
            </a:r>
            <a:r>
              <a:rPr lang="en-US" i="1" dirty="0" smtClean="0"/>
              <a:t>a</a:t>
            </a:r>
            <a:r>
              <a:rPr lang="en-US" dirty="0" smtClean="0"/>
              <a:t> </a:t>
            </a:r>
            <a:r>
              <a:rPr lang="en-US" dirty="0" err="1" smtClean="0"/>
              <a:t>dihubungkan</a:t>
            </a:r>
            <a:r>
              <a:rPr lang="en-US" dirty="0" smtClean="0"/>
              <a:t> </a:t>
            </a:r>
            <a:r>
              <a:rPr lang="en-US" dirty="0" err="1" smtClean="0"/>
              <a:t>dengan</a:t>
            </a:r>
            <a:r>
              <a:rPr lang="en-US" dirty="0" smtClean="0"/>
              <a:t> </a:t>
            </a:r>
            <a:r>
              <a:rPr lang="en-US" i="1" dirty="0" smtClean="0"/>
              <a:t>b</a:t>
            </a:r>
            <a:r>
              <a:rPr lang="en-US" dirty="0" smtClean="0"/>
              <a:t> </a:t>
            </a:r>
            <a:r>
              <a:rPr lang="en-US" dirty="0" err="1" smtClean="0"/>
              <a:t>oleh</a:t>
            </a:r>
            <a:r>
              <a:rPr lang="en-US" dirty="0" smtClean="0"/>
              <a:t> </a:t>
            </a:r>
            <a:r>
              <a:rPr lang="en-US" i="1" dirty="0" smtClean="0"/>
              <a:t>R</a:t>
            </a:r>
            <a:endParaRPr lang="en-US" dirty="0" smtClean="0"/>
          </a:p>
          <a:p>
            <a:pPr>
              <a:defRPr/>
            </a:pPr>
            <a:r>
              <a:rPr lang="en-US" i="1" dirty="0" smtClean="0"/>
              <a:t>a</a:t>
            </a:r>
            <a:r>
              <a:rPr lang="en-US" dirty="0" smtClean="0"/>
              <a:t> </a:t>
            </a:r>
            <a:r>
              <a:rPr lang="en-US" i="1" strike="sngStrike" dirty="0" smtClean="0"/>
              <a:t>R</a:t>
            </a:r>
            <a:r>
              <a:rPr lang="en-US" dirty="0" smtClean="0"/>
              <a:t> </a:t>
            </a:r>
            <a:r>
              <a:rPr lang="en-US" i="1" dirty="0" smtClean="0"/>
              <a:t>b</a:t>
            </a:r>
            <a:r>
              <a:rPr lang="en-US" dirty="0" smtClean="0"/>
              <a:t> </a:t>
            </a:r>
            <a:r>
              <a:rPr lang="en-US" dirty="0" err="1" smtClean="0"/>
              <a:t>adalah</a:t>
            </a:r>
            <a:r>
              <a:rPr lang="en-US" dirty="0" smtClean="0"/>
              <a:t> </a:t>
            </a:r>
            <a:r>
              <a:rPr lang="en-US" dirty="0" err="1" smtClean="0"/>
              <a:t>notasi</a:t>
            </a:r>
            <a:r>
              <a:rPr lang="en-US" dirty="0" smtClean="0"/>
              <a:t> </a:t>
            </a:r>
            <a:r>
              <a:rPr lang="en-US" dirty="0" err="1" smtClean="0"/>
              <a:t>untuk</a:t>
            </a:r>
            <a:r>
              <a:rPr lang="en-US" dirty="0" smtClean="0"/>
              <a:t> (</a:t>
            </a:r>
            <a:r>
              <a:rPr lang="en-US" i="1" dirty="0" smtClean="0"/>
              <a:t>a</a:t>
            </a:r>
            <a:r>
              <a:rPr lang="en-US" dirty="0" smtClean="0"/>
              <a:t>, </a:t>
            </a:r>
            <a:r>
              <a:rPr lang="en-US" i="1" dirty="0" smtClean="0"/>
              <a:t>b</a:t>
            </a:r>
            <a:r>
              <a:rPr lang="en-US" dirty="0" smtClean="0"/>
              <a:t>) </a:t>
            </a:r>
            <a:r>
              <a:rPr lang="en-US" dirty="0" smtClean="0">
                <a:sym typeface="Symbol"/>
              </a:rPr>
              <a:t></a:t>
            </a:r>
            <a:r>
              <a:rPr lang="en-US" dirty="0" smtClean="0"/>
              <a:t> </a:t>
            </a:r>
            <a:r>
              <a:rPr lang="en-US" i="1" dirty="0" smtClean="0"/>
              <a:t>R</a:t>
            </a:r>
            <a:r>
              <a:rPr lang="en-US" dirty="0" smtClean="0"/>
              <a:t>, yang </a:t>
            </a:r>
            <a:r>
              <a:rPr lang="en-US" dirty="0" err="1" smtClean="0"/>
              <a:t>artinya</a:t>
            </a:r>
            <a:r>
              <a:rPr lang="en-US" dirty="0" smtClean="0"/>
              <a:t> </a:t>
            </a:r>
            <a:r>
              <a:rPr lang="en-US" i="1" dirty="0" smtClean="0"/>
              <a:t>a</a:t>
            </a:r>
            <a:r>
              <a:rPr lang="en-US" dirty="0" smtClean="0"/>
              <a:t> </a:t>
            </a:r>
            <a:r>
              <a:rPr lang="en-US" dirty="0" err="1" smtClean="0"/>
              <a:t>tidak</a:t>
            </a:r>
            <a:r>
              <a:rPr lang="en-US" dirty="0" smtClean="0"/>
              <a:t> </a:t>
            </a:r>
            <a:r>
              <a:rPr lang="en-US" dirty="0" err="1" smtClean="0"/>
              <a:t>dihubungkan</a:t>
            </a:r>
            <a:r>
              <a:rPr lang="en-US" dirty="0" smtClean="0"/>
              <a:t> </a:t>
            </a:r>
            <a:r>
              <a:rPr lang="en-US" dirty="0" err="1" smtClean="0"/>
              <a:t>oleh</a:t>
            </a:r>
            <a:r>
              <a:rPr lang="en-US" dirty="0" smtClean="0"/>
              <a:t> </a:t>
            </a:r>
            <a:r>
              <a:rPr lang="en-US" i="1" dirty="0" smtClean="0"/>
              <a:t>b</a:t>
            </a:r>
            <a:r>
              <a:rPr lang="en-US" dirty="0" smtClean="0"/>
              <a:t> </a:t>
            </a:r>
            <a:r>
              <a:rPr lang="en-US" dirty="0" err="1" smtClean="0"/>
              <a:t>oleh</a:t>
            </a:r>
            <a:r>
              <a:rPr lang="en-US" dirty="0" smtClean="0"/>
              <a:t> </a:t>
            </a:r>
            <a:r>
              <a:rPr lang="en-US" dirty="0" err="1" smtClean="0"/>
              <a:t>relasi</a:t>
            </a:r>
            <a:r>
              <a:rPr lang="en-US" dirty="0" smtClean="0"/>
              <a:t> </a:t>
            </a:r>
            <a:r>
              <a:rPr lang="en-US" i="1" dirty="0" smtClean="0"/>
              <a:t>R</a:t>
            </a:r>
            <a:r>
              <a:rPr lang="en-US" dirty="0" smtClean="0"/>
              <a:t>. </a:t>
            </a:r>
          </a:p>
          <a:p>
            <a:pPr>
              <a:defRPr/>
            </a:pPr>
            <a:r>
              <a:rPr lang="en-US" dirty="0" err="1" smtClean="0"/>
              <a:t>Himpunan</a:t>
            </a:r>
            <a:r>
              <a:rPr lang="en-US" dirty="0" smtClean="0"/>
              <a:t> </a:t>
            </a:r>
            <a:r>
              <a:rPr lang="en-US" i="1" dirty="0" smtClean="0"/>
              <a:t>A</a:t>
            </a:r>
            <a:r>
              <a:rPr lang="en-US" dirty="0" smtClean="0"/>
              <a:t> </a:t>
            </a:r>
            <a:r>
              <a:rPr lang="en-US" dirty="0" err="1" smtClean="0"/>
              <a:t>disebut</a:t>
            </a:r>
            <a:r>
              <a:rPr lang="en-US" dirty="0" smtClean="0"/>
              <a:t> </a:t>
            </a:r>
            <a:r>
              <a:rPr lang="en-US" dirty="0" err="1" smtClean="0"/>
              <a:t>daerah</a:t>
            </a:r>
            <a:r>
              <a:rPr lang="en-US" dirty="0" smtClean="0"/>
              <a:t> </a:t>
            </a:r>
            <a:r>
              <a:rPr lang="en-US" dirty="0" err="1" smtClean="0"/>
              <a:t>asal</a:t>
            </a:r>
            <a:r>
              <a:rPr lang="en-US" dirty="0" smtClean="0"/>
              <a:t> (</a:t>
            </a:r>
            <a:r>
              <a:rPr lang="en-US" i="1" dirty="0" smtClean="0"/>
              <a:t>domain</a:t>
            </a:r>
            <a:r>
              <a:rPr lang="en-US" dirty="0" smtClean="0"/>
              <a:t>) </a:t>
            </a:r>
            <a:r>
              <a:rPr lang="en-US" dirty="0" err="1" smtClean="0"/>
              <a:t>dari</a:t>
            </a:r>
            <a:r>
              <a:rPr lang="en-US" dirty="0" smtClean="0"/>
              <a:t> </a:t>
            </a:r>
            <a:r>
              <a:rPr lang="en-US" i="1" dirty="0" smtClean="0"/>
              <a:t>R</a:t>
            </a:r>
            <a:r>
              <a:rPr lang="en-US" dirty="0" smtClean="0"/>
              <a:t>, </a:t>
            </a:r>
            <a:r>
              <a:rPr lang="en-US" dirty="0" err="1" smtClean="0"/>
              <a:t>dan</a:t>
            </a:r>
            <a:r>
              <a:rPr lang="en-US" dirty="0" smtClean="0"/>
              <a:t> </a:t>
            </a:r>
            <a:r>
              <a:rPr lang="en-US" dirty="0" err="1" smtClean="0"/>
              <a:t>himpunan</a:t>
            </a:r>
            <a:r>
              <a:rPr lang="en-US" dirty="0" smtClean="0"/>
              <a:t> </a:t>
            </a:r>
            <a:r>
              <a:rPr lang="en-US" i="1" dirty="0" smtClean="0"/>
              <a:t>B </a:t>
            </a:r>
            <a:r>
              <a:rPr lang="en-US" dirty="0" err="1" smtClean="0"/>
              <a:t>disebut</a:t>
            </a:r>
            <a:r>
              <a:rPr lang="en-US" dirty="0" smtClean="0"/>
              <a:t> </a:t>
            </a:r>
            <a:r>
              <a:rPr lang="en-US" dirty="0" err="1" smtClean="0"/>
              <a:t>daerah</a:t>
            </a:r>
            <a:r>
              <a:rPr lang="en-US" dirty="0" smtClean="0"/>
              <a:t> </a:t>
            </a:r>
            <a:r>
              <a:rPr lang="en-US" dirty="0" err="1" smtClean="0"/>
              <a:t>hasil</a:t>
            </a:r>
            <a:r>
              <a:rPr lang="en-US" dirty="0" smtClean="0"/>
              <a:t> (</a:t>
            </a:r>
            <a:r>
              <a:rPr lang="en-US" i="1" dirty="0" smtClean="0"/>
              <a:t>range</a:t>
            </a:r>
            <a:r>
              <a:rPr lang="en-US" dirty="0" smtClean="0"/>
              <a:t>) </a:t>
            </a:r>
            <a:r>
              <a:rPr lang="en-US" dirty="0" err="1" smtClean="0"/>
              <a:t>dari</a:t>
            </a:r>
            <a:r>
              <a:rPr lang="en-US" dirty="0" smtClean="0"/>
              <a:t> </a:t>
            </a:r>
            <a:r>
              <a:rPr lang="en-US" i="1" dirty="0" smtClean="0"/>
              <a:t>R</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heckerboard(across)">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43490" y="1027664"/>
            <a:ext cx="7024744" cy="385112"/>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18435" name="Content Placeholder 2"/>
          <p:cNvSpPr>
            <a:spLocks noGrp="1"/>
          </p:cNvSpPr>
          <p:nvPr>
            <p:ph idx="1"/>
          </p:nvPr>
        </p:nvSpPr>
        <p:spPr>
          <a:xfrm>
            <a:off x="467544" y="1412776"/>
            <a:ext cx="8329613" cy="4525963"/>
          </a:xfrm>
        </p:spPr>
        <p:txBody>
          <a:bodyPr/>
          <a:lstStyle/>
          <a:p>
            <a:r>
              <a:rPr lang="en-US" dirty="0" err="1" smtClean="0"/>
              <a:t>Misalkan</a:t>
            </a:r>
            <a:r>
              <a:rPr lang="en-US" dirty="0" smtClean="0"/>
              <a:t> </a:t>
            </a:r>
            <a:r>
              <a:rPr lang="en-US" i="1" dirty="0" smtClean="0"/>
              <a:t>P</a:t>
            </a:r>
            <a:r>
              <a:rPr lang="en-US" dirty="0" smtClean="0"/>
              <a:t> = {2, 3, 4} </a:t>
            </a:r>
            <a:r>
              <a:rPr lang="en-US" dirty="0" err="1" smtClean="0"/>
              <a:t>dan</a:t>
            </a:r>
            <a:r>
              <a:rPr lang="en-US" dirty="0" smtClean="0"/>
              <a:t> </a:t>
            </a:r>
            <a:r>
              <a:rPr lang="en-US" i="1" dirty="0" smtClean="0"/>
              <a:t>Q</a:t>
            </a:r>
            <a:r>
              <a:rPr lang="en-US" dirty="0" smtClean="0"/>
              <a:t> = {2, 4, 8, 9, 15}.</a:t>
            </a:r>
          </a:p>
          <a:p>
            <a:r>
              <a:rPr lang="en-US" dirty="0" err="1" smtClean="0"/>
              <a:t>Jika</a:t>
            </a:r>
            <a:r>
              <a:rPr lang="en-US" dirty="0" smtClean="0"/>
              <a:t> </a:t>
            </a:r>
            <a:r>
              <a:rPr lang="en-US" dirty="0" err="1" smtClean="0"/>
              <a:t>kita</a:t>
            </a:r>
            <a:r>
              <a:rPr lang="en-US" dirty="0" smtClean="0"/>
              <a:t> </a:t>
            </a:r>
            <a:r>
              <a:rPr lang="en-US" dirty="0" err="1" smtClean="0"/>
              <a:t>definisikan</a:t>
            </a:r>
            <a:r>
              <a:rPr lang="en-US" dirty="0" smtClean="0"/>
              <a:t> </a:t>
            </a:r>
            <a:r>
              <a:rPr lang="en-US" dirty="0" err="1" smtClean="0"/>
              <a:t>relasi</a:t>
            </a:r>
            <a:r>
              <a:rPr lang="en-US" dirty="0" smtClean="0"/>
              <a:t> </a:t>
            </a:r>
            <a:r>
              <a:rPr lang="en-US" i="1" dirty="0" smtClean="0"/>
              <a:t>R</a:t>
            </a:r>
            <a:r>
              <a:rPr lang="en-US" dirty="0" smtClean="0"/>
              <a:t> </a:t>
            </a:r>
            <a:r>
              <a:rPr lang="en-US" dirty="0" err="1" smtClean="0"/>
              <a:t>dari</a:t>
            </a:r>
            <a:r>
              <a:rPr lang="en-US" dirty="0" smtClean="0"/>
              <a:t> </a:t>
            </a:r>
            <a:r>
              <a:rPr lang="en-US" i="1" dirty="0" smtClean="0"/>
              <a:t>P</a:t>
            </a:r>
            <a:r>
              <a:rPr lang="en-US" dirty="0" smtClean="0"/>
              <a:t> </a:t>
            </a:r>
            <a:r>
              <a:rPr lang="en-US" dirty="0" err="1" smtClean="0"/>
              <a:t>ke</a:t>
            </a:r>
            <a:r>
              <a:rPr lang="en-US" dirty="0" smtClean="0"/>
              <a:t> </a:t>
            </a:r>
            <a:r>
              <a:rPr lang="en-US" i="1" dirty="0" smtClean="0"/>
              <a:t>Q </a:t>
            </a:r>
            <a:r>
              <a:rPr lang="en-US" dirty="0" err="1" smtClean="0"/>
              <a:t>dengan</a:t>
            </a:r>
            <a:r>
              <a:rPr lang="en-US" dirty="0" smtClean="0"/>
              <a:t>:       (</a:t>
            </a:r>
            <a:r>
              <a:rPr lang="en-US" i="1" dirty="0" smtClean="0"/>
              <a:t>p</a:t>
            </a:r>
            <a:r>
              <a:rPr lang="en-US" dirty="0" smtClean="0"/>
              <a:t>, </a:t>
            </a:r>
            <a:r>
              <a:rPr lang="en-US" i="1" dirty="0" smtClean="0"/>
              <a:t>q</a:t>
            </a:r>
            <a:r>
              <a:rPr lang="en-US" dirty="0" smtClean="0"/>
              <a:t>) </a:t>
            </a:r>
            <a:r>
              <a:rPr lang="en-US" dirty="0" smtClean="0">
                <a:sym typeface="Symbol" pitchFamily="18" charset="2"/>
              </a:rPr>
              <a:t></a:t>
            </a:r>
            <a:r>
              <a:rPr lang="en-US" dirty="0" smtClean="0"/>
              <a:t> </a:t>
            </a:r>
            <a:r>
              <a:rPr lang="en-US" i="1" dirty="0" smtClean="0"/>
              <a:t>R</a:t>
            </a:r>
            <a:r>
              <a:rPr lang="en-US" dirty="0" smtClean="0"/>
              <a:t>  </a:t>
            </a:r>
            <a:r>
              <a:rPr lang="en-US" dirty="0" err="1" smtClean="0"/>
              <a:t>jika</a:t>
            </a:r>
            <a:r>
              <a:rPr lang="en-US" dirty="0" smtClean="0"/>
              <a:t> </a:t>
            </a:r>
            <a:r>
              <a:rPr lang="en-US" i="1" dirty="0" smtClean="0"/>
              <a:t>p</a:t>
            </a:r>
            <a:r>
              <a:rPr lang="en-US" dirty="0" smtClean="0"/>
              <a:t> </a:t>
            </a:r>
            <a:r>
              <a:rPr lang="en-US" dirty="0" err="1" smtClean="0"/>
              <a:t>habis</a:t>
            </a:r>
            <a:r>
              <a:rPr lang="en-US" dirty="0" smtClean="0"/>
              <a:t> </a:t>
            </a:r>
            <a:r>
              <a:rPr lang="en-US" dirty="0" err="1" smtClean="0"/>
              <a:t>membagi</a:t>
            </a:r>
            <a:r>
              <a:rPr lang="en-US" dirty="0" smtClean="0"/>
              <a:t> </a:t>
            </a:r>
            <a:r>
              <a:rPr lang="en-US" i="1" dirty="0" smtClean="0"/>
              <a:t>q </a:t>
            </a:r>
            <a:r>
              <a:rPr lang="en-US" dirty="0" err="1" smtClean="0"/>
              <a:t>maka</a:t>
            </a:r>
            <a:r>
              <a:rPr lang="en-US" dirty="0" smtClean="0"/>
              <a:t> </a:t>
            </a:r>
            <a:r>
              <a:rPr lang="en-US" dirty="0" err="1" smtClean="0"/>
              <a:t>diperoleh</a:t>
            </a:r>
            <a:r>
              <a:rPr lang="en-US" dirty="0" smtClean="0"/>
              <a:t>:</a:t>
            </a:r>
          </a:p>
          <a:p>
            <a:r>
              <a:rPr lang="en-US" sz="2800" i="1" dirty="0" smtClean="0"/>
              <a:t>R</a:t>
            </a:r>
            <a:r>
              <a:rPr lang="en-US" sz="2800" dirty="0" smtClean="0"/>
              <a:t>  = {(2, 2), (2, 4), (4, 4), (2, 8), (4, 8), (3, 9), (3, 15)} </a:t>
            </a:r>
          </a:p>
          <a:p>
            <a:pPr>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heckerboard(across)">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12" dur="500"/>
                                        <p:tgtEl>
                                          <p:spTgt spid="184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7" dur="500"/>
                                        <p:tgtEl>
                                          <p:spTgt spid="184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19459" name="Content Placeholder 2"/>
          <p:cNvSpPr>
            <a:spLocks noGrp="1"/>
          </p:cNvSpPr>
          <p:nvPr>
            <p:ph idx="1"/>
          </p:nvPr>
        </p:nvSpPr>
        <p:spPr/>
        <p:txBody>
          <a:bodyPr/>
          <a:lstStyle/>
          <a:p>
            <a:r>
              <a:rPr lang="en-US" dirty="0" err="1" smtClean="0"/>
              <a:t>Misalkan</a:t>
            </a:r>
            <a:r>
              <a:rPr lang="en-US" dirty="0" smtClean="0"/>
              <a:t> </a:t>
            </a:r>
            <a:r>
              <a:rPr lang="en-US" i="1" dirty="0" smtClean="0"/>
              <a:t>R</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pada</a:t>
            </a:r>
            <a:r>
              <a:rPr lang="en-US" dirty="0" smtClean="0"/>
              <a:t> </a:t>
            </a:r>
            <a:r>
              <a:rPr lang="en-US" i="1" dirty="0" smtClean="0"/>
              <a:t>A</a:t>
            </a:r>
            <a:r>
              <a:rPr lang="en-US" dirty="0" smtClean="0"/>
              <a:t> = {2, 3, 4, 8, 9} yang </a:t>
            </a:r>
            <a:r>
              <a:rPr lang="en-US" dirty="0" err="1" smtClean="0"/>
              <a:t>didefinisikan</a:t>
            </a:r>
            <a:r>
              <a:rPr lang="en-US" dirty="0" smtClean="0"/>
              <a:t> </a:t>
            </a:r>
            <a:r>
              <a:rPr lang="en-US" dirty="0" err="1" smtClean="0"/>
              <a:t>oleh</a:t>
            </a:r>
            <a:r>
              <a:rPr lang="en-US" dirty="0" smtClean="0"/>
              <a:t> (</a:t>
            </a:r>
            <a:r>
              <a:rPr lang="en-US" i="1" dirty="0" smtClean="0"/>
              <a:t>x</a:t>
            </a:r>
            <a:r>
              <a:rPr lang="en-US" dirty="0" smtClean="0"/>
              <a:t>, </a:t>
            </a:r>
            <a:r>
              <a:rPr lang="en-US" i="1" dirty="0" smtClean="0"/>
              <a:t>y</a:t>
            </a:r>
            <a:r>
              <a:rPr lang="en-US" dirty="0" smtClean="0"/>
              <a:t>) </a:t>
            </a:r>
            <a:r>
              <a:rPr lang="en-US" dirty="0" smtClean="0">
                <a:sym typeface="Symbol" pitchFamily="18" charset="2"/>
              </a:rPr>
              <a:t></a:t>
            </a:r>
            <a:r>
              <a:rPr lang="en-US" dirty="0" smtClean="0"/>
              <a:t> </a:t>
            </a:r>
            <a:r>
              <a:rPr lang="en-US" i="1" dirty="0" smtClean="0"/>
              <a:t>R</a:t>
            </a:r>
            <a:r>
              <a:rPr lang="en-US" dirty="0" smtClean="0"/>
              <a:t>  </a:t>
            </a:r>
          </a:p>
          <a:p>
            <a:r>
              <a:rPr lang="en-US" dirty="0" err="1" smtClean="0"/>
              <a:t>Jika</a:t>
            </a:r>
            <a:r>
              <a:rPr lang="en-US" dirty="0" smtClean="0"/>
              <a:t> </a:t>
            </a:r>
            <a:r>
              <a:rPr lang="en-US" i="1" dirty="0" smtClean="0"/>
              <a:t>x</a:t>
            </a:r>
            <a:r>
              <a:rPr lang="en-US" dirty="0" smtClean="0"/>
              <a:t> </a:t>
            </a:r>
            <a:r>
              <a:rPr lang="en-US" dirty="0" err="1" smtClean="0"/>
              <a:t>adalah</a:t>
            </a:r>
            <a:r>
              <a:rPr lang="en-US" dirty="0" smtClean="0"/>
              <a:t>  </a:t>
            </a:r>
            <a:r>
              <a:rPr lang="en-US" dirty="0" err="1" smtClean="0"/>
              <a:t>faktor</a:t>
            </a:r>
            <a:r>
              <a:rPr lang="en-US" dirty="0" smtClean="0"/>
              <a:t> prima </a:t>
            </a:r>
            <a:r>
              <a:rPr lang="en-US" dirty="0" err="1" smtClean="0"/>
              <a:t>dari</a:t>
            </a:r>
            <a:r>
              <a:rPr lang="en-US" dirty="0" smtClean="0"/>
              <a:t> </a:t>
            </a:r>
            <a:r>
              <a:rPr lang="en-US" i="1" dirty="0" smtClean="0"/>
              <a:t>y</a:t>
            </a:r>
            <a:r>
              <a:rPr lang="en-US" dirty="0" smtClean="0"/>
              <a:t>. </a:t>
            </a:r>
            <a:r>
              <a:rPr lang="en-US" dirty="0" err="1" smtClean="0"/>
              <a:t>Maka</a:t>
            </a:r>
            <a:r>
              <a:rPr lang="en-US" dirty="0" smtClean="0"/>
              <a:t>:</a:t>
            </a:r>
          </a:p>
          <a:p>
            <a:r>
              <a:rPr lang="en-US" i="1" dirty="0" smtClean="0"/>
              <a:t>R</a:t>
            </a:r>
            <a:r>
              <a:rPr lang="en-US" dirty="0" smtClean="0"/>
              <a:t> = {(2, 2), (2, 4), (2, 8), (3, 3), (3, 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12" dur="500"/>
                                        <p:tgtEl>
                                          <p:spTgt spid="194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7" dur="500"/>
                                        <p:tgtEl>
                                          <p:spTgt spid="194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Effect transition="in" filter="checkerboard(across)">
                                      <p:cBhvr>
                                        <p:cTn id="2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395536" y="980728"/>
            <a:ext cx="7024744" cy="313104"/>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Representasi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b="1" dirty="0" smtClean="0"/>
          </a:p>
        </p:txBody>
      </p:sp>
      <p:sp>
        <p:nvSpPr>
          <p:cNvPr id="3" name="Content Placeholder 2"/>
          <p:cNvSpPr>
            <a:spLocks noGrp="1"/>
          </p:cNvSpPr>
          <p:nvPr>
            <p:ph idx="1"/>
          </p:nvPr>
        </p:nvSpPr>
        <p:spPr>
          <a:xfrm>
            <a:off x="214282" y="1385866"/>
            <a:ext cx="8472518" cy="4900634"/>
          </a:xfrm>
        </p:spPr>
        <p:txBody>
          <a:bodyPr/>
          <a:lstStyle/>
          <a:p>
            <a:pPr marL="514350" indent="-514350">
              <a:buFont typeface="+mj-lt"/>
              <a:buAutoNum type="arabicPeriod"/>
              <a:defRPr/>
            </a:pPr>
            <a:r>
              <a:rPr lang="en-US" b="1" dirty="0" err="1" smtClean="0"/>
              <a:t>Representasi</a:t>
            </a:r>
            <a:r>
              <a:rPr lang="en-US" b="1" dirty="0" smtClean="0"/>
              <a:t> </a:t>
            </a:r>
            <a:r>
              <a:rPr lang="en-US" b="1" dirty="0" err="1" smtClean="0"/>
              <a:t>Relasi</a:t>
            </a:r>
            <a:r>
              <a:rPr lang="en-US" b="1" dirty="0" smtClean="0"/>
              <a:t> </a:t>
            </a:r>
            <a:r>
              <a:rPr lang="en-US" b="1" dirty="0" err="1" smtClean="0"/>
              <a:t>dengan</a:t>
            </a:r>
            <a:r>
              <a:rPr lang="en-US" b="1" dirty="0" smtClean="0"/>
              <a:t> Diagram </a:t>
            </a:r>
            <a:r>
              <a:rPr lang="en-US" b="1" dirty="0" err="1" smtClean="0"/>
              <a:t>Panah</a:t>
            </a:r>
            <a:endParaRPr lang="en-US" b="1" dirty="0" smtClean="0"/>
          </a:p>
          <a:p>
            <a:pPr marL="514350" indent="-514350">
              <a:buFont typeface="Arial" pitchFamily="34" charset="0"/>
              <a:buNone/>
              <a:defRPr/>
            </a:pPr>
            <a:r>
              <a:rPr lang="en-US" dirty="0" smtClean="0"/>
              <a:t>	</a:t>
            </a:r>
          </a:p>
          <a:p>
            <a:pPr>
              <a:buFont typeface="Arial" pitchFamily="34" charset="0"/>
              <a:buChar char="•"/>
              <a:defRPr/>
            </a:pPr>
            <a:endParaRPr lang="en-US" dirty="0" smtClean="0"/>
          </a:p>
          <a:p>
            <a:pPr>
              <a:buFont typeface="Arial" pitchFamily="34" charset="0"/>
              <a:buNone/>
              <a:defRPr/>
            </a:pPr>
            <a:endParaRPr lang="en-US" dirty="0"/>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3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4"/>
          <p:cNvGraphicFramePr>
            <a:graphicFrameLocks noChangeAspect="1"/>
          </p:cNvGraphicFramePr>
          <p:nvPr/>
        </p:nvGraphicFramePr>
        <p:xfrm>
          <a:off x="857224" y="2285992"/>
          <a:ext cx="7510463" cy="2857500"/>
        </p:xfrm>
        <a:graphic>
          <a:graphicData uri="http://schemas.openxmlformats.org/presentationml/2006/ole">
            <mc:AlternateContent xmlns:mc="http://schemas.openxmlformats.org/markup-compatibility/2006">
              <mc:Choice xmlns:v="urn:schemas-microsoft-com:vml" Requires="v">
                <p:oleObj spid="_x0000_s1048" name="Visio" r:id="rId3" imgW="4378071" imgH="1666494" progId="Visio.Drawing.11">
                  <p:embed/>
                </p:oleObj>
              </mc:Choice>
              <mc:Fallback>
                <p:oleObj name="Visio" r:id="rId3" imgW="4378071" imgH="1666494"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2285992"/>
                        <a:ext cx="7510463" cy="285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6"/>
          <p:cNvSpPr>
            <a:spLocks noChangeArrowheads="1"/>
          </p:cNvSpPr>
          <p:nvPr/>
        </p:nvSpPr>
        <p:spPr bwMode="auto">
          <a:xfrm>
            <a:off x="467544" y="5515004"/>
            <a:ext cx="5000625" cy="338554"/>
          </a:xfrm>
          <a:prstGeom prst="rect">
            <a:avLst/>
          </a:prstGeom>
          <a:noFill/>
          <a:ln w="9525">
            <a:noFill/>
            <a:miter lim="800000"/>
            <a:headEnd/>
            <a:tailEnd/>
          </a:ln>
        </p:spPr>
        <p:txBody>
          <a:bodyPr>
            <a:spAutoFit/>
          </a:bodyPr>
          <a:lstStyle/>
          <a:p>
            <a:pPr>
              <a:buFont typeface="Arial" charset="0"/>
              <a:buNone/>
            </a:pPr>
            <a:r>
              <a:rPr lang="en-US" sz="1600" i="1" dirty="0"/>
              <a:t>R</a:t>
            </a:r>
            <a:r>
              <a:rPr lang="en-US" sz="1600" dirty="0"/>
              <a:t>  = {(2, 2), (2, 4), (4, 4), (2, 8), (4, 8), (3, 9), </a:t>
            </a:r>
            <a:r>
              <a:rPr lang="en-US" sz="1600" dirty="0" smtClean="0"/>
              <a:t>(</a:t>
            </a:r>
            <a:r>
              <a:rPr lang="en-US" sz="1600" dirty="0"/>
              <a:t>3, 15)}</a:t>
            </a:r>
          </a:p>
        </p:txBody>
      </p:sp>
      <p:sp>
        <p:nvSpPr>
          <p:cNvPr id="1032" name="Rectangle 7"/>
          <p:cNvSpPr>
            <a:spLocks noChangeArrowheads="1"/>
          </p:cNvSpPr>
          <p:nvPr/>
        </p:nvSpPr>
        <p:spPr bwMode="auto">
          <a:xfrm>
            <a:off x="4572000" y="5916613"/>
            <a:ext cx="3973512" cy="369887"/>
          </a:xfrm>
          <a:prstGeom prst="rect">
            <a:avLst/>
          </a:prstGeom>
          <a:noFill/>
          <a:ln w="9525">
            <a:noFill/>
            <a:miter lim="800000"/>
            <a:headEnd/>
            <a:tailEnd/>
          </a:ln>
        </p:spPr>
        <p:txBody>
          <a:bodyPr wrap="none">
            <a:spAutoFit/>
          </a:bodyPr>
          <a:lstStyle/>
          <a:p>
            <a:pPr>
              <a:buFont typeface="Arial" charset="0"/>
              <a:buNone/>
            </a:pPr>
            <a:r>
              <a:rPr lang="en-US" i="1" dirty="0"/>
              <a:t>R</a:t>
            </a:r>
            <a:r>
              <a:rPr lang="en-US" dirty="0"/>
              <a:t> = {(2, 2), (2, 4), (2, 8), (3, 3), (3, 9)}</a:t>
            </a:r>
          </a:p>
        </p:txBody>
      </p:sp>
      <p:sp>
        <p:nvSpPr>
          <p:cNvPr id="9" name="Striped Right Arrow 8"/>
          <p:cNvSpPr/>
          <p:nvPr/>
        </p:nvSpPr>
        <p:spPr>
          <a:xfrm rot="5400000">
            <a:off x="1928794" y="4857760"/>
            <a:ext cx="500066" cy="64294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riped Right Arrow 9"/>
          <p:cNvSpPr/>
          <p:nvPr/>
        </p:nvSpPr>
        <p:spPr>
          <a:xfrm rot="5400000">
            <a:off x="6429388" y="5000636"/>
            <a:ext cx="500066" cy="64294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heckerboard(across)">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31"/>
                                        </p:tgtEl>
                                        <p:attrNameLst>
                                          <p:attrName>style.visibility</p:attrName>
                                        </p:attrNameLst>
                                      </p:cBhvr>
                                      <p:to>
                                        <p:strVal val="visible"/>
                                      </p:to>
                                    </p:set>
                                    <p:animEffect transition="in" filter="checkerboard(across)">
                                      <p:cBhvr>
                                        <p:cTn id="27" dur="500"/>
                                        <p:tgtEl>
                                          <p:spTgt spid="103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32"/>
                                        </p:tgtEl>
                                        <p:attrNameLst>
                                          <p:attrName>style.visibility</p:attrName>
                                        </p:attrNameLst>
                                      </p:cBhvr>
                                      <p:to>
                                        <p:strVal val="visible"/>
                                      </p:to>
                                    </p:set>
                                    <p:animEffect transition="in" filter="checkerboard(across)">
                                      <p:cBhvr>
                                        <p:cTn id="37"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31" grpId="0"/>
      <p:bldP spid="1032" grpId="0"/>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9552" y="836712"/>
            <a:ext cx="7024744" cy="385112"/>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Representasi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smtClean="0"/>
          </a:p>
        </p:txBody>
      </p:sp>
      <p:sp>
        <p:nvSpPr>
          <p:cNvPr id="20483" name="Content Placeholder 2"/>
          <p:cNvSpPr>
            <a:spLocks noGrp="1"/>
          </p:cNvSpPr>
          <p:nvPr>
            <p:ph idx="1"/>
          </p:nvPr>
        </p:nvSpPr>
        <p:spPr>
          <a:xfrm>
            <a:off x="467544" y="1657353"/>
            <a:ext cx="8229600" cy="4829175"/>
          </a:xfrm>
        </p:spPr>
        <p:txBody>
          <a:bodyPr/>
          <a:lstStyle/>
          <a:p>
            <a:pPr marL="514350" indent="-514350">
              <a:buFont typeface="+mj-lt"/>
              <a:buAutoNum type="arabicPeriod" startAt="2"/>
            </a:pPr>
            <a:r>
              <a:rPr lang="en-US" b="1" dirty="0" err="1" smtClean="0"/>
              <a:t>Representasi</a:t>
            </a:r>
            <a:r>
              <a:rPr lang="en-US" b="1" dirty="0" smtClean="0"/>
              <a:t> </a:t>
            </a:r>
            <a:r>
              <a:rPr lang="en-US" b="1" dirty="0" err="1" smtClean="0"/>
              <a:t>Relasi</a:t>
            </a:r>
            <a:r>
              <a:rPr lang="en-US" b="1" dirty="0" smtClean="0"/>
              <a:t> </a:t>
            </a:r>
            <a:r>
              <a:rPr lang="en-US" b="1" dirty="0" err="1" smtClean="0"/>
              <a:t>dengan</a:t>
            </a:r>
            <a:r>
              <a:rPr lang="en-US" b="1" dirty="0" smtClean="0"/>
              <a:t> </a:t>
            </a:r>
            <a:r>
              <a:rPr lang="en-US" b="1" dirty="0" err="1" smtClean="0"/>
              <a:t>Tabel</a:t>
            </a:r>
            <a:endParaRPr lang="en-US" b="1" dirty="0" smtClean="0"/>
          </a:p>
          <a:p>
            <a:pPr>
              <a:buFont typeface="Arial" charset="0"/>
              <a:buNone/>
            </a:pPr>
            <a:r>
              <a:rPr lang="en-US" dirty="0" smtClean="0"/>
              <a:t>	</a:t>
            </a:r>
            <a:r>
              <a:rPr lang="en-US" dirty="0" err="1" smtClean="0"/>
              <a:t>Kolom</a:t>
            </a:r>
            <a:r>
              <a:rPr lang="en-US" dirty="0" smtClean="0"/>
              <a:t> </a:t>
            </a:r>
            <a:r>
              <a:rPr lang="en-US" dirty="0" err="1" smtClean="0"/>
              <a:t>pertama</a:t>
            </a:r>
            <a:r>
              <a:rPr lang="en-US" dirty="0" smtClean="0"/>
              <a:t> </a:t>
            </a:r>
            <a:r>
              <a:rPr lang="en-US" dirty="0" err="1" smtClean="0"/>
              <a:t>tabel</a:t>
            </a:r>
            <a:r>
              <a:rPr lang="en-US" dirty="0" smtClean="0"/>
              <a:t> </a:t>
            </a:r>
            <a:r>
              <a:rPr lang="en-US" dirty="0" err="1" smtClean="0"/>
              <a:t>menyatakan</a:t>
            </a:r>
            <a:r>
              <a:rPr lang="en-US" dirty="0" smtClean="0"/>
              <a:t> </a:t>
            </a:r>
            <a:r>
              <a:rPr lang="en-US" dirty="0" err="1" smtClean="0"/>
              <a:t>daerah</a:t>
            </a:r>
            <a:r>
              <a:rPr lang="en-US" dirty="0" smtClean="0"/>
              <a:t> </a:t>
            </a:r>
            <a:r>
              <a:rPr lang="en-US" dirty="0" err="1" smtClean="0"/>
              <a:t>asal</a:t>
            </a:r>
            <a:r>
              <a:rPr lang="en-US" dirty="0" smtClean="0"/>
              <a:t>, </a:t>
            </a:r>
            <a:r>
              <a:rPr lang="en-US" dirty="0" err="1" smtClean="0"/>
              <a:t>sedangkan</a:t>
            </a:r>
            <a:r>
              <a:rPr lang="en-US" dirty="0" smtClean="0"/>
              <a:t> </a:t>
            </a:r>
            <a:r>
              <a:rPr lang="en-US" dirty="0" err="1" smtClean="0"/>
              <a:t>kolom</a:t>
            </a:r>
            <a:r>
              <a:rPr lang="en-US" dirty="0" smtClean="0"/>
              <a:t> </a:t>
            </a:r>
            <a:r>
              <a:rPr lang="en-US" dirty="0" err="1" smtClean="0"/>
              <a:t>kedua</a:t>
            </a:r>
            <a:r>
              <a:rPr lang="en-US" dirty="0" smtClean="0"/>
              <a:t> </a:t>
            </a:r>
            <a:r>
              <a:rPr lang="en-US" dirty="0" err="1" smtClean="0"/>
              <a:t>menyatakan</a:t>
            </a:r>
            <a:r>
              <a:rPr lang="en-US" dirty="0" smtClean="0"/>
              <a:t> </a:t>
            </a:r>
            <a:r>
              <a:rPr lang="en-US" dirty="0" err="1" smtClean="0"/>
              <a:t>daerah</a:t>
            </a:r>
            <a:r>
              <a:rPr lang="en-US" dirty="0" smtClean="0"/>
              <a:t> </a:t>
            </a:r>
            <a:r>
              <a:rPr lang="en-US" dirty="0" err="1" smtClean="0"/>
              <a:t>hasil</a:t>
            </a:r>
            <a:endParaRPr lang="en-US" b="1" dirty="0" smtClean="0"/>
          </a:p>
          <a:p>
            <a:pPr>
              <a:buFont typeface="Arial" charset="0"/>
              <a:buNone/>
            </a:pPr>
            <a:endParaRPr lang="en-US" b="1" dirty="0" smtClean="0"/>
          </a:p>
          <a:p>
            <a:pPr>
              <a:buFont typeface="Wingdings" pitchFamily="2" charset="2"/>
              <a:buChar char="Ø"/>
            </a:pPr>
            <a:endParaRPr lang="en-US" dirty="0" smtClean="0"/>
          </a:p>
        </p:txBody>
      </p:sp>
      <p:graphicFrame>
        <p:nvGraphicFramePr>
          <p:cNvPr id="5" name="Table 4"/>
          <p:cNvGraphicFramePr>
            <a:graphicFrameLocks noGrp="1"/>
          </p:cNvGraphicFramePr>
          <p:nvPr/>
        </p:nvGraphicFramePr>
        <p:xfrm>
          <a:off x="5000625" y="3500438"/>
          <a:ext cx="3500460" cy="2786080"/>
        </p:xfrm>
        <a:graphic>
          <a:graphicData uri="http://schemas.openxmlformats.org/drawingml/2006/table">
            <a:tbl>
              <a:tblPr/>
              <a:tblGrid>
                <a:gridCol w="700092"/>
                <a:gridCol w="700092"/>
                <a:gridCol w="700092"/>
                <a:gridCol w="700092"/>
                <a:gridCol w="700092"/>
              </a:tblGrid>
              <a:tr h="348260">
                <a:tc>
                  <a:txBody>
                    <a:bodyPr/>
                    <a:lstStyle/>
                    <a:p>
                      <a:pPr marL="0" marR="0" algn="ctr">
                        <a:spcBef>
                          <a:spcPts val="0"/>
                        </a:spcBef>
                        <a:spcAft>
                          <a:spcPts val="0"/>
                        </a:spcAft>
                      </a:pPr>
                      <a:r>
                        <a:rPr lang="en-US" sz="1600" i="1" dirty="0">
                          <a:latin typeface="Times New Roman"/>
                          <a:ea typeface="Times New Roman"/>
                        </a:rPr>
                        <a:t>P</a:t>
                      </a:r>
                      <a:endParaRPr lang="en-US"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i="1" dirty="0">
                          <a:latin typeface="Times New Roman"/>
                          <a:ea typeface="Times New Roman"/>
                        </a:rPr>
                        <a:t>Q</a:t>
                      </a:r>
                      <a:endParaRPr lang="en-US"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i="1">
                          <a:latin typeface="Times New Roman"/>
                          <a:ea typeface="Times New Roman"/>
                        </a:rPr>
                        <a:t>A</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i="1" dirty="0">
                          <a:latin typeface="Times New Roman"/>
                          <a:ea typeface="Times New Roman"/>
                        </a:rPr>
                        <a:t>A</a:t>
                      </a:r>
                      <a:endParaRPr lang="en-US"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260">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8260">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4</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4</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8260">
                <a:tc>
                  <a:txBody>
                    <a:bodyPr/>
                    <a:lstStyle/>
                    <a:p>
                      <a:pPr marL="0" marR="0" algn="ctr">
                        <a:spcBef>
                          <a:spcPts val="0"/>
                        </a:spcBef>
                        <a:spcAft>
                          <a:spcPts val="0"/>
                        </a:spcAft>
                      </a:pPr>
                      <a:r>
                        <a:rPr lang="en-US" sz="1600">
                          <a:latin typeface="Times New Roman"/>
                          <a:ea typeface="Times New Roman"/>
                        </a:rPr>
                        <a:t>4</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4</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8</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8260">
                <a:tc>
                  <a:txBody>
                    <a:bodyPr/>
                    <a:lstStyle/>
                    <a:p>
                      <a:pPr marL="0" marR="0" algn="ctr">
                        <a:spcBef>
                          <a:spcPts val="0"/>
                        </a:spcBef>
                        <a:spcAft>
                          <a:spcPts val="0"/>
                        </a:spcAft>
                      </a:pPr>
                      <a:r>
                        <a:rPr lang="en-US" sz="1600">
                          <a:latin typeface="Times New Roman"/>
                          <a:ea typeface="Times New Roman"/>
                        </a:rPr>
                        <a:t>2</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8</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3</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3</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8260">
                <a:tc>
                  <a:txBody>
                    <a:bodyPr/>
                    <a:lstStyle/>
                    <a:p>
                      <a:pPr marL="0" marR="0" algn="ctr">
                        <a:spcBef>
                          <a:spcPts val="0"/>
                        </a:spcBef>
                        <a:spcAft>
                          <a:spcPts val="0"/>
                        </a:spcAft>
                      </a:pPr>
                      <a:r>
                        <a:rPr lang="en-US" sz="1600">
                          <a:latin typeface="Times New Roman"/>
                          <a:ea typeface="Times New Roman"/>
                        </a:rPr>
                        <a:t>4</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8</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3</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3</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48260">
                <a:tc>
                  <a:txBody>
                    <a:bodyPr/>
                    <a:lstStyle/>
                    <a:p>
                      <a:pPr marL="0" marR="0" algn="ctr">
                        <a:spcBef>
                          <a:spcPts val="0"/>
                        </a:spcBef>
                        <a:spcAft>
                          <a:spcPts val="0"/>
                        </a:spcAft>
                      </a:pPr>
                      <a:r>
                        <a:rPr lang="en-US" sz="1600">
                          <a:latin typeface="Times New Roman"/>
                          <a:ea typeface="Times New Roman"/>
                        </a:rPr>
                        <a:t>3</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a:latin typeface="Times New Roman"/>
                          <a:ea typeface="Times New Roman"/>
                        </a:rPr>
                        <a:t>9</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48260">
                <a:tc>
                  <a:txBody>
                    <a:bodyPr/>
                    <a:lstStyle/>
                    <a:p>
                      <a:pPr marL="0" marR="0" algn="ctr">
                        <a:spcBef>
                          <a:spcPts val="0"/>
                        </a:spcBef>
                        <a:spcAft>
                          <a:spcPts val="0"/>
                        </a:spcAft>
                      </a:pPr>
                      <a:r>
                        <a:rPr lang="en-US" sz="1600">
                          <a:latin typeface="Times New Roman"/>
                          <a:ea typeface="Times New Roman"/>
                        </a:rPr>
                        <a:t>3</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15</a:t>
                      </a: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600" dirty="0">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600" dirty="0">
                        <a:latin typeface="Times New Roman"/>
                        <a:ea typeface="Times New Roman"/>
                      </a:endParaRPr>
                    </a:p>
                  </a:txBody>
                  <a:tcPr marL="68580" marR="68580" marT="0" marB="0">
                    <a:lnL>
                      <a:noFill/>
                    </a:lnL>
                    <a:lnR>
                      <a:noFill/>
                    </a:lnR>
                    <a:lnT>
                      <a:noFill/>
                    </a:lnT>
                    <a:lnB>
                      <a:noFill/>
                    </a:lnB>
                  </a:tcPr>
                </a:tc>
              </a:tr>
            </a:tbl>
          </a:graphicData>
        </a:graphic>
      </p:graphicFrame>
      <p:sp>
        <p:nvSpPr>
          <p:cNvPr id="20537" name="Rectangle 5"/>
          <p:cNvSpPr>
            <a:spLocks noChangeArrowheads="1"/>
          </p:cNvSpPr>
          <p:nvPr/>
        </p:nvSpPr>
        <p:spPr bwMode="auto">
          <a:xfrm>
            <a:off x="955675" y="3786188"/>
            <a:ext cx="3357563" cy="646112"/>
          </a:xfrm>
          <a:prstGeom prst="rect">
            <a:avLst/>
          </a:prstGeom>
          <a:noFill/>
          <a:ln w="9525">
            <a:noFill/>
            <a:miter lim="800000"/>
            <a:headEnd/>
            <a:tailEnd/>
          </a:ln>
        </p:spPr>
        <p:txBody>
          <a:bodyPr>
            <a:spAutoFit/>
          </a:bodyPr>
          <a:lstStyle/>
          <a:p>
            <a:pPr>
              <a:buFont typeface="Arial" charset="0"/>
              <a:buNone/>
            </a:pPr>
            <a:r>
              <a:rPr lang="en-US" i="1" dirty="0"/>
              <a:t>R</a:t>
            </a:r>
            <a:r>
              <a:rPr lang="en-US" dirty="0"/>
              <a:t>  = {(2, 2), (2, 4), (4, 4), (2, 8),   </a:t>
            </a:r>
          </a:p>
          <a:p>
            <a:pPr>
              <a:buFont typeface="Arial" charset="0"/>
              <a:buNone/>
            </a:pPr>
            <a:r>
              <a:rPr lang="en-US" dirty="0"/>
              <a:t>         (4, 8), (3, 9), (3, 15)}</a:t>
            </a:r>
          </a:p>
        </p:txBody>
      </p:sp>
      <p:sp>
        <p:nvSpPr>
          <p:cNvPr id="20538" name="Rectangle 6"/>
          <p:cNvSpPr>
            <a:spLocks noChangeArrowheads="1"/>
          </p:cNvSpPr>
          <p:nvPr/>
        </p:nvSpPr>
        <p:spPr bwMode="auto">
          <a:xfrm>
            <a:off x="812800" y="4845050"/>
            <a:ext cx="3973513" cy="369888"/>
          </a:xfrm>
          <a:prstGeom prst="rect">
            <a:avLst/>
          </a:prstGeom>
          <a:noFill/>
          <a:ln w="9525">
            <a:noFill/>
            <a:miter lim="800000"/>
            <a:headEnd/>
            <a:tailEnd/>
          </a:ln>
        </p:spPr>
        <p:txBody>
          <a:bodyPr wrap="none">
            <a:spAutoFit/>
          </a:bodyPr>
          <a:lstStyle/>
          <a:p>
            <a:pPr>
              <a:buFont typeface="Arial" charset="0"/>
              <a:buNone/>
            </a:pPr>
            <a:r>
              <a:rPr lang="en-US" i="1" dirty="0"/>
              <a:t>R</a:t>
            </a:r>
            <a:r>
              <a:rPr lang="en-US" dirty="0"/>
              <a:t> = {(2, 2), (2, 4), (2, 8), (3, 3), (3, 9)}</a:t>
            </a:r>
          </a:p>
        </p:txBody>
      </p:sp>
      <p:cxnSp>
        <p:nvCxnSpPr>
          <p:cNvPr id="8" name="Shape 7"/>
          <p:cNvCxnSpPr>
            <a:stCxn id="20537" idx="0"/>
          </p:cNvCxnSpPr>
          <p:nvPr/>
        </p:nvCxnSpPr>
        <p:spPr>
          <a:xfrm rot="16200000" flipH="1">
            <a:off x="3496070" y="2924575"/>
            <a:ext cx="571506" cy="2294733"/>
          </a:xfrm>
          <a:prstGeom prst="curvedConnector4">
            <a:avLst>
              <a:gd name="adj1" fmla="val -40000"/>
              <a:gd name="adj2" fmla="val 86579"/>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hape 9"/>
          <p:cNvCxnSpPr/>
          <p:nvPr/>
        </p:nvCxnSpPr>
        <p:spPr>
          <a:xfrm rot="5400000" flipH="1" flipV="1">
            <a:off x="4757355" y="3185725"/>
            <a:ext cx="142864" cy="4058461"/>
          </a:xfrm>
          <a:prstGeom prst="curvedConnector4">
            <a:avLst>
              <a:gd name="adj1" fmla="val -160012"/>
              <a:gd name="adj2" fmla="val 74477"/>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across)">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12" dur="500"/>
                                        <p:tgtEl>
                                          <p:spTgt spid="20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7" dur="500"/>
                                        <p:tgtEl>
                                          <p:spTgt spid="204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537"/>
                                        </p:tgtEl>
                                        <p:attrNameLst>
                                          <p:attrName>style.visibility</p:attrName>
                                        </p:attrNameLst>
                                      </p:cBhvr>
                                      <p:to>
                                        <p:strVal val="visible"/>
                                      </p:to>
                                    </p:set>
                                    <p:animEffect transition="in" filter="checkerboard(across)">
                                      <p:cBhvr>
                                        <p:cTn id="27" dur="500"/>
                                        <p:tgtEl>
                                          <p:spTgt spid="2053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538"/>
                                        </p:tgtEl>
                                        <p:attrNameLst>
                                          <p:attrName>style.visibility</p:attrName>
                                        </p:attrNameLst>
                                      </p:cBhvr>
                                      <p:to>
                                        <p:strVal val="visible"/>
                                      </p:to>
                                    </p:set>
                                    <p:animEffect transition="in" filter="checkerboard(across)">
                                      <p:cBhvr>
                                        <p:cTn id="37" dur="500"/>
                                        <p:tgtEl>
                                          <p:spTgt spid="2053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heckerboard(across)">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537" grpId="0"/>
      <p:bldP spid="205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467544" y="764704"/>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Representasi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smtClean="0"/>
          </a:p>
        </p:txBody>
      </p:sp>
      <p:sp>
        <p:nvSpPr>
          <p:cNvPr id="3" name="Content Placeholder 2"/>
          <p:cNvSpPr>
            <a:spLocks noGrp="1"/>
          </p:cNvSpPr>
          <p:nvPr>
            <p:ph idx="1"/>
          </p:nvPr>
        </p:nvSpPr>
        <p:spPr>
          <a:xfrm>
            <a:off x="457200" y="1268760"/>
            <a:ext cx="8229600" cy="4614863"/>
          </a:xfrm>
        </p:spPr>
        <p:txBody>
          <a:bodyPr/>
          <a:lstStyle/>
          <a:p>
            <a:pPr marL="514350" indent="-514350">
              <a:buFont typeface="+mj-lt"/>
              <a:buAutoNum type="arabicPeriod" startAt="3"/>
              <a:defRPr/>
            </a:pPr>
            <a:r>
              <a:rPr lang="en-US" b="1" dirty="0" err="1" smtClean="0"/>
              <a:t>Representasi</a:t>
            </a:r>
            <a:r>
              <a:rPr lang="en-US" b="1" dirty="0" smtClean="0"/>
              <a:t> </a:t>
            </a:r>
            <a:r>
              <a:rPr lang="en-US" b="1" dirty="0" err="1" smtClean="0"/>
              <a:t>Relasi</a:t>
            </a:r>
            <a:r>
              <a:rPr lang="en-US" b="1" dirty="0" smtClean="0"/>
              <a:t> </a:t>
            </a:r>
            <a:r>
              <a:rPr lang="en-US" b="1" dirty="0" err="1" smtClean="0"/>
              <a:t>dengan</a:t>
            </a:r>
            <a:r>
              <a:rPr lang="en-US" b="1" dirty="0" smtClean="0"/>
              <a:t> </a:t>
            </a:r>
            <a:r>
              <a:rPr lang="en-US" b="1" dirty="0" err="1" smtClean="0"/>
              <a:t>Matriks</a:t>
            </a:r>
            <a:endParaRPr lang="en-US" b="1" dirty="0" smtClean="0"/>
          </a:p>
          <a:p>
            <a:pPr>
              <a:defRPr/>
            </a:pPr>
            <a:r>
              <a:rPr lang="en-US" dirty="0" err="1" smtClean="0"/>
              <a:t>Misalkan</a:t>
            </a:r>
            <a:r>
              <a:rPr lang="en-US" dirty="0" smtClean="0"/>
              <a:t> </a:t>
            </a:r>
            <a:r>
              <a:rPr lang="en-US" i="1" dirty="0" smtClean="0"/>
              <a:t>R</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i="1" dirty="0" smtClean="0"/>
              <a:t>A</a:t>
            </a:r>
            <a:r>
              <a:rPr lang="en-US" dirty="0" smtClean="0"/>
              <a:t> = {</a:t>
            </a:r>
            <a:r>
              <a:rPr lang="en-US" i="1" dirty="0" smtClean="0"/>
              <a:t>a</a:t>
            </a:r>
            <a:r>
              <a:rPr lang="en-US" baseline="-25000" dirty="0" smtClean="0"/>
              <a:t>1</a:t>
            </a:r>
            <a:r>
              <a:rPr lang="en-US" dirty="0" smtClean="0"/>
              <a:t>, </a:t>
            </a:r>
            <a:r>
              <a:rPr lang="en-US" i="1" dirty="0" smtClean="0"/>
              <a:t>a</a:t>
            </a:r>
            <a:r>
              <a:rPr lang="en-US" baseline="-25000" dirty="0" smtClean="0"/>
              <a:t>2</a:t>
            </a:r>
            <a:r>
              <a:rPr lang="en-US" dirty="0" smtClean="0"/>
              <a:t>, …, </a:t>
            </a:r>
            <a:r>
              <a:rPr lang="en-US" i="1" dirty="0" smtClean="0"/>
              <a:t>a</a:t>
            </a:r>
            <a:r>
              <a:rPr lang="en-US" i="1" baseline="-25000" dirty="0" smtClean="0"/>
              <a:t>m</a:t>
            </a:r>
            <a:r>
              <a:rPr lang="en-US" dirty="0" smtClean="0"/>
              <a:t>} </a:t>
            </a:r>
            <a:r>
              <a:rPr lang="en-US" dirty="0" err="1" smtClean="0"/>
              <a:t>dan</a:t>
            </a:r>
            <a:r>
              <a:rPr lang="en-US" dirty="0" smtClean="0"/>
              <a:t> </a:t>
            </a:r>
            <a:r>
              <a:rPr lang="en-US" i="1" dirty="0" smtClean="0"/>
              <a:t>B</a:t>
            </a:r>
            <a:r>
              <a:rPr lang="en-US" dirty="0" smtClean="0"/>
              <a:t> = {</a:t>
            </a:r>
            <a:r>
              <a:rPr lang="en-US" i="1" dirty="0" smtClean="0"/>
              <a:t>b</a:t>
            </a:r>
            <a:r>
              <a:rPr lang="en-US" baseline="-25000" dirty="0" smtClean="0"/>
              <a:t>1</a:t>
            </a:r>
            <a:r>
              <a:rPr lang="en-US" dirty="0" smtClean="0"/>
              <a:t>, </a:t>
            </a:r>
            <a:r>
              <a:rPr lang="en-US" i="1" dirty="0" smtClean="0"/>
              <a:t>b</a:t>
            </a:r>
            <a:r>
              <a:rPr lang="en-US" baseline="-25000" dirty="0" smtClean="0"/>
              <a:t>2</a:t>
            </a:r>
            <a:r>
              <a:rPr lang="en-US" dirty="0" smtClean="0"/>
              <a:t>, …, </a:t>
            </a:r>
            <a:r>
              <a:rPr lang="en-US" i="1" dirty="0" err="1" smtClean="0"/>
              <a:t>b</a:t>
            </a:r>
            <a:r>
              <a:rPr lang="en-US" i="1" baseline="-25000" dirty="0" err="1" smtClean="0"/>
              <a:t>n</a:t>
            </a:r>
            <a:r>
              <a:rPr lang="en-US" dirty="0" smtClean="0"/>
              <a:t>}. </a:t>
            </a:r>
          </a:p>
          <a:p>
            <a:pPr>
              <a:defRPr/>
            </a:pPr>
            <a:r>
              <a:rPr lang="en-US" dirty="0" err="1" smtClean="0"/>
              <a:t>Relasi</a:t>
            </a:r>
            <a:r>
              <a:rPr lang="en-US" dirty="0" smtClean="0"/>
              <a:t> </a:t>
            </a:r>
            <a:r>
              <a:rPr lang="en-US" i="1" dirty="0" smtClean="0"/>
              <a:t>R</a:t>
            </a:r>
            <a:r>
              <a:rPr lang="en-US" dirty="0" smtClean="0"/>
              <a:t> </a:t>
            </a:r>
            <a:r>
              <a:rPr lang="en-US" dirty="0" err="1" smtClean="0"/>
              <a:t>dapat</a:t>
            </a:r>
            <a:r>
              <a:rPr lang="en-US" dirty="0" smtClean="0"/>
              <a:t> </a:t>
            </a:r>
            <a:r>
              <a:rPr lang="en-US" dirty="0" err="1" smtClean="0"/>
              <a:t>disajikan</a:t>
            </a:r>
            <a:r>
              <a:rPr lang="en-US" dirty="0" smtClean="0"/>
              <a:t> </a:t>
            </a:r>
            <a:r>
              <a:rPr lang="en-US" dirty="0" err="1" smtClean="0"/>
              <a:t>dengan</a:t>
            </a:r>
            <a:r>
              <a:rPr lang="en-US" dirty="0" smtClean="0"/>
              <a:t> </a:t>
            </a:r>
            <a:r>
              <a:rPr lang="en-US" dirty="0" err="1" smtClean="0"/>
              <a:t>matriks</a:t>
            </a:r>
            <a:r>
              <a:rPr lang="en-US" dirty="0" smtClean="0"/>
              <a:t> </a:t>
            </a:r>
            <a:r>
              <a:rPr lang="en-US" i="1" dirty="0" smtClean="0"/>
              <a:t>M</a:t>
            </a:r>
            <a:r>
              <a:rPr lang="en-US" dirty="0" smtClean="0"/>
              <a:t> = [</a:t>
            </a:r>
            <a:r>
              <a:rPr lang="en-US" i="1" dirty="0" err="1" smtClean="0"/>
              <a:t>m</a:t>
            </a:r>
            <a:r>
              <a:rPr lang="en-US" i="1" baseline="-25000" dirty="0" err="1" smtClean="0"/>
              <a:t>ij</a:t>
            </a:r>
            <a:r>
              <a:rPr lang="en-US" dirty="0" smtClean="0"/>
              <a:t>]</a:t>
            </a:r>
          </a:p>
          <a:p>
            <a:pPr>
              <a:buFont typeface="Arial" pitchFamily="34" charset="0"/>
              <a:buNone/>
              <a:defRPr/>
            </a:pPr>
            <a:endParaRPr lang="en-US" dirty="0" smtClean="0"/>
          </a:p>
          <a:p>
            <a:pPr>
              <a:buFont typeface="Arial" pitchFamily="34" charset="0"/>
              <a:buNone/>
              <a:defRPr/>
            </a:pPr>
            <a:r>
              <a:rPr lang="en-US" dirty="0" smtClean="0"/>
              <a:t>                                       </a:t>
            </a:r>
            <a:endParaRPr lang="en-US" dirty="0"/>
          </a:p>
        </p:txBody>
      </p:sp>
      <p:grpSp>
        <p:nvGrpSpPr>
          <p:cNvPr id="2054" name="Group 5"/>
          <p:cNvGrpSpPr>
            <a:grpSpLocks/>
          </p:cNvGrpSpPr>
          <p:nvPr/>
        </p:nvGrpSpPr>
        <p:grpSpPr bwMode="auto">
          <a:xfrm>
            <a:off x="1785918" y="4000502"/>
            <a:ext cx="3376613" cy="2143125"/>
            <a:chOff x="1123950" y="3786190"/>
            <a:chExt cx="3376612" cy="2143141"/>
          </a:xfrm>
        </p:grpSpPr>
        <p:sp>
          <p:nvSpPr>
            <p:cNvPr id="2056" name="Rectangle 2"/>
            <p:cNvSpPr>
              <a:spLocks noChangeArrowheads="1"/>
            </p:cNvSpPr>
            <p:nvPr/>
          </p:nvSpPr>
          <p:spPr bwMode="auto">
            <a:xfrm>
              <a:off x="1214414" y="3786190"/>
              <a:ext cx="3143240" cy="707886"/>
            </a:xfrm>
            <a:prstGeom prst="rect">
              <a:avLst/>
            </a:prstGeom>
            <a:noFill/>
            <a:ln w="9525">
              <a:noFill/>
              <a:miter lim="800000"/>
              <a:headEnd/>
              <a:tailEnd/>
            </a:ln>
          </p:spPr>
          <p:txBody>
            <a:bodyPr anchor="ctr">
              <a:spAutoFit/>
            </a:bodyPr>
            <a:lstStyle/>
            <a:p>
              <a:pPr indent="173038" algn="just" eaLnBrk="0" hangingPunct="0"/>
              <a:r>
                <a:rPr lang="en-US" sz="1600" dirty="0">
                  <a:cs typeface="Times New Roman" pitchFamily="18" charset="0"/>
                </a:rPr>
                <a:t>          </a:t>
              </a:r>
              <a:r>
                <a:rPr lang="en-US" sz="2400" dirty="0">
                  <a:cs typeface="Times New Roman" pitchFamily="18" charset="0"/>
                </a:rPr>
                <a:t> </a:t>
              </a:r>
              <a:r>
                <a:rPr lang="en-US" sz="2000" i="1" dirty="0">
                  <a:latin typeface="Times New Roman" pitchFamily="18" charset="0"/>
                  <a:cs typeface="Times New Roman" pitchFamily="18" charset="0"/>
                </a:rPr>
                <a:t>b</a:t>
              </a:r>
              <a:r>
                <a:rPr lang="en-US" sz="2000" baseline="-30000" dirty="0">
                  <a:latin typeface="Times New Roman" pitchFamily="18" charset="0"/>
                  <a:cs typeface="Times New Roman" pitchFamily="18" charset="0"/>
                </a:rPr>
                <a:t>1</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b</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sym typeface="Symbol" pitchFamily="18" charset="2"/>
                </a:rPr>
                <a:t></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sym typeface="Symbol" pitchFamily="18" charset="2"/>
                </a:rPr>
                <a:t>b</a:t>
              </a:r>
              <a:r>
                <a:rPr lang="en-US" sz="2000" i="1" baseline="-30000" dirty="0" err="1">
                  <a:latin typeface="Times New Roman" pitchFamily="18" charset="0"/>
                  <a:cs typeface="Times New Roman" pitchFamily="18" charset="0"/>
                  <a:sym typeface="Symbol" pitchFamily="18" charset="2"/>
                </a:rPr>
                <a:t>n</a:t>
              </a:r>
              <a:r>
                <a:rPr lang="en-US" sz="1600" baseline="-30000" dirty="0">
                  <a:latin typeface="Times New Roman" pitchFamily="18" charset="0"/>
                  <a:cs typeface="Times New Roman" pitchFamily="18" charset="0"/>
                  <a:sym typeface="Symbol" pitchFamily="18" charset="2"/>
                </a:rPr>
                <a:t>	</a:t>
              </a:r>
              <a:endParaRPr lang="en-US" sz="900" dirty="0">
                <a:latin typeface="Times New Roman" pitchFamily="18" charset="0"/>
                <a:cs typeface="Times New Roman" pitchFamily="18" charset="0"/>
                <a:sym typeface="Symbol" pitchFamily="18" charset="2"/>
              </a:endParaRPr>
            </a:p>
          </p:txBody>
        </p:sp>
        <p:graphicFrame>
          <p:nvGraphicFramePr>
            <p:cNvPr id="2051" name="Object 1"/>
            <p:cNvGraphicFramePr>
              <a:graphicFrameLocks noChangeAspect="1"/>
            </p:cNvGraphicFramePr>
            <p:nvPr/>
          </p:nvGraphicFramePr>
          <p:xfrm>
            <a:off x="1123950" y="4276743"/>
            <a:ext cx="3376612" cy="1652588"/>
          </p:xfrm>
          <a:graphic>
            <a:graphicData uri="http://schemas.openxmlformats.org/presentationml/2006/ole">
              <mc:AlternateContent xmlns:mc="http://schemas.openxmlformats.org/markup-compatibility/2006">
                <mc:Choice xmlns:v="urn:schemas-microsoft-com:vml" Requires="v">
                  <p:oleObj spid="_x0000_s2094" name="Equation" r:id="rId3" imgW="1917360" imgH="939600" progId="">
                    <p:embed/>
                  </p:oleObj>
                </mc:Choice>
                <mc:Fallback>
                  <p:oleObj name="Equation" r:id="rId3" imgW="1917360" imgH="93960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3950" y="4276743"/>
                          <a:ext cx="3376612" cy="165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0" name="Object 3"/>
          <p:cNvGraphicFramePr>
            <a:graphicFrameLocks noChangeAspect="1"/>
          </p:cNvGraphicFramePr>
          <p:nvPr>
            <p:extLst>
              <p:ext uri="{D42A27DB-BD31-4B8C-83A1-F6EECF244321}">
                <p14:modId xmlns:p14="http://schemas.microsoft.com/office/powerpoint/2010/main" val="3467197693"/>
              </p:ext>
            </p:extLst>
          </p:nvPr>
        </p:nvGraphicFramePr>
        <p:xfrm>
          <a:off x="5789377" y="4714887"/>
          <a:ext cx="2786063" cy="928688"/>
        </p:xfrm>
        <a:graphic>
          <a:graphicData uri="http://schemas.openxmlformats.org/presentationml/2006/ole">
            <mc:AlternateContent xmlns:mc="http://schemas.openxmlformats.org/markup-compatibility/2006">
              <mc:Choice xmlns:v="urn:schemas-microsoft-com:vml" Requires="v">
                <p:oleObj spid="_x0000_s2095" name="Equation" r:id="rId5" imgW="1828800" imgH="609600" progId="">
                  <p:embed/>
                </p:oleObj>
              </mc:Choice>
              <mc:Fallback>
                <p:oleObj name="Equation" r:id="rId5" imgW="1828800" imgH="60960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9377" y="4714887"/>
                        <a:ext cx="2786063"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ight Arrow 8"/>
          <p:cNvSpPr/>
          <p:nvPr/>
        </p:nvSpPr>
        <p:spPr>
          <a:xfrm>
            <a:off x="5220072" y="4945158"/>
            <a:ext cx="42862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heckerboard(across)">
                                      <p:cBhvr>
                                        <p:cTn id="7" dur="5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54"/>
                                        </p:tgtEl>
                                        <p:attrNameLst>
                                          <p:attrName>style.visibility</p:attrName>
                                        </p:attrNameLst>
                                      </p:cBhvr>
                                      <p:to>
                                        <p:strVal val="visible"/>
                                      </p:to>
                                    </p:set>
                                    <p:animEffect transition="in" filter="checkerboard(across)">
                                      <p:cBhvr>
                                        <p:cTn id="22" dur="500"/>
                                        <p:tgtEl>
                                          <p:spTgt spid="205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checkerboard(across)">
                                      <p:cBhvr>
                                        <p:cTn id="3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539552" y="764704"/>
            <a:ext cx="7024744" cy="529128"/>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3076" name="Content Placeholder 2"/>
          <p:cNvSpPr>
            <a:spLocks noGrp="1"/>
          </p:cNvSpPr>
          <p:nvPr>
            <p:ph idx="1"/>
          </p:nvPr>
        </p:nvSpPr>
        <p:spPr>
          <a:xfrm>
            <a:off x="442898" y="1340768"/>
            <a:ext cx="8258204" cy="4525963"/>
          </a:xfrm>
        </p:spPr>
        <p:txBody>
          <a:bodyPr/>
          <a:lstStyle/>
          <a:p>
            <a:r>
              <a:rPr lang="en-US" sz="2800" i="1" dirty="0" smtClean="0"/>
              <a:t>R</a:t>
            </a:r>
            <a:r>
              <a:rPr lang="en-US" sz="2800" dirty="0" smtClean="0"/>
              <a:t>  = {(2, 2), (2, 4), (4, 4), (2, 8), (4, 8), (3, 9), (3, 15)}</a:t>
            </a:r>
          </a:p>
          <a:p>
            <a:r>
              <a:rPr lang="en-US" dirty="0" err="1" smtClean="0"/>
              <a:t>Relasi</a:t>
            </a:r>
            <a:r>
              <a:rPr lang="en-US" dirty="0" smtClean="0"/>
              <a:t> </a:t>
            </a:r>
            <a:r>
              <a:rPr lang="en-US" i="1" dirty="0" smtClean="0"/>
              <a:t>R</a:t>
            </a:r>
            <a:r>
              <a:rPr lang="en-US" dirty="0" smtClean="0"/>
              <a:t> </a:t>
            </a:r>
            <a:r>
              <a:rPr lang="en-US" dirty="0" err="1" smtClean="0"/>
              <a:t>dari</a:t>
            </a:r>
            <a:r>
              <a:rPr lang="en-US" dirty="0" smtClean="0"/>
              <a:t> P </a:t>
            </a:r>
            <a:r>
              <a:rPr lang="en-US" dirty="0" err="1" smtClean="0"/>
              <a:t>ke</a:t>
            </a:r>
            <a:r>
              <a:rPr lang="en-US" dirty="0" smtClean="0"/>
              <a:t> Q </a:t>
            </a:r>
            <a:r>
              <a:rPr lang="en-US" dirty="0" err="1" smtClean="0"/>
              <a:t>dengan</a:t>
            </a:r>
            <a:r>
              <a:rPr lang="en-US" dirty="0" smtClean="0"/>
              <a:t> </a:t>
            </a:r>
            <a:r>
              <a:rPr lang="en-US" i="1" dirty="0" smtClean="0"/>
              <a:t>P</a:t>
            </a:r>
            <a:r>
              <a:rPr lang="en-US" dirty="0" smtClean="0"/>
              <a:t> = {2, 3, 4} </a:t>
            </a:r>
            <a:r>
              <a:rPr lang="en-US" dirty="0" err="1" smtClean="0"/>
              <a:t>dan</a:t>
            </a:r>
            <a:r>
              <a:rPr lang="en-US" dirty="0" smtClean="0"/>
              <a:t>    </a:t>
            </a:r>
            <a:r>
              <a:rPr lang="en-US" i="1" dirty="0" smtClean="0"/>
              <a:t>Q</a:t>
            </a:r>
            <a:r>
              <a:rPr lang="en-US" dirty="0" smtClean="0"/>
              <a:t> = {2, 4, 8, 9, 15} </a:t>
            </a:r>
            <a:r>
              <a:rPr lang="en-US" dirty="0" err="1" smtClean="0"/>
              <a:t>dapat</a:t>
            </a:r>
            <a:r>
              <a:rPr lang="en-US" dirty="0" smtClean="0"/>
              <a:t> </a:t>
            </a:r>
            <a:r>
              <a:rPr lang="en-US" dirty="0" err="1" smtClean="0"/>
              <a:t>dinyatakan</a:t>
            </a:r>
            <a:r>
              <a:rPr lang="en-US" dirty="0" smtClean="0"/>
              <a:t> </a:t>
            </a:r>
            <a:r>
              <a:rPr lang="en-US" dirty="0" err="1" smtClean="0"/>
              <a:t>dengan</a:t>
            </a:r>
            <a:r>
              <a:rPr lang="en-US" dirty="0" smtClean="0"/>
              <a:t> </a:t>
            </a:r>
            <a:r>
              <a:rPr lang="en-US" dirty="0" err="1" smtClean="0"/>
              <a:t>matriks</a:t>
            </a:r>
            <a:r>
              <a:rPr lang="en-US" dirty="0" smtClean="0"/>
              <a:t> </a:t>
            </a:r>
            <a:r>
              <a:rPr lang="en-US" dirty="0" err="1" smtClean="0"/>
              <a:t>berikut</a:t>
            </a:r>
            <a:r>
              <a:rPr lang="en-US" dirty="0" smtClean="0"/>
              <a:t>:</a:t>
            </a:r>
          </a:p>
          <a:p>
            <a:pPr>
              <a:buFont typeface="Arial" charset="0"/>
              <a:buNone/>
            </a:pPr>
            <a:r>
              <a:rPr lang="en-US" dirty="0" smtClean="0"/>
              <a:t>				</a:t>
            </a:r>
          </a:p>
          <a:p>
            <a:pPr>
              <a:buFont typeface="Arial" charset="0"/>
              <a:buNone/>
            </a:pPr>
            <a:r>
              <a:rPr lang="en-US" dirty="0" smtClean="0"/>
              <a:t>			</a:t>
            </a:r>
          </a:p>
          <a:p>
            <a:pPr>
              <a:buFont typeface="Arial" charset="0"/>
              <a:buNone/>
            </a:pPr>
            <a:r>
              <a:rPr lang="en-US" i="1" dirty="0" smtClean="0"/>
              <a:t>                                      </a:t>
            </a:r>
            <a:endParaRPr lang="en-US" dirty="0" smtClean="0"/>
          </a:p>
          <a:p>
            <a:pPr>
              <a:buFont typeface="Arial" charset="0"/>
              <a:buNone/>
            </a:pPr>
            <a:r>
              <a:rPr lang="en-US" dirty="0" smtClean="0"/>
              <a:t>					</a:t>
            </a:r>
          </a:p>
          <a:p>
            <a:pPr>
              <a:buFont typeface="Arial" charset="0"/>
              <a:buNone/>
            </a:pPr>
            <a:endParaRPr lang="en-US" dirty="0" smtClean="0"/>
          </a:p>
        </p:txBody>
      </p:sp>
      <p:sp>
        <p:nvSpPr>
          <p:cNvPr id="307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4"/>
          <p:cNvGraphicFramePr>
            <a:graphicFrameLocks noChangeAspect="1"/>
          </p:cNvGraphicFramePr>
          <p:nvPr/>
        </p:nvGraphicFramePr>
        <p:xfrm>
          <a:off x="857224" y="3857628"/>
          <a:ext cx="3187700" cy="2000250"/>
        </p:xfrm>
        <a:graphic>
          <a:graphicData uri="http://schemas.openxmlformats.org/presentationml/2006/ole">
            <mc:AlternateContent xmlns:mc="http://schemas.openxmlformats.org/markup-compatibility/2006">
              <mc:Choice xmlns:v="urn:schemas-microsoft-com:vml" Requires="v">
                <p:oleObj spid="_x0000_s3096" name="Equation" r:id="rId3" imgW="1130040" imgH="711000" progId="">
                  <p:embed/>
                </p:oleObj>
              </mc:Choice>
              <mc:Fallback>
                <p:oleObj name="Equation" r:id="rId3" imgW="1130040" imgH="71100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3857628"/>
                        <a:ext cx="3187700" cy="200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heckerboard(across)">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6">
                                            <p:txEl>
                                              <p:pRg st="0" end="0"/>
                                            </p:txEl>
                                          </p:spTgt>
                                        </p:tgtEl>
                                        <p:attrNameLst>
                                          <p:attrName>style.visibility</p:attrName>
                                        </p:attrNameLst>
                                      </p:cBhvr>
                                      <p:to>
                                        <p:strVal val="visible"/>
                                      </p:to>
                                    </p:set>
                                    <p:animEffect transition="in" filter="checkerboard(across)">
                                      <p:cBhvr>
                                        <p:cTn id="12" dur="500"/>
                                        <p:tgtEl>
                                          <p:spTgt spid="30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6">
                                            <p:txEl>
                                              <p:pRg st="1" end="1"/>
                                            </p:txEl>
                                          </p:spTgt>
                                        </p:tgtEl>
                                        <p:attrNameLst>
                                          <p:attrName>style.visibility</p:attrName>
                                        </p:attrNameLst>
                                      </p:cBhvr>
                                      <p:to>
                                        <p:strVal val="visible"/>
                                      </p:to>
                                    </p:set>
                                    <p:animEffect transition="in" filter="checkerboard(across)">
                                      <p:cBhvr>
                                        <p:cTn id="17" dur="500"/>
                                        <p:tgtEl>
                                          <p:spTgt spid="30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checkerboard(across)">
                                      <p:cBhvr>
                                        <p:cTn id="2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Representasi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smtClean="0"/>
          </a:p>
        </p:txBody>
      </p:sp>
      <p:sp>
        <p:nvSpPr>
          <p:cNvPr id="21507" name="Content Placeholder 2"/>
          <p:cNvSpPr>
            <a:spLocks noGrp="1"/>
          </p:cNvSpPr>
          <p:nvPr>
            <p:ph idx="1"/>
          </p:nvPr>
        </p:nvSpPr>
        <p:spPr/>
        <p:txBody>
          <a:bodyPr>
            <a:normAutofit/>
          </a:bodyPr>
          <a:lstStyle/>
          <a:p>
            <a:pPr marL="514350" indent="-514350" algn="just">
              <a:buFont typeface="+mj-lt"/>
              <a:buAutoNum type="arabicPeriod" startAt="4"/>
            </a:pPr>
            <a:r>
              <a:rPr lang="en-US" b="1" dirty="0" err="1" smtClean="0"/>
              <a:t>Representasi</a:t>
            </a:r>
            <a:r>
              <a:rPr lang="en-US" b="1" dirty="0" smtClean="0"/>
              <a:t> </a:t>
            </a:r>
            <a:r>
              <a:rPr lang="en-US" b="1" dirty="0" err="1" smtClean="0"/>
              <a:t>Relasi</a:t>
            </a:r>
            <a:r>
              <a:rPr lang="en-US" b="1" dirty="0" smtClean="0"/>
              <a:t> </a:t>
            </a:r>
            <a:r>
              <a:rPr lang="en-US" b="1" dirty="0" err="1" smtClean="0"/>
              <a:t>dengan</a:t>
            </a:r>
            <a:r>
              <a:rPr lang="en-US" b="1" dirty="0" smtClean="0"/>
              <a:t> Graf </a:t>
            </a:r>
            <a:r>
              <a:rPr lang="en-US" b="1" dirty="0" err="1" smtClean="0"/>
              <a:t>Berarah</a:t>
            </a:r>
            <a:endParaRPr lang="en-US" b="1" dirty="0" smtClean="0"/>
          </a:p>
          <a:p>
            <a:pPr algn="just"/>
            <a:r>
              <a:rPr lang="en-US" dirty="0" err="1" smtClean="0"/>
              <a:t>Relasi</a:t>
            </a:r>
            <a:r>
              <a:rPr lang="en-US" dirty="0" smtClean="0"/>
              <a:t> </a:t>
            </a:r>
            <a:r>
              <a:rPr lang="en-US" dirty="0" err="1" smtClean="0"/>
              <a:t>pada</a:t>
            </a:r>
            <a:r>
              <a:rPr lang="en-US" dirty="0" smtClean="0"/>
              <a:t> </a:t>
            </a:r>
            <a:r>
              <a:rPr lang="en-US" dirty="0" err="1" smtClean="0"/>
              <a:t>sebuah</a:t>
            </a:r>
            <a:r>
              <a:rPr lang="en-US" dirty="0" smtClean="0"/>
              <a:t> </a:t>
            </a:r>
            <a:r>
              <a:rPr lang="en-US" dirty="0" err="1" smtClean="0"/>
              <a:t>himpunan</a:t>
            </a:r>
            <a:r>
              <a:rPr lang="en-US" dirty="0" smtClean="0"/>
              <a:t> </a:t>
            </a:r>
            <a:r>
              <a:rPr lang="en-US" dirty="0" err="1" smtClean="0"/>
              <a:t>dapat</a:t>
            </a:r>
            <a:r>
              <a:rPr lang="en-US" dirty="0" smtClean="0"/>
              <a:t> </a:t>
            </a:r>
            <a:r>
              <a:rPr lang="en-US" dirty="0" err="1" smtClean="0"/>
              <a:t>direpresentasikan</a:t>
            </a:r>
            <a:r>
              <a:rPr lang="en-US" dirty="0" smtClean="0"/>
              <a:t> </a:t>
            </a:r>
            <a:r>
              <a:rPr lang="en-US" dirty="0" err="1" smtClean="0"/>
              <a:t>secara</a:t>
            </a:r>
            <a:r>
              <a:rPr lang="en-US" dirty="0" smtClean="0"/>
              <a:t> </a:t>
            </a:r>
            <a:r>
              <a:rPr lang="en-US" dirty="0" err="1" smtClean="0"/>
              <a:t>grafis</a:t>
            </a:r>
            <a:r>
              <a:rPr lang="en-US" dirty="0" smtClean="0"/>
              <a:t> </a:t>
            </a:r>
            <a:r>
              <a:rPr lang="en-US" dirty="0" err="1" smtClean="0"/>
              <a:t>dengan</a:t>
            </a:r>
            <a:r>
              <a:rPr lang="en-US" dirty="0" smtClean="0"/>
              <a:t> </a:t>
            </a:r>
            <a:r>
              <a:rPr lang="en-US" b="1" dirty="0" err="1" smtClean="0"/>
              <a:t>graf</a:t>
            </a:r>
            <a:r>
              <a:rPr lang="en-US" b="1" dirty="0" smtClean="0"/>
              <a:t> </a:t>
            </a:r>
            <a:r>
              <a:rPr lang="en-US" b="1" dirty="0" err="1" smtClean="0"/>
              <a:t>berarah</a:t>
            </a:r>
            <a:r>
              <a:rPr lang="en-US" dirty="0" smtClean="0"/>
              <a:t> (</a:t>
            </a:r>
            <a:r>
              <a:rPr lang="en-US" i="1" dirty="0" smtClean="0"/>
              <a:t>directed graph</a:t>
            </a:r>
            <a:r>
              <a:rPr lang="en-US" dirty="0" smtClean="0"/>
              <a:t> </a:t>
            </a:r>
            <a:r>
              <a:rPr lang="en-US" dirty="0" err="1" smtClean="0"/>
              <a:t>atau</a:t>
            </a:r>
            <a:r>
              <a:rPr lang="en-US" dirty="0" smtClean="0"/>
              <a:t> </a:t>
            </a:r>
            <a:r>
              <a:rPr lang="en-US" i="1" dirty="0" smtClean="0"/>
              <a:t>digraph</a:t>
            </a:r>
            <a:r>
              <a:rPr lang="en-US" dirty="0" smtClean="0"/>
              <a:t>) </a:t>
            </a:r>
          </a:p>
          <a:p>
            <a:pPr algn="just"/>
            <a:r>
              <a:rPr lang="en-US" dirty="0" smtClean="0"/>
              <a:t>Graf </a:t>
            </a:r>
            <a:r>
              <a:rPr lang="en-US" dirty="0" err="1" smtClean="0"/>
              <a:t>berarah</a:t>
            </a:r>
            <a:r>
              <a:rPr lang="en-US" dirty="0" smtClean="0"/>
              <a:t> </a:t>
            </a:r>
            <a:r>
              <a:rPr lang="en-US" dirty="0" err="1" smtClean="0"/>
              <a:t>tidak</a:t>
            </a:r>
            <a:r>
              <a:rPr lang="en-US" dirty="0" smtClean="0"/>
              <a:t> </a:t>
            </a:r>
            <a:r>
              <a:rPr lang="en-US" dirty="0" err="1" smtClean="0"/>
              <a:t>didefinisikan</a:t>
            </a:r>
            <a:r>
              <a:rPr lang="en-US" dirty="0" smtClean="0"/>
              <a:t> </a:t>
            </a:r>
            <a:r>
              <a:rPr lang="en-US" dirty="0" err="1" smtClean="0"/>
              <a:t>untuk</a:t>
            </a:r>
            <a:r>
              <a:rPr lang="en-US" dirty="0" smtClean="0"/>
              <a:t> </a:t>
            </a:r>
            <a:r>
              <a:rPr lang="en-US" dirty="0" err="1" smtClean="0"/>
              <a:t>merepresentasikan</a:t>
            </a:r>
            <a:r>
              <a:rPr lang="en-US" dirty="0" smtClean="0"/>
              <a:t> </a:t>
            </a:r>
            <a:r>
              <a:rPr lang="en-US" dirty="0" err="1" smtClean="0"/>
              <a:t>relasi</a:t>
            </a:r>
            <a:r>
              <a:rPr lang="en-US" dirty="0" smtClean="0"/>
              <a:t> </a:t>
            </a:r>
            <a:r>
              <a:rPr lang="en-US" dirty="0" err="1" smtClean="0"/>
              <a:t>dari</a:t>
            </a:r>
            <a:r>
              <a:rPr lang="en-US" dirty="0" smtClean="0"/>
              <a:t> </a:t>
            </a:r>
            <a:r>
              <a:rPr lang="en-US" dirty="0" err="1" smtClean="0"/>
              <a:t>suatu</a:t>
            </a:r>
            <a:r>
              <a:rPr lang="en-US" dirty="0" smtClean="0"/>
              <a:t> </a:t>
            </a:r>
            <a:r>
              <a:rPr lang="en-US" dirty="0" err="1" smtClean="0"/>
              <a:t>himpunan</a:t>
            </a:r>
            <a:r>
              <a:rPr lang="en-US" dirty="0" smtClean="0"/>
              <a:t> </a:t>
            </a:r>
            <a:r>
              <a:rPr lang="en-US" dirty="0" err="1" smtClean="0"/>
              <a:t>ke</a:t>
            </a:r>
            <a:r>
              <a:rPr lang="en-US" dirty="0" smtClean="0"/>
              <a:t> </a:t>
            </a:r>
            <a:r>
              <a:rPr lang="en-US" dirty="0" err="1" smtClean="0"/>
              <a:t>himpunan</a:t>
            </a:r>
            <a:r>
              <a:rPr lang="en-US" dirty="0" smtClean="0"/>
              <a:t> lain.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7" dur="5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2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9552" y="692696"/>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4100" name="Content Placeholder 2"/>
          <p:cNvSpPr>
            <a:spLocks noGrp="1"/>
          </p:cNvSpPr>
          <p:nvPr>
            <p:ph idx="1"/>
          </p:nvPr>
        </p:nvSpPr>
        <p:spPr>
          <a:xfrm>
            <a:off x="467544" y="1124744"/>
            <a:ext cx="8229600" cy="2543180"/>
          </a:xfrm>
        </p:spPr>
        <p:txBody>
          <a:bodyPr/>
          <a:lstStyle/>
          <a:p>
            <a:r>
              <a:rPr lang="en-US" dirty="0" err="1" smtClean="0"/>
              <a:t>Misalkan</a:t>
            </a:r>
            <a:r>
              <a:rPr lang="en-US" dirty="0" smtClean="0"/>
              <a:t> </a:t>
            </a:r>
            <a:r>
              <a:rPr lang="en-US" i="1" dirty="0" smtClean="0"/>
              <a:t>R</a:t>
            </a:r>
            <a:r>
              <a:rPr lang="en-US" dirty="0" smtClean="0"/>
              <a:t> = {(</a:t>
            </a:r>
            <a:r>
              <a:rPr lang="en-US" i="1" dirty="0" smtClean="0"/>
              <a:t>a</a:t>
            </a:r>
            <a:r>
              <a:rPr lang="en-US" dirty="0" smtClean="0"/>
              <a:t>, </a:t>
            </a:r>
            <a:r>
              <a:rPr lang="en-US" i="1" dirty="0" smtClean="0"/>
              <a:t>a</a:t>
            </a:r>
            <a:r>
              <a:rPr lang="en-US" dirty="0" smtClean="0"/>
              <a:t>), (</a:t>
            </a:r>
            <a:r>
              <a:rPr lang="en-US" i="1" dirty="0" smtClean="0"/>
              <a:t>a</a:t>
            </a:r>
            <a:r>
              <a:rPr lang="en-US" dirty="0" smtClean="0"/>
              <a:t>, </a:t>
            </a:r>
            <a:r>
              <a:rPr lang="en-US" i="1" dirty="0" smtClean="0"/>
              <a:t>b</a:t>
            </a:r>
            <a:r>
              <a:rPr lang="en-US" dirty="0" smtClean="0"/>
              <a:t>), (</a:t>
            </a:r>
            <a:r>
              <a:rPr lang="en-US" i="1" dirty="0" smtClean="0"/>
              <a:t>b</a:t>
            </a:r>
            <a:r>
              <a:rPr lang="en-US" dirty="0" smtClean="0"/>
              <a:t>, </a:t>
            </a:r>
            <a:r>
              <a:rPr lang="en-US" i="1" dirty="0" smtClean="0"/>
              <a:t>a</a:t>
            </a:r>
            <a:r>
              <a:rPr lang="en-US" dirty="0" smtClean="0"/>
              <a:t>), (</a:t>
            </a:r>
            <a:r>
              <a:rPr lang="en-US" i="1" dirty="0" smtClean="0"/>
              <a:t>b</a:t>
            </a:r>
            <a:r>
              <a:rPr lang="en-US" dirty="0" smtClean="0"/>
              <a:t>, </a:t>
            </a:r>
            <a:r>
              <a:rPr lang="en-US" i="1" dirty="0" smtClean="0"/>
              <a:t>c</a:t>
            </a:r>
            <a:r>
              <a:rPr lang="en-US" dirty="0" smtClean="0"/>
              <a:t>), (</a:t>
            </a:r>
            <a:r>
              <a:rPr lang="en-US" i="1" dirty="0" smtClean="0"/>
              <a:t>b</a:t>
            </a:r>
            <a:r>
              <a:rPr lang="en-US" dirty="0" smtClean="0"/>
              <a:t>, </a:t>
            </a:r>
            <a:r>
              <a:rPr lang="en-US" i="1" dirty="0" smtClean="0"/>
              <a:t>d</a:t>
            </a:r>
            <a:r>
              <a:rPr lang="en-US" dirty="0" smtClean="0"/>
              <a:t>), (</a:t>
            </a:r>
            <a:r>
              <a:rPr lang="en-US" i="1" dirty="0" smtClean="0"/>
              <a:t>c</a:t>
            </a:r>
            <a:r>
              <a:rPr lang="en-US" dirty="0" smtClean="0"/>
              <a:t>, a), (</a:t>
            </a:r>
            <a:r>
              <a:rPr lang="en-US" i="1" dirty="0" smtClean="0"/>
              <a:t>c</a:t>
            </a:r>
            <a:r>
              <a:rPr lang="en-US" dirty="0" smtClean="0"/>
              <a:t>, </a:t>
            </a:r>
            <a:r>
              <a:rPr lang="en-US" i="1" dirty="0" smtClean="0"/>
              <a:t>d</a:t>
            </a:r>
            <a:r>
              <a:rPr lang="en-US" dirty="0" smtClean="0"/>
              <a:t>), (</a:t>
            </a:r>
            <a:r>
              <a:rPr lang="en-US" i="1" dirty="0" smtClean="0"/>
              <a:t>d</a:t>
            </a:r>
            <a:r>
              <a:rPr lang="en-US" dirty="0" smtClean="0"/>
              <a:t>, </a:t>
            </a:r>
            <a:r>
              <a:rPr lang="en-US" i="1" dirty="0" smtClean="0"/>
              <a:t>b</a:t>
            </a:r>
            <a:r>
              <a:rPr lang="en-US" dirty="0" smtClean="0"/>
              <a:t>),(</a:t>
            </a:r>
            <a:r>
              <a:rPr lang="en-US" i="1" dirty="0" err="1" smtClean="0"/>
              <a:t>d,d</a:t>
            </a:r>
            <a:r>
              <a:rPr lang="en-US" dirty="0" smtClean="0"/>
              <a:t>)} </a:t>
            </a:r>
          </a:p>
          <a:p>
            <a:r>
              <a:rPr lang="en-US" dirty="0" smtClean="0"/>
              <a:t>R </a:t>
            </a:r>
            <a:r>
              <a:rPr lang="en-US" dirty="0" err="1" smtClean="0"/>
              <a:t>adalah</a:t>
            </a:r>
            <a:r>
              <a:rPr lang="en-US" dirty="0" smtClean="0"/>
              <a:t> </a:t>
            </a:r>
            <a:r>
              <a:rPr lang="en-US" dirty="0" err="1" smtClean="0"/>
              <a:t>relasi</a:t>
            </a:r>
            <a:r>
              <a:rPr lang="en-US" dirty="0" smtClean="0"/>
              <a:t> </a:t>
            </a:r>
            <a:r>
              <a:rPr lang="en-US" dirty="0" err="1" smtClean="0"/>
              <a:t>pada</a:t>
            </a:r>
            <a:r>
              <a:rPr lang="en-US" dirty="0" smtClean="0"/>
              <a:t> </a:t>
            </a:r>
            <a:r>
              <a:rPr lang="en-US" dirty="0" err="1" smtClean="0"/>
              <a:t>himpunan</a:t>
            </a:r>
            <a:r>
              <a:rPr lang="en-US" dirty="0" smtClean="0"/>
              <a:t> {</a:t>
            </a:r>
            <a:r>
              <a:rPr lang="en-US" i="1" dirty="0" smtClean="0"/>
              <a:t>a</a:t>
            </a:r>
            <a:r>
              <a:rPr lang="en-US" dirty="0" smtClean="0"/>
              <a:t>, </a:t>
            </a:r>
            <a:r>
              <a:rPr lang="en-US" i="1" dirty="0" smtClean="0"/>
              <a:t>b</a:t>
            </a:r>
            <a:r>
              <a:rPr lang="en-US" dirty="0" smtClean="0"/>
              <a:t>, </a:t>
            </a:r>
            <a:r>
              <a:rPr lang="en-US" i="1" dirty="0" smtClean="0"/>
              <a:t>c</a:t>
            </a:r>
            <a:r>
              <a:rPr lang="en-US" dirty="0" smtClean="0"/>
              <a:t>, </a:t>
            </a:r>
            <a:r>
              <a:rPr lang="en-US" i="1" dirty="0" smtClean="0"/>
              <a:t>d</a:t>
            </a:r>
            <a:r>
              <a:rPr lang="en-US" dirty="0" smtClean="0"/>
              <a:t>}. </a:t>
            </a:r>
          </a:p>
          <a:p>
            <a:r>
              <a:rPr lang="en-US" i="1" dirty="0" smtClean="0"/>
              <a:t>R</a:t>
            </a:r>
            <a:r>
              <a:rPr lang="en-US" dirty="0" smtClean="0"/>
              <a:t> </a:t>
            </a:r>
            <a:r>
              <a:rPr lang="en-US" dirty="0" err="1" smtClean="0"/>
              <a:t>direpresentasikan</a:t>
            </a:r>
            <a:r>
              <a:rPr lang="en-US" dirty="0" smtClean="0"/>
              <a:t> </a:t>
            </a:r>
            <a:r>
              <a:rPr lang="en-US" dirty="0" err="1" smtClean="0"/>
              <a:t>dengan</a:t>
            </a:r>
            <a:r>
              <a:rPr lang="en-US" dirty="0" smtClean="0"/>
              <a:t> </a:t>
            </a:r>
            <a:r>
              <a:rPr lang="en-US" dirty="0" err="1" smtClean="0"/>
              <a:t>graf</a:t>
            </a:r>
            <a:r>
              <a:rPr lang="en-US" dirty="0" smtClean="0"/>
              <a:t> </a:t>
            </a:r>
            <a:r>
              <a:rPr lang="en-US" dirty="0" err="1" smtClean="0"/>
              <a:t>berarah</a:t>
            </a:r>
            <a:r>
              <a:rPr lang="en-US" dirty="0" smtClean="0"/>
              <a:t> </a:t>
            </a:r>
            <a:r>
              <a:rPr lang="en-US" dirty="0" err="1" smtClean="0"/>
              <a:t>sbb</a:t>
            </a:r>
            <a:r>
              <a:rPr lang="en-US" dirty="0" smtClean="0"/>
              <a:t>:</a:t>
            </a:r>
          </a:p>
        </p:txBody>
      </p:sp>
      <p:grpSp>
        <p:nvGrpSpPr>
          <p:cNvPr id="2" name="Group 1"/>
          <p:cNvGrpSpPr/>
          <p:nvPr/>
        </p:nvGrpSpPr>
        <p:grpSpPr>
          <a:xfrm>
            <a:off x="1643042" y="3391876"/>
            <a:ext cx="4000528" cy="2084973"/>
            <a:chOff x="2214546" y="4071942"/>
            <a:chExt cx="4000528" cy="2084973"/>
          </a:xfrm>
        </p:grpSpPr>
        <p:sp>
          <p:nvSpPr>
            <p:cNvPr id="5" name="Oval 4"/>
            <p:cNvSpPr/>
            <p:nvPr/>
          </p:nvSpPr>
          <p:spPr>
            <a:xfrm>
              <a:off x="2857488" y="4429132"/>
              <a:ext cx="71438" cy="71438"/>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57488" y="5786454"/>
              <a:ext cx="71438" cy="71438"/>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572132" y="5857892"/>
              <a:ext cx="71438" cy="71438"/>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572132" y="4429132"/>
              <a:ext cx="71438" cy="71438"/>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14546" y="4130109"/>
              <a:ext cx="362467" cy="584775"/>
            </a:xfrm>
            <a:prstGeom prst="rect">
              <a:avLst/>
            </a:prstGeom>
            <a:noFill/>
            <a:ln w="28575">
              <a:noFill/>
            </a:ln>
          </p:spPr>
          <p:txBody>
            <a:bodyPr wrap="square" lIns="91440" tIns="45720" rIns="91440" bIns="4572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ectangle 9"/>
            <p:cNvSpPr/>
            <p:nvPr/>
          </p:nvSpPr>
          <p:spPr>
            <a:xfrm>
              <a:off x="2352145" y="5572140"/>
              <a:ext cx="362467" cy="584775"/>
            </a:xfrm>
            <a:prstGeom prst="rect">
              <a:avLst/>
            </a:prstGeom>
            <a:noFill/>
            <a:ln w="28575">
              <a:noFill/>
            </a:ln>
          </p:spPr>
          <p:txBody>
            <a:bodyPr wrap="square" lIns="91440" tIns="45720" rIns="91440" bIns="45720">
              <a:spAutoFit/>
            </a:bodyPr>
            <a:lstStyle/>
            <a:p>
              <a:pPr algn="ct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p>
          </p:txBody>
        </p:sp>
        <p:sp>
          <p:nvSpPr>
            <p:cNvPr id="11" name="Rectangle 10"/>
            <p:cNvSpPr/>
            <p:nvPr/>
          </p:nvSpPr>
          <p:spPr>
            <a:xfrm>
              <a:off x="5852607" y="4071942"/>
              <a:ext cx="362467" cy="584775"/>
            </a:xfrm>
            <a:prstGeom prst="rect">
              <a:avLst/>
            </a:prstGeom>
            <a:noFill/>
            <a:ln w="28575">
              <a:noFill/>
            </a:ln>
          </p:spPr>
          <p:txBody>
            <a:bodyPr wrap="square" lIns="91440" tIns="45720" rIns="91440" bIns="45720">
              <a:spAutoFit/>
            </a:bodyPr>
            <a:lstStyle/>
            <a:p>
              <a:pPr algn="ct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p>
          </p:txBody>
        </p:sp>
        <p:sp>
          <p:nvSpPr>
            <p:cNvPr id="12" name="Rectangle 11"/>
            <p:cNvSpPr/>
            <p:nvPr/>
          </p:nvSpPr>
          <p:spPr>
            <a:xfrm>
              <a:off x="5852607" y="5572140"/>
              <a:ext cx="362467" cy="584775"/>
            </a:xfrm>
            <a:prstGeom prst="rect">
              <a:avLst/>
            </a:prstGeom>
            <a:noFill/>
            <a:ln w="28575">
              <a:noFill/>
            </a:ln>
          </p:spPr>
          <p:txBody>
            <a:bodyPr wrap="square" lIns="91440" tIns="45720" rIns="91440" bIns="45720">
              <a:spAutoFit/>
            </a:bodyPr>
            <a:lstStyle/>
            <a:p>
              <a:pPr algn="ct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p>
          </p:txBody>
        </p:sp>
        <p:cxnSp>
          <p:nvCxnSpPr>
            <p:cNvPr id="14" name="Shape 13"/>
            <p:cNvCxnSpPr>
              <a:stCxn id="5" idx="4"/>
              <a:endCxn id="5" idx="0"/>
            </p:cNvCxnSpPr>
            <p:nvPr/>
          </p:nvCxnSpPr>
          <p:spPr>
            <a:xfrm rot="5400000" flipH="1">
              <a:off x="2857488" y="4464851"/>
              <a:ext cx="71438" cy="1588"/>
            </a:xfrm>
            <a:prstGeom prst="curvedConnector5">
              <a:avLst>
                <a:gd name="adj1" fmla="val -319998"/>
                <a:gd name="adj2" fmla="val 16644773"/>
                <a:gd name="adj3" fmla="val 419998"/>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5" idx="7"/>
              <a:endCxn id="8" idx="0"/>
            </p:cNvCxnSpPr>
            <p:nvPr/>
          </p:nvCxnSpPr>
          <p:spPr>
            <a:xfrm rot="5400000" flipH="1" flipV="1">
              <a:off x="4257926" y="3089670"/>
              <a:ext cx="10462" cy="2689387"/>
            </a:xfrm>
            <a:prstGeom prst="curvedConnector3">
              <a:avLst>
                <a:gd name="adj1" fmla="val 228505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a:stCxn id="8" idx="5"/>
              <a:endCxn id="5" idx="5"/>
            </p:cNvCxnSpPr>
            <p:nvPr/>
          </p:nvCxnSpPr>
          <p:spPr>
            <a:xfrm rot="5400000">
              <a:off x="4275786" y="3132786"/>
              <a:ext cx="1588" cy="2714644"/>
            </a:xfrm>
            <a:prstGeom prst="curvedConnector3">
              <a:avLst>
                <a:gd name="adj1" fmla="val 15054282"/>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1"/>
              <a:endCxn id="6" idx="0"/>
            </p:cNvCxnSpPr>
            <p:nvPr/>
          </p:nvCxnSpPr>
          <p:spPr>
            <a:xfrm rot="16200000" flipH="1" flipV="1">
              <a:off x="3564471" y="3768330"/>
              <a:ext cx="1346860" cy="26893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5"/>
              <a:endCxn id="7" idx="7"/>
            </p:cNvCxnSpPr>
            <p:nvPr/>
          </p:nvCxnSpPr>
          <p:spPr>
            <a:xfrm rot="5400000">
              <a:off x="4943985" y="5179231"/>
              <a:ext cx="1378246"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6" idx="3"/>
              <a:endCxn id="5" idx="4"/>
            </p:cNvCxnSpPr>
            <p:nvPr/>
          </p:nvCxnSpPr>
          <p:spPr>
            <a:xfrm rot="5400000" flipH="1" flipV="1">
              <a:off x="2207148" y="5161371"/>
              <a:ext cx="1346860" cy="2525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6" idx="3"/>
              <a:endCxn id="7" idx="4"/>
            </p:cNvCxnSpPr>
            <p:nvPr/>
          </p:nvCxnSpPr>
          <p:spPr>
            <a:xfrm rot="16200000" flipH="1">
              <a:off x="4196950" y="4518429"/>
              <a:ext cx="81900" cy="2739901"/>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5" name="Shape 34"/>
            <p:cNvCxnSpPr>
              <a:stCxn id="7" idx="5"/>
              <a:endCxn id="8" idx="1"/>
            </p:cNvCxnSpPr>
            <p:nvPr/>
          </p:nvCxnSpPr>
          <p:spPr>
            <a:xfrm rot="5400000" flipH="1">
              <a:off x="4868214" y="5153974"/>
              <a:ext cx="1479274" cy="50514"/>
            </a:xfrm>
            <a:prstGeom prst="curvedConnector5">
              <a:avLst>
                <a:gd name="adj1" fmla="val -15454"/>
                <a:gd name="adj2" fmla="val 573259"/>
                <a:gd name="adj3" fmla="val 115454"/>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7" name="Shape 36"/>
            <p:cNvCxnSpPr>
              <a:stCxn id="7" idx="3"/>
              <a:endCxn id="7" idx="7"/>
            </p:cNvCxnSpPr>
            <p:nvPr/>
          </p:nvCxnSpPr>
          <p:spPr>
            <a:xfrm rot="5400000" flipH="1" flipV="1">
              <a:off x="5582594" y="5868354"/>
              <a:ext cx="50514" cy="50514"/>
            </a:xfrm>
            <a:prstGeom prst="curvedConnector5">
              <a:avLst>
                <a:gd name="adj1" fmla="val -452548"/>
                <a:gd name="adj2" fmla="val 573259"/>
                <a:gd name="adj3" fmla="val 552548"/>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checkerboard(across)">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100">
                                            <p:txEl>
                                              <p:pRg st="0" end="0"/>
                                            </p:txEl>
                                          </p:spTgt>
                                        </p:tgtEl>
                                        <p:attrNameLst>
                                          <p:attrName>style.visibility</p:attrName>
                                        </p:attrNameLst>
                                      </p:cBhvr>
                                      <p:to>
                                        <p:strVal val="visible"/>
                                      </p:to>
                                    </p:set>
                                    <p:animEffect transition="in" filter="checkerboard(across)">
                                      <p:cBhvr>
                                        <p:cTn id="12" dur="500"/>
                                        <p:tgtEl>
                                          <p:spTgt spid="41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100">
                                            <p:txEl>
                                              <p:pRg st="1" end="1"/>
                                            </p:txEl>
                                          </p:spTgt>
                                        </p:tgtEl>
                                        <p:attrNameLst>
                                          <p:attrName>style.visibility</p:attrName>
                                        </p:attrNameLst>
                                      </p:cBhvr>
                                      <p:to>
                                        <p:strVal val="visible"/>
                                      </p:to>
                                    </p:set>
                                    <p:animEffect transition="in" filter="checkerboard(across)">
                                      <p:cBhvr>
                                        <p:cTn id="17" dur="500"/>
                                        <p:tgtEl>
                                          <p:spTgt spid="410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100">
                                            <p:txEl>
                                              <p:pRg st="2" end="2"/>
                                            </p:txEl>
                                          </p:spTgt>
                                        </p:tgtEl>
                                        <p:attrNameLst>
                                          <p:attrName>style.visibility</p:attrName>
                                        </p:attrNameLst>
                                      </p:cBhvr>
                                      <p:to>
                                        <p:strVal val="visible"/>
                                      </p:to>
                                    </p:set>
                                    <p:animEffect transition="in" filter="checkerboard(across)">
                                      <p:cBhvr>
                                        <p:cTn id="2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Sifat</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Sifat</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Biner</a:t>
            </a:r>
            <a:endParaRPr lang="en-US" sz="4000" dirty="0" smtClean="0"/>
          </a:p>
        </p:txBody>
      </p:sp>
      <p:sp>
        <p:nvSpPr>
          <p:cNvPr id="24579" name="Content Placeholder 2"/>
          <p:cNvSpPr>
            <a:spLocks noGrp="1"/>
          </p:cNvSpPr>
          <p:nvPr>
            <p:ph idx="1"/>
          </p:nvPr>
        </p:nvSpPr>
        <p:spPr/>
        <p:txBody>
          <a:bodyPr/>
          <a:lstStyle/>
          <a:p>
            <a:pPr>
              <a:buFont typeface="Arial" charset="0"/>
              <a:buNone/>
            </a:pPr>
            <a:r>
              <a:rPr lang="en-US" dirty="0" smtClean="0"/>
              <a:t>1. </a:t>
            </a:r>
            <a:r>
              <a:rPr lang="en-US" b="1" dirty="0" err="1" smtClean="0"/>
              <a:t>Refleksif</a:t>
            </a:r>
            <a:r>
              <a:rPr lang="en-US" dirty="0" smtClean="0"/>
              <a:t> (</a:t>
            </a:r>
            <a:r>
              <a:rPr lang="en-US" i="1" dirty="0" smtClean="0"/>
              <a:t>reflexive</a:t>
            </a:r>
            <a:r>
              <a:rPr lang="en-US" dirty="0" smtClean="0"/>
              <a:t>)</a:t>
            </a:r>
          </a:p>
          <a:p>
            <a:r>
              <a:rPr lang="en-US" dirty="0" err="1" smtClean="0"/>
              <a:t>Relasi</a:t>
            </a:r>
            <a:r>
              <a:rPr lang="en-US" dirty="0" smtClean="0"/>
              <a:t> </a:t>
            </a:r>
            <a:r>
              <a:rPr lang="en-US" i="1" dirty="0" smtClean="0"/>
              <a:t>R</a:t>
            </a:r>
            <a:r>
              <a:rPr lang="en-US" dirty="0" smtClean="0"/>
              <a:t> </a:t>
            </a:r>
            <a:r>
              <a:rPr lang="en-US" dirty="0" err="1" smtClean="0"/>
              <a:t>pada</a:t>
            </a:r>
            <a:r>
              <a:rPr lang="en-US" dirty="0" smtClean="0"/>
              <a:t> </a:t>
            </a:r>
            <a:r>
              <a:rPr lang="en-US" dirty="0" err="1" smtClean="0"/>
              <a:t>himpunan</a:t>
            </a:r>
            <a:r>
              <a:rPr lang="en-US" dirty="0" smtClean="0"/>
              <a:t> </a:t>
            </a:r>
            <a:r>
              <a:rPr lang="en-US" i="1" dirty="0" smtClean="0"/>
              <a:t>A</a:t>
            </a:r>
            <a:r>
              <a:rPr lang="en-US" dirty="0" smtClean="0"/>
              <a:t> </a:t>
            </a:r>
            <a:r>
              <a:rPr lang="en-US" dirty="0" err="1" smtClean="0"/>
              <a:t>disebut</a:t>
            </a:r>
            <a:r>
              <a:rPr lang="en-US" dirty="0" smtClean="0"/>
              <a:t> </a:t>
            </a:r>
            <a:r>
              <a:rPr lang="en-US" b="1" dirty="0" err="1" smtClean="0"/>
              <a:t>refleksif</a:t>
            </a:r>
            <a:r>
              <a:rPr lang="en-US" dirty="0" smtClean="0"/>
              <a:t> </a:t>
            </a:r>
            <a:r>
              <a:rPr lang="en-US" dirty="0" err="1" smtClean="0"/>
              <a:t>jika</a:t>
            </a:r>
            <a:r>
              <a:rPr lang="en-US" dirty="0" smtClean="0"/>
              <a:t> (</a:t>
            </a:r>
            <a:r>
              <a:rPr lang="en-US" i="1" dirty="0" smtClean="0"/>
              <a:t>a</a:t>
            </a:r>
            <a:r>
              <a:rPr lang="en-US" dirty="0" smtClean="0"/>
              <a:t>, </a:t>
            </a:r>
            <a:r>
              <a:rPr lang="en-US" i="1" dirty="0" smtClean="0"/>
              <a:t>a</a:t>
            </a:r>
            <a:r>
              <a:rPr lang="en-US" dirty="0" smtClean="0"/>
              <a:t>) </a:t>
            </a:r>
            <a:r>
              <a:rPr lang="en-US" dirty="0" smtClean="0">
                <a:sym typeface="Symbol" pitchFamily="18" charset="2"/>
              </a:rPr>
              <a:t></a:t>
            </a:r>
            <a:r>
              <a:rPr lang="en-US" dirty="0" smtClean="0"/>
              <a:t> </a:t>
            </a:r>
            <a:r>
              <a:rPr lang="en-US" i="1" dirty="0" smtClean="0"/>
              <a:t>R</a:t>
            </a:r>
            <a:r>
              <a:rPr lang="en-US" dirty="0" smtClean="0"/>
              <a:t> </a:t>
            </a:r>
            <a:r>
              <a:rPr lang="en-US" dirty="0" err="1" smtClean="0"/>
              <a:t>untuk</a:t>
            </a:r>
            <a:r>
              <a:rPr lang="en-US" dirty="0" smtClean="0"/>
              <a:t> </a:t>
            </a:r>
            <a:r>
              <a:rPr lang="en-US" dirty="0" err="1" smtClean="0"/>
              <a:t>setiap</a:t>
            </a:r>
            <a:r>
              <a:rPr lang="en-US" dirty="0" smtClean="0"/>
              <a:t> </a:t>
            </a:r>
            <a:r>
              <a:rPr lang="en-US" i="1" dirty="0" smtClean="0"/>
              <a:t>a</a:t>
            </a:r>
            <a:r>
              <a:rPr lang="en-US" dirty="0" smtClean="0"/>
              <a:t> </a:t>
            </a:r>
            <a:r>
              <a:rPr lang="en-US" dirty="0" smtClean="0">
                <a:sym typeface="Symbol" pitchFamily="18" charset="2"/>
              </a:rPr>
              <a:t></a:t>
            </a:r>
            <a:r>
              <a:rPr lang="en-US" dirty="0" smtClean="0"/>
              <a:t> </a:t>
            </a:r>
            <a:r>
              <a:rPr lang="en-US" i="1" dirty="0" smtClean="0"/>
              <a:t>A</a:t>
            </a:r>
            <a:r>
              <a:rPr lang="en-US" dirty="0" smtClean="0"/>
              <a:t>.</a:t>
            </a:r>
          </a:p>
          <a:p>
            <a:r>
              <a:rPr lang="en-US" dirty="0" err="1" smtClean="0"/>
              <a:t>Relasi</a:t>
            </a:r>
            <a:r>
              <a:rPr lang="en-US" dirty="0" smtClean="0"/>
              <a:t> </a:t>
            </a:r>
            <a:r>
              <a:rPr lang="en-US" i="1" dirty="0" smtClean="0"/>
              <a:t>R</a:t>
            </a:r>
            <a:r>
              <a:rPr lang="en-US" dirty="0" smtClean="0"/>
              <a:t> </a:t>
            </a:r>
            <a:r>
              <a:rPr lang="en-US" dirty="0" err="1" smtClean="0"/>
              <a:t>pada</a:t>
            </a:r>
            <a:r>
              <a:rPr lang="en-US" dirty="0" smtClean="0"/>
              <a:t> </a:t>
            </a:r>
            <a:r>
              <a:rPr lang="en-US" dirty="0" err="1" smtClean="0"/>
              <a:t>himpunan</a:t>
            </a:r>
            <a:r>
              <a:rPr lang="en-US" dirty="0" smtClean="0"/>
              <a:t> </a:t>
            </a:r>
            <a:r>
              <a:rPr lang="en-US" i="1" dirty="0" smtClean="0"/>
              <a:t>A</a:t>
            </a:r>
            <a:r>
              <a:rPr lang="en-US" dirty="0" smtClean="0"/>
              <a:t> </a:t>
            </a:r>
            <a:r>
              <a:rPr lang="en-US" dirty="0" err="1" smtClean="0"/>
              <a:t>tidak</a:t>
            </a:r>
            <a:r>
              <a:rPr lang="en-US" dirty="0" smtClean="0"/>
              <a:t> </a:t>
            </a:r>
            <a:r>
              <a:rPr lang="en-US" dirty="0" err="1" smtClean="0"/>
              <a:t>refleksif</a:t>
            </a:r>
            <a:r>
              <a:rPr lang="en-US" dirty="0" smtClean="0"/>
              <a:t> </a:t>
            </a:r>
            <a:r>
              <a:rPr lang="en-US" dirty="0" err="1" smtClean="0"/>
              <a:t>jika</a:t>
            </a:r>
            <a:r>
              <a:rPr lang="en-US" dirty="0" smtClean="0"/>
              <a:t> </a:t>
            </a:r>
            <a:r>
              <a:rPr lang="en-US" dirty="0" err="1" smtClean="0"/>
              <a:t>ada</a:t>
            </a:r>
            <a:r>
              <a:rPr lang="en-US" dirty="0" smtClean="0"/>
              <a:t> </a:t>
            </a:r>
            <a:r>
              <a:rPr lang="en-US" i="1" dirty="0" smtClean="0"/>
              <a:t>a</a:t>
            </a:r>
            <a:r>
              <a:rPr lang="en-US" dirty="0" smtClean="0"/>
              <a:t> </a:t>
            </a:r>
            <a:r>
              <a:rPr lang="en-US" dirty="0" smtClean="0">
                <a:sym typeface="Symbol" pitchFamily="18" charset="2"/>
              </a:rPr>
              <a:t></a:t>
            </a:r>
            <a:r>
              <a:rPr lang="en-US" dirty="0" smtClean="0"/>
              <a:t> </a:t>
            </a:r>
            <a:r>
              <a:rPr lang="en-US" i="1" dirty="0" smtClean="0"/>
              <a:t>A</a:t>
            </a:r>
            <a:r>
              <a:rPr lang="en-US" dirty="0" smtClean="0"/>
              <a:t> </a:t>
            </a:r>
            <a:r>
              <a:rPr lang="en-US" dirty="0" err="1" smtClean="0"/>
              <a:t>sedemikian</a:t>
            </a:r>
            <a:r>
              <a:rPr lang="en-US" dirty="0" smtClean="0"/>
              <a:t>  </a:t>
            </a:r>
            <a:r>
              <a:rPr lang="en-US" dirty="0" err="1" smtClean="0"/>
              <a:t>sehingga</a:t>
            </a:r>
            <a:r>
              <a:rPr lang="en-US" dirty="0" smtClean="0"/>
              <a:t> (</a:t>
            </a:r>
            <a:r>
              <a:rPr lang="en-US" i="1" dirty="0" smtClean="0"/>
              <a:t>a</a:t>
            </a:r>
            <a:r>
              <a:rPr lang="en-US" dirty="0" smtClean="0"/>
              <a:t>, </a:t>
            </a:r>
            <a:r>
              <a:rPr lang="en-US" i="1" dirty="0" smtClean="0"/>
              <a:t>a</a:t>
            </a:r>
            <a:r>
              <a:rPr lang="en-US" dirty="0" smtClean="0"/>
              <a:t>) </a:t>
            </a:r>
            <a:r>
              <a:rPr lang="en-US" dirty="0" smtClean="0">
                <a:sym typeface="Symbol" pitchFamily="18" charset="2"/>
              </a:rPr>
              <a:t></a:t>
            </a:r>
            <a:r>
              <a:rPr lang="en-US" dirty="0" smtClean="0"/>
              <a:t> </a:t>
            </a:r>
            <a:r>
              <a:rPr lang="en-US" i="1" dirty="0" smtClean="0"/>
              <a:t>R</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heckerboard(across)">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checkerboard(across)">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7" dur="5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checkerboard(across)">
                                      <p:cBhvr>
                                        <p:cTn id="22"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iNTERMEZZO</a:t>
            </a:r>
            <a:endParaRPr lang="en-US" dirty="0"/>
          </a:p>
        </p:txBody>
      </p:sp>
      <p:sp>
        <p:nvSpPr>
          <p:cNvPr id="3" name="Content Placeholder 2"/>
          <p:cNvSpPr>
            <a:spLocks noGrp="1"/>
          </p:cNvSpPr>
          <p:nvPr>
            <p:ph idx="1"/>
          </p:nvPr>
        </p:nvSpPr>
        <p:spPr/>
        <p:txBody>
          <a:bodyPr/>
          <a:lstStyle/>
          <a:p>
            <a:pPr marL="525780" indent="-457200">
              <a:buFont typeface="+mj-lt"/>
              <a:buAutoNum type="arabicPeriod"/>
            </a:pPr>
            <a:r>
              <a:rPr lang="en-US" dirty="0" err="1" smtClean="0"/>
              <a:t>Apa</a:t>
            </a:r>
            <a:r>
              <a:rPr lang="en-US" dirty="0" smtClean="0"/>
              <a:t> yang </a:t>
            </a:r>
            <a:r>
              <a:rPr lang="en-US" dirty="0" err="1" smtClean="0"/>
              <a:t>sudah</a:t>
            </a:r>
            <a:r>
              <a:rPr lang="en-US" dirty="0" smtClean="0"/>
              <a:t> </a:t>
            </a:r>
            <a:r>
              <a:rPr lang="en-US" dirty="0" err="1" smtClean="0"/>
              <a:t>anda</a:t>
            </a:r>
            <a:r>
              <a:rPr lang="en-US" dirty="0" smtClean="0"/>
              <a:t> </a:t>
            </a:r>
            <a:r>
              <a:rPr lang="en-US" dirty="0" err="1" smtClean="0"/>
              <a:t>rasakan</a:t>
            </a:r>
            <a:r>
              <a:rPr lang="en-US" dirty="0" smtClean="0"/>
              <a:t> </a:t>
            </a:r>
            <a:r>
              <a:rPr lang="en-US" dirty="0" err="1" smtClean="0"/>
              <a:t>setelah</a:t>
            </a:r>
            <a:r>
              <a:rPr lang="en-US" dirty="0" smtClean="0"/>
              <a:t> </a:t>
            </a:r>
            <a:r>
              <a:rPr lang="en-US" dirty="0" err="1" smtClean="0"/>
              <a:t>mengikuti</a:t>
            </a:r>
            <a:r>
              <a:rPr lang="en-US" dirty="0" smtClean="0"/>
              <a:t> </a:t>
            </a:r>
            <a:r>
              <a:rPr lang="en-US" dirty="0" err="1" smtClean="0"/>
              <a:t>Assesment</a:t>
            </a:r>
            <a:r>
              <a:rPr lang="en-US" dirty="0" smtClean="0"/>
              <a:t> 1?</a:t>
            </a:r>
          </a:p>
          <a:p>
            <a:pPr marL="525780" indent="-457200">
              <a:buFont typeface="+mj-lt"/>
              <a:buAutoNum type="arabicPeriod"/>
            </a:pPr>
            <a:endParaRPr lang="en-US" dirty="0"/>
          </a:p>
          <a:p>
            <a:pPr marL="525780" indent="-457200">
              <a:buFont typeface="+mj-lt"/>
              <a:buAutoNum type="arabicPeriod"/>
            </a:pPr>
            <a:r>
              <a:rPr lang="en-US" dirty="0" err="1" smtClean="0"/>
              <a:t>Sudah</a:t>
            </a:r>
            <a:r>
              <a:rPr lang="en-US" dirty="0" smtClean="0"/>
              <a:t> </a:t>
            </a:r>
            <a:r>
              <a:rPr lang="en-US" dirty="0" err="1" smtClean="0"/>
              <a:t>tahukah</a:t>
            </a:r>
            <a:r>
              <a:rPr lang="en-US" dirty="0" smtClean="0"/>
              <a:t> </a:t>
            </a:r>
            <a:r>
              <a:rPr lang="en-US" dirty="0" err="1" smtClean="0"/>
              <a:t>Tujuan</a:t>
            </a:r>
            <a:r>
              <a:rPr lang="en-US" dirty="0" smtClean="0"/>
              <a:t> </a:t>
            </a:r>
            <a:r>
              <a:rPr lang="en-US" dirty="0" err="1" smtClean="0"/>
              <a:t>hidup</a:t>
            </a:r>
            <a:r>
              <a:rPr lang="en-US" dirty="0" smtClean="0"/>
              <a:t> </a:t>
            </a:r>
            <a:r>
              <a:rPr lang="en-US" dirty="0" err="1" smtClean="0"/>
              <a:t>anda</a:t>
            </a:r>
            <a:r>
              <a:rPr lang="en-US" dirty="0" smtClean="0"/>
              <a:t> </a:t>
            </a:r>
            <a:r>
              <a:rPr lang="en-US" dirty="0" err="1" smtClean="0"/>
              <a:t>nanti</a:t>
            </a:r>
            <a:r>
              <a:rPr lang="en-US" dirty="0" smtClean="0"/>
              <a:t>?</a:t>
            </a:r>
          </a:p>
          <a:p>
            <a:pPr marL="525780" indent="-457200">
              <a:buFont typeface="+mj-lt"/>
              <a:buAutoNum type="arabicPeriod"/>
            </a:pPr>
            <a:endParaRPr lang="en-US" dirty="0"/>
          </a:p>
          <a:p>
            <a:pPr marL="525780" indent="-457200">
              <a:buFont typeface="+mj-lt"/>
              <a:buAutoNum type="arabicPeriod"/>
            </a:pPr>
            <a:r>
              <a:rPr lang="en-US" dirty="0" err="1" smtClean="0"/>
              <a:t>Sudah</a:t>
            </a:r>
            <a:r>
              <a:rPr lang="en-US" dirty="0" smtClean="0"/>
              <a:t> </a:t>
            </a:r>
            <a:r>
              <a:rPr lang="en-US" dirty="0" err="1" smtClean="0"/>
              <a:t>siapkah</a:t>
            </a:r>
            <a:r>
              <a:rPr lang="en-US" dirty="0" smtClean="0"/>
              <a:t> </a:t>
            </a:r>
            <a:r>
              <a:rPr lang="en-US" dirty="0" err="1" smtClean="0"/>
              <a:t>dengan</a:t>
            </a:r>
            <a:r>
              <a:rPr lang="en-US" dirty="0" smtClean="0"/>
              <a:t> </a:t>
            </a:r>
            <a:r>
              <a:rPr lang="en-US" dirty="0" err="1" smtClean="0"/>
              <a:t>ketatnya</a:t>
            </a:r>
            <a:r>
              <a:rPr lang="en-US" dirty="0" smtClean="0"/>
              <a:t> </a:t>
            </a:r>
            <a:r>
              <a:rPr lang="en-US" dirty="0" err="1" smtClean="0"/>
              <a:t>kompetisi</a:t>
            </a:r>
            <a:r>
              <a:rPr lang="en-US" dirty="0" smtClean="0"/>
              <a:t> di </a:t>
            </a:r>
            <a:r>
              <a:rPr lang="en-US" dirty="0" err="1" smtClean="0"/>
              <a:t>dunia</a:t>
            </a:r>
            <a:r>
              <a:rPr lang="en-US" dirty="0" smtClean="0"/>
              <a:t> </a:t>
            </a:r>
            <a:r>
              <a:rPr lang="en-US" dirty="0" err="1" smtClean="0"/>
              <a:t>kerja</a:t>
            </a:r>
            <a:r>
              <a:rPr lang="en-US" dirty="0" smtClean="0"/>
              <a:t>?</a:t>
            </a:r>
            <a:endParaRPr lang="en-US" dirty="0"/>
          </a:p>
        </p:txBody>
      </p:sp>
    </p:spTree>
    <p:extLst>
      <p:ext uri="{BB962C8B-B14F-4D97-AF65-F5344CB8AC3E}">
        <p14:creationId xmlns:p14="http://schemas.microsoft.com/office/powerpoint/2010/main" val="3075788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9552" y="476672"/>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25603" name="Content Placeholder 2"/>
          <p:cNvSpPr>
            <a:spLocks noGrp="1"/>
          </p:cNvSpPr>
          <p:nvPr>
            <p:ph idx="1"/>
          </p:nvPr>
        </p:nvSpPr>
        <p:spPr>
          <a:xfrm>
            <a:off x="395536" y="1052737"/>
            <a:ext cx="7992888" cy="4320480"/>
          </a:xfrm>
        </p:spPr>
        <p:txBody>
          <a:bodyPr/>
          <a:lstStyle/>
          <a:p>
            <a:pPr algn="just"/>
            <a:r>
              <a:rPr lang="en-US" dirty="0" err="1" smtClean="0"/>
              <a:t>Misalkan</a:t>
            </a:r>
            <a:r>
              <a:rPr lang="en-US" dirty="0" smtClean="0"/>
              <a:t> </a:t>
            </a:r>
            <a:r>
              <a:rPr lang="en-US" i="1" dirty="0" smtClean="0"/>
              <a:t>A</a:t>
            </a:r>
            <a:r>
              <a:rPr lang="en-US" dirty="0" smtClean="0"/>
              <a:t> = {1, 2, 3, 4}, </a:t>
            </a:r>
            <a:r>
              <a:rPr lang="en-US" dirty="0" err="1" smtClean="0"/>
              <a:t>dan</a:t>
            </a:r>
            <a:r>
              <a:rPr lang="en-US" dirty="0" smtClean="0"/>
              <a:t> </a:t>
            </a:r>
            <a:r>
              <a:rPr lang="en-US" dirty="0" err="1" smtClean="0"/>
              <a:t>relasi</a:t>
            </a:r>
            <a:r>
              <a:rPr lang="en-US" dirty="0" smtClean="0"/>
              <a:t> </a:t>
            </a:r>
            <a:r>
              <a:rPr lang="en-US" i="1" dirty="0" smtClean="0"/>
              <a:t>R</a:t>
            </a:r>
            <a:r>
              <a:rPr lang="en-US" dirty="0" smtClean="0"/>
              <a:t> </a:t>
            </a:r>
            <a:r>
              <a:rPr lang="en-US" dirty="0" err="1" smtClean="0"/>
              <a:t>di</a:t>
            </a:r>
            <a:r>
              <a:rPr lang="en-US" dirty="0" smtClean="0"/>
              <a:t> </a:t>
            </a:r>
            <a:r>
              <a:rPr lang="en-US" dirty="0" err="1" smtClean="0"/>
              <a:t>bawah</a:t>
            </a:r>
            <a:r>
              <a:rPr lang="en-US" dirty="0" smtClean="0"/>
              <a:t> </a:t>
            </a:r>
            <a:r>
              <a:rPr lang="en-US" dirty="0" err="1" smtClean="0"/>
              <a:t>ini</a:t>
            </a:r>
            <a:r>
              <a:rPr lang="en-US" dirty="0" smtClean="0"/>
              <a:t> </a:t>
            </a:r>
            <a:r>
              <a:rPr lang="en-US" dirty="0" err="1" smtClean="0"/>
              <a:t>didefinisikan</a:t>
            </a:r>
            <a:r>
              <a:rPr lang="en-US" dirty="0" smtClean="0"/>
              <a:t> </a:t>
            </a:r>
            <a:r>
              <a:rPr lang="en-US" dirty="0" err="1" smtClean="0"/>
              <a:t>pada</a:t>
            </a:r>
            <a:r>
              <a:rPr lang="en-US" dirty="0" smtClean="0"/>
              <a:t> </a:t>
            </a:r>
            <a:r>
              <a:rPr lang="en-US" dirty="0" err="1" smtClean="0"/>
              <a:t>himpunan</a:t>
            </a:r>
            <a:r>
              <a:rPr lang="en-US" dirty="0" smtClean="0"/>
              <a:t> </a:t>
            </a:r>
            <a:r>
              <a:rPr lang="en-US" i="1" dirty="0" smtClean="0"/>
              <a:t>A</a:t>
            </a:r>
          </a:p>
          <a:p>
            <a:pPr algn="just"/>
            <a:r>
              <a:rPr lang="en-US" sz="2700" i="1" dirty="0" smtClean="0"/>
              <a:t>R</a:t>
            </a:r>
            <a:r>
              <a:rPr lang="en-US" sz="2700" i="1" baseline="-25000" dirty="0" smtClean="0"/>
              <a:t>1</a:t>
            </a:r>
            <a:r>
              <a:rPr lang="en-US" sz="2700" dirty="0" smtClean="0"/>
              <a:t> = {(1, 1), (1, 3), (2, 1), (2, 2), (3, 3), (4, 2), (4, 3), (4, 4) } </a:t>
            </a:r>
          </a:p>
          <a:p>
            <a:pPr algn="just"/>
            <a:r>
              <a:rPr lang="en-US" dirty="0" err="1" smtClean="0"/>
              <a:t>Relasi</a:t>
            </a:r>
            <a:r>
              <a:rPr lang="en-US" dirty="0" smtClean="0"/>
              <a:t> R</a:t>
            </a:r>
            <a:r>
              <a:rPr lang="en-US" baseline="-25000" dirty="0" smtClean="0"/>
              <a:t>1</a:t>
            </a:r>
            <a:r>
              <a:rPr lang="en-US" dirty="0" smtClean="0"/>
              <a:t> </a:t>
            </a:r>
            <a:r>
              <a:rPr lang="en-US" dirty="0" err="1" smtClean="0"/>
              <a:t>bersifat</a:t>
            </a:r>
            <a:r>
              <a:rPr lang="en-US" dirty="0" smtClean="0"/>
              <a:t> </a:t>
            </a:r>
            <a:r>
              <a:rPr lang="en-US" dirty="0" err="1" smtClean="0"/>
              <a:t>refleksif</a:t>
            </a:r>
            <a:r>
              <a:rPr lang="en-US" dirty="0" smtClean="0"/>
              <a:t> </a:t>
            </a:r>
            <a:r>
              <a:rPr lang="en-US" dirty="0" err="1" smtClean="0"/>
              <a:t>karena</a:t>
            </a:r>
            <a:r>
              <a:rPr lang="en-US" dirty="0" smtClean="0"/>
              <a:t> </a:t>
            </a:r>
            <a:r>
              <a:rPr lang="en-US" dirty="0" err="1" smtClean="0"/>
              <a:t>terdapat</a:t>
            </a:r>
            <a:r>
              <a:rPr lang="en-US" dirty="0" smtClean="0"/>
              <a:t> </a:t>
            </a:r>
            <a:r>
              <a:rPr lang="en-US" dirty="0" err="1" smtClean="0"/>
              <a:t>elemen</a:t>
            </a:r>
            <a:r>
              <a:rPr lang="en-US" dirty="0" smtClean="0"/>
              <a:t> </a:t>
            </a:r>
            <a:r>
              <a:rPr lang="en-US" dirty="0" err="1" smtClean="0"/>
              <a:t>relasi</a:t>
            </a:r>
            <a:r>
              <a:rPr lang="en-US" dirty="0" smtClean="0"/>
              <a:t> yang </a:t>
            </a:r>
            <a:r>
              <a:rPr lang="en-US" dirty="0" err="1" smtClean="0"/>
              <a:t>berbentuk</a:t>
            </a:r>
            <a:r>
              <a:rPr lang="en-US" dirty="0" smtClean="0"/>
              <a:t> (</a:t>
            </a:r>
            <a:r>
              <a:rPr lang="en-US" i="1" dirty="0" smtClean="0"/>
              <a:t>a</a:t>
            </a:r>
            <a:r>
              <a:rPr lang="en-US" dirty="0" smtClean="0"/>
              <a:t>, </a:t>
            </a:r>
            <a:r>
              <a:rPr lang="en-US" i="1" dirty="0" smtClean="0"/>
              <a:t>a</a:t>
            </a:r>
            <a:r>
              <a:rPr lang="en-US" dirty="0" smtClean="0"/>
              <a:t>), </a:t>
            </a:r>
            <a:r>
              <a:rPr lang="en-US" dirty="0" err="1" smtClean="0"/>
              <a:t>yaitu</a:t>
            </a:r>
            <a:r>
              <a:rPr lang="en-US" dirty="0" smtClean="0"/>
              <a:t>:     (1, 1), (2, 2), (3, 3), </a:t>
            </a:r>
            <a:r>
              <a:rPr lang="en-US" dirty="0" err="1" smtClean="0"/>
              <a:t>dan</a:t>
            </a:r>
            <a:r>
              <a:rPr lang="en-US" dirty="0" smtClean="0"/>
              <a:t> (4, 4).</a:t>
            </a:r>
          </a:p>
          <a:p>
            <a:pPr algn="just"/>
            <a:r>
              <a:rPr lang="en-US" dirty="0" err="1" smtClean="0"/>
              <a:t>Relasi</a:t>
            </a:r>
            <a:r>
              <a:rPr lang="en-US" dirty="0" smtClean="0"/>
              <a:t> </a:t>
            </a:r>
            <a:r>
              <a:rPr lang="en-US" i="1" dirty="0" smtClean="0"/>
              <a:t>R</a:t>
            </a:r>
            <a:r>
              <a:rPr lang="en-US" i="1" baseline="-25000" dirty="0" smtClean="0"/>
              <a:t>2</a:t>
            </a:r>
            <a:r>
              <a:rPr lang="en-US" dirty="0" smtClean="0"/>
              <a:t> = {(1, 1), (2, 2), (2, 3), (4, 2), (4, 3), (4, 4) } </a:t>
            </a:r>
            <a:r>
              <a:rPr lang="en-US" dirty="0" err="1" smtClean="0"/>
              <a:t>tidak</a:t>
            </a:r>
            <a:r>
              <a:rPr lang="en-US" dirty="0" smtClean="0"/>
              <a:t>  </a:t>
            </a:r>
            <a:r>
              <a:rPr lang="en-US" dirty="0" err="1" smtClean="0"/>
              <a:t>bersifat</a:t>
            </a:r>
            <a:r>
              <a:rPr lang="en-US" dirty="0" smtClean="0"/>
              <a:t> </a:t>
            </a:r>
            <a:r>
              <a:rPr lang="en-US" dirty="0" err="1" smtClean="0"/>
              <a:t>refleksif</a:t>
            </a:r>
            <a:r>
              <a:rPr lang="en-US" dirty="0" smtClean="0"/>
              <a:t> </a:t>
            </a:r>
          </a:p>
          <a:p>
            <a:pPr algn="just"/>
            <a:r>
              <a:rPr lang="en-US" dirty="0" smtClean="0"/>
              <a:t>R</a:t>
            </a:r>
            <a:r>
              <a:rPr lang="en-US" baseline="-25000" dirty="0" smtClean="0"/>
              <a:t>2</a:t>
            </a:r>
            <a:r>
              <a:rPr lang="en-US" dirty="0" smtClean="0"/>
              <a:t> </a:t>
            </a:r>
            <a:r>
              <a:rPr lang="en-US" b="1" dirty="0" err="1" smtClean="0"/>
              <a:t>tidak</a:t>
            </a:r>
            <a:r>
              <a:rPr lang="en-US" b="1" dirty="0" smtClean="0"/>
              <a:t> </a:t>
            </a:r>
            <a:r>
              <a:rPr lang="en-US" b="1" dirty="0" err="1" smtClean="0"/>
              <a:t>refleksif</a:t>
            </a:r>
            <a:r>
              <a:rPr lang="en-US" b="1" dirty="0" smtClean="0"/>
              <a:t> </a:t>
            </a:r>
            <a:r>
              <a:rPr lang="en-US" dirty="0" err="1" smtClean="0"/>
              <a:t>Karena</a:t>
            </a:r>
            <a:r>
              <a:rPr lang="en-US" dirty="0" smtClean="0"/>
              <a:t> (3, 3) </a:t>
            </a:r>
            <a:r>
              <a:rPr lang="en-US" dirty="0" smtClean="0">
                <a:sym typeface="Symbol" pitchFamily="18" charset="2"/>
              </a:rPr>
              <a:t></a:t>
            </a:r>
            <a:r>
              <a:rPr lang="en-US" dirty="0" smtClean="0"/>
              <a:t> </a:t>
            </a:r>
            <a:r>
              <a:rPr lang="en-US" i="1" dirty="0" smtClean="0"/>
              <a:t>R</a:t>
            </a:r>
            <a:r>
              <a:rPr lang="en-US" i="1" baseline="-25000" dirty="0" smtClean="0"/>
              <a:t>2</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7" dur="5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22" dur="500"/>
                                        <p:tgtEl>
                                          <p:spTgt spid="256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checkerboard(across)">
                                      <p:cBhvr>
                                        <p:cTn id="27" dur="500"/>
                                        <p:tgtEl>
                                          <p:spTgt spid="256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checkerboard(across)">
                                      <p:cBhvr>
                                        <p:cTn id="32"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539552" y="476672"/>
            <a:ext cx="7024744" cy="1143000"/>
          </a:xfrm>
        </p:spPr>
        <p:txBody>
          <a:bodyPr>
            <a:normAutofit fontScale="90000"/>
          </a:bodyPr>
          <a:lstStyle/>
          <a:p>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Ciri</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Yang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b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Bersifat</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Refleksif</a:t>
            </a:r>
            <a:endParaRPr lang="en-US" sz="3600" dirty="0" smtClean="0"/>
          </a:p>
        </p:txBody>
      </p:sp>
      <p:sp>
        <p:nvSpPr>
          <p:cNvPr id="3" name="Content Placeholder 2"/>
          <p:cNvSpPr>
            <a:spLocks noGrp="1"/>
          </p:cNvSpPr>
          <p:nvPr>
            <p:ph idx="1"/>
          </p:nvPr>
        </p:nvSpPr>
        <p:spPr>
          <a:xfrm>
            <a:off x="457200" y="1600200"/>
            <a:ext cx="8229600" cy="4757738"/>
          </a:xfrm>
        </p:spPr>
        <p:txBody>
          <a:bodyPr/>
          <a:lstStyle/>
          <a:p>
            <a:pPr marL="514350" indent="-514350" algn="just">
              <a:buFont typeface="Wingdings" pitchFamily="2" charset="2"/>
              <a:buChar char="Ø"/>
              <a:defRPr/>
            </a:pPr>
            <a:r>
              <a:rPr lang="en-US" dirty="0" err="1" smtClean="0"/>
              <a:t>Relasi</a:t>
            </a:r>
            <a:r>
              <a:rPr lang="en-US" dirty="0" smtClean="0"/>
              <a:t> yang </a:t>
            </a:r>
            <a:r>
              <a:rPr lang="en-US" dirty="0" err="1" smtClean="0"/>
              <a:t>bersifat</a:t>
            </a:r>
            <a:r>
              <a:rPr lang="en-US" dirty="0" smtClean="0"/>
              <a:t> </a:t>
            </a:r>
            <a:r>
              <a:rPr lang="en-US" dirty="0" err="1" smtClean="0"/>
              <a:t>refleksif</a:t>
            </a:r>
            <a:r>
              <a:rPr lang="en-US" dirty="0" smtClean="0"/>
              <a:t> </a:t>
            </a:r>
            <a:r>
              <a:rPr lang="en-US" dirty="0" err="1" smtClean="0"/>
              <a:t>mempunyai</a:t>
            </a:r>
            <a:r>
              <a:rPr lang="en-US" dirty="0" smtClean="0"/>
              <a:t> </a:t>
            </a:r>
            <a:r>
              <a:rPr lang="en-US" dirty="0" err="1" smtClean="0"/>
              <a:t>matriks</a:t>
            </a:r>
            <a:r>
              <a:rPr lang="en-US" dirty="0" smtClean="0"/>
              <a:t> yang </a:t>
            </a:r>
            <a:r>
              <a:rPr lang="en-US" dirty="0" err="1" smtClean="0"/>
              <a:t>elemen</a:t>
            </a:r>
            <a:r>
              <a:rPr lang="en-US" dirty="0" smtClean="0"/>
              <a:t> diagonal </a:t>
            </a:r>
            <a:r>
              <a:rPr lang="en-US" dirty="0" err="1" smtClean="0"/>
              <a:t>utamanya</a:t>
            </a:r>
            <a:r>
              <a:rPr lang="en-US" dirty="0" smtClean="0"/>
              <a:t> </a:t>
            </a:r>
            <a:r>
              <a:rPr lang="en-US" dirty="0" err="1" smtClean="0"/>
              <a:t>semua</a:t>
            </a:r>
            <a:r>
              <a:rPr lang="en-US" dirty="0" smtClean="0"/>
              <a:t> </a:t>
            </a:r>
            <a:r>
              <a:rPr lang="en-US" dirty="0" err="1" smtClean="0"/>
              <a:t>bernilai</a:t>
            </a:r>
            <a:r>
              <a:rPr lang="en-US" dirty="0" smtClean="0"/>
              <a:t> 1, </a:t>
            </a:r>
            <a:r>
              <a:rPr lang="en-US" dirty="0" err="1" smtClean="0"/>
              <a:t>atau</a:t>
            </a:r>
            <a:r>
              <a:rPr lang="en-US" dirty="0" smtClean="0"/>
              <a:t> </a:t>
            </a:r>
            <a:r>
              <a:rPr lang="en-US" i="1" dirty="0" err="1" smtClean="0"/>
              <a:t>m</a:t>
            </a:r>
            <a:r>
              <a:rPr lang="en-US" i="1" baseline="-25000" dirty="0" err="1" smtClean="0"/>
              <a:t>ii</a:t>
            </a:r>
            <a:r>
              <a:rPr lang="en-US" dirty="0" smtClean="0"/>
              <a:t> = 1, </a:t>
            </a:r>
            <a:r>
              <a:rPr lang="en-US" dirty="0" err="1" smtClean="0"/>
              <a:t>untuk</a:t>
            </a:r>
            <a:r>
              <a:rPr lang="en-US" dirty="0" smtClean="0"/>
              <a:t> </a:t>
            </a:r>
            <a:r>
              <a:rPr lang="en-US" i="1" dirty="0" err="1" smtClean="0"/>
              <a:t>i</a:t>
            </a:r>
            <a:r>
              <a:rPr lang="en-US" dirty="0" smtClean="0"/>
              <a:t> = 1, 2, …, </a:t>
            </a:r>
            <a:r>
              <a:rPr lang="en-US" i="1" dirty="0" smtClean="0"/>
              <a:t>n</a:t>
            </a:r>
            <a:r>
              <a:rPr lang="en-US" dirty="0" smtClean="0"/>
              <a:t>,</a:t>
            </a:r>
          </a:p>
          <a:p>
            <a:pPr marL="514350" indent="-514350" algn="just">
              <a:buFont typeface="Arial" pitchFamily="34" charset="0"/>
              <a:buNone/>
              <a:defRPr/>
            </a:pPr>
            <a:endParaRPr lang="en-US" dirty="0" smtClean="0"/>
          </a:p>
          <a:p>
            <a:pPr algn="just">
              <a:buFont typeface="Arial" pitchFamily="34" charset="0"/>
              <a:buNone/>
              <a:defRPr/>
            </a:pPr>
            <a:endParaRPr lang="en-US" dirty="0"/>
          </a:p>
        </p:txBody>
      </p:sp>
      <p:sp>
        <p:nvSpPr>
          <p:cNvPr id="512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2" name="Object 1"/>
          <p:cNvGraphicFramePr>
            <a:graphicFrameLocks noChangeAspect="1"/>
          </p:cNvGraphicFramePr>
          <p:nvPr>
            <p:extLst>
              <p:ext uri="{D42A27DB-BD31-4B8C-83A1-F6EECF244321}">
                <p14:modId xmlns:p14="http://schemas.microsoft.com/office/powerpoint/2010/main" val="3443107189"/>
              </p:ext>
            </p:extLst>
          </p:nvPr>
        </p:nvGraphicFramePr>
        <p:xfrm>
          <a:off x="1259632" y="3284984"/>
          <a:ext cx="2643187" cy="2609850"/>
        </p:xfrm>
        <a:graphic>
          <a:graphicData uri="http://schemas.openxmlformats.org/presentationml/2006/ole">
            <mc:AlternateContent xmlns:mc="http://schemas.openxmlformats.org/markup-compatibility/2006">
              <mc:Choice xmlns:v="urn:schemas-microsoft-com:vml" Requires="v">
                <p:oleObj spid="_x0000_s5144" name="Equation" r:id="rId3" imgW="1511300" imgH="1498600" progId="">
                  <p:embed/>
                </p:oleObj>
              </mc:Choice>
              <mc:Fallback>
                <p:oleObj name="Equation" r:id="rId3" imgW="1511300" imgH="149860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284984"/>
                        <a:ext cx="2643187" cy="2609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heckerboard(across)">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checkerboard(across)">
                                      <p:cBhvr>
                                        <p:cTn id="1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Ciri</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Yang </a:t>
            </a:r>
            <a:b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b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Bersifat</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Refleksif</a:t>
            </a:r>
            <a:endParaRPr lang="en-US" sz="4000" dirty="0"/>
          </a:p>
        </p:txBody>
      </p:sp>
      <p:sp>
        <p:nvSpPr>
          <p:cNvPr id="6147" name="Content Placeholder 2"/>
          <p:cNvSpPr>
            <a:spLocks noGrp="1"/>
          </p:cNvSpPr>
          <p:nvPr>
            <p:ph idx="1"/>
          </p:nvPr>
        </p:nvSpPr>
        <p:spPr/>
        <p:txBody>
          <a:bodyPr/>
          <a:lstStyle/>
          <a:p>
            <a:pPr marL="514350" indent="-514350">
              <a:buFont typeface="Wingdings" pitchFamily="2" charset="2"/>
              <a:buChar char="Ø"/>
            </a:pPr>
            <a:r>
              <a:rPr lang="en-US" dirty="0" smtClean="0"/>
              <a:t>Graf </a:t>
            </a:r>
            <a:r>
              <a:rPr lang="en-US" dirty="0" err="1" smtClean="0"/>
              <a:t>berarah</a:t>
            </a:r>
            <a:r>
              <a:rPr lang="en-US" dirty="0" smtClean="0"/>
              <a:t> </a:t>
            </a:r>
            <a:r>
              <a:rPr lang="en-US" dirty="0" err="1" smtClean="0"/>
              <a:t>dari</a:t>
            </a:r>
            <a:r>
              <a:rPr lang="en-US" dirty="0" smtClean="0"/>
              <a:t> </a:t>
            </a:r>
            <a:r>
              <a:rPr lang="en-US" dirty="0" err="1" smtClean="0"/>
              <a:t>relasi</a:t>
            </a:r>
            <a:r>
              <a:rPr lang="en-US" dirty="0" smtClean="0"/>
              <a:t> yang </a:t>
            </a:r>
            <a:r>
              <a:rPr lang="en-US" dirty="0" err="1" smtClean="0"/>
              <a:t>bersifat</a:t>
            </a:r>
            <a:r>
              <a:rPr lang="en-US" dirty="0" smtClean="0"/>
              <a:t> </a:t>
            </a:r>
            <a:r>
              <a:rPr lang="en-US" dirty="0" err="1" smtClean="0"/>
              <a:t>refleksif</a:t>
            </a:r>
            <a:r>
              <a:rPr lang="en-US" dirty="0" smtClean="0"/>
              <a:t> </a:t>
            </a:r>
            <a:r>
              <a:rPr lang="en-US" dirty="0" err="1" smtClean="0"/>
              <a:t>dicirikan</a:t>
            </a:r>
            <a:r>
              <a:rPr lang="en-US" dirty="0" smtClean="0"/>
              <a:t> </a:t>
            </a:r>
            <a:r>
              <a:rPr lang="en-US" dirty="0" err="1" smtClean="0"/>
              <a:t>adanya</a:t>
            </a:r>
            <a:r>
              <a:rPr lang="en-US" dirty="0" smtClean="0"/>
              <a:t> </a:t>
            </a:r>
            <a:r>
              <a:rPr lang="en-US" dirty="0" err="1" smtClean="0"/>
              <a:t>gelang</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simpulnya</a:t>
            </a:r>
            <a:endParaRPr lang="en-US" dirty="0" smtClean="0"/>
          </a:p>
          <a:p>
            <a:pPr marL="514350" indent="-514350">
              <a:buFont typeface="Arial" charset="0"/>
              <a:buNone/>
            </a:pPr>
            <a:endParaRPr lang="en-US" dirty="0" smtClean="0"/>
          </a:p>
        </p:txBody>
      </p:sp>
      <p:graphicFrame>
        <p:nvGraphicFramePr>
          <p:cNvPr id="6146" name="Object 2"/>
          <p:cNvGraphicFramePr>
            <a:graphicFrameLocks noChangeAspect="1"/>
          </p:cNvGraphicFramePr>
          <p:nvPr/>
        </p:nvGraphicFramePr>
        <p:xfrm>
          <a:off x="1143000" y="3286125"/>
          <a:ext cx="3929063" cy="2859088"/>
        </p:xfrm>
        <a:graphic>
          <a:graphicData uri="http://schemas.openxmlformats.org/presentationml/2006/ole">
            <mc:AlternateContent xmlns:mc="http://schemas.openxmlformats.org/markup-compatibility/2006">
              <mc:Choice xmlns:v="urn:schemas-microsoft-com:vml" Requires="v">
                <p:oleObj spid="_x0000_s6168" name="Visio" r:id="rId3" imgW="1793748" imgH="1312926" progId="Visio.Drawing.11">
                  <p:embed/>
                </p:oleObj>
              </mc:Choice>
              <mc:Fallback>
                <p:oleObj name="Visio" r:id="rId3" imgW="1793748" imgH="1312926" progId="Visio.Drawing.1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286125"/>
                        <a:ext cx="3929063" cy="2859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checkerboard(across)">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checkerboard(across)">
                                      <p:cBhvr>
                                        <p:cTn id="1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764704"/>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Sifat</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Sifat</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Biner</a:t>
            </a:r>
            <a:endParaRPr lang="en-US" dirty="0"/>
          </a:p>
        </p:txBody>
      </p:sp>
      <p:sp>
        <p:nvSpPr>
          <p:cNvPr id="26626" name="Content Placeholder 2"/>
          <p:cNvSpPr>
            <a:spLocks noGrp="1"/>
          </p:cNvSpPr>
          <p:nvPr>
            <p:ph idx="1"/>
          </p:nvPr>
        </p:nvSpPr>
        <p:spPr>
          <a:xfrm>
            <a:off x="467544" y="1268760"/>
            <a:ext cx="8229600" cy="4757758"/>
          </a:xfrm>
        </p:spPr>
        <p:txBody>
          <a:bodyPr/>
          <a:lstStyle/>
          <a:p>
            <a:pPr>
              <a:buFont typeface="Arial" charset="0"/>
              <a:buNone/>
            </a:pPr>
            <a:r>
              <a:rPr lang="en-US" dirty="0" smtClean="0"/>
              <a:t>2. </a:t>
            </a:r>
            <a:r>
              <a:rPr lang="en-US" sz="2800" b="1" dirty="0" err="1" smtClean="0"/>
              <a:t>Menghantar</a:t>
            </a:r>
            <a:r>
              <a:rPr lang="en-US" sz="2800" dirty="0" smtClean="0"/>
              <a:t> (</a:t>
            </a:r>
            <a:r>
              <a:rPr lang="en-US" sz="2800" i="1" dirty="0" err="1" smtClean="0"/>
              <a:t>transiti</a:t>
            </a:r>
            <a:r>
              <a:rPr lang="id-ID" sz="2800" i="1" dirty="0" smtClean="0"/>
              <a:t>f</a:t>
            </a:r>
            <a:r>
              <a:rPr lang="en-US" sz="2800" dirty="0" smtClean="0"/>
              <a:t>)</a:t>
            </a:r>
          </a:p>
          <a:p>
            <a:pPr>
              <a:buFont typeface="Arial" charset="0"/>
              <a:buNone/>
            </a:pPr>
            <a:r>
              <a:rPr lang="en-US" sz="2800" dirty="0" smtClean="0"/>
              <a:t>	</a:t>
            </a:r>
            <a:r>
              <a:rPr lang="en-US" sz="2800" dirty="0" err="1" smtClean="0"/>
              <a:t>Relasi</a:t>
            </a:r>
            <a:r>
              <a:rPr lang="en-US" sz="2800" dirty="0" smtClean="0"/>
              <a:t> </a:t>
            </a:r>
            <a:r>
              <a:rPr lang="en-US" sz="2800" i="1" dirty="0" smtClean="0"/>
              <a:t>R</a:t>
            </a:r>
            <a:r>
              <a:rPr lang="en-US" sz="2800" dirty="0" smtClean="0"/>
              <a:t> </a:t>
            </a:r>
            <a:r>
              <a:rPr lang="en-US" sz="2800" dirty="0" err="1" smtClean="0"/>
              <a:t>pada</a:t>
            </a:r>
            <a:r>
              <a:rPr lang="en-US" sz="2800" dirty="0" smtClean="0"/>
              <a:t> </a:t>
            </a:r>
            <a:r>
              <a:rPr lang="en-US" sz="2800" dirty="0" err="1" smtClean="0"/>
              <a:t>himpunan</a:t>
            </a:r>
            <a:r>
              <a:rPr lang="en-US" sz="2800" dirty="0" smtClean="0"/>
              <a:t> </a:t>
            </a:r>
            <a:r>
              <a:rPr lang="en-US" sz="2800" i="1" dirty="0" smtClean="0"/>
              <a:t>A</a:t>
            </a:r>
            <a:r>
              <a:rPr lang="en-US" sz="2800" dirty="0" smtClean="0"/>
              <a:t> </a:t>
            </a:r>
            <a:r>
              <a:rPr lang="en-US" sz="2800" dirty="0" err="1" smtClean="0"/>
              <a:t>disebut</a:t>
            </a:r>
            <a:r>
              <a:rPr lang="en-US" sz="2800" dirty="0" smtClean="0"/>
              <a:t> </a:t>
            </a:r>
            <a:r>
              <a:rPr lang="en-US" sz="2800" b="1" dirty="0" err="1" smtClean="0"/>
              <a:t>menghantar</a:t>
            </a:r>
            <a:r>
              <a:rPr lang="en-US" sz="2800" dirty="0" smtClean="0"/>
              <a:t> </a:t>
            </a:r>
            <a:r>
              <a:rPr lang="en-US" sz="2800" dirty="0" err="1" smtClean="0"/>
              <a:t>jika</a:t>
            </a:r>
            <a:r>
              <a:rPr lang="en-US" sz="2800" dirty="0" smtClean="0"/>
              <a:t> (</a:t>
            </a:r>
            <a:r>
              <a:rPr lang="en-US" sz="2800" i="1" dirty="0" smtClean="0"/>
              <a:t>a</a:t>
            </a:r>
            <a:r>
              <a:rPr lang="en-US" sz="2800" dirty="0" smtClean="0"/>
              <a:t>, </a:t>
            </a:r>
            <a:r>
              <a:rPr lang="en-US" sz="2800" i="1" dirty="0" smtClean="0"/>
              <a:t>b</a:t>
            </a:r>
            <a:r>
              <a:rPr lang="en-US" sz="2800" dirty="0" smtClean="0"/>
              <a:t>) </a:t>
            </a:r>
            <a:r>
              <a:rPr lang="en-US" sz="2800" dirty="0" smtClean="0">
                <a:sym typeface="Symbol" pitchFamily="18" charset="2"/>
              </a:rPr>
              <a:t></a:t>
            </a:r>
            <a:r>
              <a:rPr lang="en-US" sz="2800" dirty="0" smtClean="0"/>
              <a:t> </a:t>
            </a:r>
            <a:r>
              <a:rPr lang="en-US" sz="2800" i="1" dirty="0" smtClean="0"/>
              <a:t>R</a:t>
            </a:r>
            <a:r>
              <a:rPr lang="en-US" sz="2800" dirty="0" smtClean="0"/>
              <a:t> </a:t>
            </a:r>
            <a:r>
              <a:rPr lang="en-US" sz="2800" dirty="0" err="1" smtClean="0"/>
              <a:t>dan</a:t>
            </a:r>
            <a:r>
              <a:rPr lang="en-US" sz="2800" dirty="0" smtClean="0"/>
              <a:t> (</a:t>
            </a:r>
            <a:r>
              <a:rPr lang="en-US" sz="2800" i="1" dirty="0" smtClean="0"/>
              <a:t>b</a:t>
            </a:r>
            <a:r>
              <a:rPr lang="en-US" sz="2800" dirty="0" smtClean="0"/>
              <a:t>, </a:t>
            </a:r>
            <a:r>
              <a:rPr lang="en-US" sz="2800" i="1" dirty="0" smtClean="0"/>
              <a:t>c</a:t>
            </a:r>
            <a:r>
              <a:rPr lang="en-US" sz="2800" dirty="0" smtClean="0"/>
              <a:t>) </a:t>
            </a:r>
            <a:r>
              <a:rPr lang="en-US" sz="2800" dirty="0" smtClean="0">
                <a:sym typeface="Symbol" pitchFamily="18" charset="2"/>
              </a:rPr>
              <a:t></a:t>
            </a:r>
            <a:r>
              <a:rPr lang="en-US" sz="2800" dirty="0" smtClean="0"/>
              <a:t> </a:t>
            </a:r>
            <a:r>
              <a:rPr lang="en-US" sz="2800" i="1" dirty="0" smtClean="0"/>
              <a:t>R</a:t>
            </a:r>
            <a:r>
              <a:rPr lang="en-US" sz="2800" dirty="0" smtClean="0"/>
              <a:t>, </a:t>
            </a:r>
            <a:r>
              <a:rPr lang="en-US" sz="2800" dirty="0" err="1" smtClean="0"/>
              <a:t>maka</a:t>
            </a:r>
            <a:r>
              <a:rPr lang="en-US" sz="2800" dirty="0" smtClean="0"/>
              <a:t> (</a:t>
            </a:r>
            <a:r>
              <a:rPr lang="en-US" sz="2800" i="1" dirty="0" smtClean="0"/>
              <a:t>a</a:t>
            </a:r>
            <a:r>
              <a:rPr lang="en-US" sz="2800" dirty="0" smtClean="0"/>
              <a:t>, </a:t>
            </a:r>
            <a:r>
              <a:rPr lang="en-US" sz="2800" i="1" dirty="0" smtClean="0"/>
              <a:t>c</a:t>
            </a:r>
            <a:r>
              <a:rPr lang="en-US" sz="2800" dirty="0" smtClean="0"/>
              <a:t>) </a:t>
            </a:r>
            <a:r>
              <a:rPr lang="en-US" sz="2800" dirty="0" smtClean="0">
                <a:sym typeface="Symbol" pitchFamily="18" charset="2"/>
              </a:rPr>
              <a:t></a:t>
            </a:r>
            <a:r>
              <a:rPr lang="en-US" sz="2800" dirty="0" smtClean="0"/>
              <a:t> </a:t>
            </a:r>
            <a:r>
              <a:rPr lang="en-US" sz="2800" i="1" dirty="0" smtClean="0"/>
              <a:t>R</a:t>
            </a:r>
            <a:r>
              <a:rPr lang="en-US" sz="2800" dirty="0" smtClean="0"/>
              <a:t>, </a:t>
            </a:r>
            <a:r>
              <a:rPr lang="en-US" sz="2800" dirty="0" err="1" smtClean="0"/>
              <a:t>untuk</a:t>
            </a:r>
            <a:r>
              <a:rPr lang="en-US" sz="2800" dirty="0" smtClean="0"/>
              <a:t>          </a:t>
            </a:r>
            <a:r>
              <a:rPr lang="en-US" sz="2800" i="1" dirty="0" smtClean="0"/>
              <a:t>a</a:t>
            </a:r>
            <a:r>
              <a:rPr lang="en-US" sz="2800" dirty="0" smtClean="0"/>
              <a:t>, </a:t>
            </a:r>
            <a:r>
              <a:rPr lang="en-US" sz="2800" i="1" dirty="0" smtClean="0"/>
              <a:t>b</a:t>
            </a:r>
            <a:r>
              <a:rPr lang="en-US" sz="2800" dirty="0" smtClean="0"/>
              <a:t>, </a:t>
            </a:r>
            <a:r>
              <a:rPr lang="en-US" sz="2800" i="1" dirty="0" smtClean="0"/>
              <a:t>c</a:t>
            </a:r>
            <a:r>
              <a:rPr lang="en-US" sz="2800" dirty="0" smtClean="0"/>
              <a:t> </a:t>
            </a:r>
            <a:r>
              <a:rPr lang="en-US" sz="2800" dirty="0" smtClean="0">
                <a:sym typeface="Symbol" pitchFamily="18" charset="2"/>
              </a:rPr>
              <a:t></a:t>
            </a:r>
            <a:r>
              <a:rPr lang="en-US" sz="2800" dirty="0" smtClean="0"/>
              <a:t> </a:t>
            </a:r>
            <a:r>
              <a:rPr lang="en-US" sz="2800" i="1" dirty="0" smtClean="0"/>
              <a:t>A.</a:t>
            </a:r>
          </a:p>
          <a:p>
            <a:pPr>
              <a:buFont typeface="Arial" charset="0"/>
              <a:buNone/>
            </a:pPr>
            <a:r>
              <a:rPr lang="en-US" sz="2800" b="1" dirty="0" err="1" smtClean="0"/>
              <a:t>Contoh</a:t>
            </a:r>
            <a:endParaRPr lang="en-US" sz="2800" b="1" dirty="0" smtClean="0"/>
          </a:p>
          <a:p>
            <a:r>
              <a:rPr lang="en-US" sz="2800" dirty="0" err="1" smtClean="0"/>
              <a:t>Misalkan</a:t>
            </a:r>
            <a:r>
              <a:rPr lang="en-US" sz="2800" dirty="0" smtClean="0"/>
              <a:t> </a:t>
            </a:r>
            <a:r>
              <a:rPr lang="en-US" sz="2800" i="1" dirty="0" smtClean="0"/>
              <a:t>A</a:t>
            </a:r>
            <a:r>
              <a:rPr lang="en-US" sz="2800" dirty="0" smtClean="0"/>
              <a:t> = {1, 2, 3, 4}, </a:t>
            </a:r>
            <a:r>
              <a:rPr lang="en-US" sz="2800" dirty="0" err="1" smtClean="0"/>
              <a:t>dan</a:t>
            </a:r>
            <a:r>
              <a:rPr lang="en-US" sz="2800" dirty="0" smtClean="0"/>
              <a:t> </a:t>
            </a:r>
            <a:r>
              <a:rPr lang="en-US" sz="2800" dirty="0" err="1" smtClean="0"/>
              <a:t>relasi</a:t>
            </a:r>
            <a:r>
              <a:rPr lang="en-US" sz="2800" dirty="0" smtClean="0"/>
              <a:t> </a:t>
            </a:r>
            <a:r>
              <a:rPr lang="en-US" sz="2800" i="1" dirty="0" smtClean="0"/>
              <a:t>R</a:t>
            </a:r>
            <a:r>
              <a:rPr lang="en-US" sz="2800" dirty="0" smtClean="0"/>
              <a:t> </a:t>
            </a:r>
            <a:r>
              <a:rPr lang="en-US" sz="2800" dirty="0" err="1" smtClean="0"/>
              <a:t>di</a:t>
            </a:r>
            <a:r>
              <a:rPr lang="en-US" sz="2800" dirty="0" smtClean="0"/>
              <a:t> </a:t>
            </a:r>
            <a:r>
              <a:rPr lang="en-US" sz="2800" dirty="0" err="1" smtClean="0"/>
              <a:t>bawah</a:t>
            </a:r>
            <a:r>
              <a:rPr lang="en-US" sz="2800" dirty="0" smtClean="0"/>
              <a:t> </a:t>
            </a:r>
            <a:r>
              <a:rPr lang="en-US" sz="2800" dirty="0" err="1" smtClean="0"/>
              <a:t>ini</a:t>
            </a:r>
            <a:r>
              <a:rPr lang="en-US" sz="2800" dirty="0" smtClean="0"/>
              <a:t> </a:t>
            </a:r>
            <a:r>
              <a:rPr lang="en-US" sz="2800" dirty="0" err="1" smtClean="0"/>
              <a:t>didefinisikan</a:t>
            </a:r>
            <a:r>
              <a:rPr lang="en-US" sz="2800" dirty="0" smtClean="0"/>
              <a:t> </a:t>
            </a:r>
            <a:r>
              <a:rPr lang="en-US" sz="2800" dirty="0" err="1" smtClean="0"/>
              <a:t>pada</a:t>
            </a:r>
            <a:r>
              <a:rPr lang="en-US" sz="2800" dirty="0" smtClean="0"/>
              <a:t> </a:t>
            </a:r>
            <a:r>
              <a:rPr lang="en-US" sz="2800" dirty="0" err="1" smtClean="0"/>
              <a:t>himpunan</a:t>
            </a:r>
            <a:r>
              <a:rPr lang="en-US" sz="2800" dirty="0" smtClean="0"/>
              <a:t> A</a:t>
            </a:r>
          </a:p>
          <a:p>
            <a:r>
              <a:rPr lang="en-US" sz="2800" i="1" dirty="0" smtClean="0"/>
              <a:t>R</a:t>
            </a:r>
            <a:r>
              <a:rPr lang="en-US" sz="2800" dirty="0" smtClean="0"/>
              <a:t> = {(2, 1), (3, 1), (3, 2), (4, 1), (4, 2), (4, 3) } </a:t>
            </a:r>
            <a:r>
              <a:rPr lang="en-US" sz="2800" dirty="0" err="1" smtClean="0"/>
              <a:t>bersifat</a:t>
            </a:r>
            <a:r>
              <a:rPr lang="en-US" sz="2800" dirty="0" smtClean="0"/>
              <a:t> </a:t>
            </a:r>
            <a:r>
              <a:rPr lang="en-US" sz="2800" dirty="0" err="1" smtClean="0"/>
              <a:t>menghantar</a:t>
            </a:r>
            <a:r>
              <a:rPr lang="en-US" sz="2800" dirty="0" smtClean="0"/>
              <a:t>.</a:t>
            </a:r>
          </a:p>
          <a:p>
            <a:pPr>
              <a:buNone/>
            </a:pPr>
            <a:endParaRPr lang="en-US" dirty="0" smtClean="0"/>
          </a:p>
          <a:p>
            <a:pPr>
              <a:buFont typeface="Arial" charset="0"/>
              <a:buNone/>
            </a:pPr>
            <a:endParaRPr lang="en-US" i="1" dirty="0" smtClean="0"/>
          </a:p>
          <a:p>
            <a:pPr>
              <a:buFont typeface="Arial" charset="0"/>
              <a:buNone/>
            </a:pPr>
            <a:endParaRPr lang="en-US" dirty="0" smtClean="0"/>
          </a:p>
          <a:p>
            <a:pPr>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626">
                                            <p:txEl>
                                              <p:pRg st="0" end="0"/>
                                            </p:txEl>
                                          </p:spTgt>
                                        </p:tgtEl>
                                        <p:attrNameLst>
                                          <p:attrName>style.visibility</p:attrName>
                                        </p:attrNameLst>
                                      </p:cBhvr>
                                      <p:to>
                                        <p:strVal val="visible"/>
                                      </p:to>
                                    </p:set>
                                    <p:animEffect transition="in" filter="checkerboard(across)">
                                      <p:cBhvr>
                                        <p:cTn id="12" dur="500"/>
                                        <p:tgtEl>
                                          <p:spTgt spid="266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6626">
                                            <p:txEl>
                                              <p:pRg st="1" end="1"/>
                                            </p:txEl>
                                          </p:spTgt>
                                        </p:tgtEl>
                                        <p:attrNameLst>
                                          <p:attrName>style.visibility</p:attrName>
                                        </p:attrNameLst>
                                      </p:cBhvr>
                                      <p:to>
                                        <p:strVal val="visible"/>
                                      </p:to>
                                    </p:set>
                                    <p:animEffect transition="in" filter="checkerboard(across)">
                                      <p:cBhvr>
                                        <p:cTn id="17" dur="500"/>
                                        <p:tgtEl>
                                          <p:spTgt spid="2662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6626">
                                            <p:txEl>
                                              <p:pRg st="2" end="2"/>
                                            </p:txEl>
                                          </p:spTgt>
                                        </p:tgtEl>
                                        <p:attrNameLst>
                                          <p:attrName>style.visibility</p:attrName>
                                        </p:attrNameLst>
                                      </p:cBhvr>
                                      <p:to>
                                        <p:strVal val="visible"/>
                                      </p:to>
                                    </p:set>
                                    <p:animEffect transition="in" filter="checkerboard(across)">
                                      <p:cBhvr>
                                        <p:cTn id="22" dur="500"/>
                                        <p:tgtEl>
                                          <p:spTgt spid="2662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6626">
                                            <p:txEl>
                                              <p:pRg st="3" end="3"/>
                                            </p:txEl>
                                          </p:spTgt>
                                        </p:tgtEl>
                                        <p:attrNameLst>
                                          <p:attrName>style.visibility</p:attrName>
                                        </p:attrNameLst>
                                      </p:cBhvr>
                                      <p:to>
                                        <p:strVal val="visible"/>
                                      </p:to>
                                    </p:set>
                                    <p:animEffect transition="in" filter="checkerboard(across)">
                                      <p:cBhvr>
                                        <p:cTn id="27" dur="500"/>
                                        <p:tgtEl>
                                          <p:spTgt spid="2662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6626">
                                            <p:txEl>
                                              <p:pRg st="4" end="4"/>
                                            </p:txEl>
                                          </p:spTgt>
                                        </p:tgtEl>
                                        <p:attrNameLst>
                                          <p:attrName>style.visibility</p:attrName>
                                        </p:attrNameLst>
                                      </p:cBhvr>
                                      <p:to>
                                        <p:strVal val="visible"/>
                                      </p:to>
                                    </p:set>
                                    <p:animEffect transition="in" filter="checkerboard(across)">
                                      <p:cBhvr>
                                        <p:cTn id="32" dur="500"/>
                                        <p:tgtEl>
                                          <p:spTgt spid="266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a:p>
        </p:txBody>
      </p:sp>
      <p:sp>
        <p:nvSpPr>
          <p:cNvPr id="3" name="Content Placeholder 2"/>
          <p:cNvSpPr>
            <a:spLocks noGrp="1"/>
          </p:cNvSpPr>
          <p:nvPr>
            <p:ph idx="1"/>
          </p:nvPr>
        </p:nvSpPr>
        <p:spPr/>
        <p:txBody>
          <a:bodyPr/>
          <a:lstStyle/>
          <a:p>
            <a:pPr marL="0" indent="0">
              <a:buNone/>
              <a:defRPr/>
            </a:pPr>
            <a:r>
              <a:rPr lang="en-US" dirty="0" smtClean="0"/>
              <a:t>1. R = {(1, 1), (2, 3), (2, 4), (4, 2) } </a:t>
            </a:r>
            <a:r>
              <a:rPr lang="en-US" dirty="0" err="1" smtClean="0"/>
              <a:t>tidak</a:t>
            </a:r>
            <a:r>
              <a:rPr lang="en-US" dirty="0" smtClean="0"/>
              <a:t>    </a:t>
            </a:r>
          </a:p>
          <a:p>
            <a:pPr marL="0" indent="0">
              <a:buNone/>
              <a:defRPr/>
            </a:pPr>
            <a:r>
              <a:rPr lang="en-US" dirty="0" smtClean="0"/>
              <a:t>    </a:t>
            </a:r>
            <a:r>
              <a:rPr lang="en-US" dirty="0" err="1" smtClean="0"/>
              <a:t>menghantar</a:t>
            </a:r>
            <a:r>
              <a:rPr lang="en-US" dirty="0" smtClean="0"/>
              <a:t>, </a:t>
            </a:r>
            <a:r>
              <a:rPr lang="en-US" dirty="0" err="1" smtClean="0"/>
              <a:t>karena</a:t>
            </a:r>
            <a:r>
              <a:rPr lang="en-US" dirty="0" smtClean="0"/>
              <a:t> : </a:t>
            </a:r>
          </a:p>
          <a:p>
            <a:pPr marL="971550" lvl="1" indent="-514350">
              <a:buFont typeface="Arial" pitchFamily="34" charset="0"/>
              <a:buChar char="•"/>
              <a:defRPr/>
            </a:pPr>
            <a:r>
              <a:rPr lang="en-US" dirty="0" smtClean="0"/>
              <a:t>(2, 4) </a:t>
            </a:r>
            <a:r>
              <a:rPr lang="en-US" dirty="0" err="1" smtClean="0"/>
              <a:t>dan</a:t>
            </a:r>
            <a:r>
              <a:rPr lang="en-US" dirty="0" smtClean="0"/>
              <a:t> (4, 2) </a:t>
            </a:r>
            <a:r>
              <a:rPr lang="en-US" dirty="0" smtClean="0">
                <a:sym typeface="Symbol"/>
              </a:rPr>
              <a:t></a:t>
            </a:r>
            <a:r>
              <a:rPr lang="en-US" dirty="0" smtClean="0"/>
              <a:t> R, </a:t>
            </a:r>
            <a:r>
              <a:rPr lang="en-US" dirty="0" err="1" smtClean="0"/>
              <a:t>tetapi</a:t>
            </a:r>
            <a:r>
              <a:rPr lang="en-US" dirty="0" smtClean="0"/>
              <a:t> (2, 2) </a:t>
            </a:r>
            <a:r>
              <a:rPr lang="en-US" dirty="0" smtClean="0">
                <a:sym typeface="Symbol"/>
              </a:rPr>
              <a:t></a:t>
            </a:r>
            <a:r>
              <a:rPr lang="en-US" dirty="0" smtClean="0"/>
              <a:t> R</a:t>
            </a:r>
          </a:p>
          <a:p>
            <a:pPr marL="971550" lvl="1" indent="-514350">
              <a:buFont typeface="Arial" pitchFamily="34" charset="0"/>
              <a:buChar char="•"/>
              <a:defRPr/>
            </a:pPr>
            <a:r>
              <a:rPr lang="en-US" dirty="0" smtClean="0"/>
              <a:t>(4, 2) </a:t>
            </a:r>
            <a:r>
              <a:rPr lang="en-US" dirty="0" err="1" smtClean="0"/>
              <a:t>dan</a:t>
            </a:r>
            <a:r>
              <a:rPr lang="en-US" dirty="0" smtClean="0"/>
              <a:t>  (2, 3) </a:t>
            </a:r>
            <a:r>
              <a:rPr lang="en-US" dirty="0" smtClean="0">
                <a:sym typeface="Symbol"/>
              </a:rPr>
              <a:t></a:t>
            </a:r>
            <a:r>
              <a:rPr lang="en-US" dirty="0" smtClean="0"/>
              <a:t> R, </a:t>
            </a:r>
            <a:r>
              <a:rPr lang="en-US" dirty="0" err="1" smtClean="0"/>
              <a:t>tetapi</a:t>
            </a:r>
            <a:r>
              <a:rPr lang="en-US" dirty="0" smtClean="0"/>
              <a:t> (4, 3) </a:t>
            </a:r>
            <a:r>
              <a:rPr lang="en-US" dirty="0" smtClean="0">
                <a:sym typeface="Symbol"/>
              </a:rPr>
              <a:t></a:t>
            </a:r>
            <a:r>
              <a:rPr lang="en-US" dirty="0" smtClean="0"/>
              <a:t> R</a:t>
            </a:r>
          </a:p>
          <a:p>
            <a:pPr marL="514350" indent="-514350">
              <a:buNone/>
              <a:defRPr/>
            </a:pPr>
            <a:r>
              <a:rPr lang="en-US" dirty="0" smtClean="0"/>
              <a:t>2.  </a:t>
            </a:r>
            <a:r>
              <a:rPr lang="en-US" dirty="0" err="1" smtClean="0"/>
              <a:t>Relasi</a:t>
            </a:r>
            <a:r>
              <a:rPr lang="en-US" dirty="0" smtClean="0"/>
              <a:t> </a:t>
            </a:r>
            <a:r>
              <a:rPr lang="en-US" i="1" dirty="0" smtClean="0"/>
              <a:t>R</a:t>
            </a:r>
            <a:r>
              <a:rPr lang="en-US" dirty="0" smtClean="0"/>
              <a:t> = {(1, 1), (2, 2), (3, 3), (4, 4) } </a:t>
            </a:r>
            <a:r>
              <a:rPr lang="en-US" dirty="0" err="1" smtClean="0"/>
              <a:t>jelas</a:t>
            </a:r>
            <a:r>
              <a:rPr lang="en-US" dirty="0" smtClean="0"/>
              <a:t> </a:t>
            </a:r>
            <a:r>
              <a:rPr lang="en-US" dirty="0" err="1" smtClean="0"/>
              <a:t>menghantar</a:t>
            </a:r>
            <a:r>
              <a:rPr lang="en-US" dirty="0" smtClean="0"/>
              <a:t> (</a:t>
            </a:r>
            <a:r>
              <a:rPr lang="en-US" dirty="0" err="1" smtClean="0"/>
              <a:t>rinaldi</a:t>
            </a:r>
            <a:r>
              <a:rPr lang="en-US" dirty="0" smtClean="0"/>
              <a:t> </a:t>
            </a:r>
            <a:r>
              <a:rPr lang="en-US" dirty="0" err="1" smtClean="0"/>
              <a:t>munir</a:t>
            </a:r>
            <a:r>
              <a:rPr lang="en-US" dirty="0" smtClean="0"/>
              <a:t>, 2007)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Sifat</a:t>
            </a:r>
            <a:r>
              <a:rPr lang="en-US"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Sifat</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Biner</a:t>
            </a:r>
            <a:endParaRPr lang="en-US" dirty="0"/>
          </a:p>
        </p:txBody>
      </p:sp>
      <p:sp>
        <p:nvSpPr>
          <p:cNvPr id="23555" name="Content Placeholder 2"/>
          <p:cNvSpPr>
            <a:spLocks noGrp="1"/>
          </p:cNvSpPr>
          <p:nvPr>
            <p:ph idx="1"/>
          </p:nvPr>
        </p:nvSpPr>
        <p:spPr/>
        <p:txBody>
          <a:bodyPr/>
          <a:lstStyle/>
          <a:p>
            <a:pPr marL="514350" indent="-514350">
              <a:buFont typeface="Arial" charset="0"/>
              <a:buNone/>
              <a:defRPr/>
            </a:pPr>
            <a:r>
              <a:rPr lang="en-US" b="1" dirty="0" smtClean="0"/>
              <a:t>3. 	</a:t>
            </a:r>
            <a:r>
              <a:rPr lang="en-US" b="1" i="1" dirty="0" err="1" smtClean="0"/>
              <a:t>Simetris</a:t>
            </a:r>
            <a:r>
              <a:rPr lang="en-US" b="1" i="1" dirty="0" smtClean="0"/>
              <a:t> (</a:t>
            </a:r>
            <a:r>
              <a:rPr lang="en-US" b="1" i="1" dirty="0" err="1" smtClean="0"/>
              <a:t>setangkup</a:t>
            </a:r>
            <a:r>
              <a:rPr lang="en-US" b="1" i="1" dirty="0" smtClean="0"/>
              <a:t>)</a:t>
            </a:r>
            <a:endParaRPr lang="en-US" b="1" dirty="0" smtClean="0"/>
          </a:p>
          <a:p>
            <a:pPr>
              <a:defRPr/>
            </a:pPr>
            <a:r>
              <a:rPr lang="en-US" dirty="0" err="1" smtClean="0"/>
              <a:t>Relasi</a:t>
            </a:r>
            <a:r>
              <a:rPr lang="en-US" dirty="0" smtClean="0"/>
              <a:t> </a:t>
            </a:r>
            <a:r>
              <a:rPr lang="en-US" i="1" dirty="0" smtClean="0"/>
              <a:t>R</a:t>
            </a:r>
            <a:r>
              <a:rPr lang="en-US" dirty="0" smtClean="0"/>
              <a:t> </a:t>
            </a:r>
            <a:r>
              <a:rPr lang="en-US" dirty="0" err="1" smtClean="0"/>
              <a:t>pada</a:t>
            </a:r>
            <a:r>
              <a:rPr lang="en-US" dirty="0" smtClean="0"/>
              <a:t> </a:t>
            </a:r>
            <a:r>
              <a:rPr lang="en-US" dirty="0" err="1" smtClean="0"/>
              <a:t>himpunan</a:t>
            </a:r>
            <a:r>
              <a:rPr lang="en-US" dirty="0" smtClean="0"/>
              <a:t> </a:t>
            </a:r>
            <a:r>
              <a:rPr lang="en-US" i="1" dirty="0" smtClean="0"/>
              <a:t>A</a:t>
            </a:r>
            <a:r>
              <a:rPr lang="en-US" dirty="0" smtClean="0"/>
              <a:t> </a:t>
            </a:r>
            <a:r>
              <a:rPr lang="en-US" dirty="0" err="1" smtClean="0"/>
              <a:t>disebut</a:t>
            </a:r>
            <a:r>
              <a:rPr lang="en-US" dirty="0" smtClean="0"/>
              <a:t> </a:t>
            </a:r>
            <a:r>
              <a:rPr lang="en-US" b="1" dirty="0" err="1" smtClean="0"/>
              <a:t>setangkup</a:t>
            </a:r>
            <a:r>
              <a:rPr lang="en-US" dirty="0" smtClean="0"/>
              <a:t> </a:t>
            </a:r>
            <a:r>
              <a:rPr lang="en-US" dirty="0" err="1" smtClean="0"/>
              <a:t>jika</a:t>
            </a:r>
            <a:r>
              <a:rPr lang="en-US" dirty="0" smtClean="0"/>
              <a:t> (</a:t>
            </a:r>
            <a:r>
              <a:rPr lang="en-US" i="1" dirty="0" smtClean="0"/>
              <a:t>a</a:t>
            </a:r>
            <a:r>
              <a:rPr lang="en-US" dirty="0" smtClean="0"/>
              <a:t>, </a:t>
            </a:r>
            <a:r>
              <a:rPr lang="en-US" i="1" dirty="0" smtClean="0"/>
              <a:t>b</a:t>
            </a:r>
            <a:r>
              <a:rPr lang="en-US" dirty="0" smtClean="0"/>
              <a:t>) </a:t>
            </a:r>
            <a:r>
              <a:rPr lang="en-US" dirty="0" smtClean="0">
                <a:sym typeface="Symbol"/>
              </a:rPr>
              <a:t></a:t>
            </a:r>
            <a:r>
              <a:rPr lang="en-US" dirty="0" smtClean="0"/>
              <a:t> </a:t>
            </a:r>
            <a:r>
              <a:rPr lang="en-US" i="1" dirty="0" smtClean="0"/>
              <a:t>R</a:t>
            </a:r>
            <a:r>
              <a:rPr lang="en-US" dirty="0" smtClean="0"/>
              <a:t>, </a:t>
            </a:r>
            <a:r>
              <a:rPr lang="en-US" dirty="0" err="1" smtClean="0"/>
              <a:t>maka</a:t>
            </a:r>
            <a:r>
              <a:rPr lang="en-US" dirty="0" smtClean="0"/>
              <a:t> (</a:t>
            </a:r>
            <a:r>
              <a:rPr lang="en-US" i="1" dirty="0" smtClean="0"/>
              <a:t>b</a:t>
            </a:r>
            <a:r>
              <a:rPr lang="en-US" dirty="0" smtClean="0"/>
              <a:t>, </a:t>
            </a:r>
            <a:r>
              <a:rPr lang="en-US" i="1" dirty="0" smtClean="0"/>
              <a:t>a</a:t>
            </a:r>
            <a:r>
              <a:rPr lang="en-US" dirty="0" smtClean="0"/>
              <a:t>) </a:t>
            </a:r>
            <a:r>
              <a:rPr lang="en-US" dirty="0" smtClean="0">
                <a:sym typeface="Symbol"/>
              </a:rPr>
              <a:t></a:t>
            </a:r>
            <a:r>
              <a:rPr lang="en-US" dirty="0" smtClean="0"/>
              <a:t> </a:t>
            </a:r>
            <a:r>
              <a:rPr lang="en-US" i="1" dirty="0" smtClean="0"/>
              <a:t>R</a:t>
            </a:r>
            <a:r>
              <a:rPr lang="en-US" dirty="0" smtClean="0"/>
              <a:t> </a:t>
            </a:r>
            <a:r>
              <a:rPr lang="en-US" dirty="0" err="1" smtClean="0"/>
              <a:t>untuk</a:t>
            </a:r>
            <a:r>
              <a:rPr lang="en-US" dirty="0" smtClean="0"/>
              <a:t> </a:t>
            </a:r>
            <a:r>
              <a:rPr lang="en-US" i="1" dirty="0" smtClean="0"/>
              <a:t>a</a:t>
            </a:r>
            <a:r>
              <a:rPr lang="en-US" dirty="0" smtClean="0"/>
              <a:t>, </a:t>
            </a:r>
            <a:r>
              <a:rPr lang="en-US" i="1" dirty="0" smtClean="0"/>
              <a:t>b</a:t>
            </a:r>
            <a:r>
              <a:rPr lang="en-US" dirty="0" smtClean="0"/>
              <a:t> </a:t>
            </a:r>
            <a:r>
              <a:rPr lang="en-US" dirty="0" smtClean="0">
                <a:sym typeface="Symbol"/>
              </a:rPr>
              <a:t></a:t>
            </a:r>
            <a:r>
              <a:rPr lang="en-US" dirty="0" smtClean="0"/>
              <a:t> </a:t>
            </a:r>
            <a:r>
              <a:rPr lang="en-US" i="1" dirty="0" smtClean="0"/>
              <a:t>A</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1560" y="764704"/>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3" name="Content Placeholder 2"/>
          <p:cNvSpPr>
            <a:spLocks noGrp="1"/>
          </p:cNvSpPr>
          <p:nvPr>
            <p:ph idx="1"/>
          </p:nvPr>
        </p:nvSpPr>
        <p:spPr>
          <a:xfrm>
            <a:off x="457200" y="1600200"/>
            <a:ext cx="8219256" cy="4525963"/>
          </a:xfrm>
        </p:spPr>
        <p:txBody>
          <a:bodyPr/>
          <a:lstStyle/>
          <a:p>
            <a:pPr>
              <a:buFont typeface="Arial" charset="0"/>
              <a:buNone/>
              <a:defRPr/>
            </a:pPr>
            <a:r>
              <a:rPr lang="en-US" dirty="0" err="1" smtClean="0"/>
              <a:t>Misalkan</a:t>
            </a:r>
            <a:r>
              <a:rPr lang="en-US" dirty="0" smtClean="0"/>
              <a:t> </a:t>
            </a:r>
            <a:r>
              <a:rPr lang="en-US" i="1" dirty="0" smtClean="0"/>
              <a:t>A</a:t>
            </a:r>
            <a:r>
              <a:rPr lang="en-US" dirty="0" smtClean="0"/>
              <a:t> = {1, 2, 3, 4}, </a:t>
            </a:r>
            <a:r>
              <a:rPr lang="en-US" dirty="0" err="1" smtClean="0"/>
              <a:t>dan</a:t>
            </a:r>
            <a:r>
              <a:rPr lang="en-US" dirty="0" smtClean="0"/>
              <a:t> </a:t>
            </a:r>
            <a:r>
              <a:rPr lang="en-US" dirty="0" err="1" smtClean="0"/>
              <a:t>relasi</a:t>
            </a:r>
            <a:r>
              <a:rPr lang="en-US" dirty="0" smtClean="0"/>
              <a:t> </a:t>
            </a:r>
            <a:r>
              <a:rPr lang="en-US" i="1" dirty="0" smtClean="0"/>
              <a:t>R</a:t>
            </a:r>
            <a:r>
              <a:rPr lang="en-US" dirty="0" smtClean="0"/>
              <a:t> </a:t>
            </a:r>
            <a:r>
              <a:rPr lang="en-US" dirty="0" err="1" smtClean="0"/>
              <a:t>di</a:t>
            </a:r>
            <a:r>
              <a:rPr lang="en-US" dirty="0" smtClean="0"/>
              <a:t> </a:t>
            </a:r>
            <a:r>
              <a:rPr lang="en-US" dirty="0" err="1" smtClean="0"/>
              <a:t>bawah</a:t>
            </a:r>
            <a:r>
              <a:rPr lang="en-US" dirty="0" smtClean="0"/>
              <a:t> </a:t>
            </a:r>
          </a:p>
          <a:p>
            <a:pPr>
              <a:buFont typeface="Arial" charset="0"/>
              <a:buNone/>
              <a:defRPr/>
            </a:pPr>
            <a:r>
              <a:rPr lang="en-US" dirty="0" err="1" smtClean="0"/>
              <a:t>ini</a:t>
            </a:r>
            <a:r>
              <a:rPr lang="en-US" dirty="0" smtClean="0"/>
              <a:t> </a:t>
            </a:r>
            <a:r>
              <a:rPr lang="en-US" dirty="0" err="1" smtClean="0"/>
              <a:t>didefinisikan</a:t>
            </a:r>
            <a:r>
              <a:rPr lang="en-US" dirty="0" smtClean="0"/>
              <a:t> </a:t>
            </a:r>
            <a:r>
              <a:rPr lang="en-US" dirty="0" err="1" smtClean="0"/>
              <a:t>pada</a:t>
            </a:r>
            <a:r>
              <a:rPr lang="en-US" dirty="0" smtClean="0"/>
              <a:t> </a:t>
            </a:r>
            <a:r>
              <a:rPr lang="en-US" dirty="0" err="1" smtClean="0"/>
              <a:t>himpunan</a:t>
            </a:r>
            <a:r>
              <a:rPr lang="en-US" dirty="0" smtClean="0"/>
              <a:t> </a:t>
            </a:r>
            <a:r>
              <a:rPr lang="en-US" i="1" dirty="0" smtClean="0"/>
              <a:t>A:</a:t>
            </a:r>
          </a:p>
          <a:p>
            <a:pPr marL="514350" indent="-514350">
              <a:buFont typeface="Arial" charset="0"/>
              <a:buAutoNum type="alphaLcPeriod"/>
              <a:defRPr/>
            </a:pPr>
            <a:r>
              <a:rPr lang="en-US" dirty="0" err="1" smtClean="0"/>
              <a:t>Relasi</a:t>
            </a:r>
            <a:r>
              <a:rPr lang="en-US" dirty="0" smtClean="0"/>
              <a:t> </a:t>
            </a:r>
            <a:r>
              <a:rPr lang="en-US" i="1" dirty="0" smtClean="0"/>
              <a:t>R</a:t>
            </a:r>
            <a:r>
              <a:rPr lang="en-US" dirty="0" smtClean="0"/>
              <a:t> = {(1, 1), (1, 2), (2, 1), (2, 2), (2, 4), </a:t>
            </a:r>
          </a:p>
          <a:p>
            <a:pPr marL="514350" indent="-514350">
              <a:buFont typeface="Arial" charset="0"/>
              <a:buNone/>
              <a:defRPr/>
            </a:pPr>
            <a:r>
              <a:rPr lang="en-US" dirty="0" smtClean="0"/>
              <a:t>                          (4, 2), (4, 4) } </a:t>
            </a:r>
            <a:r>
              <a:rPr lang="en-US" dirty="0" err="1" smtClean="0"/>
              <a:t>bersifat</a:t>
            </a:r>
            <a:r>
              <a:rPr lang="en-US" dirty="0" smtClean="0"/>
              <a:t> </a:t>
            </a:r>
            <a:r>
              <a:rPr lang="en-US" b="1" dirty="0" err="1" smtClean="0"/>
              <a:t>setangkup</a:t>
            </a:r>
            <a:r>
              <a:rPr lang="en-US" dirty="0" smtClean="0"/>
              <a:t> </a:t>
            </a:r>
          </a:p>
          <a:p>
            <a:pPr marL="514350" indent="-514350">
              <a:buFont typeface="Arial" charset="0"/>
              <a:buNone/>
              <a:defRPr/>
            </a:pPr>
            <a:r>
              <a:rPr lang="en-US" dirty="0" smtClean="0"/>
              <a:t>	(</a:t>
            </a:r>
            <a:r>
              <a:rPr lang="en-US" i="1" dirty="0" smtClean="0"/>
              <a:t>a</a:t>
            </a:r>
            <a:r>
              <a:rPr lang="en-US" dirty="0" smtClean="0"/>
              <a:t>, </a:t>
            </a:r>
            <a:r>
              <a:rPr lang="en-US" i="1" dirty="0" smtClean="0"/>
              <a:t>b</a:t>
            </a:r>
            <a:r>
              <a:rPr lang="en-US" dirty="0" smtClean="0"/>
              <a:t>) </a:t>
            </a:r>
            <a:r>
              <a:rPr lang="en-US" dirty="0" smtClean="0">
                <a:sym typeface="Symbol"/>
              </a:rPr>
              <a:t></a:t>
            </a:r>
            <a:r>
              <a:rPr lang="en-US" dirty="0" smtClean="0"/>
              <a:t> </a:t>
            </a:r>
            <a:r>
              <a:rPr lang="en-US" i="1" dirty="0" smtClean="0"/>
              <a:t>R</a:t>
            </a:r>
            <a:r>
              <a:rPr lang="en-US" dirty="0" smtClean="0"/>
              <a:t>  </a:t>
            </a:r>
            <a:r>
              <a:rPr lang="en-US" dirty="0" err="1" smtClean="0"/>
              <a:t>maka</a:t>
            </a:r>
            <a:r>
              <a:rPr lang="en-US" dirty="0" smtClean="0"/>
              <a:t> (</a:t>
            </a:r>
            <a:r>
              <a:rPr lang="en-US" i="1" dirty="0" smtClean="0"/>
              <a:t>b</a:t>
            </a:r>
            <a:r>
              <a:rPr lang="en-US" dirty="0" smtClean="0"/>
              <a:t>, </a:t>
            </a:r>
            <a:r>
              <a:rPr lang="en-US" i="1" dirty="0" smtClean="0"/>
              <a:t>a</a:t>
            </a:r>
            <a:r>
              <a:rPr lang="en-US" dirty="0" smtClean="0"/>
              <a:t>) </a:t>
            </a:r>
            <a:r>
              <a:rPr lang="en-US" dirty="0" err="1" smtClean="0"/>
              <a:t>juga</a:t>
            </a:r>
            <a:r>
              <a:rPr lang="en-US" dirty="0" smtClean="0"/>
              <a:t> </a:t>
            </a:r>
            <a:r>
              <a:rPr lang="en-US" dirty="0" smtClean="0">
                <a:sym typeface="Symbol"/>
              </a:rPr>
              <a:t></a:t>
            </a:r>
            <a:r>
              <a:rPr lang="en-US" dirty="0" smtClean="0"/>
              <a:t> </a:t>
            </a:r>
            <a:r>
              <a:rPr lang="en-US" i="1" dirty="0" smtClean="0"/>
              <a:t>R</a:t>
            </a:r>
            <a:r>
              <a:rPr lang="en-US" dirty="0" smtClean="0"/>
              <a:t>. Di </a:t>
            </a:r>
            <a:r>
              <a:rPr lang="en-US" dirty="0" err="1" smtClean="0"/>
              <a:t>sini</a:t>
            </a:r>
            <a:r>
              <a:rPr lang="en-US" dirty="0" smtClean="0"/>
              <a:t> (1, 2) </a:t>
            </a:r>
            <a:r>
              <a:rPr lang="en-US" dirty="0" err="1" smtClean="0"/>
              <a:t>dan</a:t>
            </a:r>
            <a:r>
              <a:rPr lang="en-US" dirty="0" smtClean="0"/>
              <a:t> (2, 1) </a:t>
            </a:r>
            <a:r>
              <a:rPr lang="en-US" dirty="0" smtClean="0">
                <a:sym typeface="Symbol"/>
              </a:rPr>
              <a:t></a:t>
            </a:r>
            <a:r>
              <a:rPr lang="en-US" dirty="0" smtClean="0"/>
              <a:t> </a:t>
            </a:r>
            <a:r>
              <a:rPr lang="en-US" i="1" dirty="0" smtClean="0"/>
              <a:t>R</a:t>
            </a:r>
            <a:r>
              <a:rPr lang="en-US" dirty="0" smtClean="0"/>
              <a:t>, </a:t>
            </a:r>
            <a:r>
              <a:rPr lang="en-US" dirty="0" err="1" smtClean="0"/>
              <a:t>begitu</a:t>
            </a:r>
            <a:r>
              <a:rPr lang="en-US" dirty="0" smtClean="0"/>
              <a:t> </a:t>
            </a:r>
            <a:r>
              <a:rPr lang="en-US" dirty="0" err="1" smtClean="0"/>
              <a:t>juga</a:t>
            </a:r>
            <a:r>
              <a:rPr lang="en-US" dirty="0" smtClean="0"/>
              <a:t> (2, 4) </a:t>
            </a:r>
            <a:r>
              <a:rPr lang="en-US" dirty="0" err="1" smtClean="0"/>
              <a:t>dan</a:t>
            </a:r>
            <a:r>
              <a:rPr lang="en-US" dirty="0" smtClean="0"/>
              <a:t> (4, 2) </a:t>
            </a:r>
            <a:r>
              <a:rPr lang="en-US" dirty="0" smtClean="0">
                <a:sym typeface="Symbol"/>
              </a:rPr>
              <a:t></a:t>
            </a:r>
            <a:r>
              <a:rPr lang="en-US" dirty="0" smtClean="0"/>
              <a:t> </a:t>
            </a:r>
            <a:r>
              <a:rPr lang="en-US" i="1" dirty="0" smtClean="0"/>
              <a:t>R</a:t>
            </a:r>
            <a:r>
              <a:rPr lang="en-US" dirty="0" smtClean="0"/>
              <a:t>.</a:t>
            </a:r>
          </a:p>
          <a:p>
            <a:pPr marL="514350" indent="-514350">
              <a:buFont typeface="Arial" charset="0"/>
              <a:buNone/>
              <a:defRPr/>
            </a:pPr>
            <a:r>
              <a:rPr lang="en-US" dirty="0" smtClean="0"/>
              <a:t>b.  </a:t>
            </a:r>
            <a:r>
              <a:rPr lang="en-US" dirty="0" err="1" smtClean="0"/>
              <a:t>Relasi</a:t>
            </a:r>
            <a:r>
              <a:rPr lang="en-US" dirty="0" smtClean="0"/>
              <a:t> </a:t>
            </a:r>
            <a:r>
              <a:rPr lang="en-US" i="1" dirty="0" smtClean="0"/>
              <a:t>R</a:t>
            </a:r>
            <a:r>
              <a:rPr lang="en-US" dirty="0" smtClean="0"/>
              <a:t> = {(1, 1), (2, 3), (2, 4), (4, 2) } </a:t>
            </a:r>
            <a:r>
              <a:rPr lang="en-US" b="1" dirty="0" err="1" smtClean="0"/>
              <a:t>tidak</a:t>
            </a:r>
            <a:r>
              <a:rPr lang="en-US" b="1" dirty="0" smtClean="0"/>
              <a:t> </a:t>
            </a:r>
            <a:r>
              <a:rPr lang="en-US" b="1" dirty="0" err="1" smtClean="0"/>
              <a:t>setangkup</a:t>
            </a:r>
            <a:r>
              <a:rPr lang="en-US" dirty="0" smtClean="0"/>
              <a:t> </a:t>
            </a:r>
            <a:r>
              <a:rPr lang="en-US" dirty="0" err="1" smtClean="0"/>
              <a:t>karena</a:t>
            </a:r>
            <a:r>
              <a:rPr lang="en-US" dirty="0" smtClean="0"/>
              <a:t> (2, 3) </a:t>
            </a:r>
            <a:r>
              <a:rPr lang="en-US" dirty="0" smtClean="0">
                <a:sym typeface="Symbol"/>
              </a:rPr>
              <a:t></a:t>
            </a:r>
            <a:r>
              <a:rPr lang="en-US" dirty="0" smtClean="0"/>
              <a:t> </a:t>
            </a:r>
            <a:r>
              <a:rPr lang="en-US" i="1" dirty="0" smtClean="0"/>
              <a:t>R</a:t>
            </a:r>
            <a:r>
              <a:rPr lang="en-US" dirty="0" smtClean="0"/>
              <a:t>, </a:t>
            </a:r>
            <a:r>
              <a:rPr lang="en-US" dirty="0" err="1" smtClean="0"/>
              <a:t>tetapi</a:t>
            </a:r>
            <a:r>
              <a:rPr lang="en-US" dirty="0" smtClean="0"/>
              <a:t> (3, 2) </a:t>
            </a:r>
            <a:r>
              <a:rPr lang="en-US" dirty="0" smtClean="0">
                <a:sym typeface="Symbol"/>
              </a:rPr>
              <a:t></a:t>
            </a:r>
            <a:r>
              <a:rPr lang="en-US" dirty="0" smtClean="0"/>
              <a:t> </a:t>
            </a:r>
            <a:r>
              <a:rPr lang="en-US" i="1" dirty="0" smtClean="0"/>
              <a:t>R</a:t>
            </a:r>
            <a:endParaRPr lang="en-US" dirty="0" smtClean="0"/>
          </a:p>
          <a:p>
            <a:pPr>
              <a:buFont typeface="Arial"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checkerboard(across)">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Invers</a:t>
            </a:r>
            <a:endParaRPr lang="en-US" dirty="0" smtClean="0"/>
          </a:p>
        </p:txBody>
      </p:sp>
      <p:sp>
        <p:nvSpPr>
          <p:cNvPr id="34819" name="Content Placeholder 2"/>
          <p:cNvSpPr>
            <a:spLocks noGrp="1"/>
          </p:cNvSpPr>
          <p:nvPr>
            <p:ph idx="1"/>
          </p:nvPr>
        </p:nvSpPr>
        <p:spPr/>
        <p:txBody>
          <a:bodyPr/>
          <a:lstStyle/>
          <a:p>
            <a:pPr algn="just"/>
            <a:r>
              <a:rPr lang="en-US" dirty="0" err="1" smtClean="0"/>
              <a:t>Misalkan</a:t>
            </a:r>
            <a:r>
              <a:rPr lang="en-US" dirty="0" smtClean="0"/>
              <a:t> </a:t>
            </a:r>
            <a:r>
              <a:rPr lang="en-US" i="1" dirty="0" smtClean="0"/>
              <a:t>R</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dirty="0" err="1" smtClean="0"/>
              <a:t>himpunan</a:t>
            </a:r>
            <a:r>
              <a:rPr lang="en-US" dirty="0" smtClean="0"/>
              <a:t> </a:t>
            </a:r>
            <a:r>
              <a:rPr lang="en-US" i="1" dirty="0" smtClean="0"/>
              <a:t>A</a:t>
            </a:r>
            <a:r>
              <a:rPr lang="en-US" dirty="0" smtClean="0"/>
              <a:t> </a:t>
            </a:r>
            <a:r>
              <a:rPr lang="en-US" dirty="0" err="1" smtClean="0"/>
              <a:t>ke</a:t>
            </a:r>
            <a:r>
              <a:rPr lang="en-US" dirty="0" smtClean="0"/>
              <a:t> </a:t>
            </a:r>
            <a:r>
              <a:rPr lang="en-US" dirty="0" err="1" smtClean="0"/>
              <a:t>himpunan</a:t>
            </a:r>
            <a:r>
              <a:rPr lang="en-US" dirty="0" smtClean="0"/>
              <a:t> </a:t>
            </a:r>
            <a:r>
              <a:rPr lang="en-US" i="1" dirty="0" smtClean="0"/>
              <a:t>B</a:t>
            </a:r>
            <a:r>
              <a:rPr lang="en-US" dirty="0" smtClean="0"/>
              <a:t>. </a:t>
            </a:r>
          </a:p>
          <a:p>
            <a:pPr algn="just"/>
            <a:r>
              <a:rPr lang="en-US" dirty="0" err="1" smtClean="0"/>
              <a:t>Invers</a:t>
            </a:r>
            <a:r>
              <a:rPr lang="en-US" dirty="0" smtClean="0"/>
              <a:t> </a:t>
            </a:r>
            <a:r>
              <a:rPr lang="en-US" dirty="0" err="1" smtClean="0"/>
              <a:t>dari</a:t>
            </a:r>
            <a:r>
              <a:rPr lang="en-US" dirty="0" smtClean="0"/>
              <a:t> </a:t>
            </a:r>
            <a:r>
              <a:rPr lang="en-US" dirty="0" err="1" smtClean="0"/>
              <a:t>relasi</a:t>
            </a:r>
            <a:r>
              <a:rPr lang="en-US" dirty="0" smtClean="0"/>
              <a:t> </a:t>
            </a:r>
            <a:r>
              <a:rPr lang="en-US" i="1" dirty="0" smtClean="0"/>
              <a:t>R</a:t>
            </a:r>
            <a:r>
              <a:rPr lang="en-US" dirty="0" smtClean="0"/>
              <a:t>, </a:t>
            </a:r>
            <a:r>
              <a:rPr lang="en-US" dirty="0" err="1" smtClean="0"/>
              <a:t>dilambangkan</a:t>
            </a:r>
            <a:r>
              <a:rPr lang="en-US" dirty="0" smtClean="0"/>
              <a:t> </a:t>
            </a:r>
            <a:r>
              <a:rPr lang="en-US" i="1" dirty="0" smtClean="0"/>
              <a:t>R</a:t>
            </a:r>
            <a:r>
              <a:rPr lang="en-US" baseline="30000" dirty="0" smtClean="0"/>
              <a:t>–1</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i="1" dirty="0" smtClean="0"/>
              <a:t>B</a:t>
            </a:r>
            <a:r>
              <a:rPr lang="en-US" dirty="0" smtClean="0"/>
              <a:t> </a:t>
            </a:r>
            <a:r>
              <a:rPr lang="en-US" dirty="0" err="1" smtClean="0"/>
              <a:t>ke</a:t>
            </a:r>
            <a:r>
              <a:rPr lang="en-US" dirty="0" smtClean="0"/>
              <a:t> </a:t>
            </a:r>
            <a:r>
              <a:rPr lang="en-US" i="1" dirty="0" smtClean="0"/>
              <a:t>A</a:t>
            </a:r>
            <a:r>
              <a:rPr lang="en-US" dirty="0" smtClean="0"/>
              <a:t> yang </a:t>
            </a:r>
            <a:r>
              <a:rPr lang="en-US" dirty="0" err="1" smtClean="0"/>
              <a:t>didefinisikan</a:t>
            </a:r>
            <a:r>
              <a:rPr lang="en-US" dirty="0" smtClean="0"/>
              <a:t> </a:t>
            </a:r>
            <a:r>
              <a:rPr lang="en-US" dirty="0" err="1" smtClean="0"/>
              <a:t>oleh</a:t>
            </a:r>
            <a:r>
              <a:rPr lang="en-US" dirty="0" smtClean="0"/>
              <a:t>:</a:t>
            </a:r>
          </a:p>
          <a:p>
            <a:pPr algn="just">
              <a:buFont typeface="Arial" charset="0"/>
              <a:buNone/>
            </a:pPr>
            <a:r>
              <a:rPr lang="en-US" i="1" dirty="0" smtClean="0"/>
              <a:t>			</a:t>
            </a:r>
          </a:p>
          <a:p>
            <a:pPr algn="just">
              <a:buFont typeface="Arial" charset="0"/>
              <a:buNone/>
            </a:pPr>
            <a:r>
              <a:rPr lang="en-US" i="1" dirty="0"/>
              <a:t>	</a:t>
            </a:r>
            <a:r>
              <a:rPr lang="en-US" i="1" dirty="0" smtClean="0"/>
              <a:t>		R</a:t>
            </a:r>
            <a:r>
              <a:rPr lang="en-US" baseline="30000" dirty="0" smtClean="0"/>
              <a:t>–1</a:t>
            </a:r>
            <a:r>
              <a:rPr lang="en-US" dirty="0" smtClean="0"/>
              <a:t> = {(</a:t>
            </a:r>
            <a:r>
              <a:rPr lang="en-US" i="1" dirty="0" smtClean="0"/>
              <a:t>b</a:t>
            </a:r>
            <a:r>
              <a:rPr lang="en-US" dirty="0" smtClean="0"/>
              <a:t>, </a:t>
            </a:r>
            <a:r>
              <a:rPr lang="en-US" i="1" dirty="0" smtClean="0"/>
              <a:t>a</a:t>
            </a:r>
            <a:r>
              <a:rPr lang="en-US" dirty="0" smtClean="0"/>
              <a:t>) | (</a:t>
            </a:r>
            <a:r>
              <a:rPr lang="en-US" i="1" dirty="0" smtClean="0"/>
              <a:t>a</a:t>
            </a:r>
            <a:r>
              <a:rPr lang="en-US" dirty="0" smtClean="0"/>
              <a:t>, </a:t>
            </a:r>
            <a:r>
              <a:rPr lang="en-US" i="1" dirty="0" smtClean="0"/>
              <a:t>b</a:t>
            </a:r>
            <a:r>
              <a:rPr lang="en-US" dirty="0" smtClean="0"/>
              <a:t>) </a:t>
            </a:r>
            <a:r>
              <a:rPr lang="en-US" dirty="0" smtClean="0">
                <a:sym typeface="Symbol" pitchFamily="18" charset="2"/>
              </a:rPr>
              <a:t></a:t>
            </a:r>
            <a:r>
              <a:rPr lang="en-US" dirty="0" smtClean="0"/>
              <a:t> </a:t>
            </a:r>
            <a:r>
              <a:rPr lang="en-US" i="1" dirty="0" smtClean="0"/>
              <a:t>R</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checkerboard(across)">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12" dur="500"/>
                                        <p:tgtEl>
                                          <p:spTgt spid="348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checkerboard(across)">
                                      <p:cBhvr>
                                        <p:cTn id="17" dur="500"/>
                                        <p:tgtEl>
                                          <p:spTgt spid="34819">
                                            <p:txEl>
                                              <p:pRg st="1" end="1"/>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animEffect transition="in" filter="checkerboard(across)">
                                      <p:cBhvr>
                                        <p:cTn id="20" dur="500"/>
                                        <p:tgtEl>
                                          <p:spTgt spid="34819">
                                            <p:txEl>
                                              <p:pRg st="2" end="2"/>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4819">
                                            <p:txEl>
                                              <p:pRg st="3" end="3"/>
                                            </p:txEl>
                                          </p:spTgt>
                                        </p:tgtEl>
                                        <p:attrNameLst>
                                          <p:attrName>style.visibility</p:attrName>
                                        </p:attrNameLst>
                                      </p:cBhvr>
                                      <p:to>
                                        <p:strVal val="visible"/>
                                      </p:to>
                                    </p:set>
                                    <p:animEffect transition="in" filter="checkerboard(across)">
                                      <p:cBhvr>
                                        <p:cTn id="23"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043490" y="1027664"/>
            <a:ext cx="7024744" cy="385112"/>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35843" name="Content Placeholder 2"/>
          <p:cNvSpPr>
            <a:spLocks noGrp="1"/>
          </p:cNvSpPr>
          <p:nvPr>
            <p:ph idx="1"/>
          </p:nvPr>
        </p:nvSpPr>
        <p:spPr>
          <a:xfrm>
            <a:off x="467544" y="1700808"/>
            <a:ext cx="8219256" cy="4525963"/>
          </a:xfrm>
        </p:spPr>
        <p:txBody>
          <a:bodyPr/>
          <a:lstStyle/>
          <a:p>
            <a:r>
              <a:rPr lang="en-US" dirty="0" err="1" smtClean="0"/>
              <a:t>Misalkan</a:t>
            </a:r>
            <a:r>
              <a:rPr lang="en-US" dirty="0" smtClean="0"/>
              <a:t> </a:t>
            </a:r>
            <a:r>
              <a:rPr lang="en-US" i="1" dirty="0" smtClean="0"/>
              <a:t>P</a:t>
            </a:r>
            <a:r>
              <a:rPr lang="en-US" dirty="0" smtClean="0"/>
              <a:t> = {2, 3, 4} </a:t>
            </a:r>
            <a:r>
              <a:rPr lang="en-US" dirty="0" err="1" smtClean="0"/>
              <a:t>dan</a:t>
            </a:r>
            <a:r>
              <a:rPr lang="en-US" dirty="0" smtClean="0"/>
              <a:t> </a:t>
            </a:r>
            <a:r>
              <a:rPr lang="en-US" i="1" dirty="0" smtClean="0"/>
              <a:t>Q</a:t>
            </a:r>
            <a:r>
              <a:rPr lang="en-US" dirty="0" smtClean="0"/>
              <a:t> = {2, 4, 8, 9, 15}. </a:t>
            </a:r>
            <a:r>
              <a:rPr lang="en-US" dirty="0" err="1" smtClean="0"/>
              <a:t>Jika</a:t>
            </a:r>
            <a:r>
              <a:rPr lang="en-US" dirty="0" smtClean="0"/>
              <a:t> </a:t>
            </a:r>
            <a:r>
              <a:rPr lang="en-US" dirty="0" err="1" smtClean="0"/>
              <a:t>kita</a:t>
            </a:r>
            <a:r>
              <a:rPr lang="en-US" dirty="0" smtClean="0"/>
              <a:t> </a:t>
            </a:r>
            <a:r>
              <a:rPr lang="en-US" dirty="0" err="1" smtClean="0"/>
              <a:t>definisikan</a:t>
            </a:r>
            <a:r>
              <a:rPr lang="en-US" dirty="0" smtClean="0"/>
              <a:t> </a:t>
            </a:r>
            <a:r>
              <a:rPr lang="en-US" dirty="0" err="1" smtClean="0"/>
              <a:t>relasi</a:t>
            </a:r>
            <a:r>
              <a:rPr lang="en-US" dirty="0" smtClean="0"/>
              <a:t> </a:t>
            </a:r>
            <a:r>
              <a:rPr lang="en-US" i="1" dirty="0" smtClean="0"/>
              <a:t>R</a:t>
            </a:r>
            <a:r>
              <a:rPr lang="en-US" dirty="0" smtClean="0"/>
              <a:t> </a:t>
            </a:r>
            <a:r>
              <a:rPr lang="en-US" dirty="0" err="1" smtClean="0"/>
              <a:t>dari</a:t>
            </a:r>
            <a:r>
              <a:rPr lang="en-US" dirty="0" smtClean="0"/>
              <a:t> </a:t>
            </a:r>
            <a:r>
              <a:rPr lang="en-US" i="1" dirty="0" smtClean="0"/>
              <a:t>P</a:t>
            </a:r>
            <a:r>
              <a:rPr lang="en-US" dirty="0" smtClean="0"/>
              <a:t> </a:t>
            </a:r>
            <a:r>
              <a:rPr lang="en-US" dirty="0" err="1" smtClean="0"/>
              <a:t>ke</a:t>
            </a:r>
            <a:r>
              <a:rPr lang="en-US" dirty="0" smtClean="0"/>
              <a:t> </a:t>
            </a:r>
            <a:r>
              <a:rPr lang="en-US" i="1" dirty="0" smtClean="0"/>
              <a:t>Q </a:t>
            </a:r>
            <a:r>
              <a:rPr lang="en-US" dirty="0" err="1" smtClean="0"/>
              <a:t>dengan</a:t>
            </a:r>
            <a:r>
              <a:rPr lang="en-US" dirty="0" smtClean="0"/>
              <a:t>   (</a:t>
            </a:r>
            <a:r>
              <a:rPr lang="en-US" i="1" dirty="0" smtClean="0"/>
              <a:t>p</a:t>
            </a:r>
            <a:r>
              <a:rPr lang="en-US" dirty="0" smtClean="0"/>
              <a:t>, </a:t>
            </a:r>
            <a:r>
              <a:rPr lang="en-US" i="1" dirty="0" smtClean="0"/>
              <a:t>q</a:t>
            </a:r>
            <a:r>
              <a:rPr lang="en-US" dirty="0" smtClean="0"/>
              <a:t>) </a:t>
            </a:r>
            <a:r>
              <a:rPr lang="en-US" dirty="0" smtClean="0">
                <a:sym typeface="Symbol" pitchFamily="18" charset="2"/>
              </a:rPr>
              <a:t></a:t>
            </a:r>
            <a:r>
              <a:rPr lang="en-US" dirty="0" smtClean="0"/>
              <a:t> </a:t>
            </a:r>
            <a:r>
              <a:rPr lang="en-US" i="1" dirty="0" smtClean="0"/>
              <a:t>R</a:t>
            </a:r>
            <a:r>
              <a:rPr lang="en-US" dirty="0" smtClean="0"/>
              <a:t>  </a:t>
            </a:r>
            <a:r>
              <a:rPr lang="en-US" dirty="0" err="1" smtClean="0"/>
              <a:t>jika</a:t>
            </a:r>
            <a:r>
              <a:rPr lang="en-US" dirty="0" smtClean="0"/>
              <a:t> </a:t>
            </a:r>
            <a:r>
              <a:rPr lang="en-US" i="1" dirty="0" smtClean="0"/>
              <a:t>p</a:t>
            </a:r>
            <a:r>
              <a:rPr lang="en-US" dirty="0" smtClean="0"/>
              <a:t> </a:t>
            </a:r>
            <a:r>
              <a:rPr lang="en-US" dirty="0" err="1" smtClean="0"/>
              <a:t>habis</a:t>
            </a:r>
            <a:r>
              <a:rPr lang="en-US" dirty="0" smtClean="0"/>
              <a:t> </a:t>
            </a:r>
            <a:r>
              <a:rPr lang="en-US" dirty="0" err="1" smtClean="0"/>
              <a:t>membagi</a:t>
            </a:r>
            <a:r>
              <a:rPr lang="en-US" dirty="0" smtClean="0"/>
              <a:t> </a:t>
            </a:r>
            <a:r>
              <a:rPr lang="en-US" i="1" dirty="0" smtClean="0"/>
              <a:t>q </a:t>
            </a:r>
            <a:r>
              <a:rPr lang="en-US" dirty="0" err="1" smtClean="0"/>
              <a:t>maka</a:t>
            </a:r>
            <a:r>
              <a:rPr lang="en-US" dirty="0" smtClean="0"/>
              <a:t>:</a:t>
            </a:r>
          </a:p>
          <a:p>
            <a:pPr>
              <a:buFont typeface="Arial" charset="0"/>
              <a:buNone/>
            </a:pPr>
            <a:r>
              <a:rPr lang="en-US" i="1" dirty="0" smtClean="0"/>
              <a:t>R</a:t>
            </a:r>
            <a:r>
              <a:rPr lang="en-US" dirty="0" smtClean="0"/>
              <a:t>  = {(2, 2), (2, 4), (4, 4), (2, 8), (4, 8),(3, 9), (3, 15) }</a:t>
            </a:r>
          </a:p>
          <a:p>
            <a:r>
              <a:rPr lang="en-US" i="1" dirty="0" smtClean="0"/>
              <a:t>R</a:t>
            </a:r>
            <a:r>
              <a:rPr lang="en-US" baseline="30000" dirty="0" smtClean="0"/>
              <a:t>–1</a:t>
            </a:r>
            <a:r>
              <a:rPr lang="en-US" dirty="0" smtClean="0"/>
              <a:t> </a:t>
            </a:r>
            <a:r>
              <a:rPr lang="en-US" dirty="0" err="1" smtClean="0"/>
              <a:t>adalah</a:t>
            </a:r>
            <a:r>
              <a:rPr lang="en-US" dirty="0" smtClean="0"/>
              <a:t> </a:t>
            </a:r>
            <a:r>
              <a:rPr lang="en-US" i="1" dirty="0" err="1" smtClean="0"/>
              <a:t>invers</a:t>
            </a:r>
            <a:r>
              <a:rPr lang="en-US" dirty="0" smtClean="0"/>
              <a:t> </a:t>
            </a:r>
            <a:r>
              <a:rPr lang="en-US" dirty="0" err="1" smtClean="0"/>
              <a:t>dari</a:t>
            </a:r>
            <a:r>
              <a:rPr lang="en-US" dirty="0" smtClean="0"/>
              <a:t> </a:t>
            </a:r>
            <a:r>
              <a:rPr lang="en-US" dirty="0" err="1" smtClean="0"/>
              <a:t>relasi</a:t>
            </a:r>
            <a:r>
              <a:rPr lang="en-US" dirty="0" smtClean="0"/>
              <a:t> </a:t>
            </a:r>
            <a:r>
              <a:rPr lang="en-US" i="1" dirty="0" smtClean="0"/>
              <a:t>R</a:t>
            </a:r>
            <a:r>
              <a:rPr lang="en-US" dirty="0" smtClean="0"/>
              <a:t>, </a:t>
            </a:r>
            <a:r>
              <a:rPr lang="en-US" dirty="0" err="1" smtClean="0"/>
              <a:t>yaitu</a:t>
            </a:r>
            <a:r>
              <a:rPr lang="en-US" dirty="0" smtClean="0"/>
              <a:t> </a:t>
            </a:r>
            <a:r>
              <a:rPr lang="en-US" dirty="0" err="1" smtClean="0"/>
              <a:t>relasi</a:t>
            </a:r>
            <a:r>
              <a:rPr lang="en-US" dirty="0" smtClean="0"/>
              <a:t> </a:t>
            </a:r>
            <a:r>
              <a:rPr lang="en-US" dirty="0" err="1" smtClean="0"/>
              <a:t>dari</a:t>
            </a:r>
            <a:r>
              <a:rPr lang="en-US" dirty="0" smtClean="0"/>
              <a:t> </a:t>
            </a:r>
            <a:r>
              <a:rPr lang="en-US" i="1" dirty="0" smtClean="0"/>
              <a:t>Q</a:t>
            </a:r>
            <a:r>
              <a:rPr lang="en-US" dirty="0" smtClean="0"/>
              <a:t> </a:t>
            </a:r>
            <a:r>
              <a:rPr lang="en-US" dirty="0" err="1" smtClean="0"/>
              <a:t>ke</a:t>
            </a:r>
            <a:r>
              <a:rPr lang="en-US" dirty="0" smtClean="0"/>
              <a:t> </a:t>
            </a:r>
            <a:r>
              <a:rPr lang="en-US" i="1" dirty="0" smtClean="0"/>
              <a:t>P</a:t>
            </a:r>
            <a:r>
              <a:rPr lang="en-US" dirty="0" smtClean="0"/>
              <a:t>  </a:t>
            </a:r>
            <a:r>
              <a:rPr lang="en-US" dirty="0" err="1" smtClean="0"/>
              <a:t>dengan</a:t>
            </a:r>
            <a:r>
              <a:rPr lang="en-US" dirty="0" smtClean="0"/>
              <a:t>  (</a:t>
            </a:r>
            <a:r>
              <a:rPr lang="en-US" i="1" dirty="0" smtClean="0"/>
              <a:t>q</a:t>
            </a:r>
            <a:r>
              <a:rPr lang="en-US" dirty="0" smtClean="0"/>
              <a:t>, </a:t>
            </a:r>
            <a:r>
              <a:rPr lang="en-US" i="1" dirty="0" smtClean="0"/>
              <a:t>p</a:t>
            </a:r>
            <a:r>
              <a:rPr lang="en-US" dirty="0" smtClean="0"/>
              <a:t>) </a:t>
            </a:r>
            <a:r>
              <a:rPr lang="en-US" dirty="0" smtClean="0">
                <a:sym typeface="Symbol" pitchFamily="18" charset="2"/>
              </a:rPr>
              <a:t></a:t>
            </a:r>
            <a:r>
              <a:rPr lang="en-US" dirty="0" smtClean="0"/>
              <a:t> </a:t>
            </a:r>
            <a:r>
              <a:rPr lang="en-US" i="1" dirty="0" smtClean="0"/>
              <a:t>R</a:t>
            </a:r>
            <a:r>
              <a:rPr lang="en-US" baseline="30000" dirty="0" smtClean="0"/>
              <a:t>–1</a:t>
            </a:r>
            <a:r>
              <a:rPr lang="en-US" dirty="0" smtClean="0"/>
              <a:t>  </a:t>
            </a:r>
            <a:r>
              <a:rPr lang="en-US" dirty="0" err="1" smtClean="0"/>
              <a:t>jika</a:t>
            </a:r>
            <a:r>
              <a:rPr lang="en-US" dirty="0" smtClean="0"/>
              <a:t> </a:t>
            </a:r>
            <a:r>
              <a:rPr lang="en-US" i="1" dirty="0" smtClean="0"/>
              <a:t>q</a:t>
            </a:r>
            <a:r>
              <a:rPr lang="en-US" dirty="0" smtClean="0"/>
              <a:t> </a:t>
            </a:r>
            <a:r>
              <a:rPr lang="en-US" dirty="0" err="1" smtClean="0"/>
              <a:t>adalah</a:t>
            </a:r>
            <a:r>
              <a:rPr lang="en-US" dirty="0" smtClean="0"/>
              <a:t> </a:t>
            </a:r>
            <a:r>
              <a:rPr lang="en-US" dirty="0" err="1" smtClean="0"/>
              <a:t>kelipatan</a:t>
            </a:r>
            <a:r>
              <a:rPr lang="en-US" dirty="0" smtClean="0"/>
              <a:t> </a:t>
            </a:r>
            <a:r>
              <a:rPr lang="en-US" dirty="0" err="1" smtClean="0"/>
              <a:t>dari</a:t>
            </a:r>
            <a:r>
              <a:rPr lang="en-US" dirty="0" smtClean="0"/>
              <a:t> </a:t>
            </a:r>
            <a:r>
              <a:rPr lang="en-US" i="1" dirty="0" smtClean="0"/>
              <a:t>p </a:t>
            </a:r>
            <a:r>
              <a:rPr lang="en-US" dirty="0" err="1" smtClean="0"/>
              <a:t>maka</a:t>
            </a:r>
            <a:r>
              <a:rPr lang="en-US" dirty="0" smtClean="0"/>
              <a:t>:</a:t>
            </a:r>
          </a:p>
          <a:p>
            <a:pPr>
              <a:buFont typeface="Arial" charset="0"/>
              <a:buNone/>
            </a:pPr>
            <a:r>
              <a:rPr lang="en-US" i="1" dirty="0" smtClean="0"/>
              <a:t>R</a:t>
            </a:r>
            <a:r>
              <a:rPr lang="en-US" baseline="30000" dirty="0" smtClean="0"/>
              <a:t>–1</a:t>
            </a:r>
            <a:r>
              <a:rPr lang="en-US" dirty="0" smtClean="0"/>
              <a:t>  = {(2, 2),(4, 2),(4, 4),(8, 2),(8, 4),(9, 3),(15,3) }</a:t>
            </a:r>
          </a:p>
          <a:p>
            <a:pPr>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checkerboard(across)">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checkerboard(across)">
                                      <p:cBhvr>
                                        <p:cTn id="12" dur="500"/>
                                        <p:tgtEl>
                                          <p:spTgt spid="35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checkerboard(across)">
                                      <p:cBhvr>
                                        <p:cTn id="17" dur="500"/>
                                        <p:tgtEl>
                                          <p:spTgt spid="358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checkerboard(across)">
                                      <p:cBhvr>
                                        <p:cTn id="22" dur="500"/>
                                        <p:tgtEl>
                                          <p:spTgt spid="358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checkerboard(across)">
                                      <p:cBhvr>
                                        <p:cTn id="27"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normAutofit fontScale="90000"/>
          </a:bodyPr>
          <a:lstStyle/>
          <a:p>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Invers</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Dalam</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Matriks</a:t>
            </a:r>
            <a:endParaRPr lang="en-US" sz="4000" dirty="0" smtClean="0"/>
          </a:p>
        </p:txBody>
      </p:sp>
      <p:sp>
        <p:nvSpPr>
          <p:cNvPr id="8196" name="Content Placeholder 2"/>
          <p:cNvSpPr>
            <a:spLocks noGrp="1"/>
          </p:cNvSpPr>
          <p:nvPr>
            <p:ph idx="1"/>
          </p:nvPr>
        </p:nvSpPr>
        <p:spPr/>
        <p:txBody>
          <a:bodyPr/>
          <a:lstStyle/>
          <a:p>
            <a:r>
              <a:rPr lang="en-US" dirty="0" err="1" smtClean="0"/>
              <a:t>Jika</a:t>
            </a:r>
            <a:r>
              <a:rPr lang="en-US" dirty="0" smtClean="0"/>
              <a:t> </a:t>
            </a:r>
            <a:r>
              <a:rPr lang="en-US" i="1" dirty="0" smtClean="0"/>
              <a:t>M</a:t>
            </a:r>
            <a:r>
              <a:rPr lang="en-US" dirty="0" smtClean="0"/>
              <a:t> </a:t>
            </a:r>
            <a:r>
              <a:rPr lang="en-US" dirty="0" err="1" smtClean="0"/>
              <a:t>adalah</a:t>
            </a:r>
            <a:r>
              <a:rPr lang="en-US" dirty="0" smtClean="0"/>
              <a:t> </a:t>
            </a:r>
            <a:r>
              <a:rPr lang="en-US" dirty="0" err="1" smtClean="0"/>
              <a:t>matriks</a:t>
            </a:r>
            <a:r>
              <a:rPr lang="en-US" dirty="0" smtClean="0"/>
              <a:t> yang </a:t>
            </a:r>
            <a:r>
              <a:rPr lang="en-US" dirty="0" err="1" smtClean="0"/>
              <a:t>merepresentasikan</a:t>
            </a:r>
            <a:r>
              <a:rPr lang="en-US" dirty="0" smtClean="0"/>
              <a:t> </a:t>
            </a:r>
            <a:r>
              <a:rPr lang="en-US" dirty="0" err="1" smtClean="0"/>
              <a:t>relasi</a:t>
            </a:r>
            <a:r>
              <a:rPr lang="en-US" dirty="0" smtClean="0"/>
              <a:t> </a:t>
            </a:r>
            <a:r>
              <a:rPr lang="en-US" i="1" dirty="0" smtClean="0"/>
              <a:t>R</a:t>
            </a:r>
          </a:p>
          <a:p>
            <a:endParaRPr lang="en-US" i="1" dirty="0" smtClean="0"/>
          </a:p>
          <a:p>
            <a:r>
              <a:rPr lang="en-US" dirty="0" err="1" smtClean="0"/>
              <a:t>Matriks</a:t>
            </a:r>
            <a:r>
              <a:rPr lang="en-US" dirty="0" smtClean="0"/>
              <a:t> yang </a:t>
            </a:r>
            <a:r>
              <a:rPr lang="en-US" dirty="0" err="1" smtClean="0"/>
              <a:t>merepresentasikan</a:t>
            </a:r>
            <a:r>
              <a:rPr lang="en-US" dirty="0" smtClean="0"/>
              <a:t> </a:t>
            </a:r>
            <a:r>
              <a:rPr lang="en-US" dirty="0" err="1" smtClean="0"/>
              <a:t>relasi</a:t>
            </a:r>
            <a:r>
              <a:rPr lang="en-US" dirty="0" smtClean="0"/>
              <a:t> </a:t>
            </a:r>
            <a:r>
              <a:rPr lang="en-US" i="1" dirty="0" smtClean="0"/>
              <a:t>R</a:t>
            </a:r>
            <a:r>
              <a:rPr lang="en-US" baseline="30000" dirty="0" smtClean="0"/>
              <a:t>–1</a:t>
            </a:r>
            <a:r>
              <a:rPr lang="en-US" dirty="0" smtClean="0"/>
              <a:t>, </a:t>
            </a:r>
            <a:r>
              <a:rPr lang="en-US" dirty="0" err="1" smtClean="0"/>
              <a:t>misalkan</a:t>
            </a:r>
            <a:r>
              <a:rPr lang="en-US" dirty="0" smtClean="0"/>
              <a:t> </a:t>
            </a:r>
            <a:r>
              <a:rPr lang="en-US" i="1" dirty="0" smtClean="0"/>
              <a:t>N</a:t>
            </a:r>
            <a:r>
              <a:rPr lang="en-US" dirty="0" smtClean="0"/>
              <a:t>, </a:t>
            </a:r>
            <a:r>
              <a:rPr lang="en-US" dirty="0" err="1" smtClean="0"/>
              <a:t>diperoleh</a:t>
            </a:r>
            <a:r>
              <a:rPr lang="en-US" dirty="0" smtClean="0"/>
              <a:t> </a:t>
            </a:r>
            <a:r>
              <a:rPr lang="en-US" dirty="0" err="1" smtClean="0"/>
              <a:t>dengan</a:t>
            </a:r>
            <a:r>
              <a:rPr lang="en-US" dirty="0" smtClean="0"/>
              <a:t> </a:t>
            </a:r>
            <a:r>
              <a:rPr lang="en-US" dirty="0" err="1" smtClean="0"/>
              <a:t>melakukan</a:t>
            </a:r>
            <a:r>
              <a:rPr lang="en-US" dirty="0" smtClean="0"/>
              <a:t> </a:t>
            </a:r>
            <a:r>
              <a:rPr lang="en-US" i="1" dirty="0" smtClean="0"/>
              <a:t>transpose</a:t>
            </a:r>
            <a:r>
              <a:rPr lang="en-US" dirty="0" smtClean="0"/>
              <a:t> </a:t>
            </a:r>
            <a:r>
              <a:rPr lang="en-US" dirty="0" err="1" smtClean="0"/>
              <a:t>terhadap</a:t>
            </a:r>
            <a:r>
              <a:rPr lang="en-US" dirty="0" smtClean="0"/>
              <a:t> </a:t>
            </a:r>
            <a:r>
              <a:rPr lang="en-US" dirty="0" err="1" smtClean="0"/>
              <a:t>matriks</a:t>
            </a:r>
            <a:r>
              <a:rPr lang="en-US" dirty="0" smtClean="0"/>
              <a:t> </a:t>
            </a:r>
            <a:r>
              <a:rPr lang="en-US" i="1" dirty="0" smtClean="0"/>
              <a:t>M</a:t>
            </a:r>
          </a:p>
          <a:p>
            <a:pPr>
              <a:buFont typeface="Arial" charset="0"/>
              <a:buNone/>
            </a:pPr>
            <a:endParaRPr lang="en-US" i="1" dirty="0" smtClean="0"/>
          </a:p>
          <a:p>
            <a:pPr>
              <a:buFont typeface="Arial" charset="0"/>
              <a:buNone/>
            </a:pPr>
            <a:endParaRPr lang="en-US" i="1" dirty="0" smtClean="0"/>
          </a:p>
          <a:p>
            <a:pPr>
              <a:buFont typeface="Arial" charset="0"/>
              <a:buNone/>
            </a:pPr>
            <a:endParaRPr lang="en-US" dirty="0" smtClean="0"/>
          </a:p>
        </p:txBody>
      </p:sp>
      <p:sp>
        <p:nvSpPr>
          <p:cNvPr id="819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8194" name="Object 1"/>
          <p:cNvGraphicFramePr>
            <a:graphicFrameLocks noChangeAspect="1"/>
          </p:cNvGraphicFramePr>
          <p:nvPr>
            <p:extLst>
              <p:ext uri="{D42A27DB-BD31-4B8C-83A1-F6EECF244321}">
                <p14:modId xmlns:p14="http://schemas.microsoft.com/office/powerpoint/2010/main" val="4042496574"/>
              </p:ext>
            </p:extLst>
          </p:nvPr>
        </p:nvGraphicFramePr>
        <p:xfrm>
          <a:off x="5868144" y="2060848"/>
          <a:ext cx="2571768" cy="1273012"/>
        </p:xfrm>
        <a:graphic>
          <a:graphicData uri="http://schemas.openxmlformats.org/presentationml/2006/ole">
            <mc:AlternateContent xmlns:mc="http://schemas.openxmlformats.org/markup-compatibility/2006">
              <mc:Choice xmlns:v="urn:schemas-microsoft-com:vml" Requires="v">
                <p:oleObj spid="_x0000_s8240" name="Equation" r:id="rId3" imgW="1434960" imgH="711000" progId="">
                  <p:embed/>
                </p:oleObj>
              </mc:Choice>
              <mc:Fallback>
                <p:oleObj name="Equation" r:id="rId3" imgW="1434960" imgH="71100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2060848"/>
                        <a:ext cx="2571768" cy="1273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nvGraphicFramePr>
        <p:xfrm>
          <a:off x="6072198" y="4357694"/>
          <a:ext cx="2214552" cy="1864598"/>
        </p:xfrm>
        <a:graphic>
          <a:graphicData uri="http://schemas.openxmlformats.org/presentationml/2006/ole">
            <mc:AlternateContent xmlns:mc="http://schemas.openxmlformats.org/markup-compatibility/2006">
              <mc:Choice xmlns:v="urn:schemas-microsoft-com:vml" Requires="v">
                <p:oleObj spid="_x0000_s8241" name="Equation" r:id="rId5" imgW="1358640" imgH="1143000" progId="">
                  <p:embed/>
                </p:oleObj>
              </mc:Choice>
              <mc:Fallback>
                <p:oleObj name="Equation" r:id="rId5" imgW="1358640" imgH="11430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2198" y="4357694"/>
                        <a:ext cx="2214552" cy="18645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checkerboard(across)">
                                      <p:cBhvr>
                                        <p:cTn id="7" dur="5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6">
                                            <p:txEl>
                                              <p:pRg st="0" end="0"/>
                                            </p:txEl>
                                          </p:spTgt>
                                        </p:tgtEl>
                                        <p:attrNameLst>
                                          <p:attrName>style.visibility</p:attrName>
                                        </p:attrNameLst>
                                      </p:cBhvr>
                                      <p:to>
                                        <p:strVal val="visible"/>
                                      </p:to>
                                    </p:set>
                                    <p:animEffect transition="in" filter="checkerboard(across)">
                                      <p:cBhvr>
                                        <p:cTn id="12" dur="500"/>
                                        <p:tgtEl>
                                          <p:spTgt spid="819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checkerboard(across)">
                                      <p:cBhvr>
                                        <p:cTn id="17" dur="5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196">
                                            <p:txEl>
                                              <p:pRg st="2" end="2"/>
                                            </p:txEl>
                                          </p:spTgt>
                                        </p:tgtEl>
                                        <p:attrNameLst>
                                          <p:attrName>style.visibility</p:attrName>
                                        </p:attrNameLst>
                                      </p:cBhvr>
                                      <p:to>
                                        <p:strVal val="visible"/>
                                      </p:to>
                                    </p:set>
                                    <p:animEffect transition="in" filter="checkerboard(across)">
                                      <p:cBhvr>
                                        <p:cTn id="22" dur="500"/>
                                        <p:tgtEl>
                                          <p:spTgt spid="819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http://www.omicsonline.org/ArchiveJPB/2008/July/03/ImagesJPB1.166/Figure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524591"/>
            <a:ext cx="7261874" cy="54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75656" y="2010906"/>
            <a:ext cx="5315879" cy="1107996"/>
          </a:xfrm>
          <a:prstGeom prst="rect">
            <a:avLst/>
          </a:prstGeom>
          <a:noFill/>
        </p:spPr>
        <p:txBody>
          <a:bodyPr wrap="none" rtlCol="0">
            <a:spAutoFit/>
          </a:bodyPr>
          <a:lstStyle/>
          <a:p>
            <a:r>
              <a:rPr lang="en-US" sz="6600" dirty="0" smtClean="0"/>
              <a:t>Be simple???</a:t>
            </a:r>
            <a:endParaRPr lang="en-US" sz="6600" dirty="0"/>
          </a:p>
        </p:txBody>
      </p:sp>
    </p:spTree>
    <p:extLst>
      <p:ext uri="{BB962C8B-B14F-4D97-AF65-F5344CB8AC3E}">
        <p14:creationId xmlns:p14="http://schemas.microsoft.com/office/powerpoint/2010/main" val="1595389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39552" y="764704"/>
            <a:ext cx="7024744" cy="385112"/>
          </a:xfrm>
        </p:spPr>
        <p:txBody>
          <a:bodyPr>
            <a:normAutofit fontScale="90000"/>
          </a:bodyPr>
          <a:lstStyle/>
          <a:p>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Latihan</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Soal</a:t>
            </a:r>
            <a:endPar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endParaRPr>
          </a:p>
        </p:txBody>
      </p:sp>
      <p:sp>
        <p:nvSpPr>
          <p:cNvPr id="3" name="Content Placeholder 2"/>
          <p:cNvSpPr>
            <a:spLocks noGrp="1"/>
          </p:cNvSpPr>
          <p:nvPr>
            <p:ph idx="1"/>
          </p:nvPr>
        </p:nvSpPr>
        <p:spPr>
          <a:xfrm>
            <a:off x="467544" y="1340768"/>
            <a:ext cx="8229600" cy="4900613"/>
          </a:xfrm>
        </p:spPr>
        <p:txBody>
          <a:bodyPr/>
          <a:lstStyle/>
          <a:p>
            <a:pPr marL="514350" indent="-514350">
              <a:buFont typeface="Arial" charset="0"/>
              <a:buAutoNum type="arabicPeriod"/>
              <a:defRPr/>
            </a:pPr>
            <a:r>
              <a:rPr lang="en-US" dirty="0" err="1" smtClean="0"/>
              <a:t>Misalkan</a:t>
            </a:r>
            <a:r>
              <a:rPr lang="en-US" dirty="0" smtClean="0"/>
              <a:t> </a:t>
            </a:r>
            <a:r>
              <a:rPr lang="en-US" i="1" dirty="0" smtClean="0"/>
              <a:t>A</a:t>
            </a:r>
            <a:r>
              <a:rPr lang="en-US" dirty="0" smtClean="0"/>
              <a:t> = {1, 2, 3, 4, 5, 6, 7} , B = {4, 5, 6, 7, 8, 9} </a:t>
            </a:r>
            <a:r>
              <a:rPr lang="en-US" dirty="0" err="1" smtClean="0"/>
              <a:t>dan</a:t>
            </a:r>
            <a:r>
              <a:rPr lang="en-US" dirty="0" smtClean="0"/>
              <a:t> </a:t>
            </a:r>
            <a:r>
              <a:rPr lang="en-US" dirty="0" err="1" smtClean="0"/>
              <a:t>relasi</a:t>
            </a:r>
            <a:r>
              <a:rPr lang="en-US" dirty="0" smtClean="0"/>
              <a:t> R </a:t>
            </a:r>
            <a:r>
              <a:rPr lang="en-US" dirty="0" err="1" smtClean="0"/>
              <a:t>dari</a:t>
            </a:r>
            <a:r>
              <a:rPr lang="en-US" dirty="0" smtClean="0"/>
              <a:t> A </a:t>
            </a:r>
            <a:r>
              <a:rPr lang="en-US" dirty="0" err="1" smtClean="0"/>
              <a:t>ke</a:t>
            </a:r>
            <a:r>
              <a:rPr lang="en-US" dirty="0" smtClean="0"/>
              <a:t> B </a:t>
            </a:r>
            <a:r>
              <a:rPr lang="en-US" dirty="0" err="1" smtClean="0"/>
              <a:t>diberikan</a:t>
            </a:r>
            <a:r>
              <a:rPr lang="en-US" dirty="0" smtClean="0"/>
              <a:t> </a:t>
            </a:r>
            <a:r>
              <a:rPr lang="en-US" dirty="0" err="1" smtClean="0"/>
              <a:t>oleh</a:t>
            </a:r>
            <a:r>
              <a:rPr lang="en-US" dirty="0" smtClean="0"/>
              <a:t> </a:t>
            </a:r>
          </a:p>
          <a:p>
            <a:pPr marL="514350" indent="-514350">
              <a:buFont typeface="Arial" charset="0"/>
              <a:buNone/>
              <a:defRPr/>
            </a:pPr>
            <a:r>
              <a:rPr lang="en-US" dirty="0" smtClean="0"/>
              <a:t>	R = {(1,5),(4,5),(1,4),(4,6),(3,7),(7,6)}</a:t>
            </a:r>
          </a:p>
          <a:p>
            <a:pPr>
              <a:buFont typeface="Arial" charset="0"/>
              <a:buNone/>
              <a:defRPr/>
            </a:pPr>
            <a:r>
              <a:rPr lang="en-US" dirty="0" smtClean="0"/>
              <a:t>	</a:t>
            </a:r>
            <a:r>
              <a:rPr lang="en-US" dirty="0" err="1" smtClean="0"/>
              <a:t>Carilah</a:t>
            </a:r>
            <a:r>
              <a:rPr lang="en-US" dirty="0" smtClean="0"/>
              <a:t>: Domain, Range, </a:t>
            </a:r>
            <a:r>
              <a:rPr lang="en-US" dirty="0" err="1" smtClean="0"/>
              <a:t>dan</a:t>
            </a:r>
            <a:r>
              <a:rPr lang="en-US" dirty="0" smtClean="0"/>
              <a:t> </a:t>
            </a:r>
            <a:r>
              <a:rPr lang="en-US" dirty="0" err="1" smtClean="0"/>
              <a:t>invers</a:t>
            </a:r>
            <a:r>
              <a:rPr lang="en-US" dirty="0" smtClean="0"/>
              <a:t> </a:t>
            </a:r>
            <a:r>
              <a:rPr lang="en-US" dirty="0" err="1" smtClean="0"/>
              <a:t>dari</a:t>
            </a:r>
            <a:r>
              <a:rPr lang="en-US" dirty="0" smtClean="0"/>
              <a:t> R</a:t>
            </a:r>
            <a:endParaRPr lang="en-US" baseline="30000" dirty="0" smtClean="0"/>
          </a:p>
          <a:p>
            <a:pPr>
              <a:buFont typeface="Arial" charset="0"/>
              <a:buNone/>
              <a:defRPr/>
            </a:pPr>
            <a:r>
              <a:rPr lang="en-US" dirty="0" smtClean="0"/>
              <a:t>2. </a:t>
            </a:r>
            <a:r>
              <a:rPr lang="en-US" dirty="0" err="1" smtClean="0"/>
              <a:t>Suatu</a:t>
            </a:r>
            <a:r>
              <a:rPr lang="en-US" dirty="0" smtClean="0"/>
              <a:t>  </a:t>
            </a:r>
            <a:r>
              <a:rPr lang="en-US" dirty="0" err="1" smtClean="0"/>
              <a:t>relasi</a:t>
            </a:r>
            <a:r>
              <a:rPr lang="en-US" dirty="0" smtClean="0"/>
              <a:t> </a:t>
            </a:r>
            <a:r>
              <a:rPr lang="en-US" i="1" dirty="0" smtClean="0"/>
              <a:t>R</a:t>
            </a:r>
            <a:r>
              <a:rPr lang="en-US" dirty="0" smtClean="0"/>
              <a:t>  </a:t>
            </a:r>
            <a:r>
              <a:rPr lang="en-US" dirty="0" err="1" smtClean="0"/>
              <a:t>dari</a:t>
            </a:r>
            <a:r>
              <a:rPr lang="en-US" dirty="0" smtClean="0"/>
              <a:t>  </a:t>
            </a:r>
            <a:r>
              <a:rPr lang="en-US" dirty="0" err="1" smtClean="0"/>
              <a:t>himpunan</a:t>
            </a:r>
            <a:r>
              <a:rPr lang="en-US" dirty="0" smtClean="0"/>
              <a:t>	</a:t>
            </a:r>
            <a:r>
              <a:rPr lang="en-US" i="1" dirty="0" smtClean="0"/>
              <a:t>A</a:t>
            </a:r>
            <a:r>
              <a:rPr lang="en-US" dirty="0" smtClean="0"/>
              <a:t> = {1, 2,  3, 4}  </a:t>
            </a:r>
            <a:r>
              <a:rPr lang="en-US" dirty="0" err="1" smtClean="0"/>
              <a:t>ke</a:t>
            </a:r>
            <a:r>
              <a:rPr lang="en-US" dirty="0" smtClean="0"/>
              <a:t> </a:t>
            </a:r>
            <a:r>
              <a:rPr lang="en-US" dirty="0" err="1" smtClean="0"/>
              <a:t>himpunan</a:t>
            </a:r>
            <a:r>
              <a:rPr lang="en-US" dirty="0" smtClean="0"/>
              <a:t> </a:t>
            </a:r>
            <a:r>
              <a:rPr lang="en-US" i="1" dirty="0" smtClean="0"/>
              <a:t>B</a:t>
            </a:r>
            <a:r>
              <a:rPr lang="en-US" dirty="0" smtClean="0"/>
              <a:t> = {1, 3, 5}, yang </a:t>
            </a:r>
            <a:r>
              <a:rPr lang="en-US" dirty="0" err="1" smtClean="0"/>
              <a:t>didefinisikan</a:t>
            </a:r>
            <a:r>
              <a:rPr lang="en-US" dirty="0" smtClean="0"/>
              <a:t> </a:t>
            </a:r>
            <a:r>
              <a:rPr lang="en-US" dirty="0" err="1" smtClean="0"/>
              <a:t>oleh</a:t>
            </a:r>
            <a:r>
              <a:rPr lang="en-US" dirty="0" smtClean="0"/>
              <a:t> “</a:t>
            </a:r>
            <a:r>
              <a:rPr lang="en-US" i="1" dirty="0" smtClean="0"/>
              <a:t>x </a:t>
            </a:r>
            <a:r>
              <a:rPr lang="en-US" i="1" dirty="0" err="1" smtClean="0"/>
              <a:t>lebih</a:t>
            </a:r>
            <a:r>
              <a:rPr lang="en-US" i="1" dirty="0" smtClean="0"/>
              <a:t> </a:t>
            </a:r>
            <a:r>
              <a:rPr lang="en-US" i="1" dirty="0" err="1" smtClean="0"/>
              <a:t>kecil</a:t>
            </a:r>
            <a:r>
              <a:rPr lang="en-US" i="1" dirty="0" smtClean="0"/>
              <a:t> </a:t>
            </a:r>
            <a:r>
              <a:rPr lang="en-US" i="1" dirty="0" err="1" smtClean="0"/>
              <a:t>dari</a:t>
            </a:r>
            <a:r>
              <a:rPr lang="en-US" i="1" dirty="0" smtClean="0"/>
              <a:t> y</a:t>
            </a:r>
            <a:r>
              <a:rPr lang="en-US" dirty="0" smtClean="0"/>
              <a:t>”</a:t>
            </a:r>
          </a:p>
          <a:p>
            <a:pPr>
              <a:defRPr/>
            </a:pPr>
            <a:r>
              <a:rPr lang="en-US" dirty="0" smtClean="0"/>
              <a:t> </a:t>
            </a:r>
            <a:r>
              <a:rPr lang="en-US" dirty="0" err="1" smtClean="0"/>
              <a:t>Tulis</a:t>
            </a:r>
            <a:r>
              <a:rPr lang="en-US" dirty="0" smtClean="0"/>
              <a:t> </a:t>
            </a:r>
            <a:r>
              <a:rPr lang="en-US" i="1" dirty="0" smtClean="0"/>
              <a:t>R</a:t>
            </a:r>
            <a:r>
              <a:rPr lang="en-US" dirty="0" smtClean="0"/>
              <a:t> </a:t>
            </a:r>
            <a:r>
              <a:rPr lang="en-US" dirty="0" err="1" smtClean="0"/>
              <a:t>sebagai</a:t>
            </a:r>
            <a:r>
              <a:rPr lang="en-US" dirty="0" smtClean="0"/>
              <a:t> </a:t>
            </a:r>
            <a:r>
              <a:rPr lang="en-US" dirty="0" err="1" smtClean="0"/>
              <a:t>himpunan</a:t>
            </a:r>
            <a:r>
              <a:rPr lang="en-US" dirty="0" smtClean="0"/>
              <a:t> </a:t>
            </a:r>
            <a:r>
              <a:rPr lang="en-US" dirty="0" err="1" smtClean="0"/>
              <a:t>pasangan</a:t>
            </a:r>
            <a:r>
              <a:rPr lang="en-US" dirty="0" smtClean="0"/>
              <a:t> </a:t>
            </a:r>
            <a:r>
              <a:rPr lang="en-US" dirty="0" err="1" smtClean="0"/>
              <a:t>terurut</a:t>
            </a:r>
            <a:r>
              <a:rPr lang="en-US" dirty="0" smtClean="0"/>
              <a:t>.</a:t>
            </a:r>
          </a:p>
          <a:p>
            <a:pPr>
              <a:defRPr/>
            </a:pPr>
            <a:r>
              <a:rPr lang="en-US" dirty="0" err="1" smtClean="0"/>
              <a:t>Tentukan</a:t>
            </a:r>
            <a:r>
              <a:rPr lang="en-US" dirty="0" smtClean="0"/>
              <a:t> </a:t>
            </a:r>
            <a:r>
              <a:rPr lang="en-US" dirty="0" err="1" smtClean="0"/>
              <a:t>relasi</a:t>
            </a:r>
            <a:r>
              <a:rPr lang="en-US" dirty="0" smtClean="0"/>
              <a:t> </a:t>
            </a:r>
            <a:r>
              <a:rPr lang="en-US" dirty="0" err="1" smtClean="0"/>
              <a:t>invers</a:t>
            </a:r>
            <a:r>
              <a:rPr lang="en-US" dirty="0" smtClean="0"/>
              <a:t> </a:t>
            </a:r>
            <a:r>
              <a:rPr lang="en-US" dirty="0" err="1" smtClean="0"/>
              <a:t>dari</a:t>
            </a:r>
            <a:r>
              <a:rPr lang="en-US" dirty="0" smtClean="0"/>
              <a:t> 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Latihan</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Soal</a:t>
            </a:r>
            <a:endParaRPr lang="en-US" dirty="0" smtClean="0"/>
          </a:p>
        </p:txBody>
      </p:sp>
      <p:sp>
        <p:nvSpPr>
          <p:cNvPr id="39939" name="Content Placeholder 2"/>
          <p:cNvSpPr>
            <a:spLocks noGrp="1"/>
          </p:cNvSpPr>
          <p:nvPr>
            <p:ph idx="1"/>
          </p:nvPr>
        </p:nvSpPr>
        <p:spPr/>
        <p:txBody>
          <a:bodyPr/>
          <a:lstStyle/>
          <a:p>
            <a:pPr>
              <a:buFont typeface="Arial" charset="0"/>
              <a:buNone/>
            </a:pPr>
            <a:r>
              <a:rPr lang="en-US" dirty="0" smtClean="0"/>
              <a:t>3. </a:t>
            </a:r>
            <a:r>
              <a:rPr lang="en-US" dirty="0" err="1" smtClean="0"/>
              <a:t>Suatu</a:t>
            </a:r>
            <a:r>
              <a:rPr lang="en-US" dirty="0" smtClean="0"/>
              <a:t> </a:t>
            </a:r>
            <a:r>
              <a:rPr lang="en-US" dirty="0" err="1" smtClean="0"/>
              <a:t>relasi</a:t>
            </a:r>
            <a:r>
              <a:rPr lang="en-US" dirty="0" smtClean="0"/>
              <a:t> </a:t>
            </a:r>
            <a:r>
              <a:rPr lang="en-US" i="1" dirty="0" smtClean="0"/>
              <a:t>R</a:t>
            </a:r>
            <a:r>
              <a:rPr lang="en-US" dirty="0" smtClean="0"/>
              <a:t> yang </a:t>
            </a:r>
            <a:r>
              <a:rPr lang="en-US" dirty="0" err="1" smtClean="0"/>
              <a:t>didefinisikan</a:t>
            </a:r>
            <a:r>
              <a:rPr lang="en-US" dirty="0" smtClean="0"/>
              <a:t> </a:t>
            </a:r>
            <a:r>
              <a:rPr lang="en-US" dirty="0" err="1" smtClean="0"/>
              <a:t>sebagai</a:t>
            </a:r>
            <a:r>
              <a:rPr lang="en-US" dirty="0" smtClean="0"/>
              <a:t> “</a:t>
            </a:r>
            <a:r>
              <a:rPr lang="en-US" i="1" dirty="0" smtClean="0"/>
              <a:t>x </a:t>
            </a:r>
            <a:r>
              <a:rPr lang="en-US" i="1" dirty="0" err="1" smtClean="0"/>
              <a:t>habis</a:t>
            </a:r>
            <a:r>
              <a:rPr lang="en-US" i="1" dirty="0" smtClean="0"/>
              <a:t> </a:t>
            </a:r>
            <a:r>
              <a:rPr lang="en-US" i="1" dirty="0" err="1" smtClean="0"/>
              <a:t>membagi</a:t>
            </a:r>
            <a:r>
              <a:rPr lang="en-US" i="1" dirty="0" smtClean="0"/>
              <a:t> </a:t>
            </a:r>
            <a:r>
              <a:rPr lang="en-US" i="1" dirty="0" err="1" smtClean="0"/>
              <a:t>y</a:t>
            </a:r>
            <a:r>
              <a:rPr lang="en-US" dirty="0" err="1" smtClean="0"/>
              <a:t>”dari</a:t>
            </a:r>
            <a:r>
              <a:rPr lang="en-US" dirty="0" smtClean="0"/>
              <a:t> </a:t>
            </a:r>
            <a:r>
              <a:rPr lang="en-US" dirty="0" err="1" smtClean="0"/>
              <a:t>himpunan</a:t>
            </a:r>
            <a:r>
              <a:rPr lang="en-US" dirty="0" smtClean="0"/>
              <a:t> </a:t>
            </a:r>
            <a:r>
              <a:rPr lang="en-US" i="1" dirty="0" smtClean="0"/>
              <a:t>C</a:t>
            </a:r>
            <a:r>
              <a:rPr lang="en-US" dirty="0" smtClean="0"/>
              <a:t> = {2,3, 4, 5} </a:t>
            </a:r>
            <a:r>
              <a:rPr lang="en-US" dirty="0" err="1" smtClean="0"/>
              <a:t>ke</a:t>
            </a:r>
            <a:r>
              <a:rPr lang="en-US" dirty="0" smtClean="0"/>
              <a:t> </a:t>
            </a:r>
            <a:r>
              <a:rPr lang="en-US" dirty="0" err="1" smtClean="0"/>
              <a:t>himpunan</a:t>
            </a:r>
            <a:r>
              <a:rPr lang="en-US" dirty="0" smtClean="0"/>
              <a:t> </a:t>
            </a:r>
            <a:r>
              <a:rPr lang="en-US" i="1" dirty="0" smtClean="0"/>
              <a:t>D</a:t>
            </a:r>
            <a:r>
              <a:rPr lang="en-US" dirty="0" smtClean="0"/>
              <a:t> = {3, 6, 7, 10}</a:t>
            </a:r>
          </a:p>
          <a:p>
            <a:r>
              <a:rPr lang="en-US" dirty="0" smtClean="0"/>
              <a:t> </a:t>
            </a:r>
            <a:r>
              <a:rPr lang="en-US" dirty="0" err="1" smtClean="0"/>
              <a:t>Tentukan</a:t>
            </a:r>
            <a:r>
              <a:rPr lang="en-US" dirty="0" smtClean="0"/>
              <a:t> </a:t>
            </a:r>
            <a:r>
              <a:rPr lang="en-US" i="1" dirty="0" smtClean="0"/>
              <a:t>R</a:t>
            </a:r>
            <a:r>
              <a:rPr lang="en-US" dirty="0" smtClean="0"/>
              <a:t> </a:t>
            </a:r>
            <a:r>
              <a:rPr lang="en-US" dirty="0" err="1" smtClean="0"/>
              <a:t>sebagai</a:t>
            </a:r>
            <a:r>
              <a:rPr lang="en-US" dirty="0" smtClean="0"/>
              <a:t> </a:t>
            </a:r>
            <a:r>
              <a:rPr lang="en-US" dirty="0" err="1" smtClean="0"/>
              <a:t>himpunan</a:t>
            </a:r>
            <a:r>
              <a:rPr lang="en-US" dirty="0" smtClean="0"/>
              <a:t> </a:t>
            </a:r>
            <a:r>
              <a:rPr lang="en-US" dirty="0" err="1" smtClean="0"/>
              <a:t>pasangan</a:t>
            </a:r>
            <a:r>
              <a:rPr lang="en-US" dirty="0" smtClean="0"/>
              <a:t> </a:t>
            </a:r>
            <a:r>
              <a:rPr lang="en-US" dirty="0" err="1" smtClean="0"/>
              <a:t>terurut</a:t>
            </a:r>
            <a:endParaRPr lang="en-US" dirty="0" smtClean="0"/>
          </a:p>
          <a:p>
            <a:r>
              <a:rPr lang="en-US" dirty="0" err="1" smtClean="0"/>
              <a:t>Tentukan</a:t>
            </a:r>
            <a:r>
              <a:rPr lang="en-US" dirty="0" smtClean="0"/>
              <a:t> </a:t>
            </a:r>
            <a:r>
              <a:rPr lang="en-US" dirty="0" err="1" smtClean="0"/>
              <a:t>relasi</a:t>
            </a:r>
            <a:r>
              <a:rPr lang="en-US" dirty="0" smtClean="0"/>
              <a:t> </a:t>
            </a:r>
            <a:r>
              <a:rPr lang="en-US" dirty="0" err="1" smtClean="0"/>
              <a:t>invers</a:t>
            </a:r>
            <a:r>
              <a:rPr lang="en-US" dirty="0" smtClean="0"/>
              <a:t> </a:t>
            </a:r>
            <a:r>
              <a:rPr lang="en-US" dirty="0" err="1" smtClean="0"/>
              <a:t>dari</a:t>
            </a:r>
            <a:r>
              <a:rPr lang="en-US" dirty="0" smtClean="0"/>
              <a:t> </a:t>
            </a:r>
            <a:r>
              <a:rPr lang="en-US" i="1" dirty="0" smtClean="0"/>
              <a:t>R</a:t>
            </a:r>
          </a:p>
          <a:p>
            <a:endParaRPr lang="en-US" i="1" dirty="0" smtClean="0"/>
          </a:p>
          <a:p>
            <a:pPr>
              <a:buFont typeface="Arial" charset="0"/>
              <a:buNone/>
            </a:pPr>
            <a:endParaRPr lang="en-US" dirty="0" smtClean="0"/>
          </a:p>
          <a:p>
            <a:pPr>
              <a:buFont typeface="Arial" charset="0"/>
              <a:buNone/>
            </a:pPr>
            <a:endParaRPr lang="en-US" dirty="0" smtClean="0"/>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Latihan</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Soal</a:t>
            </a:r>
            <a:endParaRPr lang="en-US" dirty="0"/>
          </a:p>
        </p:txBody>
      </p:sp>
      <p:sp>
        <p:nvSpPr>
          <p:cNvPr id="40962" name="Content Placeholder 2"/>
          <p:cNvSpPr>
            <a:spLocks noGrp="1"/>
          </p:cNvSpPr>
          <p:nvPr>
            <p:ph idx="1"/>
          </p:nvPr>
        </p:nvSpPr>
        <p:spPr/>
        <p:txBody>
          <a:bodyPr>
            <a:normAutofit fontScale="85000" lnSpcReduction="20000"/>
          </a:bodyPr>
          <a:lstStyle/>
          <a:p>
            <a:pPr>
              <a:buFont typeface="Arial" charset="0"/>
              <a:buNone/>
            </a:pPr>
            <a:r>
              <a:rPr lang="en-US" sz="2800" dirty="0" smtClean="0"/>
              <a:t>4. </a:t>
            </a:r>
            <a:r>
              <a:rPr lang="en-US" sz="2800" dirty="0" err="1" smtClean="0"/>
              <a:t>Misalkan</a:t>
            </a:r>
            <a:r>
              <a:rPr lang="en-US" sz="2800" dirty="0" smtClean="0"/>
              <a:t> W = {1, 2, 3, 4}. </a:t>
            </a:r>
            <a:r>
              <a:rPr lang="en-US" sz="2800" dirty="0" err="1" smtClean="0"/>
              <a:t>Perhatikan</a:t>
            </a:r>
            <a:r>
              <a:rPr lang="en-US" sz="2800" dirty="0" smtClean="0"/>
              <a:t> </a:t>
            </a:r>
            <a:r>
              <a:rPr lang="en-US" sz="2800" dirty="0" err="1" smtClean="0"/>
              <a:t>relasi-relasi</a:t>
            </a:r>
            <a:r>
              <a:rPr lang="en-US" sz="2800" dirty="0" smtClean="0"/>
              <a:t> </a:t>
            </a:r>
            <a:r>
              <a:rPr lang="en-US" sz="2800" dirty="0" err="1" smtClean="0"/>
              <a:t>dalam</a:t>
            </a:r>
            <a:r>
              <a:rPr lang="en-US" sz="2800" dirty="0" smtClean="0"/>
              <a:t> W </a:t>
            </a:r>
            <a:r>
              <a:rPr lang="en-US" sz="2800" dirty="0" err="1" smtClean="0"/>
              <a:t>berikut</a:t>
            </a:r>
            <a:r>
              <a:rPr lang="en-US" sz="2800" dirty="0" smtClean="0"/>
              <a:t> </a:t>
            </a:r>
            <a:r>
              <a:rPr lang="en-US" sz="2800" dirty="0" err="1" smtClean="0"/>
              <a:t>ini</a:t>
            </a:r>
            <a:r>
              <a:rPr lang="en-US" sz="2800" dirty="0" smtClean="0"/>
              <a:t> :</a:t>
            </a:r>
          </a:p>
          <a:p>
            <a:r>
              <a:rPr lang="en-US" sz="2800" i="1" dirty="0" smtClean="0"/>
              <a:t>R</a:t>
            </a:r>
            <a:r>
              <a:rPr lang="en-US" sz="2800" baseline="-25000" dirty="0" smtClean="0"/>
              <a:t>1</a:t>
            </a:r>
            <a:r>
              <a:rPr lang="en-US" sz="2800" dirty="0" smtClean="0"/>
              <a:t> = {(1,1), (1,2)}</a:t>
            </a:r>
          </a:p>
          <a:p>
            <a:r>
              <a:rPr lang="en-US" sz="2800" i="1" dirty="0" smtClean="0"/>
              <a:t>R</a:t>
            </a:r>
            <a:r>
              <a:rPr lang="en-US" sz="2800" baseline="-25000" dirty="0" smtClean="0"/>
              <a:t>2</a:t>
            </a:r>
            <a:r>
              <a:rPr lang="en-US" sz="2800" dirty="0" smtClean="0"/>
              <a:t> = {(1,1), (2,3), (4,1)}</a:t>
            </a:r>
          </a:p>
          <a:p>
            <a:r>
              <a:rPr lang="en-US" sz="2800" i="1" dirty="0" smtClean="0"/>
              <a:t>R</a:t>
            </a:r>
            <a:r>
              <a:rPr lang="en-US" sz="2800" baseline="-25000" dirty="0" smtClean="0"/>
              <a:t>3</a:t>
            </a:r>
            <a:r>
              <a:rPr lang="en-US" sz="2800" dirty="0" smtClean="0"/>
              <a:t> = {(1,2), (2,4)}</a:t>
            </a:r>
          </a:p>
          <a:p>
            <a:r>
              <a:rPr lang="en-US" sz="2800" i="1" dirty="0" smtClean="0"/>
              <a:t>R</a:t>
            </a:r>
            <a:r>
              <a:rPr lang="en-US" sz="2800" baseline="-25000" dirty="0" smtClean="0"/>
              <a:t>4</a:t>
            </a:r>
            <a:r>
              <a:rPr lang="en-US" sz="2800" dirty="0" smtClean="0"/>
              <a:t> = {(1,1), (2,2), (3,3)}</a:t>
            </a:r>
          </a:p>
          <a:p>
            <a:r>
              <a:rPr lang="en-US" sz="2800" i="1" dirty="0" smtClean="0"/>
              <a:t>R</a:t>
            </a:r>
            <a:r>
              <a:rPr lang="en-US" sz="2800" baseline="-25000" dirty="0" smtClean="0"/>
              <a:t>5</a:t>
            </a:r>
            <a:r>
              <a:rPr lang="en-US" sz="2800" dirty="0" smtClean="0"/>
              <a:t> = </a:t>
            </a:r>
            <a:r>
              <a:rPr lang="en-US" sz="2800" i="1" dirty="0" smtClean="0"/>
              <a:t>W</a:t>
            </a:r>
            <a:r>
              <a:rPr lang="en-US" sz="2800" dirty="0" smtClean="0"/>
              <a:t> x </a:t>
            </a:r>
            <a:r>
              <a:rPr lang="en-US" sz="2800" i="1" dirty="0" smtClean="0"/>
              <a:t>W </a:t>
            </a:r>
            <a:endParaRPr lang="en-US" sz="2800" dirty="0" smtClean="0"/>
          </a:p>
          <a:p>
            <a:r>
              <a:rPr lang="en-US" sz="2800" dirty="0" err="1" smtClean="0"/>
              <a:t>Selidiki</a:t>
            </a:r>
            <a:r>
              <a:rPr lang="en-US" sz="2800" dirty="0" smtClean="0"/>
              <a:t> </a:t>
            </a:r>
            <a:r>
              <a:rPr lang="en-US" sz="2800" dirty="0" err="1" smtClean="0"/>
              <a:t>apakah</a:t>
            </a:r>
            <a:r>
              <a:rPr lang="en-US" sz="2800" dirty="0" smtClean="0"/>
              <a:t>  </a:t>
            </a:r>
            <a:r>
              <a:rPr lang="en-US" sz="2800" dirty="0" err="1" smtClean="0"/>
              <a:t>masing-masing</a:t>
            </a:r>
            <a:r>
              <a:rPr lang="en-US" sz="2800" dirty="0" smtClean="0"/>
              <a:t> </a:t>
            </a:r>
            <a:r>
              <a:rPr lang="en-US" sz="2800" dirty="0" err="1" smtClean="0"/>
              <a:t>relasi</a:t>
            </a:r>
            <a:r>
              <a:rPr lang="en-US" sz="2800" dirty="0" smtClean="0"/>
              <a:t> </a:t>
            </a:r>
            <a:r>
              <a:rPr lang="en-US" sz="2800" dirty="0" err="1" smtClean="0"/>
              <a:t>diatas</a:t>
            </a:r>
            <a:r>
              <a:rPr lang="en-US" sz="2800" dirty="0" smtClean="0"/>
              <a:t> </a:t>
            </a:r>
            <a:r>
              <a:rPr lang="en-US" sz="2800" dirty="0" err="1" smtClean="0"/>
              <a:t>bersifat</a:t>
            </a:r>
            <a:r>
              <a:rPr lang="en-US" sz="2800" dirty="0" smtClean="0"/>
              <a:t> (a) </a:t>
            </a:r>
            <a:r>
              <a:rPr lang="en-US" sz="2800" dirty="0" err="1" smtClean="0"/>
              <a:t>refleksif</a:t>
            </a:r>
            <a:r>
              <a:rPr lang="en-US" sz="2800" dirty="0" smtClean="0"/>
              <a:t> (b) </a:t>
            </a:r>
            <a:r>
              <a:rPr lang="en-US" sz="2800" dirty="0" err="1" smtClean="0"/>
              <a:t>simetris</a:t>
            </a:r>
            <a:r>
              <a:rPr lang="en-US" sz="2800" dirty="0" smtClean="0"/>
              <a:t> (c)</a:t>
            </a:r>
            <a:r>
              <a:rPr lang="en-US" sz="2800" dirty="0" err="1" smtClean="0"/>
              <a:t>transitif</a:t>
            </a:r>
            <a:endParaRPr lang="en-US" sz="2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Latihan</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Soal</a:t>
            </a:r>
            <a:endParaRPr lang="en-US" dirty="0" smtClean="0"/>
          </a:p>
        </p:txBody>
      </p:sp>
      <p:sp>
        <p:nvSpPr>
          <p:cNvPr id="41987" name="Content Placeholder 2"/>
          <p:cNvSpPr>
            <a:spLocks noGrp="1"/>
          </p:cNvSpPr>
          <p:nvPr>
            <p:ph idx="1"/>
          </p:nvPr>
        </p:nvSpPr>
        <p:spPr/>
        <p:txBody>
          <a:bodyPr>
            <a:normAutofit lnSpcReduction="10000"/>
          </a:bodyPr>
          <a:lstStyle/>
          <a:p>
            <a:pPr>
              <a:buFont typeface="Arial" charset="0"/>
              <a:buNone/>
            </a:pPr>
            <a:r>
              <a:rPr lang="en-US" dirty="0" smtClean="0"/>
              <a:t>5. </a:t>
            </a:r>
            <a:r>
              <a:rPr lang="en-US" dirty="0" err="1" smtClean="0"/>
              <a:t>Misalkan</a:t>
            </a:r>
            <a:r>
              <a:rPr lang="en-US" dirty="0" smtClean="0"/>
              <a:t> R </a:t>
            </a:r>
            <a:r>
              <a:rPr lang="en-US" dirty="0" err="1" smtClean="0"/>
              <a:t>adalah</a:t>
            </a:r>
            <a:r>
              <a:rPr lang="en-US" dirty="0" smtClean="0"/>
              <a:t> </a:t>
            </a:r>
            <a:r>
              <a:rPr lang="en-US" dirty="0" err="1" smtClean="0"/>
              <a:t>relasi</a:t>
            </a:r>
            <a:r>
              <a:rPr lang="en-US" dirty="0" smtClean="0"/>
              <a:t> </a:t>
            </a:r>
            <a:r>
              <a:rPr lang="en-US" dirty="0" err="1" smtClean="0"/>
              <a:t>pada</a:t>
            </a:r>
            <a:r>
              <a:rPr lang="en-US" dirty="0" smtClean="0"/>
              <a:t> </a:t>
            </a:r>
            <a:r>
              <a:rPr lang="en-US" dirty="0" err="1" smtClean="0"/>
              <a:t>himpunan</a:t>
            </a:r>
            <a:r>
              <a:rPr lang="en-US" dirty="0" smtClean="0"/>
              <a:t> A = {2,4,8,32} </a:t>
            </a:r>
            <a:r>
              <a:rPr lang="en-US" dirty="0" err="1" smtClean="0"/>
              <a:t>dimana</a:t>
            </a:r>
            <a:r>
              <a:rPr lang="en-US" dirty="0" smtClean="0"/>
              <a:t> R </a:t>
            </a:r>
            <a:r>
              <a:rPr lang="en-US" dirty="0" err="1" smtClean="0"/>
              <a:t>menyatakan</a:t>
            </a:r>
            <a:r>
              <a:rPr lang="en-US" dirty="0" smtClean="0"/>
              <a:t> </a:t>
            </a:r>
            <a:r>
              <a:rPr lang="en-US" dirty="0" err="1" smtClean="0"/>
              <a:t>bahwa</a:t>
            </a:r>
            <a:r>
              <a:rPr lang="en-US" dirty="0" smtClean="0"/>
              <a:t> “x </a:t>
            </a:r>
            <a:r>
              <a:rPr lang="en-US" dirty="0" err="1" smtClean="0"/>
              <a:t>membagi</a:t>
            </a:r>
            <a:r>
              <a:rPr lang="en-US" dirty="0" smtClean="0"/>
              <a:t> y” </a:t>
            </a:r>
            <a:r>
              <a:rPr lang="en-US" dirty="0" err="1" smtClean="0"/>
              <a:t>untuk</a:t>
            </a:r>
            <a:r>
              <a:rPr lang="en-US" dirty="0" smtClean="0"/>
              <a:t> </a:t>
            </a:r>
            <a:r>
              <a:rPr lang="en-US" dirty="0" err="1" smtClean="0"/>
              <a:t>setiap</a:t>
            </a:r>
            <a:r>
              <a:rPr lang="en-US" dirty="0" smtClean="0"/>
              <a:t> </a:t>
            </a:r>
            <a:r>
              <a:rPr lang="en-US" dirty="0" err="1" smtClean="0"/>
              <a:t>x,y</a:t>
            </a:r>
            <a:r>
              <a:rPr lang="en-US" dirty="0" smtClean="0"/>
              <a:t>  </a:t>
            </a:r>
            <a:r>
              <a:rPr lang="en-US" dirty="0" err="1" smtClean="0"/>
              <a:t>anggota</a:t>
            </a:r>
            <a:r>
              <a:rPr lang="en-US" dirty="0" smtClean="0"/>
              <a:t> A</a:t>
            </a:r>
          </a:p>
          <a:p>
            <a:r>
              <a:rPr lang="en-US" dirty="0" err="1" smtClean="0"/>
              <a:t>Tulis</a:t>
            </a:r>
            <a:r>
              <a:rPr lang="en-US" dirty="0" smtClean="0"/>
              <a:t> R </a:t>
            </a:r>
            <a:r>
              <a:rPr lang="en-US" dirty="0" err="1" smtClean="0"/>
              <a:t>sebagai</a:t>
            </a:r>
            <a:r>
              <a:rPr lang="en-US" dirty="0" smtClean="0"/>
              <a:t> </a:t>
            </a:r>
            <a:r>
              <a:rPr lang="en-US" dirty="0" err="1" smtClean="0"/>
              <a:t>pasangan</a:t>
            </a:r>
            <a:r>
              <a:rPr lang="en-US" dirty="0" smtClean="0"/>
              <a:t> </a:t>
            </a:r>
            <a:r>
              <a:rPr lang="en-US" dirty="0" err="1" smtClean="0"/>
              <a:t>terurut</a:t>
            </a:r>
            <a:endParaRPr lang="en-US" dirty="0" smtClean="0"/>
          </a:p>
          <a:p>
            <a:r>
              <a:rPr lang="en-US" dirty="0" err="1" smtClean="0"/>
              <a:t>Buatlah</a:t>
            </a:r>
            <a:r>
              <a:rPr lang="en-US" dirty="0" smtClean="0"/>
              <a:t> </a:t>
            </a:r>
            <a:r>
              <a:rPr lang="en-US" dirty="0" err="1" smtClean="0"/>
              <a:t>relasi</a:t>
            </a:r>
            <a:r>
              <a:rPr lang="en-US" dirty="0" smtClean="0"/>
              <a:t> R </a:t>
            </a:r>
            <a:r>
              <a:rPr lang="en-US" dirty="0" err="1" smtClean="0"/>
              <a:t>dalam</a:t>
            </a:r>
            <a:r>
              <a:rPr lang="en-US" dirty="0" smtClean="0"/>
              <a:t> </a:t>
            </a:r>
            <a:r>
              <a:rPr lang="en-US" dirty="0" err="1" smtClean="0"/>
              <a:t>bentuk</a:t>
            </a:r>
            <a:r>
              <a:rPr lang="en-US" dirty="0" smtClean="0"/>
              <a:t> </a:t>
            </a:r>
            <a:r>
              <a:rPr lang="en-US" dirty="0" err="1" smtClean="0"/>
              <a:t>matriks</a:t>
            </a:r>
            <a:r>
              <a:rPr lang="en-US" dirty="0" smtClean="0"/>
              <a:t> </a:t>
            </a:r>
            <a:r>
              <a:rPr lang="en-US" dirty="0" err="1" smtClean="0"/>
              <a:t>dan</a:t>
            </a:r>
            <a:r>
              <a:rPr lang="en-US" dirty="0" smtClean="0"/>
              <a:t> </a:t>
            </a:r>
            <a:r>
              <a:rPr lang="en-US" dirty="0" err="1" smtClean="0"/>
              <a:t>graf</a:t>
            </a:r>
            <a:endParaRPr lang="en-US" dirty="0" smtClean="0"/>
          </a:p>
          <a:p>
            <a:r>
              <a:rPr lang="en-US" dirty="0" err="1" smtClean="0"/>
              <a:t>Selidiki</a:t>
            </a:r>
            <a:r>
              <a:rPr lang="en-US" dirty="0" smtClean="0"/>
              <a:t> </a:t>
            </a:r>
            <a:r>
              <a:rPr lang="en-US" dirty="0" err="1" smtClean="0"/>
              <a:t>apakah</a:t>
            </a:r>
            <a:r>
              <a:rPr lang="en-US" dirty="0" smtClean="0"/>
              <a:t> R </a:t>
            </a:r>
            <a:r>
              <a:rPr lang="en-US" dirty="0" err="1" smtClean="0"/>
              <a:t>memiliki</a:t>
            </a:r>
            <a:r>
              <a:rPr lang="en-US" dirty="0" smtClean="0"/>
              <a:t> </a:t>
            </a:r>
            <a:r>
              <a:rPr lang="en-US" dirty="0" err="1" smtClean="0"/>
              <a:t>sifat</a:t>
            </a:r>
            <a:r>
              <a:rPr lang="en-US" dirty="0" smtClean="0"/>
              <a:t> </a:t>
            </a:r>
            <a:r>
              <a:rPr lang="en-US" dirty="0" err="1" smtClean="0"/>
              <a:t>refleksif</a:t>
            </a:r>
            <a:r>
              <a:rPr lang="en-US" dirty="0" smtClean="0"/>
              <a:t>, </a:t>
            </a:r>
            <a:r>
              <a:rPr lang="en-US" dirty="0" err="1" smtClean="0"/>
              <a:t>simetris</a:t>
            </a:r>
            <a:r>
              <a:rPr lang="en-US" dirty="0" smtClean="0"/>
              <a:t>, </a:t>
            </a:r>
            <a:r>
              <a:rPr lang="en-US" dirty="0" err="1" smtClean="0"/>
              <a:t>dan</a:t>
            </a:r>
            <a:r>
              <a:rPr lang="en-US" dirty="0" smtClean="0"/>
              <a:t> </a:t>
            </a:r>
            <a:r>
              <a:rPr lang="en-US" dirty="0" err="1" smtClean="0"/>
              <a:t>transitif</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136904" cy="4635877"/>
          </a:xfrm>
        </p:spPr>
        <p:txBody>
          <a:bodyPr>
            <a:normAutofit/>
          </a:bodyPr>
          <a:lstStyle/>
          <a:p>
            <a:pPr marL="68580" indent="0">
              <a:buNone/>
            </a:pPr>
            <a:r>
              <a:rPr lang="en-US" dirty="0" err="1"/>
              <a:t>Diketahui</a:t>
            </a:r>
            <a:r>
              <a:rPr lang="en-US" dirty="0"/>
              <a:t> </a:t>
            </a:r>
            <a:r>
              <a:rPr lang="en-US" dirty="0" err="1"/>
              <a:t>himpunan</a:t>
            </a:r>
            <a:r>
              <a:rPr lang="en-US" dirty="0"/>
              <a:t> B= { 1,2,3,4,5,6} </a:t>
            </a:r>
            <a:r>
              <a:rPr lang="en-US" dirty="0" err="1"/>
              <a:t>dan</a:t>
            </a:r>
            <a:r>
              <a:rPr lang="en-US" dirty="0"/>
              <a:t> </a:t>
            </a:r>
            <a:r>
              <a:rPr lang="en-US" dirty="0" err="1"/>
              <a:t>relasi</a:t>
            </a:r>
            <a:r>
              <a:rPr lang="en-US" dirty="0"/>
              <a:t> : </a:t>
            </a:r>
          </a:p>
          <a:p>
            <a:pPr marL="68580" indent="0">
              <a:buNone/>
            </a:pPr>
            <a:r>
              <a:rPr lang="en-US" dirty="0"/>
              <a:t>R1 = {(2,4),(2,6), (3,3), (3,6), (4,2), (6,2), (6,3),(4,4)}</a:t>
            </a:r>
          </a:p>
          <a:p>
            <a:pPr marL="68580" indent="0">
              <a:buNone/>
            </a:pPr>
            <a:r>
              <a:rPr lang="en-US" dirty="0"/>
              <a:t>R2 = {(1,1), ((2,4), (2,6), (3,3), (3,6), (4,4),(3,5),(5,5),(6,6)}</a:t>
            </a:r>
          </a:p>
          <a:p>
            <a:pPr marL="68580" indent="0">
              <a:buNone/>
            </a:pPr>
            <a:r>
              <a:rPr lang="en-US" dirty="0"/>
              <a:t>R3 = {(1,2), (2,1),(1,1), (1,6), (6,3), (2,4) (2,2), (3,2), (3,3), (3,5),(4,1),(4,4),(5,5),(5,4),(6,6)}</a:t>
            </a:r>
          </a:p>
          <a:p>
            <a:pPr marL="68580" indent="0">
              <a:buNone/>
            </a:pPr>
            <a:r>
              <a:rPr lang="en-US" dirty="0"/>
              <a:t>R4 = {(1,1),(1,5),(2,2),(2,5), (5,3), (2,1), (2,3), (3,5),(3,3),(1,2), (4,4),(5,5), (6,6)</a:t>
            </a:r>
          </a:p>
          <a:p>
            <a:pPr marL="68580" lvl="0" indent="0">
              <a:buNone/>
            </a:pPr>
            <a:endParaRPr lang="en-US" dirty="0"/>
          </a:p>
          <a:p>
            <a:pPr marL="68580" lvl="0" indent="0">
              <a:buNone/>
            </a:pPr>
            <a:r>
              <a:rPr lang="en-US" dirty="0" smtClean="0"/>
              <a:t>Dari </a:t>
            </a:r>
            <a:r>
              <a:rPr lang="en-US" dirty="0" err="1"/>
              <a:t>relasi</a:t>
            </a:r>
            <a:r>
              <a:rPr lang="en-US" dirty="0"/>
              <a:t> </a:t>
            </a:r>
            <a:r>
              <a:rPr lang="en-US" dirty="0" err="1"/>
              <a:t>berikut</a:t>
            </a:r>
            <a:r>
              <a:rPr lang="en-US" dirty="0"/>
              <a:t> </a:t>
            </a:r>
            <a:r>
              <a:rPr lang="en-US" dirty="0" smtClean="0"/>
              <a:t> </a:t>
            </a:r>
            <a:r>
              <a:rPr lang="en-US" dirty="0" err="1" smtClean="0"/>
              <a:t>tentukan</a:t>
            </a:r>
            <a:r>
              <a:rPr lang="en-US" dirty="0" smtClean="0"/>
              <a:t> </a:t>
            </a:r>
            <a:r>
              <a:rPr lang="en-US" dirty="0"/>
              <a:t>yang </a:t>
            </a:r>
            <a:r>
              <a:rPr lang="en-US" dirty="0" err="1"/>
              <a:t>bersifat</a:t>
            </a:r>
            <a:r>
              <a:rPr lang="en-US" dirty="0"/>
              <a:t> </a:t>
            </a:r>
            <a:r>
              <a:rPr lang="en-US" dirty="0" err="1" smtClean="0"/>
              <a:t>refleksif</a:t>
            </a:r>
            <a:r>
              <a:rPr lang="en-US" dirty="0" smtClean="0"/>
              <a:t>, </a:t>
            </a:r>
            <a:r>
              <a:rPr lang="en-US" dirty="0" err="1" smtClean="0"/>
              <a:t>transitif</a:t>
            </a:r>
            <a:r>
              <a:rPr lang="en-US" dirty="0" smtClean="0"/>
              <a:t> </a:t>
            </a:r>
            <a:r>
              <a:rPr lang="en-US" dirty="0" err="1" smtClean="0"/>
              <a:t>dan</a:t>
            </a:r>
            <a:r>
              <a:rPr lang="en-US" dirty="0" smtClean="0"/>
              <a:t> </a:t>
            </a:r>
            <a:r>
              <a:rPr lang="en-US" dirty="0" err="1" smtClean="0"/>
              <a:t>simetris</a:t>
            </a:r>
            <a:endParaRPr lang="en-US" dirty="0"/>
          </a:p>
          <a:p>
            <a:endParaRPr lang="en-US" dirty="0"/>
          </a:p>
        </p:txBody>
      </p:sp>
    </p:spTree>
    <p:extLst>
      <p:ext uri="{BB962C8B-B14F-4D97-AF65-F5344CB8AC3E}">
        <p14:creationId xmlns:p14="http://schemas.microsoft.com/office/powerpoint/2010/main" val="3225529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Kombinasi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smtClean="0"/>
          </a:p>
        </p:txBody>
      </p:sp>
      <p:sp>
        <p:nvSpPr>
          <p:cNvPr id="36867" name="Content Placeholder 2"/>
          <p:cNvSpPr>
            <a:spLocks noGrp="1"/>
          </p:cNvSpPr>
          <p:nvPr>
            <p:ph idx="1"/>
          </p:nvPr>
        </p:nvSpPr>
        <p:spPr/>
        <p:txBody>
          <a:bodyPr/>
          <a:lstStyle/>
          <a:p>
            <a:r>
              <a:rPr lang="en-US" dirty="0" err="1" smtClean="0"/>
              <a:t>Karena</a:t>
            </a:r>
            <a:r>
              <a:rPr lang="en-US" dirty="0" smtClean="0"/>
              <a:t> </a:t>
            </a:r>
            <a:r>
              <a:rPr lang="en-US" dirty="0" err="1" smtClean="0"/>
              <a:t>relasi</a:t>
            </a:r>
            <a:r>
              <a:rPr lang="en-US" dirty="0" smtClean="0"/>
              <a:t> </a:t>
            </a:r>
            <a:r>
              <a:rPr lang="en-US" dirty="0" err="1" smtClean="0"/>
              <a:t>biner</a:t>
            </a:r>
            <a:r>
              <a:rPr lang="en-US" dirty="0" smtClean="0"/>
              <a:t> </a:t>
            </a:r>
            <a:r>
              <a:rPr lang="en-US" dirty="0" err="1" smtClean="0"/>
              <a:t>merupakan</a:t>
            </a:r>
            <a:r>
              <a:rPr lang="en-US" dirty="0" smtClean="0"/>
              <a:t> </a:t>
            </a:r>
            <a:r>
              <a:rPr lang="en-US" dirty="0" err="1" smtClean="0"/>
              <a:t>himpunan</a:t>
            </a:r>
            <a:r>
              <a:rPr lang="en-US" dirty="0" smtClean="0"/>
              <a:t> </a:t>
            </a:r>
            <a:r>
              <a:rPr lang="en-US" dirty="0" err="1" smtClean="0"/>
              <a:t>pasangan</a:t>
            </a:r>
            <a:r>
              <a:rPr lang="en-US" dirty="0" smtClean="0"/>
              <a:t> </a:t>
            </a:r>
            <a:r>
              <a:rPr lang="en-US" dirty="0" err="1" smtClean="0"/>
              <a:t>terurut</a:t>
            </a:r>
            <a:r>
              <a:rPr lang="en-US" dirty="0" smtClean="0"/>
              <a:t>, </a:t>
            </a:r>
            <a:r>
              <a:rPr lang="en-US" dirty="0" err="1" smtClean="0"/>
              <a:t>maka</a:t>
            </a:r>
            <a:r>
              <a:rPr lang="en-US" dirty="0" smtClean="0"/>
              <a:t> </a:t>
            </a:r>
            <a:r>
              <a:rPr lang="en-US" dirty="0" err="1" smtClean="0"/>
              <a:t>operasi</a:t>
            </a:r>
            <a:r>
              <a:rPr lang="en-US" dirty="0" smtClean="0"/>
              <a:t> </a:t>
            </a:r>
            <a:r>
              <a:rPr lang="en-US" dirty="0" err="1" smtClean="0"/>
              <a:t>himpunan</a:t>
            </a:r>
            <a:r>
              <a:rPr lang="en-US" dirty="0" smtClean="0"/>
              <a:t> </a:t>
            </a:r>
            <a:r>
              <a:rPr lang="en-US" dirty="0" err="1" smtClean="0"/>
              <a:t>seperti</a:t>
            </a:r>
            <a:r>
              <a:rPr lang="en-US" dirty="0" smtClean="0"/>
              <a:t> </a:t>
            </a:r>
            <a:r>
              <a:rPr lang="en-US" dirty="0" err="1" smtClean="0"/>
              <a:t>irisan</a:t>
            </a:r>
            <a:r>
              <a:rPr lang="en-US" dirty="0" smtClean="0"/>
              <a:t>, </a:t>
            </a:r>
            <a:r>
              <a:rPr lang="en-US" dirty="0" err="1" smtClean="0"/>
              <a:t>gabungan</a:t>
            </a:r>
            <a:r>
              <a:rPr lang="en-US" dirty="0" smtClean="0"/>
              <a:t>, </a:t>
            </a:r>
            <a:r>
              <a:rPr lang="en-US" dirty="0" err="1" smtClean="0"/>
              <a:t>selisih</a:t>
            </a:r>
            <a:r>
              <a:rPr lang="en-US" dirty="0" smtClean="0"/>
              <a:t>, </a:t>
            </a:r>
            <a:r>
              <a:rPr lang="en-US" dirty="0" err="1" smtClean="0"/>
              <a:t>dan</a:t>
            </a:r>
            <a:r>
              <a:rPr lang="en-US" dirty="0" smtClean="0"/>
              <a:t> </a:t>
            </a:r>
            <a:r>
              <a:rPr lang="en-US" dirty="0" err="1" smtClean="0"/>
              <a:t>beda</a:t>
            </a:r>
            <a:r>
              <a:rPr lang="en-US" dirty="0" smtClean="0"/>
              <a:t> </a:t>
            </a:r>
            <a:r>
              <a:rPr lang="en-US" dirty="0" err="1" smtClean="0"/>
              <a:t>setangkup</a:t>
            </a:r>
            <a:r>
              <a:rPr lang="en-US" dirty="0" smtClean="0"/>
              <a:t> </a:t>
            </a:r>
            <a:r>
              <a:rPr lang="en-US" dirty="0" err="1" smtClean="0"/>
              <a:t>antara</a:t>
            </a:r>
            <a:r>
              <a:rPr lang="en-US" dirty="0" smtClean="0"/>
              <a:t> </a:t>
            </a:r>
            <a:r>
              <a:rPr lang="en-US" dirty="0" err="1" smtClean="0"/>
              <a:t>dua</a:t>
            </a:r>
            <a:r>
              <a:rPr lang="en-US" dirty="0" smtClean="0"/>
              <a:t> </a:t>
            </a:r>
            <a:r>
              <a:rPr lang="en-US" dirty="0" err="1" smtClean="0"/>
              <a:t>relasi</a:t>
            </a:r>
            <a:r>
              <a:rPr lang="en-US" dirty="0" smtClean="0"/>
              <a:t> </a:t>
            </a:r>
            <a:r>
              <a:rPr lang="en-US" dirty="0" err="1" smtClean="0"/>
              <a:t>atau</a:t>
            </a:r>
            <a:r>
              <a:rPr lang="en-US" dirty="0" smtClean="0"/>
              <a:t> </a:t>
            </a:r>
            <a:r>
              <a:rPr lang="en-US" dirty="0" err="1" smtClean="0"/>
              <a:t>lebih</a:t>
            </a:r>
            <a:r>
              <a:rPr lang="en-US" dirty="0" smtClean="0"/>
              <a:t> </a:t>
            </a:r>
            <a:r>
              <a:rPr lang="en-US" dirty="0" err="1" smtClean="0"/>
              <a:t>juga</a:t>
            </a:r>
            <a:r>
              <a:rPr lang="en-US" dirty="0" smtClean="0"/>
              <a:t> </a:t>
            </a:r>
            <a:r>
              <a:rPr lang="en-US" dirty="0" err="1" smtClean="0"/>
              <a:t>berlaku</a:t>
            </a:r>
            <a:r>
              <a:rPr lang="en-US" dirty="0" smtClean="0"/>
              <a:t>. </a:t>
            </a:r>
          </a:p>
          <a:p>
            <a:r>
              <a:rPr lang="en-US" dirty="0" err="1" smtClean="0"/>
              <a:t>Jika</a:t>
            </a:r>
            <a:r>
              <a:rPr lang="en-US" dirty="0" smtClean="0"/>
              <a:t> </a:t>
            </a:r>
            <a:r>
              <a:rPr lang="en-US" i="1" dirty="0" smtClean="0"/>
              <a:t>R</a:t>
            </a:r>
            <a:r>
              <a:rPr lang="en-US" baseline="-25000" dirty="0" smtClean="0"/>
              <a:t>1</a:t>
            </a:r>
            <a:r>
              <a:rPr lang="en-US" dirty="0" smtClean="0"/>
              <a:t> </a:t>
            </a:r>
            <a:r>
              <a:rPr lang="en-US" dirty="0" err="1" smtClean="0"/>
              <a:t>dan</a:t>
            </a:r>
            <a:r>
              <a:rPr lang="en-US" dirty="0" smtClean="0"/>
              <a:t> </a:t>
            </a:r>
            <a:r>
              <a:rPr lang="en-US" i="1" dirty="0" smtClean="0"/>
              <a:t>R</a:t>
            </a:r>
            <a:r>
              <a:rPr lang="en-US" baseline="-25000" dirty="0" smtClean="0"/>
              <a:t>2</a:t>
            </a:r>
            <a:r>
              <a:rPr lang="en-US" dirty="0" smtClean="0"/>
              <a:t> </a:t>
            </a:r>
            <a:r>
              <a:rPr lang="en-US" dirty="0" err="1" smtClean="0"/>
              <a:t>masing-masing</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dirty="0" err="1" smtClean="0"/>
              <a:t>himpuna</a:t>
            </a:r>
            <a:r>
              <a:rPr lang="en-US" dirty="0" smtClean="0"/>
              <a:t> </a:t>
            </a:r>
            <a:r>
              <a:rPr lang="en-US" i="1" dirty="0" smtClean="0"/>
              <a:t>A</a:t>
            </a:r>
            <a:r>
              <a:rPr lang="en-US" dirty="0" smtClean="0"/>
              <a:t> </a:t>
            </a:r>
            <a:r>
              <a:rPr lang="en-US" dirty="0" err="1" smtClean="0"/>
              <a:t>ke</a:t>
            </a:r>
            <a:r>
              <a:rPr lang="en-US" dirty="0" smtClean="0"/>
              <a:t> </a:t>
            </a:r>
            <a:r>
              <a:rPr lang="en-US" dirty="0" err="1" smtClean="0"/>
              <a:t>himpunan</a:t>
            </a:r>
            <a:r>
              <a:rPr lang="en-US" dirty="0" smtClean="0"/>
              <a:t> </a:t>
            </a:r>
            <a:r>
              <a:rPr lang="en-US" i="1" dirty="0" smtClean="0"/>
              <a:t>B</a:t>
            </a:r>
            <a:r>
              <a:rPr lang="en-US" dirty="0" smtClean="0"/>
              <a:t>, </a:t>
            </a:r>
            <a:r>
              <a:rPr lang="en-US" dirty="0" err="1" smtClean="0"/>
              <a:t>maka</a:t>
            </a:r>
            <a:r>
              <a:rPr lang="en-US" dirty="0" smtClean="0"/>
              <a:t> </a:t>
            </a:r>
            <a:r>
              <a:rPr lang="en-US" i="1" dirty="0" smtClean="0"/>
              <a:t>R</a:t>
            </a:r>
            <a:r>
              <a:rPr lang="en-US" baseline="-25000" dirty="0" smtClean="0"/>
              <a:t>1</a:t>
            </a:r>
            <a:r>
              <a:rPr lang="en-US" dirty="0" smtClean="0"/>
              <a:t> </a:t>
            </a:r>
            <a:r>
              <a:rPr lang="en-US" dirty="0" smtClean="0">
                <a:sym typeface="Symbol" pitchFamily="18" charset="2"/>
              </a:rPr>
              <a:t></a:t>
            </a:r>
            <a:r>
              <a:rPr lang="en-US" dirty="0" smtClean="0"/>
              <a:t> </a:t>
            </a:r>
            <a:r>
              <a:rPr lang="en-US" i="1" dirty="0" smtClean="0"/>
              <a:t>R</a:t>
            </a:r>
            <a:r>
              <a:rPr lang="en-US" baseline="-25000" dirty="0" smtClean="0"/>
              <a:t>2</a:t>
            </a:r>
            <a:r>
              <a:rPr lang="en-US" dirty="0" smtClean="0"/>
              <a:t>, </a:t>
            </a:r>
            <a:r>
              <a:rPr lang="en-US" i="1" dirty="0" smtClean="0"/>
              <a:t>R</a:t>
            </a:r>
            <a:r>
              <a:rPr lang="en-US" baseline="-25000" dirty="0" smtClean="0"/>
              <a:t>1</a:t>
            </a:r>
            <a:r>
              <a:rPr lang="en-US" dirty="0" smtClean="0"/>
              <a:t> </a:t>
            </a:r>
            <a:r>
              <a:rPr lang="en-US" dirty="0" smtClean="0">
                <a:sym typeface="Symbol" pitchFamily="18" charset="2"/>
              </a:rPr>
              <a:t></a:t>
            </a:r>
            <a:r>
              <a:rPr lang="en-US" dirty="0" smtClean="0"/>
              <a:t> </a:t>
            </a:r>
            <a:r>
              <a:rPr lang="en-US" i="1" dirty="0" smtClean="0"/>
              <a:t>R</a:t>
            </a:r>
            <a:r>
              <a:rPr lang="en-US" baseline="-25000" dirty="0" smtClean="0"/>
              <a:t>2</a:t>
            </a:r>
            <a:r>
              <a:rPr lang="en-US" dirty="0" smtClean="0"/>
              <a:t>, </a:t>
            </a:r>
            <a:r>
              <a:rPr lang="en-US" i="1" dirty="0" smtClean="0"/>
              <a:t>R</a:t>
            </a:r>
            <a:r>
              <a:rPr lang="en-US" baseline="-25000" dirty="0" smtClean="0"/>
              <a:t>1</a:t>
            </a:r>
            <a:r>
              <a:rPr lang="en-US" dirty="0" smtClean="0"/>
              <a:t> – </a:t>
            </a:r>
            <a:r>
              <a:rPr lang="en-US" i="1" dirty="0" smtClean="0"/>
              <a:t>R</a:t>
            </a:r>
            <a:r>
              <a:rPr lang="en-US" baseline="-25000" dirty="0" smtClean="0"/>
              <a:t>2</a:t>
            </a:r>
            <a:r>
              <a:rPr lang="en-US" dirty="0" smtClean="0"/>
              <a:t>, </a:t>
            </a:r>
            <a:r>
              <a:rPr lang="en-US" dirty="0" err="1" smtClean="0"/>
              <a:t>dan</a:t>
            </a:r>
            <a:r>
              <a:rPr lang="en-US" dirty="0" smtClean="0"/>
              <a:t> </a:t>
            </a:r>
            <a:r>
              <a:rPr lang="en-US" i="1" dirty="0" smtClean="0"/>
              <a:t>R</a:t>
            </a:r>
            <a:r>
              <a:rPr lang="en-US" baseline="-25000" dirty="0" smtClean="0"/>
              <a:t>1</a:t>
            </a:r>
            <a:r>
              <a:rPr lang="en-US" dirty="0" smtClean="0"/>
              <a:t> </a:t>
            </a:r>
            <a:r>
              <a:rPr lang="en-US" dirty="0" smtClean="0">
                <a:sym typeface="Symbol" pitchFamily="18" charset="2"/>
              </a:rPr>
              <a:t></a:t>
            </a:r>
            <a:r>
              <a:rPr lang="en-US" dirty="0" smtClean="0"/>
              <a:t> </a:t>
            </a:r>
            <a:r>
              <a:rPr lang="en-US" i="1" dirty="0" smtClean="0"/>
              <a:t>R</a:t>
            </a:r>
            <a:r>
              <a:rPr lang="en-US" baseline="-25000" dirty="0" smtClean="0"/>
              <a:t>2</a:t>
            </a:r>
            <a:r>
              <a:rPr lang="en-US" dirty="0" smtClean="0"/>
              <a:t> </a:t>
            </a:r>
            <a:r>
              <a:rPr lang="en-US" dirty="0" err="1" smtClean="0"/>
              <a:t>juga</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i="1" dirty="0" smtClean="0"/>
              <a:t>A</a:t>
            </a:r>
            <a:r>
              <a:rPr lang="en-US" dirty="0" smtClean="0"/>
              <a:t> </a:t>
            </a:r>
            <a:r>
              <a:rPr lang="en-US" dirty="0" err="1" smtClean="0"/>
              <a:t>ke</a:t>
            </a:r>
            <a:r>
              <a:rPr lang="en-US" dirty="0" smtClean="0"/>
              <a:t> </a:t>
            </a:r>
            <a:r>
              <a:rPr lang="en-US" i="1" dirty="0" smtClean="0"/>
              <a:t>B</a:t>
            </a:r>
            <a:r>
              <a:rPr lang="en-US"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checkerboard(across)">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12" dur="500"/>
                                        <p:tgtEl>
                                          <p:spTgt spid="368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17"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11560" y="620688"/>
            <a:ext cx="7024744" cy="385112"/>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Contoh</a:t>
            </a:r>
            <a:endParaRPr lang="en-US" dirty="0" smtClean="0"/>
          </a:p>
        </p:txBody>
      </p:sp>
      <p:sp>
        <p:nvSpPr>
          <p:cNvPr id="37891" name="Content Placeholder 2"/>
          <p:cNvSpPr>
            <a:spLocks noGrp="1"/>
          </p:cNvSpPr>
          <p:nvPr>
            <p:ph idx="1"/>
          </p:nvPr>
        </p:nvSpPr>
        <p:spPr>
          <a:xfrm>
            <a:off x="395536" y="1052736"/>
            <a:ext cx="8401050" cy="4525963"/>
          </a:xfrm>
        </p:spPr>
        <p:txBody>
          <a:bodyPr/>
          <a:lstStyle/>
          <a:p>
            <a:r>
              <a:rPr lang="en-US" sz="2800" dirty="0" err="1" smtClean="0"/>
              <a:t>Misalkan</a:t>
            </a:r>
            <a:r>
              <a:rPr lang="en-US" sz="2800" dirty="0" smtClean="0"/>
              <a:t> </a:t>
            </a:r>
            <a:r>
              <a:rPr lang="en-US" sz="2800" i="1" dirty="0" smtClean="0"/>
              <a:t>A</a:t>
            </a:r>
            <a:r>
              <a:rPr lang="en-US" sz="2800" dirty="0" smtClean="0"/>
              <a:t> = {</a:t>
            </a:r>
            <a:r>
              <a:rPr lang="en-US" sz="2800" i="1" dirty="0" smtClean="0"/>
              <a:t>a</a:t>
            </a:r>
            <a:r>
              <a:rPr lang="en-US" sz="2800" dirty="0" smtClean="0"/>
              <a:t>, </a:t>
            </a:r>
            <a:r>
              <a:rPr lang="en-US" sz="2800" i="1" dirty="0" smtClean="0"/>
              <a:t>b</a:t>
            </a:r>
            <a:r>
              <a:rPr lang="en-US" sz="2800" dirty="0" smtClean="0"/>
              <a:t>, </a:t>
            </a:r>
            <a:r>
              <a:rPr lang="en-US" sz="2800" i="1" dirty="0" smtClean="0"/>
              <a:t>c</a:t>
            </a:r>
            <a:r>
              <a:rPr lang="en-US" sz="2800" dirty="0" smtClean="0"/>
              <a:t>} </a:t>
            </a:r>
            <a:r>
              <a:rPr lang="en-US" sz="2800" dirty="0" err="1" smtClean="0"/>
              <a:t>dan</a:t>
            </a:r>
            <a:r>
              <a:rPr lang="en-US" sz="2800" dirty="0" smtClean="0"/>
              <a:t> </a:t>
            </a:r>
            <a:r>
              <a:rPr lang="en-US" sz="2800" i="1" dirty="0" smtClean="0"/>
              <a:t>B</a:t>
            </a:r>
            <a:r>
              <a:rPr lang="en-US" sz="2800" dirty="0" smtClean="0"/>
              <a:t> = {</a:t>
            </a:r>
            <a:r>
              <a:rPr lang="en-US" sz="2800" i="1" dirty="0" smtClean="0"/>
              <a:t>a</a:t>
            </a:r>
            <a:r>
              <a:rPr lang="en-US" sz="2800" dirty="0" smtClean="0"/>
              <a:t>, </a:t>
            </a:r>
            <a:r>
              <a:rPr lang="en-US" sz="2800" i="1" dirty="0" smtClean="0"/>
              <a:t>b</a:t>
            </a:r>
            <a:r>
              <a:rPr lang="en-US" sz="2800" dirty="0" smtClean="0"/>
              <a:t>, </a:t>
            </a:r>
            <a:r>
              <a:rPr lang="en-US" sz="2800" i="1" dirty="0" smtClean="0"/>
              <a:t>c</a:t>
            </a:r>
            <a:r>
              <a:rPr lang="en-US" sz="2800" dirty="0" smtClean="0"/>
              <a:t>, </a:t>
            </a:r>
            <a:r>
              <a:rPr lang="en-US" sz="2800" i="1" dirty="0" smtClean="0"/>
              <a:t>d</a:t>
            </a:r>
            <a:r>
              <a:rPr lang="en-US" sz="2800" dirty="0" smtClean="0"/>
              <a:t>}. </a:t>
            </a:r>
          </a:p>
          <a:p>
            <a:pPr>
              <a:buFont typeface="Arial" charset="0"/>
              <a:buNone/>
            </a:pPr>
            <a:r>
              <a:rPr lang="en-US" sz="2800" dirty="0" smtClean="0"/>
              <a:t>	</a:t>
            </a:r>
            <a:r>
              <a:rPr lang="en-US" sz="2800" dirty="0" err="1" smtClean="0"/>
              <a:t>Relasi</a:t>
            </a:r>
            <a:r>
              <a:rPr lang="en-US" sz="2800" dirty="0" smtClean="0"/>
              <a:t> </a:t>
            </a:r>
            <a:r>
              <a:rPr lang="en-US" sz="2800" i="1" dirty="0" smtClean="0"/>
              <a:t>R</a:t>
            </a:r>
            <a:r>
              <a:rPr lang="en-US" sz="2800" baseline="-25000" dirty="0" smtClean="0"/>
              <a:t>1</a:t>
            </a:r>
            <a:r>
              <a:rPr lang="en-US" sz="2800" dirty="0" smtClean="0"/>
              <a:t> = {(</a:t>
            </a:r>
            <a:r>
              <a:rPr lang="en-US" sz="2800" i="1" dirty="0" smtClean="0"/>
              <a:t>a</a:t>
            </a:r>
            <a:r>
              <a:rPr lang="en-US" sz="2800" dirty="0" smtClean="0"/>
              <a:t>, </a:t>
            </a:r>
            <a:r>
              <a:rPr lang="en-US" sz="2800" i="1" dirty="0" smtClean="0"/>
              <a:t>a</a:t>
            </a:r>
            <a:r>
              <a:rPr lang="en-US" sz="2800" dirty="0" smtClean="0"/>
              <a:t>), (</a:t>
            </a:r>
            <a:r>
              <a:rPr lang="en-US" sz="2800" i="1" dirty="0" smtClean="0"/>
              <a:t>b</a:t>
            </a:r>
            <a:r>
              <a:rPr lang="en-US" sz="2800" dirty="0" smtClean="0"/>
              <a:t>, </a:t>
            </a:r>
            <a:r>
              <a:rPr lang="en-US" sz="2800" i="1" dirty="0" smtClean="0"/>
              <a:t>b</a:t>
            </a:r>
            <a:r>
              <a:rPr lang="en-US" sz="2800" dirty="0" smtClean="0"/>
              <a:t>), (</a:t>
            </a:r>
            <a:r>
              <a:rPr lang="en-US" sz="2800" i="1" dirty="0" smtClean="0"/>
              <a:t>c</a:t>
            </a:r>
            <a:r>
              <a:rPr lang="en-US" sz="2800" dirty="0" smtClean="0"/>
              <a:t>, </a:t>
            </a:r>
            <a:r>
              <a:rPr lang="en-US" sz="2800" i="1" dirty="0" smtClean="0"/>
              <a:t>c</a:t>
            </a:r>
            <a:r>
              <a:rPr lang="en-US" sz="2800" dirty="0" smtClean="0"/>
              <a:t>)}</a:t>
            </a:r>
          </a:p>
          <a:p>
            <a:pPr>
              <a:buFont typeface="Arial" charset="0"/>
              <a:buNone/>
            </a:pPr>
            <a:r>
              <a:rPr lang="en-US" sz="2800" dirty="0" smtClean="0"/>
              <a:t>	</a:t>
            </a:r>
            <a:r>
              <a:rPr lang="en-US" sz="2800" dirty="0" err="1" smtClean="0"/>
              <a:t>Relasi</a:t>
            </a:r>
            <a:r>
              <a:rPr lang="en-US" sz="2800" dirty="0" smtClean="0"/>
              <a:t> </a:t>
            </a:r>
            <a:r>
              <a:rPr lang="en-US" sz="2800" i="1" dirty="0" smtClean="0"/>
              <a:t>R</a:t>
            </a:r>
            <a:r>
              <a:rPr lang="en-US" sz="2800" baseline="-25000" dirty="0" smtClean="0"/>
              <a:t>2</a:t>
            </a:r>
            <a:r>
              <a:rPr lang="en-US" sz="2800" dirty="0" smtClean="0"/>
              <a:t> = {(</a:t>
            </a:r>
            <a:r>
              <a:rPr lang="en-US" sz="2800" i="1" dirty="0" smtClean="0"/>
              <a:t>a</a:t>
            </a:r>
            <a:r>
              <a:rPr lang="en-US" sz="2800" dirty="0" smtClean="0"/>
              <a:t>, </a:t>
            </a:r>
            <a:r>
              <a:rPr lang="en-US" sz="2800" i="1" dirty="0" smtClean="0"/>
              <a:t>a</a:t>
            </a:r>
            <a:r>
              <a:rPr lang="en-US" sz="2800" dirty="0" smtClean="0"/>
              <a:t>), (</a:t>
            </a:r>
            <a:r>
              <a:rPr lang="en-US" sz="2800" i="1" dirty="0" smtClean="0"/>
              <a:t>a</a:t>
            </a:r>
            <a:r>
              <a:rPr lang="en-US" sz="2800" dirty="0" smtClean="0"/>
              <a:t>, </a:t>
            </a:r>
            <a:r>
              <a:rPr lang="en-US" sz="2800" i="1" dirty="0" smtClean="0"/>
              <a:t>b</a:t>
            </a:r>
            <a:r>
              <a:rPr lang="en-US" sz="2800" dirty="0" smtClean="0"/>
              <a:t>), (</a:t>
            </a:r>
            <a:r>
              <a:rPr lang="en-US" sz="2800" i="1" dirty="0" smtClean="0"/>
              <a:t>a</a:t>
            </a:r>
            <a:r>
              <a:rPr lang="en-US" sz="2800" dirty="0" smtClean="0"/>
              <a:t>, </a:t>
            </a:r>
            <a:r>
              <a:rPr lang="en-US" sz="2800" i="1" dirty="0" smtClean="0"/>
              <a:t>c</a:t>
            </a:r>
            <a:r>
              <a:rPr lang="en-US" sz="2800" dirty="0" smtClean="0"/>
              <a:t>), (</a:t>
            </a:r>
            <a:r>
              <a:rPr lang="en-US" sz="2800" i="1" dirty="0" smtClean="0"/>
              <a:t>a</a:t>
            </a:r>
            <a:r>
              <a:rPr lang="en-US" sz="2800" dirty="0" smtClean="0"/>
              <a:t>, </a:t>
            </a:r>
            <a:r>
              <a:rPr lang="en-US" sz="2800" i="1" dirty="0" smtClean="0"/>
              <a:t>d</a:t>
            </a:r>
            <a:r>
              <a:rPr lang="en-US" sz="2800" dirty="0" smtClean="0"/>
              <a:t>)}</a:t>
            </a:r>
          </a:p>
          <a:p>
            <a:pPr lvl="1">
              <a:buFont typeface="Arial" pitchFamily="34" charset="0"/>
              <a:buChar char="•"/>
            </a:pPr>
            <a:r>
              <a:rPr lang="en-US" sz="2400" i="1" dirty="0" smtClean="0"/>
              <a:t>R</a:t>
            </a:r>
            <a:r>
              <a:rPr lang="en-US" sz="2400" baseline="-25000" dirty="0" smtClean="0"/>
              <a:t>1</a:t>
            </a:r>
            <a:r>
              <a:rPr lang="en-US" sz="2400" dirty="0" smtClean="0"/>
              <a:t> </a:t>
            </a:r>
            <a:r>
              <a:rPr lang="en-US" sz="2400" dirty="0" smtClean="0">
                <a:sym typeface="Symbol" pitchFamily="18" charset="2"/>
              </a:rPr>
              <a:t></a:t>
            </a:r>
            <a:r>
              <a:rPr lang="en-US" sz="2400" dirty="0" smtClean="0"/>
              <a:t> </a:t>
            </a:r>
            <a:r>
              <a:rPr lang="en-US" sz="2400" i="1" dirty="0" smtClean="0"/>
              <a:t>R</a:t>
            </a:r>
            <a:r>
              <a:rPr lang="en-US" sz="2400" baseline="-25000" dirty="0" smtClean="0"/>
              <a:t>2</a:t>
            </a:r>
            <a:r>
              <a:rPr lang="en-US" sz="2400" dirty="0" smtClean="0"/>
              <a:t> = {(</a:t>
            </a:r>
            <a:r>
              <a:rPr lang="en-US" sz="2400" i="1" dirty="0" smtClean="0"/>
              <a:t>a</a:t>
            </a:r>
            <a:r>
              <a:rPr lang="en-US" sz="2400" dirty="0" smtClean="0"/>
              <a:t>, </a:t>
            </a:r>
            <a:r>
              <a:rPr lang="en-US" sz="2400" i="1" dirty="0" smtClean="0"/>
              <a:t>a</a:t>
            </a:r>
            <a:r>
              <a:rPr lang="en-US" sz="2400" dirty="0" smtClean="0"/>
              <a:t>)}</a:t>
            </a:r>
          </a:p>
          <a:p>
            <a:pPr lvl="1">
              <a:buFont typeface="Arial" pitchFamily="34" charset="0"/>
              <a:buChar char="•"/>
            </a:pPr>
            <a:r>
              <a:rPr lang="en-US" sz="2400" i="1" dirty="0" smtClean="0"/>
              <a:t>R</a:t>
            </a:r>
            <a:r>
              <a:rPr lang="en-US" sz="2400" baseline="-25000" dirty="0" smtClean="0"/>
              <a:t>1</a:t>
            </a:r>
            <a:r>
              <a:rPr lang="en-US" sz="2400" dirty="0" smtClean="0"/>
              <a:t> </a:t>
            </a:r>
            <a:r>
              <a:rPr lang="en-US" sz="2400" dirty="0" smtClean="0">
                <a:sym typeface="Symbol" pitchFamily="18" charset="2"/>
              </a:rPr>
              <a:t></a:t>
            </a:r>
            <a:r>
              <a:rPr lang="en-US" sz="2400" dirty="0" smtClean="0"/>
              <a:t> </a:t>
            </a:r>
            <a:r>
              <a:rPr lang="en-US" sz="2400" i="1" dirty="0" smtClean="0"/>
              <a:t>R</a:t>
            </a:r>
            <a:r>
              <a:rPr lang="en-US" sz="2400" baseline="-25000" dirty="0" smtClean="0"/>
              <a:t>2</a:t>
            </a:r>
            <a:r>
              <a:rPr lang="en-US" sz="2400" dirty="0" smtClean="0"/>
              <a:t> = {(</a:t>
            </a:r>
            <a:r>
              <a:rPr lang="en-US" sz="2400" i="1" dirty="0" smtClean="0"/>
              <a:t>a</a:t>
            </a:r>
            <a:r>
              <a:rPr lang="en-US" sz="2400" dirty="0" smtClean="0"/>
              <a:t>, </a:t>
            </a:r>
            <a:r>
              <a:rPr lang="en-US" sz="2400" i="1" dirty="0" smtClean="0"/>
              <a:t>a</a:t>
            </a:r>
            <a:r>
              <a:rPr lang="en-US" sz="2400" dirty="0" smtClean="0"/>
              <a:t>), (</a:t>
            </a:r>
            <a:r>
              <a:rPr lang="en-US" sz="2400" i="1" dirty="0" smtClean="0"/>
              <a:t>b</a:t>
            </a:r>
            <a:r>
              <a:rPr lang="en-US" sz="2400" dirty="0" smtClean="0"/>
              <a:t>, </a:t>
            </a:r>
            <a:r>
              <a:rPr lang="en-US" sz="2400" i="1" dirty="0" smtClean="0"/>
              <a:t>b</a:t>
            </a:r>
            <a:r>
              <a:rPr lang="en-US" sz="2400" dirty="0" smtClean="0"/>
              <a:t>), (</a:t>
            </a:r>
            <a:r>
              <a:rPr lang="en-US" sz="2400" i="1" dirty="0" smtClean="0"/>
              <a:t>c</a:t>
            </a:r>
            <a:r>
              <a:rPr lang="en-US" sz="2400" dirty="0" smtClean="0"/>
              <a:t>, </a:t>
            </a:r>
            <a:r>
              <a:rPr lang="en-US" sz="2400" i="1" dirty="0" smtClean="0"/>
              <a:t>c</a:t>
            </a:r>
            <a:r>
              <a:rPr lang="en-US" sz="2400" dirty="0" smtClean="0"/>
              <a:t>), (</a:t>
            </a:r>
            <a:r>
              <a:rPr lang="en-US" sz="2400" i="1" dirty="0" smtClean="0"/>
              <a:t>a</a:t>
            </a:r>
            <a:r>
              <a:rPr lang="en-US" sz="2400" dirty="0" smtClean="0"/>
              <a:t>, </a:t>
            </a:r>
            <a:r>
              <a:rPr lang="en-US" sz="2400" i="1" dirty="0" smtClean="0"/>
              <a:t>b</a:t>
            </a:r>
            <a:r>
              <a:rPr lang="en-US" sz="2400" dirty="0" smtClean="0"/>
              <a:t>), (</a:t>
            </a:r>
            <a:r>
              <a:rPr lang="en-US" sz="2400" i="1" dirty="0" smtClean="0"/>
              <a:t>a</a:t>
            </a:r>
            <a:r>
              <a:rPr lang="en-US" sz="2400" dirty="0" smtClean="0"/>
              <a:t>, </a:t>
            </a:r>
            <a:r>
              <a:rPr lang="en-US" sz="2400" i="1" dirty="0" smtClean="0"/>
              <a:t>c</a:t>
            </a:r>
            <a:r>
              <a:rPr lang="en-US" sz="2400" dirty="0" smtClean="0"/>
              <a:t>), (</a:t>
            </a:r>
            <a:r>
              <a:rPr lang="en-US" sz="2400" i="1" dirty="0" smtClean="0"/>
              <a:t>a</a:t>
            </a:r>
            <a:r>
              <a:rPr lang="en-US" sz="2400" dirty="0" smtClean="0"/>
              <a:t>, </a:t>
            </a:r>
            <a:r>
              <a:rPr lang="en-US" sz="2400" i="1" dirty="0" smtClean="0"/>
              <a:t>d</a:t>
            </a:r>
            <a:r>
              <a:rPr lang="en-US" sz="2400" dirty="0" smtClean="0"/>
              <a:t>)} </a:t>
            </a:r>
          </a:p>
          <a:p>
            <a:pPr lvl="1">
              <a:buFont typeface="Arial" pitchFamily="34" charset="0"/>
              <a:buChar char="•"/>
            </a:pPr>
            <a:r>
              <a:rPr lang="en-US" sz="2400" i="1" dirty="0" smtClean="0"/>
              <a:t>R</a:t>
            </a:r>
            <a:r>
              <a:rPr lang="en-US" sz="2400" baseline="-25000" dirty="0" smtClean="0"/>
              <a:t>1</a:t>
            </a:r>
            <a:r>
              <a:rPr lang="en-US" sz="2400" dirty="0" smtClean="0"/>
              <a:t> </a:t>
            </a:r>
            <a:r>
              <a:rPr lang="en-US" sz="2400" dirty="0" smtClean="0">
                <a:sym typeface="Symbol" pitchFamily="18" charset="2"/>
              </a:rPr>
              <a:t></a:t>
            </a:r>
            <a:r>
              <a:rPr lang="en-US" sz="2400" dirty="0" smtClean="0"/>
              <a:t>  </a:t>
            </a:r>
            <a:r>
              <a:rPr lang="en-US" sz="2400" i="1" dirty="0" smtClean="0"/>
              <a:t>R</a:t>
            </a:r>
            <a:r>
              <a:rPr lang="en-US" sz="2400" baseline="-25000" dirty="0" smtClean="0"/>
              <a:t>2</a:t>
            </a:r>
            <a:r>
              <a:rPr lang="en-US" sz="2400" dirty="0" smtClean="0"/>
              <a:t> = {(</a:t>
            </a:r>
            <a:r>
              <a:rPr lang="en-US" sz="2400" i="1" dirty="0" smtClean="0"/>
              <a:t>b</a:t>
            </a:r>
            <a:r>
              <a:rPr lang="en-US" sz="2400" dirty="0" smtClean="0"/>
              <a:t>, </a:t>
            </a:r>
            <a:r>
              <a:rPr lang="en-US" sz="2400" i="1" dirty="0" smtClean="0"/>
              <a:t>b</a:t>
            </a:r>
            <a:r>
              <a:rPr lang="en-US" sz="2400" dirty="0" smtClean="0"/>
              <a:t>), (</a:t>
            </a:r>
            <a:r>
              <a:rPr lang="en-US" sz="2400" i="1" dirty="0" smtClean="0"/>
              <a:t>c</a:t>
            </a:r>
            <a:r>
              <a:rPr lang="en-US" sz="2400" dirty="0" smtClean="0"/>
              <a:t>, </a:t>
            </a:r>
            <a:r>
              <a:rPr lang="en-US" sz="2400" i="1" dirty="0" smtClean="0"/>
              <a:t>c</a:t>
            </a:r>
            <a:r>
              <a:rPr lang="en-US" sz="2400" dirty="0" smtClean="0"/>
              <a:t>)} </a:t>
            </a:r>
          </a:p>
          <a:p>
            <a:pPr lvl="1">
              <a:buFont typeface="Arial" pitchFamily="34" charset="0"/>
              <a:buChar char="•"/>
            </a:pPr>
            <a:r>
              <a:rPr lang="en-US" sz="2400" i="1" dirty="0" smtClean="0"/>
              <a:t>R</a:t>
            </a:r>
            <a:r>
              <a:rPr lang="en-US" sz="2400" baseline="-25000" dirty="0" smtClean="0"/>
              <a:t>2</a:t>
            </a:r>
            <a:r>
              <a:rPr lang="en-US" sz="2400" dirty="0" smtClean="0"/>
              <a:t> </a:t>
            </a:r>
            <a:r>
              <a:rPr lang="en-US" sz="2400" dirty="0" smtClean="0">
                <a:sym typeface="Symbol" pitchFamily="18" charset="2"/>
              </a:rPr>
              <a:t></a:t>
            </a:r>
            <a:r>
              <a:rPr lang="en-US" sz="2400" dirty="0" smtClean="0"/>
              <a:t> </a:t>
            </a:r>
            <a:r>
              <a:rPr lang="en-US" sz="2400" i="1" dirty="0" smtClean="0"/>
              <a:t>R</a:t>
            </a:r>
            <a:r>
              <a:rPr lang="en-US" sz="2400" baseline="-25000" dirty="0" smtClean="0"/>
              <a:t>1</a:t>
            </a:r>
            <a:r>
              <a:rPr lang="en-US" sz="2400" dirty="0" smtClean="0"/>
              <a:t> = {(</a:t>
            </a:r>
            <a:r>
              <a:rPr lang="en-US" sz="2400" i="1" dirty="0" smtClean="0"/>
              <a:t>a</a:t>
            </a:r>
            <a:r>
              <a:rPr lang="en-US" sz="2400" dirty="0" smtClean="0"/>
              <a:t>, </a:t>
            </a:r>
            <a:r>
              <a:rPr lang="en-US" sz="2400" i="1" dirty="0" smtClean="0"/>
              <a:t>b</a:t>
            </a:r>
            <a:r>
              <a:rPr lang="en-US" sz="2400" dirty="0" smtClean="0"/>
              <a:t>), (</a:t>
            </a:r>
            <a:r>
              <a:rPr lang="en-US" sz="2400" i="1" dirty="0" smtClean="0"/>
              <a:t>a</a:t>
            </a:r>
            <a:r>
              <a:rPr lang="en-US" sz="2400" dirty="0" smtClean="0"/>
              <a:t>, </a:t>
            </a:r>
            <a:r>
              <a:rPr lang="en-US" sz="2400" i="1" dirty="0" smtClean="0"/>
              <a:t>c</a:t>
            </a:r>
            <a:r>
              <a:rPr lang="en-US" sz="2400" dirty="0" smtClean="0"/>
              <a:t>), (</a:t>
            </a:r>
            <a:r>
              <a:rPr lang="en-US" sz="2400" i="1" dirty="0" smtClean="0"/>
              <a:t>a</a:t>
            </a:r>
            <a:r>
              <a:rPr lang="en-US" sz="2400" dirty="0" smtClean="0"/>
              <a:t>, </a:t>
            </a:r>
            <a:r>
              <a:rPr lang="en-US" sz="2400" i="1" dirty="0" smtClean="0"/>
              <a:t>d</a:t>
            </a:r>
            <a:r>
              <a:rPr lang="en-US" sz="2400" dirty="0" smtClean="0"/>
              <a:t>)} </a:t>
            </a:r>
          </a:p>
          <a:p>
            <a:pPr lvl="1">
              <a:buFont typeface="Arial" pitchFamily="34" charset="0"/>
              <a:buChar char="•"/>
            </a:pPr>
            <a:r>
              <a:rPr lang="en-US" sz="2400" i="1" dirty="0" smtClean="0"/>
              <a:t>R</a:t>
            </a:r>
            <a:r>
              <a:rPr lang="en-US" sz="2400" baseline="-25000" dirty="0" smtClean="0"/>
              <a:t>1</a:t>
            </a:r>
            <a:r>
              <a:rPr lang="en-US" sz="2400" dirty="0" smtClean="0"/>
              <a:t> </a:t>
            </a:r>
            <a:r>
              <a:rPr lang="en-US" sz="2400" dirty="0" smtClean="0">
                <a:sym typeface="Symbol" pitchFamily="18" charset="2"/>
              </a:rPr>
              <a:t></a:t>
            </a:r>
            <a:r>
              <a:rPr lang="en-US" sz="2400" dirty="0" smtClean="0"/>
              <a:t> </a:t>
            </a:r>
            <a:r>
              <a:rPr lang="en-US" sz="2400" i="1" dirty="0" smtClean="0"/>
              <a:t>R</a:t>
            </a:r>
            <a:r>
              <a:rPr lang="en-US" sz="2400" baseline="-25000" dirty="0" smtClean="0"/>
              <a:t>2</a:t>
            </a:r>
            <a:r>
              <a:rPr lang="en-US" sz="2400" dirty="0" smtClean="0"/>
              <a:t> = {(</a:t>
            </a:r>
            <a:r>
              <a:rPr lang="en-US" sz="2400" i="1" dirty="0" smtClean="0"/>
              <a:t>b</a:t>
            </a:r>
            <a:r>
              <a:rPr lang="en-US" sz="2400" dirty="0" smtClean="0"/>
              <a:t>, </a:t>
            </a:r>
            <a:r>
              <a:rPr lang="en-US" sz="2400" i="1" dirty="0" smtClean="0"/>
              <a:t>b</a:t>
            </a:r>
            <a:r>
              <a:rPr lang="en-US" sz="2400" dirty="0" smtClean="0"/>
              <a:t>), (</a:t>
            </a:r>
            <a:r>
              <a:rPr lang="en-US" sz="2400" i="1" dirty="0" smtClean="0"/>
              <a:t>c</a:t>
            </a:r>
            <a:r>
              <a:rPr lang="en-US" sz="2400" dirty="0" smtClean="0"/>
              <a:t>, </a:t>
            </a:r>
            <a:r>
              <a:rPr lang="en-US" sz="2400" i="1" dirty="0" smtClean="0"/>
              <a:t>c</a:t>
            </a:r>
            <a:r>
              <a:rPr lang="en-US" sz="2400" dirty="0" smtClean="0"/>
              <a:t>), (</a:t>
            </a:r>
            <a:r>
              <a:rPr lang="en-US" sz="2400" i="1" dirty="0" smtClean="0"/>
              <a:t>a</a:t>
            </a:r>
            <a:r>
              <a:rPr lang="en-US" sz="2400" dirty="0" smtClean="0"/>
              <a:t>, </a:t>
            </a:r>
            <a:r>
              <a:rPr lang="en-US" sz="2400" i="1" dirty="0" smtClean="0"/>
              <a:t>b</a:t>
            </a:r>
            <a:r>
              <a:rPr lang="en-US" sz="2400" dirty="0" smtClean="0"/>
              <a:t>), (</a:t>
            </a:r>
            <a:r>
              <a:rPr lang="en-US" sz="2400" i="1" dirty="0" smtClean="0"/>
              <a:t>a</a:t>
            </a:r>
            <a:r>
              <a:rPr lang="en-US" sz="2400" dirty="0" smtClean="0"/>
              <a:t>, </a:t>
            </a:r>
            <a:r>
              <a:rPr lang="en-US" sz="2400" i="1" dirty="0" smtClean="0"/>
              <a:t>c</a:t>
            </a:r>
            <a:r>
              <a:rPr lang="en-US" sz="2400" dirty="0" smtClean="0"/>
              <a:t>), (</a:t>
            </a:r>
            <a:r>
              <a:rPr lang="en-US" sz="2400" i="1" dirty="0" smtClean="0"/>
              <a:t>a</a:t>
            </a:r>
            <a:r>
              <a:rPr lang="en-US" sz="2400" dirty="0" smtClean="0"/>
              <a:t>, </a:t>
            </a:r>
            <a:r>
              <a:rPr lang="en-US" sz="2400" i="1" dirty="0" smtClean="0"/>
              <a:t>d</a:t>
            </a:r>
            <a:r>
              <a:rPr 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checkerboard(across)">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checkerboard(across)">
                                      <p:cBhvr>
                                        <p:cTn id="12" dur="500"/>
                                        <p:tgtEl>
                                          <p:spTgt spid="37891">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7891">
                                            <p:txEl>
                                              <p:pRg st="1" end="1"/>
                                            </p:txEl>
                                          </p:spTgt>
                                        </p:tgtEl>
                                        <p:attrNameLst>
                                          <p:attrName>style.visibility</p:attrName>
                                        </p:attrNameLst>
                                      </p:cBhvr>
                                      <p:to>
                                        <p:strVal val="visible"/>
                                      </p:to>
                                    </p:set>
                                    <p:animEffect transition="in" filter="checkerboard(across)">
                                      <p:cBhvr>
                                        <p:cTn id="15" dur="500"/>
                                        <p:tgtEl>
                                          <p:spTgt spid="37891">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7891">
                                            <p:txEl>
                                              <p:pRg st="2" end="2"/>
                                            </p:txEl>
                                          </p:spTgt>
                                        </p:tgtEl>
                                        <p:attrNameLst>
                                          <p:attrName>style.visibility</p:attrName>
                                        </p:attrNameLst>
                                      </p:cBhvr>
                                      <p:to>
                                        <p:strVal val="visible"/>
                                      </p:to>
                                    </p:set>
                                    <p:animEffect transition="in" filter="checkerboard(across)">
                                      <p:cBhvr>
                                        <p:cTn id="18" dur="500"/>
                                        <p:tgtEl>
                                          <p:spTgt spid="3789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7891">
                                            <p:txEl>
                                              <p:pRg st="3" end="3"/>
                                            </p:txEl>
                                          </p:spTgt>
                                        </p:tgtEl>
                                        <p:attrNameLst>
                                          <p:attrName>style.visibility</p:attrName>
                                        </p:attrNameLst>
                                      </p:cBhvr>
                                      <p:to>
                                        <p:strVal val="visible"/>
                                      </p:to>
                                    </p:set>
                                    <p:animEffect transition="in" filter="checkerboard(across)">
                                      <p:cBhvr>
                                        <p:cTn id="23" dur="500"/>
                                        <p:tgtEl>
                                          <p:spTgt spid="3789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7891">
                                            <p:txEl>
                                              <p:pRg st="4" end="4"/>
                                            </p:txEl>
                                          </p:spTgt>
                                        </p:tgtEl>
                                        <p:attrNameLst>
                                          <p:attrName>style.visibility</p:attrName>
                                        </p:attrNameLst>
                                      </p:cBhvr>
                                      <p:to>
                                        <p:strVal val="visible"/>
                                      </p:to>
                                    </p:set>
                                    <p:animEffect transition="in" filter="checkerboard(across)">
                                      <p:cBhvr>
                                        <p:cTn id="28" dur="500"/>
                                        <p:tgtEl>
                                          <p:spTgt spid="37891">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7891">
                                            <p:txEl>
                                              <p:pRg st="5" end="5"/>
                                            </p:txEl>
                                          </p:spTgt>
                                        </p:tgtEl>
                                        <p:attrNameLst>
                                          <p:attrName>style.visibility</p:attrName>
                                        </p:attrNameLst>
                                      </p:cBhvr>
                                      <p:to>
                                        <p:strVal val="visible"/>
                                      </p:to>
                                    </p:set>
                                    <p:animEffect transition="in" filter="checkerboard(across)">
                                      <p:cBhvr>
                                        <p:cTn id="33" dur="500"/>
                                        <p:tgtEl>
                                          <p:spTgt spid="37891">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7891">
                                            <p:txEl>
                                              <p:pRg st="6" end="6"/>
                                            </p:txEl>
                                          </p:spTgt>
                                        </p:tgtEl>
                                        <p:attrNameLst>
                                          <p:attrName>style.visibility</p:attrName>
                                        </p:attrNameLst>
                                      </p:cBhvr>
                                      <p:to>
                                        <p:strVal val="visible"/>
                                      </p:to>
                                    </p:set>
                                    <p:animEffect transition="in" filter="checkerboard(across)">
                                      <p:cBhvr>
                                        <p:cTn id="38" dur="500"/>
                                        <p:tgtEl>
                                          <p:spTgt spid="37891">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7891">
                                            <p:txEl>
                                              <p:pRg st="7" end="7"/>
                                            </p:txEl>
                                          </p:spTgt>
                                        </p:tgtEl>
                                        <p:attrNameLst>
                                          <p:attrName>style.visibility</p:attrName>
                                        </p:attrNameLst>
                                      </p:cBhvr>
                                      <p:to>
                                        <p:strVal val="visible"/>
                                      </p:to>
                                    </p:set>
                                    <p:animEffect transition="in" filter="checkerboard(across)">
                                      <p:cBhvr>
                                        <p:cTn id="43" dur="500"/>
                                        <p:tgtEl>
                                          <p:spTgt spid="37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611560" y="836712"/>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Komposisi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endParaRPr>
          </a:p>
        </p:txBody>
      </p:sp>
      <p:sp>
        <p:nvSpPr>
          <p:cNvPr id="44035" name="Content Placeholder 3"/>
          <p:cNvSpPr>
            <a:spLocks noGrp="1"/>
          </p:cNvSpPr>
          <p:nvPr>
            <p:ph idx="1"/>
          </p:nvPr>
        </p:nvSpPr>
        <p:spPr>
          <a:xfrm>
            <a:off x="395536" y="1916832"/>
            <a:ext cx="8280920" cy="4525963"/>
          </a:xfrm>
        </p:spPr>
        <p:txBody>
          <a:bodyPr/>
          <a:lstStyle/>
          <a:p>
            <a:pPr algn="just"/>
            <a:r>
              <a:rPr lang="en-US" dirty="0" err="1" smtClean="0"/>
              <a:t>Misalkan</a:t>
            </a:r>
            <a:r>
              <a:rPr lang="en-US" dirty="0" smtClean="0"/>
              <a:t> </a:t>
            </a:r>
            <a:r>
              <a:rPr lang="en-US" i="1" dirty="0" smtClean="0"/>
              <a:t>R</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dirty="0" err="1" smtClean="0"/>
              <a:t>himpunan</a:t>
            </a:r>
            <a:r>
              <a:rPr lang="en-US" dirty="0" smtClean="0"/>
              <a:t> </a:t>
            </a:r>
            <a:r>
              <a:rPr lang="en-US" i="1" dirty="0" smtClean="0"/>
              <a:t>A</a:t>
            </a:r>
            <a:r>
              <a:rPr lang="en-US" dirty="0" smtClean="0"/>
              <a:t> </a:t>
            </a:r>
            <a:r>
              <a:rPr lang="en-US" dirty="0" err="1" smtClean="0"/>
              <a:t>ke</a:t>
            </a:r>
            <a:r>
              <a:rPr lang="en-US" dirty="0" smtClean="0"/>
              <a:t> </a:t>
            </a:r>
            <a:r>
              <a:rPr lang="en-US" dirty="0" err="1" smtClean="0"/>
              <a:t>himpunan</a:t>
            </a:r>
            <a:r>
              <a:rPr lang="en-US" dirty="0" smtClean="0"/>
              <a:t> </a:t>
            </a:r>
            <a:r>
              <a:rPr lang="en-US" i="1" dirty="0" smtClean="0"/>
              <a:t>B</a:t>
            </a:r>
            <a:r>
              <a:rPr lang="en-US" dirty="0" smtClean="0"/>
              <a:t>, </a:t>
            </a:r>
            <a:r>
              <a:rPr lang="en-US" dirty="0" err="1" smtClean="0"/>
              <a:t>dan</a:t>
            </a:r>
            <a:r>
              <a:rPr lang="en-US" dirty="0" smtClean="0"/>
              <a:t> </a:t>
            </a:r>
            <a:r>
              <a:rPr lang="en-US" i="1" dirty="0" smtClean="0"/>
              <a:t>S</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dirty="0" err="1" smtClean="0"/>
              <a:t>himpunan</a:t>
            </a:r>
            <a:r>
              <a:rPr lang="en-US" dirty="0" smtClean="0"/>
              <a:t> </a:t>
            </a:r>
            <a:r>
              <a:rPr lang="en-US" i="1" dirty="0" smtClean="0"/>
              <a:t>B</a:t>
            </a:r>
            <a:r>
              <a:rPr lang="en-US" dirty="0" smtClean="0"/>
              <a:t> </a:t>
            </a:r>
            <a:r>
              <a:rPr lang="en-US" dirty="0" err="1" smtClean="0"/>
              <a:t>ke</a:t>
            </a:r>
            <a:r>
              <a:rPr lang="en-US" dirty="0" smtClean="0"/>
              <a:t> </a:t>
            </a:r>
            <a:r>
              <a:rPr lang="en-US" dirty="0" err="1" smtClean="0"/>
              <a:t>himpunan</a:t>
            </a:r>
            <a:r>
              <a:rPr lang="en-US" dirty="0" smtClean="0"/>
              <a:t> </a:t>
            </a:r>
            <a:r>
              <a:rPr lang="en-US" i="1" dirty="0" smtClean="0"/>
              <a:t>C</a:t>
            </a:r>
            <a:r>
              <a:rPr lang="en-US" dirty="0" smtClean="0"/>
              <a:t>. </a:t>
            </a:r>
            <a:r>
              <a:rPr lang="en-US" dirty="0" err="1" smtClean="0"/>
              <a:t>Komposisi</a:t>
            </a:r>
            <a:r>
              <a:rPr lang="en-US" dirty="0" smtClean="0"/>
              <a:t> </a:t>
            </a:r>
            <a:r>
              <a:rPr lang="en-US" i="1" dirty="0" smtClean="0"/>
              <a:t>R</a:t>
            </a:r>
            <a:r>
              <a:rPr lang="en-US" dirty="0" smtClean="0"/>
              <a:t> </a:t>
            </a:r>
            <a:r>
              <a:rPr lang="en-US" dirty="0" err="1" smtClean="0"/>
              <a:t>dan</a:t>
            </a:r>
            <a:r>
              <a:rPr lang="en-US" dirty="0" smtClean="0"/>
              <a:t> </a:t>
            </a:r>
            <a:r>
              <a:rPr lang="en-US" i="1" dirty="0" smtClean="0"/>
              <a:t>S</a:t>
            </a:r>
            <a:r>
              <a:rPr lang="en-US" dirty="0" smtClean="0"/>
              <a:t>, </a:t>
            </a:r>
            <a:r>
              <a:rPr lang="en-US" dirty="0" err="1" smtClean="0"/>
              <a:t>dinotasikan</a:t>
            </a:r>
            <a:r>
              <a:rPr lang="en-US" dirty="0" smtClean="0"/>
              <a:t> </a:t>
            </a:r>
            <a:r>
              <a:rPr lang="en-US" dirty="0" err="1" smtClean="0"/>
              <a:t>dengan</a:t>
            </a:r>
            <a:r>
              <a:rPr lang="en-US" dirty="0" smtClean="0"/>
              <a:t> </a:t>
            </a:r>
            <a:r>
              <a:rPr lang="en-US" i="1" dirty="0" smtClean="0"/>
              <a:t>S</a:t>
            </a:r>
            <a:r>
              <a:rPr lang="en-US" dirty="0" smtClean="0"/>
              <a:t> </a:t>
            </a:r>
            <a:r>
              <a:rPr lang="en-US" dirty="0" smtClean="0">
                <a:sym typeface="Symbol" pitchFamily="18" charset="2"/>
              </a:rPr>
              <a:t></a:t>
            </a:r>
            <a:r>
              <a:rPr lang="en-US" dirty="0" smtClean="0"/>
              <a:t> </a:t>
            </a:r>
            <a:r>
              <a:rPr lang="en-US" i="1" dirty="0" smtClean="0"/>
              <a:t>R</a:t>
            </a:r>
            <a:r>
              <a:rPr lang="en-US" dirty="0" smtClean="0"/>
              <a:t>, </a:t>
            </a:r>
            <a:r>
              <a:rPr lang="en-US" dirty="0" err="1" smtClean="0"/>
              <a:t>adalah</a:t>
            </a:r>
            <a:r>
              <a:rPr lang="en-US" dirty="0" smtClean="0"/>
              <a:t> </a:t>
            </a:r>
            <a:r>
              <a:rPr lang="en-US" dirty="0" err="1" smtClean="0"/>
              <a:t>relasi</a:t>
            </a:r>
            <a:r>
              <a:rPr lang="en-US" dirty="0" smtClean="0"/>
              <a:t> </a:t>
            </a:r>
            <a:r>
              <a:rPr lang="en-US" dirty="0" err="1" smtClean="0"/>
              <a:t>dari</a:t>
            </a:r>
            <a:r>
              <a:rPr lang="en-US" dirty="0" smtClean="0"/>
              <a:t> </a:t>
            </a:r>
            <a:r>
              <a:rPr lang="en-US" i="1" dirty="0" smtClean="0"/>
              <a:t>A</a:t>
            </a:r>
            <a:r>
              <a:rPr lang="en-US" dirty="0" smtClean="0"/>
              <a:t> </a:t>
            </a:r>
            <a:r>
              <a:rPr lang="en-US" dirty="0" err="1" smtClean="0"/>
              <a:t>ke</a:t>
            </a:r>
            <a:r>
              <a:rPr lang="en-US" dirty="0" smtClean="0"/>
              <a:t> </a:t>
            </a:r>
            <a:r>
              <a:rPr lang="en-US" i="1" dirty="0" smtClean="0"/>
              <a:t>C</a:t>
            </a:r>
            <a:r>
              <a:rPr lang="en-US" dirty="0" smtClean="0"/>
              <a:t> yang </a:t>
            </a:r>
            <a:r>
              <a:rPr lang="en-US" dirty="0" err="1" smtClean="0"/>
              <a:t>didefinisikan</a:t>
            </a:r>
            <a:r>
              <a:rPr lang="en-US" dirty="0" smtClean="0"/>
              <a:t> </a:t>
            </a:r>
            <a:r>
              <a:rPr lang="en-US" dirty="0" err="1" smtClean="0"/>
              <a:t>oleh</a:t>
            </a:r>
            <a:endParaRPr lang="en-US" dirty="0" smtClean="0"/>
          </a:p>
          <a:p>
            <a:pPr algn="just">
              <a:buFont typeface="Arial" charset="0"/>
              <a:buNone/>
            </a:pPr>
            <a:endParaRPr lang="en-US" i="1" dirty="0" smtClean="0"/>
          </a:p>
          <a:p>
            <a:pPr algn="just">
              <a:buFont typeface="Arial" charset="0"/>
              <a:buNone/>
            </a:pPr>
            <a:r>
              <a:rPr lang="en-US" i="1" dirty="0" smtClean="0"/>
              <a:t>S</a:t>
            </a:r>
            <a:r>
              <a:rPr lang="en-US" dirty="0" smtClean="0"/>
              <a:t> </a:t>
            </a:r>
            <a:r>
              <a:rPr lang="en-US" dirty="0" smtClean="0">
                <a:sym typeface="Symbol" pitchFamily="18" charset="2"/>
              </a:rPr>
              <a:t></a:t>
            </a:r>
            <a:r>
              <a:rPr lang="en-US" dirty="0" smtClean="0"/>
              <a:t> </a:t>
            </a:r>
            <a:r>
              <a:rPr lang="en-US" i="1" dirty="0" smtClean="0"/>
              <a:t>R</a:t>
            </a:r>
            <a:r>
              <a:rPr lang="en-US" dirty="0" smtClean="0"/>
              <a:t> = {(</a:t>
            </a:r>
            <a:r>
              <a:rPr lang="en-US" i="1" dirty="0" smtClean="0"/>
              <a:t>a</a:t>
            </a:r>
            <a:r>
              <a:rPr lang="en-US" dirty="0" smtClean="0"/>
              <a:t>, </a:t>
            </a:r>
            <a:r>
              <a:rPr lang="en-US" i="1" dirty="0" smtClean="0"/>
              <a:t>c</a:t>
            </a:r>
            <a:r>
              <a:rPr lang="en-US" dirty="0" smtClean="0"/>
              <a:t>) </a:t>
            </a:r>
            <a:r>
              <a:rPr lang="en-US" dirty="0" smtClean="0">
                <a:sym typeface="Symbol" pitchFamily="18" charset="2"/>
              </a:rPr>
              <a:t></a:t>
            </a:r>
            <a:r>
              <a:rPr lang="en-US" dirty="0" smtClean="0"/>
              <a:t> </a:t>
            </a:r>
            <a:r>
              <a:rPr lang="en-US" i="1" dirty="0" smtClean="0"/>
              <a:t>a</a:t>
            </a:r>
            <a:r>
              <a:rPr lang="en-US" dirty="0" smtClean="0"/>
              <a:t> </a:t>
            </a:r>
            <a:r>
              <a:rPr lang="en-US" dirty="0" smtClean="0">
                <a:sym typeface="Symbol" pitchFamily="18" charset="2"/>
              </a:rPr>
              <a:t></a:t>
            </a:r>
            <a:r>
              <a:rPr lang="en-US" dirty="0" smtClean="0"/>
              <a:t> </a:t>
            </a:r>
            <a:r>
              <a:rPr lang="en-US" i="1" dirty="0" smtClean="0"/>
              <a:t>A</a:t>
            </a:r>
            <a:r>
              <a:rPr lang="en-US" dirty="0" smtClean="0"/>
              <a:t>, </a:t>
            </a:r>
            <a:r>
              <a:rPr lang="en-US" i="1" dirty="0" smtClean="0"/>
              <a:t>c</a:t>
            </a:r>
            <a:r>
              <a:rPr lang="en-US" dirty="0" smtClean="0"/>
              <a:t> </a:t>
            </a:r>
            <a:r>
              <a:rPr lang="en-US" dirty="0" smtClean="0">
                <a:sym typeface="Symbol" pitchFamily="18" charset="2"/>
              </a:rPr>
              <a:t></a:t>
            </a:r>
            <a:r>
              <a:rPr lang="en-US" dirty="0" smtClean="0"/>
              <a:t> </a:t>
            </a:r>
            <a:r>
              <a:rPr lang="en-US" i="1" dirty="0" smtClean="0"/>
              <a:t>C</a:t>
            </a:r>
            <a:r>
              <a:rPr lang="en-US" dirty="0" smtClean="0"/>
              <a:t>, </a:t>
            </a:r>
            <a:r>
              <a:rPr lang="en-US" dirty="0" err="1" smtClean="0"/>
              <a:t>dan</a:t>
            </a:r>
            <a:r>
              <a:rPr lang="en-US" dirty="0" smtClean="0"/>
              <a:t> </a:t>
            </a:r>
            <a:r>
              <a:rPr lang="en-US" dirty="0" err="1" smtClean="0"/>
              <a:t>untuk</a:t>
            </a:r>
            <a:r>
              <a:rPr lang="en-US" dirty="0" smtClean="0"/>
              <a:t> </a:t>
            </a:r>
            <a:r>
              <a:rPr lang="en-US" dirty="0" err="1" smtClean="0"/>
              <a:t>beberapa</a:t>
            </a:r>
            <a:r>
              <a:rPr lang="en-US" dirty="0" smtClean="0"/>
              <a:t> </a:t>
            </a:r>
          </a:p>
          <a:p>
            <a:pPr algn="just">
              <a:buFont typeface="Arial" charset="0"/>
              <a:buNone/>
            </a:pPr>
            <a:r>
              <a:rPr lang="en-US" i="1" dirty="0" smtClean="0"/>
              <a:t>               b</a:t>
            </a:r>
            <a:r>
              <a:rPr lang="en-US" dirty="0" smtClean="0"/>
              <a:t> </a:t>
            </a:r>
            <a:r>
              <a:rPr lang="en-US" dirty="0" smtClean="0">
                <a:sym typeface="Symbol" pitchFamily="18" charset="2"/>
              </a:rPr>
              <a:t></a:t>
            </a:r>
            <a:r>
              <a:rPr lang="en-US" dirty="0" smtClean="0"/>
              <a:t> </a:t>
            </a:r>
            <a:r>
              <a:rPr lang="en-US" i="1" dirty="0" smtClean="0"/>
              <a:t>B</a:t>
            </a:r>
            <a:r>
              <a:rPr lang="en-US" dirty="0" smtClean="0"/>
              <a:t>, (</a:t>
            </a:r>
            <a:r>
              <a:rPr lang="en-US" i="1" dirty="0" smtClean="0"/>
              <a:t>a</a:t>
            </a:r>
            <a:r>
              <a:rPr lang="en-US" dirty="0" smtClean="0"/>
              <a:t>, </a:t>
            </a:r>
            <a:r>
              <a:rPr lang="en-US" i="1" dirty="0" smtClean="0"/>
              <a:t>b</a:t>
            </a:r>
            <a:r>
              <a:rPr lang="en-US" dirty="0" smtClean="0"/>
              <a:t>) </a:t>
            </a:r>
            <a:r>
              <a:rPr lang="en-US" dirty="0" smtClean="0">
                <a:sym typeface="Symbol" pitchFamily="18" charset="2"/>
              </a:rPr>
              <a:t></a:t>
            </a:r>
            <a:r>
              <a:rPr lang="en-US" dirty="0" smtClean="0"/>
              <a:t> </a:t>
            </a:r>
            <a:r>
              <a:rPr lang="en-US" i="1" dirty="0" smtClean="0"/>
              <a:t>R</a:t>
            </a:r>
            <a:r>
              <a:rPr lang="en-US" dirty="0" smtClean="0"/>
              <a:t>  </a:t>
            </a:r>
            <a:r>
              <a:rPr lang="en-US" dirty="0" err="1" smtClean="0"/>
              <a:t>dan</a:t>
            </a:r>
            <a:r>
              <a:rPr lang="en-US" dirty="0" smtClean="0"/>
              <a:t> (</a:t>
            </a:r>
            <a:r>
              <a:rPr lang="en-US" i="1" dirty="0" smtClean="0"/>
              <a:t>b</a:t>
            </a:r>
            <a:r>
              <a:rPr lang="en-US" dirty="0" smtClean="0"/>
              <a:t>, </a:t>
            </a:r>
            <a:r>
              <a:rPr lang="en-US" i="1" dirty="0" smtClean="0"/>
              <a:t>c</a:t>
            </a:r>
            <a:r>
              <a:rPr lang="en-US" dirty="0" smtClean="0"/>
              <a:t>) </a:t>
            </a:r>
            <a:r>
              <a:rPr lang="en-US" dirty="0" smtClean="0">
                <a:sym typeface="Symbol" pitchFamily="18" charset="2"/>
              </a:rPr>
              <a:t></a:t>
            </a:r>
            <a:r>
              <a:rPr lang="en-US" dirty="0" smtClean="0"/>
              <a:t> </a:t>
            </a:r>
            <a:r>
              <a:rPr lang="en-US" i="1" dirty="0" smtClean="0"/>
              <a:t>S</a:t>
            </a:r>
            <a:r>
              <a:rPr lang="en-US"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Komposisi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a:p>
        </p:txBody>
      </p:sp>
      <p:sp>
        <p:nvSpPr>
          <p:cNvPr id="45058" name="Content Placeholder 2"/>
          <p:cNvSpPr>
            <a:spLocks noGrp="1"/>
          </p:cNvSpPr>
          <p:nvPr>
            <p:ph idx="1"/>
          </p:nvPr>
        </p:nvSpPr>
        <p:spPr/>
        <p:txBody>
          <a:bodyPr/>
          <a:lstStyle/>
          <a:p>
            <a:r>
              <a:rPr lang="en-US" smtClean="0"/>
              <a:t>Misalkan  </a:t>
            </a:r>
          </a:p>
          <a:p>
            <a:pPr>
              <a:buFont typeface="Arial" charset="0"/>
              <a:buNone/>
            </a:pPr>
            <a:r>
              <a:rPr lang="en-US" i="1" smtClean="0"/>
              <a:t>	R</a:t>
            </a:r>
            <a:r>
              <a:rPr lang="en-US" smtClean="0"/>
              <a:t> = {(1, 2), (1, 6), (2, 4), (3, 4), (3, 6), (3, 8)} </a:t>
            </a:r>
          </a:p>
          <a:p>
            <a:pPr>
              <a:buFont typeface="Arial" charset="0"/>
              <a:buNone/>
            </a:pPr>
            <a:r>
              <a:rPr lang="en-US" smtClean="0"/>
              <a:t>	adalah relasi dari himpunan {1, 2, 3} ke himpunan {2, 4, 6, 8} dan </a:t>
            </a:r>
          </a:p>
          <a:p>
            <a:pPr>
              <a:buFont typeface="Arial" charset="0"/>
              <a:buNone/>
            </a:pPr>
            <a:r>
              <a:rPr lang="en-US" i="1" smtClean="0"/>
              <a:t>	S</a:t>
            </a:r>
            <a:r>
              <a:rPr lang="en-US" smtClean="0"/>
              <a:t> = {(2, </a:t>
            </a:r>
            <a:r>
              <a:rPr lang="en-US" i="1" smtClean="0"/>
              <a:t>u</a:t>
            </a:r>
            <a:r>
              <a:rPr lang="en-US" smtClean="0"/>
              <a:t>), (4, </a:t>
            </a:r>
            <a:r>
              <a:rPr lang="en-US" i="1" smtClean="0"/>
              <a:t>s</a:t>
            </a:r>
            <a:r>
              <a:rPr lang="en-US" smtClean="0"/>
              <a:t>), (4, </a:t>
            </a:r>
            <a:r>
              <a:rPr lang="en-US" i="1" smtClean="0"/>
              <a:t>t</a:t>
            </a:r>
            <a:r>
              <a:rPr lang="en-US" smtClean="0"/>
              <a:t>), (6, </a:t>
            </a:r>
            <a:r>
              <a:rPr lang="en-US" i="1" smtClean="0"/>
              <a:t>t</a:t>
            </a:r>
            <a:r>
              <a:rPr lang="en-US" smtClean="0"/>
              <a:t>), (8, </a:t>
            </a:r>
            <a:r>
              <a:rPr lang="en-US" i="1" smtClean="0"/>
              <a:t>u</a:t>
            </a:r>
            <a:r>
              <a:rPr lang="en-US" smtClean="0"/>
              <a:t>)} </a:t>
            </a:r>
          </a:p>
          <a:p>
            <a:pPr>
              <a:buFont typeface="Arial" charset="0"/>
              <a:buNone/>
            </a:pPr>
            <a:r>
              <a:rPr lang="en-US" smtClean="0"/>
              <a:t>	adalah relasi dari himpunan {2, 4, 6, 8} ke himpunan {</a:t>
            </a:r>
            <a:r>
              <a:rPr lang="en-US" i="1" smtClean="0"/>
              <a:t>s</a:t>
            </a:r>
            <a:r>
              <a:rPr lang="en-US" smtClean="0"/>
              <a:t>, </a:t>
            </a:r>
            <a:r>
              <a:rPr lang="en-US" i="1" smtClean="0"/>
              <a:t>t</a:t>
            </a:r>
            <a:r>
              <a:rPr lang="en-US" smtClean="0"/>
              <a:t>, </a:t>
            </a:r>
            <a:r>
              <a:rPr lang="en-US" i="1" smtClean="0"/>
              <a:t>u</a:t>
            </a:r>
            <a:r>
              <a:rPr lang="en-US"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683568" y="980728"/>
            <a:ext cx="7024744" cy="529128"/>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Komposisi</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smtClean="0"/>
          </a:p>
        </p:txBody>
      </p:sp>
      <p:sp>
        <p:nvSpPr>
          <p:cNvPr id="11268" name="Content Placeholder 2"/>
          <p:cNvSpPr>
            <a:spLocks noGrp="1"/>
          </p:cNvSpPr>
          <p:nvPr>
            <p:ph idx="1"/>
          </p:nvPr>
        </p:nvSpPr>
        <p:spPr>
          <a:xfrm>
            <a:off x="539552" y="1916832"/>
            <a:ext cx="8472488" cy="4525963"/>
          </a:xfrm>
        </p:spPr>
        <p:txBody>
          <a:bodyPr/>
          <a:lstStyle/>
          <a:p>
            <a:r>
              <a:rPr lang="en-US" dirty="0" err="1" smtClean="0"/>
              <a:t>Komposisi</a:t>
            </a:r>
            <a:r>
              <a:rPr lang="en-US" dirty="0" smtClean="0"/>
              <a:t> </a:t>
            </a:r>
            <a:r>
              <a:rPr lang="en-US" dirty="0" err="1" smtClean="0"/>
              <a:t>relasi</a:t>
            </a:r>
            <a:r>
              <a:rPr lang="en-US" dirty="0" smtClean="0"/>
              <a:t> </a:t>
            </a:r>
            <a:r>
              <a:rPr lang="en-US" i="1" dirty="0" smtClean="0"/>
              <a:t>R</a:t>
            </a:r>
            <a:r>
              <a:rPr lang="en-US" dirty="0" smtClean="0"/>
              <a:t> </a:t>
            </a:r>
            <a:r>
              <a:rPr lang="en-US" dirty="0" err="1" smtClean="0"/>
              <a:t>dan</a:t>
            </a:r>
            <a:r>
              <a:rPr lang="en-US" dirty="0" smtClean="0"/>
              <a:t> </a:t>
            </a:r>
            <a:r>
              <a:rPr lang="en-US" i="1" dirty="0" smtClean="0"/>
              <a:t>S</a:t>
            </a:r>
            <a:r>
              <a:rPr lang="en-US" dirty="0" smtClean="0"/>
              <a:t> </a:t>
            </a:r>
            <a:r>
              <a:rPr lang="en-US" dirty="0" err="1" smtClean="0"/>
              <a:t>adalah</a:t>
            </a:r>
            <a:endParaRPr lang="en-US" dirty="0" smtClean="0"/>
          </a:p>
          <a:p>
            <a:pPr>
              <a:buFont typeface="Arial" charset="0"/>
              <a:buNone/>
            </a:pPr>
            <a:r>
              <a:rPr lang="en-US" i="1" dirty="0" smtClean="0"/>
              <a:t>	S</a:t>
            </a:r>
            <a:r>
              <a:rPr lang="en-US" dirty="0" smtClean="0"/>
              <a:t> </a:t>
            </a:r>
            <a:r>
              <a:rPr lang="en-US" dirty="0" smtClean="0">
                <a:sym typeface="Symbol" pitchFamily="18" charset="2"/>
              </a:rPr>
              <a:t></a:t>
            </a:r>
            <a:r>
              <a:rPr lang="en-US" dirty="0" smtClean="0"/>
              <a:t> </a:t>
            </a:r>
            <a:r>
              <a:rPr lang="en-US" i="1" dirty="0" smtClean="0"/>
              <a:t>R</a:t>
            </a:r>
            <a:r>
              <a:rPr lang="en-US" dirty="0" smtClean="0"/>
              <a:t> = {(1, </a:t>
            </a:r>
            <a:r>
              <a:rPr lang="en-US" i="1" dirty="0" smtClean="0"/>
              <a:t>u</a:t>
            </a:r>
            <a:r>
              <a:rPr lang="en-US" dirty="0" smtClean="0"/>
              <a:t>),(1, </a:t>
            </a:r>
            <a:r>
              <a:rPr lang="en-US" i="1" dirty="0" smtClean="0"/>
              <a:t>t</a:t>
            </a:r>
            <a:r>
              <a:rPr lang="en-US" dirty="0" smtClean="0"/>
              <a:t>),(2, </a:t>
            </a:r>
            <a:r>
              <a:rPr lang="en-US" i="1" dirty="0" smtClean="0"/>
              <a:t>s</a:t>
            </a:r>
            <a:r>
              <a:rPr lang="en-US" dirty="0" smtClean="0"/>
              <a:t>),(2, </a:t>
            </a:r>
            <a:r>
              <a:rPr lang="en-US" i="1" dirty="0" smtClean="0"/>
              <a:t>t</a:t>
            </a:r>
            <a:r>
              <a:rPr lang="en-US" dirty="0" smtClean="0"/>
              <a:t>),(3, </a:t>
            </a:r>
            <a:r>
              <a:rPr lang="en-US" i="1" dirty="0" smtClean="0"/>
              <a:t>s</a:t>
            </a:r>
            <a:r>
              <a:rPr lang="en-US" dirty="0" smtClean="0"/>
              <a:t>),(3, </a:t>
            </a:r>
            <a:r>
              <a:rPr lang="en-US" i="1" dirty="0" smtClean="0"/>
              <a:t>t</a:t>
            </a:r>
            <a:r>
              <a:rPr lang="en-US" dirty="0" smtClean="0"/>
              <a:t>),(3, </a:t>
            </a:r>
            <a:r>
              <a:rPr lang="en-US" i="1" dirty="0" smtClean="0"/>
              <a:t>u</a:t>
            </a:r>
            <a:r>
              <a:rPr lang="en-US" dirty="0" smtClean="0"/>
              <a:t>)}</a:t>
            </a:r>
          </a:p>
          <a:p>
            <a:r>
              <a:rPr lang="en-US" dirty="0" err="1" smtClean="0"/>
              <a:t>Komposisi</a:t>
            </a:r>
            <a:r>
              <a:rPr lang="en-US" dirty="0" smtClean="0"/>
              <a:t> </a:t>
            </a:r>
            <a:r>
              <a:rPr lang="en-US" dirty="0" err="1" smtClean="0"/>
              <a:t>relasi</a:t>
            </a:r>
            <a:r>
              <a:rPr lang="en-US" dirty="0" smtClean="0"/>
              <a:t> </a:t>
            </a:r>
            <a:r>
              <a:rPr lang="en-US" i="1" dirty="0" smtClean="0"/>
              <a:t>R</a:t>
            </a:r>
            <a:r>
              <a:rPr lang="en-US" dirty="0" smtClean="0"/>
              <a:t> </a:t>
            </a:r>
            <a:r>
              <a:rPr lang="en-US" dirty="0" err="1" smtClean="0"/>
              <a:t>dan</a:t>
            </a:r>
            <a:r>
              <a:rPr lang="en-US" dirty="0" smtClean="0"/>
              <a:t> </a:t>
            </a:r>
            <a:r>
              <a:rPr lang="en-US" i="1" dirty="0" smtClean="0"/>
              <a:t>S</a:t>
            </a:r>
            <a:r>
              <a:rPr lang="en-US" dirty="0" smtClean="0"/>
              <a:t> </a:t>
            </a:r>
            <a:r>
              <a:rPr lang="en-US" dirty="0" err="1" smtClean="0"/>
              <a:t>lebih</a:t>
            </a:r>
            <a:r>
              <a:rPr lang="en-US" dirty="0" smtClean="0"/>
              <a:t> </a:t>
            </a:r>
            <a:r>
              <a:rPr lang="en-US" dirty="0" err="1" smtClean="0"/>
              <a:t>jelas</a:t>
            </a:r>
            <a:r>
              <a:rPr lang="en-US" dirty="0" smtClean="0"/>
              <a:t> </a:t>
            </a:r>
            <a:r>
              <a:rPr lang="en-US" dirty="0" err="1" smtClean="0"/>
              <a:t>jika</a:t>
            </a:r>
            <a:r>
              <a:rPr lang="en-US" dirty="0" smtClean="0"/>
              <a:t> </a:t>
            </a:r>
            <a:r>
              <a:rPr lang="en-US" dirty="0" err="1" smtClean="0"/>
              <a:t>diperagakan</a:t>
            </a:r>
            <a:r>
              <a:rPr lang="en-US" dirty="0" smtClean="0"/>
              <a:t> </a:t>
            </a:r>
            <a:r>
              <a:rPr lang="en-US" dirty="0" err="1" smtClean="0"/>
              <a:t>dengan</a:t>
            </a:r>
            <a:r>
              <a:rPr lang="en-US" dirty="0" smtClean="0"/>
              <a:t> diagram </a:t>
            </a:r>
            <a:r>
              <a:rPr lang="en-US" dirty="0" err="1" smtClean="0"/>
              <a:t>panah</a:t>
            </a:r>
            <a:r>
              <a:rPr lang="en-US" dirty="0" smtClean="0"/>
              <a:t>: 	             </a:t>
            </a:r>
          </a:p>
          <a:p>
            <a:pPr>
              <a:buFont typeface="Arial" charset="0"/>
              <a:buNone/>
            </a:pPr>
            <a:endParaRPr lang="en-US" dirty="0" smtClean="0"/>
          </a:p>
          <a:p>
            <a:endParaRPr lang="en-US" dirty="0" smtClean="0"/>
          </a:p>
        </p:txBody>
      </p:sp>
      <p:sp>
        <p:nvSpPr>
          <p:cNvPr id="1126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1266" name="Object 2"/>
          <p:cNvGraphicFramePr>
            <a:graphicFrameLocks noChangeAspect="1"/>
          </p:cNvGraphicFramePr>
          <p:nvPr/>
        </p:nvGraphicFramePr>
        <p:xfrm>
          <a:off x="1003300" y="3929063"/>
          <a:ext cx="5283200" cy="2357437"/>
        </p:xfrm>
        <a:graphic>
          <a:graphicData uri="http://schemas.openxmlformats.org/presentationml/2006/ole">
            <mc:AlternateContent xmlns:mc="http://schemas.openxmlformats.org/markup-compatibility/2006">
              <mc:Choice xmlns:v="urn:schemas-microsoft-com:vml" Requires="v">
                <p:oleObj spid="_x0000_s11289" name="Visio" r:id="rId3" imgW="3098292" imgH="1383792" progId="Visio.Drawing.11">
                  <p:embed/>
                </p:oleObj>
              </mc:Choice>
              <mc:Fallback>
                <p:oleObj name="Visio" r:id="rId3" imgW="3098292" imgH="1383792" progId="Visio.Drawing.1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3300" y="3929063"/>
                        <a:ext cx="5283200" cy="2357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43490" y="1027664"/>
            <a:ext cx="7024744" cy="457120"/>
          </a:xfrm>
        </p:spPr>
        <p:txBody>
          <a:bodyPr>
            <a:normAutofit fontScale="90000"/>
          </a:bodyPr>
          <a:lstStyle/>
          <a:p>
            <a:r>
              <a:rPr lang="id-ID" dirty="0" smtClean="0"/>
              <a:t>Pengantar </a:t>
            </a:r>
          </a:p>
        </p:txBody>
      </p:sp>
      <p:sp>
        <p:nvSpPr>
          <p:cNvPr id="17411" name="Content Placeholder 2"/>
          <p:cNvSpPr>
            <a:spLocks noGrp="1"/>
          </p:cNvSpPr>
          <p:nvPr>
            <p:ph idx="1"/>
          </p:nvPr>
        </p:nvSpPr>
        <p:spPr>
          <a:xfrm>
            <a:off x="1043492" y="1484784"/>
            <a:ext cx="7560956" cy="4347845"/>
          </a:xfrm>
        </p:spPr>
        <p:txBody>
          <a:bodyPr>
            <a:normAutofit fontScale="92500" lnSpcReduction="20000"/>
          </a:bodyPr>
          <a:lstStyle/>
          <a:p>
            <a:pPr algn="just">
              <a:buFont typeface="Arial" charset="0"/>
              <a:buNone/>
            </a:pPr>
            <a:r>
              <a:rPr lang="id-ID" sz="2000" dirty="0" smtClean="0"/>
              <a:t>Dalam sebuah bisnis rental mobil, bisnis proses yang terjadi banyak melibatkan data seperti: </a:t>
            </a:r>
          </a:p>
          <a:p>
            <a:pPr algn="just"/>
            <a:r>
              <a:rPr lang="id-ID" sz="2000" dirty="0" smtClean="0"/>
              <a:t>Data transaksi</a:t>
            </a:r>
          </a:p>
          <a:p>
            <a:pPr algn="just"/>
            <a:r>
              <a:rPr lang="id-ID" sz="2000" dirty="0" smtClean="0"/>
              <a:t>Data konsumen</a:t>
            </a:r>
          </a:p>
          <a:p>
            <a:pPr algn="just"/>
            <a:r>
              <a:rPr lang="id-ID" sz="2000" dirty="0" smtClean="0"/>
              <a:t>Data kendaraan/mobil</a:t>
            </a:r>
          </a:p>
          <a:p>
            <a:pPr marL="111125" indent="-41275" algn="just">
              <a:buFont typeface="Arial" charset="0"/>
              <a:buNone/>
            </a:pPr>
            <a:r>
              <a:rPr lang="id-ID" sz="2000" dirty="0" smtClean="0"/>
              <a:t> </a:t>
            </a:r>
            <a:endParaRPr lang="en-US" sz="2000" dirty="0" smtClean="0"/>
          </a:p>
          <a:p>
            <a:pPr marL="111125" indent="-41275" algn="just">
              <a:buFont typeface="Arial" charset="0"/>
              <a:buNone/>
            </a:pPr>
            <a:r>
              <a:rPr lang="id-ID" sz="2000" dirty="0" smtClean="0"/>
              <a:t>setiap data di atas tentu saja mengandung data-data lain yang lebih detail misalkan data kendaraan terdiri dari kode mobil, jenis mobil, no polisi, tarif sewa kemudian data transaksi melibatkan kode transaksi, tanggal, lama pinjam dsb. (seluruh data tersebut disatukan sebagai sebuah database dengan menggunakan aplikasi database seperti SQL</a:t>
            </a:r>
          </a:p>
          <a:p>
            <a:pPr marL="63500" indent="6350" algn="just">
              <a:buFont typeface="Arial" charset="0"/>
              <a:buNone/>
            </a:pPr>
            <a:endParaRPr lang="en-US" sz="2000" dirty="0" smtClean="0"/>
          </a:p>
          <a:p>
            <a:pPr marL="63500" indent="6350" algn="just">
              <a:buFont typeface="Arial" charset="0"/>
              <a:buNone/>
            </a:pPr>
            <a:r>
              <a:rPr lang="id-ID" sz="2000" dirty="0" smtClean="0"/>
              <a:t>Apabila kita merancang sebuah aplikasi sistem tentu melibatkan database tersebut. Berikut ini adalah gambaran relasi antar tabel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80728"/>
            <a:ext cx="6777317" cy="3508977"/>
          </a:xfrm>
        </p:spPr>
        <p:txBody>
          <a:bodyPr/>
          <a:lstStyle/>
          <a:p>
            <a:pPr marL="68580" indent="0">
              <a:buNone/>
            </a:pPr>
            <a:r>
              <a:rPr lang="en-US" dirty="0" err="1" smtClean="0"/>
              <a:t>Untuk</a:t>
            </a:r>
            <a:r>
              <a:rPr lang="en-US" dirty="0" smtClean="0"/>
              <a:t> </a:t>
            </a:r>
            <a:r>
              <a:rPr lang="en-US" dirty="0" err="1" smtClean="0"/>
              <a:t>Lebih</a:t>
            </a:r>
            <a:r>
              <a:rPr lang="en-US" dirty="0" smtClean="0"/>
              <a:t> </a:t>
            </a:r>
            <a:r>
              <a:rPr lang="en-US" dirty="0" err="1" smtClean="0"/>
              <a:t>memahami</a:t>
            </a:r>
            <a:r>
              <a:rPr lang="en-US" dirty="0" smtClean="0"/>
              <a:t> </a:t>
            </a:r>
            <a:r>
              <a:rPr lang="en-US" dirty="0" err="1" smtClean="0"/>
              <a:t>topik</a:t>
            </a:r>
            <a:r>
              <a:rPr lang="en-US" dirty="0" smtClean="0"/>
              <a:t> </a:t>
            </a:r>
            <a:r>
              <a:rPr lang="en-US" dirty="0" err="1" smtClean="0"/>
              <a:t>relasi</a:t>
            </a:r>
            <a:r>
              <a:rPr lang="en-US" dirty="0" smtClean="0"/>
              <a:t>, </a:t>
            </a:r>
            <a:r>
              <a:rPr lang="en-US" dirty="0" err="1" smtClean="0"/>
              <a:t>mahasiswa</a:t>
            </a:r>
            <a:r>
              <a:rPr lang="en-US" dirty="0" smtClean="0"/>
              <a:t> </a:t>
            </a:r>
            <a:r>
              <a:rPr lang="en-US" dirty="0" err="1" smtClean="0"/>
              <a:t>dapat</a:t>
            </a:r>
            <a:r>
              <a:rPr lang="en-US" dirty="0" smtClean="0"/>
              <a:t> </a:t>
            </a:r>
            <a:r>
              <a:rPr lang="en-US" dirty="0" err="1" smtClean="0"/>
              <a:t>mendengarkan</a:t>
            </a:r>
            <a:r>
              <a:rPr lang="en-US" dirty="0" smtClean="0"/>
              <a:t> link </a:t>
            </a:r>
            <a:r>
              <a:rPr lang="en-US" dirty="0" err="1" smtClean="0"/>
              <a:t>referensi</a:t>
            </a:r>
            <a:r>
              <a:rPr lang="en-US" dirty="0" smtClean="0"/>
              <a:t> </a:t>
            </a:r>
            <a:r>
              <a:rPr lang="en-US" dirty="0" err="1" smtClean="0"/>
              <a:t>berikut</a:t>
            </a:r>
            <a:r>
              <a:rPr lang="en-US" dirty="0" smtClean="0"/>
              <a:t> </a:t>
            </a:r>
            <a:r>
              <a:rPr lang="en-US" dirty="0" err="1" smtClean="0"/>
              <a:t>ini</a:t>
            </a:r>
            <a:r>
              <a:rPr lang="en-US" dirty="0" smtClean="0"/>
              <a:t>:</a:t>
            </a:r>
          </a:p>
          <a:p>
            <a:pPr marL="68580" indent="0">
              <a:buNone/>
            </a:pPr>
            <a:endParaRPr lang="en-US" dirty="0"/>
          </a:p>
          <a:p>
            <a:pPr marL="68580" indent="0">
              <a:buNone/>
            </a:pPr>
            <a:r>
              <a:rPr lang="id-ID" u="sng" dirty="0">
                <a:hlinkClick r:id="rId2"/>
              </a:rPr>
              <a:t>http://www.youtube.com/watch?v=WXMjEM8ZWds</a:t>
            </a:r>
            <a:endParaRPr lang="en-US" dirty="0"/>
          </a:p>
          <a:p>
            <a:pPr marL="68580" indent="0">
              <a:buNone/>
            </a:pPr>
            <a:endParaRPr lang="en-US" dirty="0"/>
          </a:p>
        </p:txBody>
      </p:sp>
    </p:spTree>
    <p:extLst>
      <p:ext uri="{BB962C8B-B14F-4D97-AF65-F5344CB8AC3E}">
        <p14:creationId xmlns:p14="http://schemas.microsoft.com/office/powerpoint/2010/main" val="2648524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8064" y="0"/>
            <a:ext cx="2736304" cy="613872"/>
          </a:xfrm>
        </p:spPr>
        <p:txBody>
          <a:bodyPr>
            <a:normAutofit fontScale="90000"/>
          </a:bodyPr>
          <a:lstStyle/>
          <a:p>
            <a:r>
              <a:rPr lang="en-US" dirty="0" err="1" smtClean="0">
                <a:solidFill>
                  <a:schemeClr val="bg1"/>
                </a:solidFill>
              </a:rPr>
              <a:t>referensi</a:t>
            </a:r>
            <a:endParaRPr lang="en-US" dirty="0">
              <a:solidFill>
                <a:schemeClr val="bg1"/>
              </a:solidFill>
            </a:endParaRPr>
          </a:p>
        </p:txBody>
      </p:sp>
      <p:sp>
        <p:nvSpPr>
          <p:cNvPr id="3" name="Content Placeholder 2"/>
          <p:cNvSpPr>
            <a:spLocks noGrp="1"/>
          </p:cNvSpPr>
          <p:nvPr>
            <p:ph sz="quarter" idx="13"/>
          </p:nvPr>
        </p:nvSpPr>
        <p:spPr>
          <a:xfrm>
            <a:off x="899592" y="1124744"/>
            <a:ext cx="7418016" cy="3493008"/>
          </a:xfrm>
        </p:spPr>
        <p:txBody>
          <a:bodyPr>
            <a:normAutofit fontScale="92500" lnSpcReduction="20000"/>
          </a:bodyPr>
          <a:lstStyle/>
          <a:p>
            <a:pPr marL="396875" indent="-327025">
              <a:buFont typeface="Wingdings" pitchFamily="2" charset="2"/>
              <a:buChar char="Ø"/>
            </a:pPr>
            <a:r>
              <a:rPr lang="en-US" b="1" dirty="0" err="1">
                <a:latin typeface="Calibri" pitchFamily="34" charset="0"/>
                <a:cs typeface="Calibri" pitchFamily="34" charset="0"/>
              </a:rPr>
              <a:t>Munir</a:t>
            </a:r>
            <a:r>
              <a:rPr lang="en-US" b="1" dirty="0">
                <a:latin typeface="Calibri" pitchFamily="34" charset="0"/>
                <a:cs typeface="Calibri" pitchFamily="34" charset="0"/>
              </a:rPr>
              <a:t>,   R., </a:t>
            </a:r>
            <a:r>
              <a:rPr lang="en-US" b="1" dirty="0" err="1">
                <a:latin typeface="Calibri" pitchFamily="34" charset="0"/>
                <a:cs typeface="Calibri" pitchFamily="34" charset="0"/>
              </a:rPr>
              <a:t>Matematika</a:t>
            </a:r>
            <a:r>
              <a:rPr lang="en-US" b="1" dirty="0">
                <a:latin typeface="Calibri" pitchFamily="34" charset="0"/>
                <a:cs typeface="Calibri" pitchFamily="34" charset="0"/>
              </a:rPr>
              <a:t> </a:t>
            </a:r>
            <a:r>
              <a:rPr lang="en-US" b="1" dirty="0" err="1" smtClean="0">
                <a:latin typeface="Calibri" pitchFamily="34" charset="0"/>
                <a:cs typeface="Calibri" pitchFamily="34" charset="0"/>
              </a:rPr>
              <a:t>Diskrit</a:t>
            </a:r>
            <a:r>
              <a:rPr lang="en-US" b="1" dirty="0" smtClean="0">
                <a:latin typeface="Calibri" pitchFamily="34" charset="0"/>
                <a:cs typeface="Calibri" pitchFamily="34" charset="0"/>
              </a:rPr>
              <a:t> </a:t>
            </a:r>
            <a:r>
              <a:rPr lang="en-US" b="1" dirty="0" err="1">
                <a:latin typeface="Calibri" pitchFamily="34" charset="0"/>
                <a:cs typeface="Calibri" pitchFamily="34" charset="0"/>
              </a:rPr>
              <a:t>untuk</a:t>
            </a:r>
            <a:r>
              <a:rPr lang="en-US" b="1" dirty="0">
                <a:latin typeface="Calibri" pitchFamily="34" charset="0"/>
                <a:cs typeface="Calibri" pitchFamily="34" charset="0"/>
              </a:rPr>
              <a:t> </a:t>
            </a:r>
            <a:r>
              <a:rPr lang="en-US" b="1" dirty="0" err="1" smtClean="0">
                <a:latin typeface="Calibri" pitchFamily="34" charset="0"/>
                <a:cs typeface="Calibri" pitchFamily="34" charset="0"/>
              </a:rPr>
              <a:t>Infomatika</a:t>
            </a:r>
            <a:r>
              <a:rPr lang="en-US" b="1" dirty="0" smtClean="0">
                <a:latin typeface="Calibri" pitchFamily="34" charset="0"/>
                <a:cs typeface="Calibri" pitchFamily="34" charset="0"/>
              </a:rPr>
              <a:t>, </a:t>
            </a:r>
            <a:r>
              <a:rPr lang="en-US" b="1" dirty="0" err="1" smtClean="0">
                <a:latin typeface="Calibri" pitchFamily="34" charset="0"/>
                <a:cs typeface="Calibri" pitchFamily="34" charset="0"/>
              </a:rPr>
              <a:t>Edisi</a:t>
            </a:r>
            <a:r>
              <a:rPr lang="en-US" b="1" dirty="0" smtClean="0">
                <a:latin typeface="Calibri" pitchFamily="34" charset="0"/>
                <a:cs typeface="Calibri" pitchFamily="34" charset="0"/>
              </a:rPr>
              <a:t> </a:t>
            </a:r>
            <a:r>
              <a:rPr lang="en-US" b="1" dirty="0" err="1">
                <a:latin typeface="Calibri" pitchFamily="34" charset="0"/>
                <a:cs typeface="Calibri" pitchFamily="34" charset="0"/>
              </a:rPr>
              <a:t>kedua</a:t>
            </a:r>
            <a:r>
              <a:rPr lang="en-US" b="1" dirty="0" smtClean="0">
                <a:latin typeface="Calibri" pitchFamily="34" charset="0"/>
                <a:cs typeface="Calibri" pitchFamily="34" charset="0"/>
              </a:rPr>
              <a:t>,  </a:t>
            </a:r>
            <a:r>
              <a:rPr lang="en-US" b="1" dirty="0">
                <a:latin typeface="Calibri" pitchFamily="34" charset="0"/>
                <a:cs typeface="Calibri" pitchFamily="34" charset="0"/>
              </a:rPr>
              <a:t>Bandung, 2003</a:t>
            </a:r>
          </a:p>
          <a:p>
            <a:pPr marL="396875" indent="-327025">
              <a:buFont typeface="Wingdings" pitchFamily="2" charset="2"/>
              <a:buChar char="Ø"/>
            </a:pPr>
            <a:r>
              <a:rPr lang="en-US" b="1" dirty="0" smtClean="0">
                <a:latin typeface="Calibri" pitchFamily="34" charset="0"/>
                <a:cs typeface="Calibri" pitchFamily="34" charset="0"/>
              </a:rPr>
              <a:t>Rosen</a:t>
            </a:r>
            <a:r>
              <a:rPr lang="en-US" b="1" dirty="0">
                <a:latin typeface="Calibri" pitchFamily="34" charset="0"/>
                <a:cs typeface="Calibri" pitchFamily="34" charset="0"/>
              </a:rPr>
              <a:t>,  K. H.,  Discrete Mathematics and Its Applications, 5th  edition, McGraw-Hill, Singapore, </a:t>
            </a:r>
            <a:r>
              <a:rPr lang="en-US" b="1" dirty="0" smtClean="0">
                <a:latin typeface="Calibri" pitchFamily="34" charset="0"/>
                <a:cs typeface="Calibri" pitchFamily="34" charset="0"/>
              </a:rPr>
              <a:t>2003</a:t>
            </a:r>
          </a:p>
          <a:p>
            <a:pPr marL="396875" indent="-327025">
              <a:buFont typeface="Wingdings" pitchFamily="2" charset="2"/>
              <a:buChar char="Ø"/>
            </a:pPr>
            <a:r>
              <a:rPr lang="en-US" b="1" dirty="0" err="1">
                <a:latin typeface="Calibri" pitchFamily="34" charset="0"/>
                <a:cs typeface="Calibri" pitchFamily="34" charset="0"/>
              </a:rPr>
              <a:t>Lipschutz</a:t>
            </a:r>
            <a:r>
              <a:rPr lang="en-US" b="1" dirty="0">
                <a:latin typeface="Calibri" pitchFamily="34" charset="0"/>
                <a:cs typeface="Calibri" pitchFamily="34" charset="0"/>
              </a:rPr>
              <a:t> S., Lipson M., </a:t>
            </a:r>
            <a:r>
              <a:rPr lang="en-US" b="1" i="1" dirty="0">
                <a:latin typeface="Calibri" pitchFamily="34" charset="0"/>
                <a:cs typeface="Calibri" pitchFamily="34" charset="0"/>
              </a:rPr>
              <a:t>Discrete Mathematics</a:t>
            </a:r>
            <a:r>
              <a:rPr lang="en-US" b="1" dirty="0">
                <a:latin typeface="Calibri" pitchFamily="34" charset="0"/>
                <a:cs typeface="Calibri" pitchFamily="34" charset="0"/>
              </a:rPr>
              <a:t>, McGraw Hill USA, 1997</a:t>
            </a:r>
            <a:endParaRPr lang="en-US" sz="1400" b="1" dirty="0">
              <a:latin typeface="Calibri" pitchFamily="34" charset="0"/>
              <a:cs typeface="Calibri" pitchFamily="34" charset="0"/>
            </a:endParaRPr>
          </a:p>
          <a:p>
            <a:pPr marL="396875" indent="-327025">
              <a:buFont typeface="Wingdings" pitchFamily="2" charset="2"/>
              <a:buChar char="Ø"/>
            </a:pPr>
            <a:r>
              <a:rPr lang="en-US" b="1" dirty="0" smtClean="0">
                <a:latin typeface="Calibri" pitchFamily="34" charset="0"/>
                <a:cs typeface="Calibri" pitchFamily="34" charset="0"/>
              </a:rPr>
              <a:t>Peter </a:t>
            </a:r>
            <a:r>
              <a:rPr lang="en-US" b="1" dirty="0">
                <a:latin typeface="Calibri" pitchFamily="34" charset="0"/>
                <a:cs typeface="Calibri" pitchFamily="34" charset="0"/>
              </a:rPr>
              <a:t>Grossman, Discrete Mathematics for Computing, Second </a:t>
            </a:r>
            <a:r>
              <a:rPr lang="en-US" b="1" dirty="0" smtClean="0">
                <a:latin typeface="Calibri" pitchFamily="34" charset="0"/>
                <a:cs typeface="Calibri" pitchFamily="34" charset="0"/>
              </a:rPr>
              <a:t>Edition, </a:t>
            </a:r>
            <a:r>
              <a:rPr lang="en-US" b="1" dirty="0" err="1" smtClean="0">
                <a:latin typeface="Calibri" pitchFamily="34" charset="0"/>
                <a:cs typeface="Calibri" pitchFamily="34" charset="0"/>
              </a:rPr>
              <a:t>Grassroot</a:t>
            </a:r>
            <a:r>
              <a:rPr lang="en-US" b="1" dirty="0" smtClean="0">
                <a:latin typeface="Calibri" pitchFamily="34" charset="0"/>
                <a:cs typeface="Calibri" pitchFamily="34" charset="0"/>
              </a:rPr>
              <a:t> Series</a:t>
            </a:r>
          </a:p>
          <a:p>
            <a:pPr marL="396875" indent="-327025">
              <a:buFont typeface="Wingdings" pitchFamily="2" charset="2"/>
              <a:buChar char="Ø"/>
            </a:pPr>
            <a:r>
              <a:rPr lang="en-US" b="1" dirty="0">
                <a:latin typeface="Calibri" pitchFamily="34" charset="0"/>
                <a:cs typeface="Calibri" pitchFamily="34" charset="0"/>
                <a:hlinkClick r:id="rId2"/>
              </a:rPr>
              <a:t>http://</a:t>
            </a:r>
            <a:r>
              <a:rPr lang="en-US" b="1" dirty="0" smtClean="0">
                <a:latin typeface="Calibri" pitchFamily="34" charset="0"/>
                <a:cs typeface="Calibri" pitchFamily="34" charset="0"/>
                <a:hlinkClick r:id="rId2"/>
              </a:rPr>
              <a:t>www.omicsonline.org</a:t>
            </a:r>
            <a:r>
              <a:rPr lang="en-US" b="1" dirty="0" smtClean="0">
                <a:latin typeface="Calibri" pitchFamily="34" charset="0"/>
                <a:cs typeface="Calibri" pitchFamily="34" charset="0"/>
              </a:rPr>
              <a:t> (</a:t>
            </a:r>
            <a:r>
              <a:rPr lang="en-US" b="1" dirty="0" err="1" smtClean="0">
                <a:latin typeface="Calibri" pitchFamily="34" charset="0"/>
                <a:cs typeface="Calibri" pitchFamily="34" charset="0"/>
              </a:rPr>
              <a:t>Gambar</a:t>
            </a:r>
            <a:r>
              <a:rPr lang="en-US" b="1" dirty="0" smtClean="0">
                <a:latin typeface="Calibri" pitchFamily="34" charset="0"/>
                <a:cs typeface="Calibri" pitchFamily="34" charset="0"/>
              </a:rPr>
              <a:t>)</a:t>
            </a:r>
          </a:p>
          <a:p>
            <a:pPr marL="396875" indent="-327025">
              <a:buFont typeface="Wingdings" pitchFamily="2" charset="2"/>
              <a:buChar char="Ø"/>
            </a:pPr>
            <a:endParaRPr lang="en-US" b="1" dirty="0" smtClean="0">
              <a:latin typeface="Calibri" pitchFamily="34" charset="0"/>
              <a:cs typeface="Calibri" pitchFamily="34" charset="0"/>
            </a:endParaRPr>
          </a:p>
          <a:p>
            <a:pPr marL="396875" indent="-327025">
              <a:buFont typeface="Wingdings" pitchFamily="2" charset="2"/>
              <a:buChar char="Ø"/>
            </a:pPr>
            <a:r>
              <a:rPr lang="id-ID" sz="1900" u="sng" dirty="0">
                <a:solidFill>
                  <a:schemeClr val="tx1"/>
                </a:solidFill>
                <a:latin typeface="Calibri" pitchFamily="34" charset="0"/>
                <a:cs typeface="Calibri" pitchFamily="34" charset="0"/>
                <a:hlinkClick r:id="rId3"/>
              </a:rPr>
              <a:t>http://www.youtube.com/watch?v=WXMjEM8ZWds</a:t>
            </a:r>
            <a:endParaRPr lang="en-US" sz="1900" dirty="0">
              <a:solidFill>
                <a:schemeClr val="tx1"/>
              </a:solidFill>
              <a:latin typeface="Calibri" pitchFamily="34" charset="0"/>
              <a:cs typeface="Calibri" pitchFamily="34" charset="0"/>
            </a:endParaRPr>
          </a:p>
          <a:p>
            <a:pPr marL="396875" indent="-327025">
              <a:buFont typeface="Wingdings" pitchFamily="2" charset="2"/>
              <a:buChar char="Ø"/>
            </a:pPr>
            <a:endParaRPr lang="en-US" b="1" dirty="0">
              <a:latin typeface="Calibri" pitchFamily="34" charset="0"/>
              <a:cs typeface="Calibri" pitchFamily="34" charset="0"/>
            </a:endParaRPr>
          </a:p>
          <a:p>
            <a:pPr>
              <a:buFont typeface="Wingdings" pitchFamily="2" charset="2"/>
              <a:buChar char="Ø"/>
            </a:pPr>
            <a:endParaRPr lang="en-US" dirty="0"/>
          </a:p>
          <a:p>
            <a:endParaRPr lang="en-US" dirty="0"/>
          </a:p>
        </p:txBody>
      </p:sp>
    </p:spTree>
    <p:extLst>
      <p:ext uri="{BB962C8B-B14F-4D97-AF65-F5344CB8AC3E}">
        <p14:creationId xmlns:p14="http://schemas.microsoft.com/office/powerpoint/2010/main" val="3425204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0" y="2781300"/>
            <a:ext cx="9144000" cy="0"/>
          </a:xfrm>
          <a:prstGeom prst="rect">
            <a:avLst/>
          </a:prstGeom>
          <a:noFill/>
          <a:ln w="9525">
            <a:noFill/>
            <a:miter lim="800000"/>
            <a:headEnd/>
            <a:tailEnd/>
          </a:ln>
        </p:spPr>
        <p:txBody>
          <a:bodyPr wrap="none" anchor="ctr">
            <a:spAutoFit/>
          </a:bodyPr>
          <a:lstStyle/>
          <a:p>
            <a:endParaRPr lang="id-ID"/>
          </a:p>
        </p:txBody>
      </p:sp>
      <p:graphicFrame>
        <p:nvGraphicFramePr>
          <p:cNvPr id="1026" name="Object 2"/>
          <p:cNvGraphicFramePr>
            <a:graphicFrameLocks noChangeAspect="1"/>
          </p:cNvGraphicFramePr>
          <p:nvPr>
            <p:extLst>
              <p:ext uri="{D42A27DB-BD31-4B8C-83A1-F6EECF244321}">
                <p14:modId xmlns:p14="http://schemas.microsoft.com/office/powerpoint/2010/main" val="2734777312"/>
              </p:ext>
            </p:extLst>
          </p:nvPr>
        </p:nvGraphicFramePr>
        <p:xfrm>
          <a:off x="683568" y="3284984"/>
          <a:ext cx="7920038" cy="1870075"/>
        </p:xfrm>
        <a:graphic>
          <a:graphicData uri="http://schemas.openxmlformats.org/presentationml/2006/ole">
            <mc:AlternateContent xmlns:mc="http://schemas.openxmlformats.org/markup-compatibility/2006">
              <mc:Choice xmlns:v="urn:schemas-microsoft-com:vml" Requires="v">
                <p:oleObj spid="_x0000_s58392" r:id="rId3" imgW="5637276" imgH="1327099" progId="Visio.Drawing.11">
                  <p:embed/>
                </p:oleObj>
              </mc:Choice>
              <mc:Fallback>
                <p:oleObj r:id="rId3" imgW="5637276" imgH="1327099" progId="Visio.Drawing.1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284984"/>
                        <a:ext cx="7920038" cy="187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ext Box 6"/>
          <p:cNvSpPr txBox="1">
            <a:spLocks noChangeArrowheads="1"/>
          </p:cNvSpPr>
          <p:nvPr/>
        </p:nvSpPr>
        <p:spPr bwMode="auto">
          <a:xfrm>
            <a:off x="683568" y="980728"/>
            <a:ext cx="6867586" cy="1754326"/>
          </a:xfrm>
          <a:prstGeom prst="rect">
            <a:avLst/>
          </a:prstGeom>
          <a:noFill/>
          <a:ln w="9525">
            <a:noFill/>
            <a:miter lim="800000"/>
            <a:headEnd/>
            <a:tailEnd/>
          </a:ln>
        </p:spPr>
        <p:txBody>
          <a:bodyPr wrap="none">
            <a:spAutoFit/>
          </a:bodyPr>
          <a:lstStyle/>
          <a:p>
            <a:r>
              <a:rPr lang="en-US" sz="3600" b="1" u="sng" dirty="0" smtClean="0">
                <a:latin typeface="Amira-Regular" pitchFamily="2" charset="0"/>
              </a:rPr>
              <a:t>CONTOH DIAGRAM </a:t>
            </a:r>
            <a:r>
              <a:rPr lang="en-US" sz="3600" b="1" u="sng" dirty="0">
                <a:latin typeface="Amira-Regular" pitchFamily="2" charset="0"/>
              </a:rPr>
              <a:t>RELASI </a:t>
            </a:r>
            <a:endParaRPr lang="en-US" sz="3600" b="1" u="sng" dirty="0" smtClean="0">
              <a:latin typeface="Amira-Regular" pitchFamily="2" charset="0"/>
            </a:endParaRPr>
          </a:p>
          <a:p>
            <a:r>
              <a:rPr lang="en-US" sz="3600" b="1" u="sng" dirty="0" smtClean="0">
                <a:latin typeface="Amira-Regular" pitchFamily="2" charset="0"/>
              </a:rPr>
              <a:t>ANTAR </a:t>
            </a:r>
            <a:r>
              <a:rPr lang="en-US" sz="3600" b="1" u="sng" dirty="0">
                <a:latin typeface="Amira-Regular" pitchFamily="2" charset="0"/>
              </a:rPr>
              <a:t>TABEL</a:t>
            </a:r>
            <a:r>
              <a:rPr lang="en-US" sz="3600" dirty="0">
                <a:latin typeface="Amira-Regular" pitchFamily="2" charset="0"/>
              </a:rPr>
              <a:t> </a:t>
            </a:r>
            <a:endParaRPr lang="en-US" sz="3600" dirty="0" smtClean="0">
              <a:latin typeface="Amira-Regular" pitchFamily="2" charset="0"/>
            </a:endParaRPr>
          </a:p>
          <a:p>
            <a:r>
              <a:rPr lang="en-US" sz="3600" dirty="0" smtClean="0">
                <a:latin typeface="Amira-Regular" pitchFamily="2" charset="0"/>
              </a:rPr>
              <a:t>(</a:t>
            </a:r>
            <a:r>
              <a:rPr lang="en-US" sz="3600" dirty="0" err="1" smtClean="0">
                <a:latin typeface="Amira-Regular" pitchFamily="2" charset="0"/>
              </a:rPr>
              <a:t>DbRental;baca</a:t>
            </a:r>
            <a:r>
              <a:rPr lang="en-US" sz="3600" dirty="0" smtClean="0">
                <a:latin typeface="Amira-Regular" pitchFamily="2" charset="0"/>
              </a:rPr>
              <a:t>(Database rental))</a:t>
            </a:r>
            <a:endParaRPr lang="en-US" sz="3600" dirty="0">
              <a:latin typeface="Amira-Regular"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899592" y="1196752"/>
            <a:ext cx="7632848" cy="3508977"/>
          </a:xfrm>
        </p:spPr>
        <p:txBody>
          <a:bodyPr/>
          <a:lstStyle/>
          <a:p>
            <a:pPr algn="just"/>
            <a:r>
              <a:rPr lang="id-ID" dirty="0" smtClean="0"/>
              <a:t>dalam sebuah proses bisnis tidak semua data dalam database digunakan, misalkan dalam permintaan (disebut Query) proses transaksi rental mobil hanya melibatkan data-data yang berkaitan dengan proses tersebut, sehingga pada saat merancang query harus memahami relasi antar data, relasi antar data dapat diperlihatkan dalam diagram berikut: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402531" y="2963863"/>
            <a:ext cx="1512888" cy="503237"/>
          </a:xfrm>
          <a:prstGeom prst="rect">
            <a:avLst/>
          </a:prstGeom>
          <a:solidFill>
            <a:schemeClr val="folHlink"/>
          </a:solidFill>
          <a:ln w="9525">
            <a:solidFill>
              <a:srgbClr val="0000FF"/>
            </a:solidFill>
            <a:miter lim="800000"/>
            <a:headEnd/>
            <a:tailEnd/>
          </a:ln>
        </p:spPr>
        <p:txBody>
          <a:bodyPr wrap="none" anchor="ctr"/>
          <a:lstStyle/>
          <a:p>
            <a:pPr algn="ctr"/>
            <a:r>
              <a:rPr lang="en-US">
                <a:latin typeface="Amira-Regular" pitchFamily="2" charset="0"/>
              </a:rPr>
              <a:t>Konsumen</a:t>
            </a:r>
          </a:p>
        </p:txBody>
      </p:sp>
      <p:sp>
        <p:nvSpPr>
          <p:cNvPr id="19459" name="Rectangle 5"/>
          <p:cNvSpPr>
            <a:spLocks noChangeArrowheads="1"/>
          </p:cNvSpPr>
          <p:nvPr/>
        </p:nvSpPr>
        <p:spPr bwMode="auto">
          <a:xfrm>
            <a:off x="6442844" y="2963863"/>
            <a:ext cx="1512887" cy="503237"/>
          </a:xfrm>
          <a:prstGeom prst="rect">
            <a:avLst/>
          </a:prstGeom>
          <a:solidFill>
            <a:srgbClr val="FF66FF"/>
          </a:solidFill>
          <a:ln w="9525">
            <a:solidFill>
              <a:srgbClr val="0000FF"/>
            </a:solidFill>
            <a:miter lim="800000"/>
            <a:headEnd/>
            <a:tailEnd/>
          </a:ln>
        </p:spPr>
        <p:txBody>
          <a:bodyPr wrap="none" anchor="ctr"/>
          <a:lstStyle/>
          <a:p>
            <a:pPr algn="ctr"/>
            <a:r>
              <a:rPr lang="en-US">
                <a:latin typeface="Amira-Regular" pitchFamily="2" charset="0"/>
              </a:rPr>
              <a:t>Mobil</a:t>
            </a:r>
          </a:p>
        </p:txBody>
      </p:sp>
      <p:sp>
        <p:nvSpPr>
          <p:cNvPr id="19460" name="AutoShape 6"/>
          <p:cNvSpPr>
            <a:spLocks noChangeArrowheads="1"/>
          </p:cNvSpPr>
          <p:nvPr/>
        </p:nvSpPr>
        <p:spPr bwMode="auto">
          <a:xfrm>
            <a:off x="3994919" y="2819400"/>
            <a:ext cx="1368425" cy="792163"/>
          </a:xfrm>
          <a:prstGeom prst="flowChartDecision">
            <a:avLst/>
          </a:prstGeom>
          <a:solidFill>
            <a:srgbClr val="FFFF99"/>
          </a:solidFill>
          <a:ln w="9525">
            <a:solidFill>
              <a:schemeClr val="hlink"/>
            </a:solidFill>
            <a:miter lim="800000"/>
            <a:headEnd/>
            <a:tailEnd/>
          </a:ln>
        </p:spPr>
        <p:txBody>
          <a:bodyPr wrap="none" anchor="ctr"/>
          <a:lstStyle/>
          <a:p>
            <a:pPr algn="ctr"/>
            <a:r>
              <a:rPr lang="en-US" b="1">
                <a:latin typeface="Amira-Regular" pitchFamily="2" charset="0"/>
              </a:rPr>
              <a:t>Sewa</a:t>
            </a:r>
          </a:p>
        </p:txBody>
      </p:sp>
      <p:sp>
        <p:nvSpPr>
          <p:cNvPr id="19461" name="Oval 7"/>
          <p:cNvSpPr>
            <a:spLocks noChangeArrowheads="1"/>
          </p:cNvSpPr>
          <p:nvPr/>
        </p:nvSpPr>
        <p:spPr bwMode="auto">
          <a:xfrm>
            <a:off x="538931" y="1884363"/>
            <a:ext cx="1584325" cy="360362"/>
          </a:xfrm>
          <a:prstGeom prst="ellipse">
            <a:avLst/>
          </a:prstGeom>
          <a:solidFill>
            <a:schemeClr val="accent1"/>
          </a:solidFill>
          <a:ln w="9525">
            <a:noFill/>
            <a:round/>
            <a:headEnd/>
            <a:tailEnd/>
          </a:ln>
        </p:spPr>
        <p:txBody>
          <a:bodyPr wrap="none" anchor="ctr"/>
          <a:lstStyle/>
          <a:p>
            <a:pPr algn="ctr"/>
            <a:r>
              <a:rPr lang="en-US" sz="1200" u="sng">
                <a:latin typeface="Amira-Regular" pitchFamily="2" charset="0"/>
              </a:rPr>
              <a:t>KodeKonsumen</a:t>
            </a:r>
          </a:p>
        </p:txBody>
      </p:sp>
      <p:sp>
        <p:nvSpPr>
          <p:cNvPr id="19462" name="Oval 8"/>
          <p:cNvSpPr>
            <a:spLocks noChangeArrowheads="1"/>
          </p:cNvSpPr>
          <p:nvPr/>
        </p:nvSpPr>
        <p:spPr bwMode="auto">
          <a:xfrm>
            <a:off x="1907356" y="1595438"/>
            <a:ext cx="1584325" cy="360362"/>
          </a:xfrm>
          <a:prstGeom prst="ellipse">
            <a:avLst/>
          </a:prstGeom>
          <a:solidFill>
            <a:schemeClr val="accent1"/>
          </a:solidFill>
          <a:ln w="9525">
            <a:noFill/>
            <a:round/>
            <a:headEnd/>
            <a:tailEnd/>
          </a:ln>
        </p:spPr>
        <p:txBody>
          <a:bodyPr wrap="none" anchor="ctr"/>
          <a:lstStyle/>
          <a:p>
            <a:pPr algn="ctr"/>
            <a:r>
              <a:rPr lang="en-US" sz="1200">
                <a:latin typeface="Amira-Regular" pitchFamily="2" charset="0"/>
              </a:rPr>
              <a:t>NamaKonsumen</a:t>
            </a:r>
          </a:p>
        </p:txBody>
      </p:sp>
      <p:sp>
        <p:nvSpPr>
          <p:cNvPr id="19463" name="Oval 9"/>
          <p:cNvSpPr>
            <a:spLocks noChangeArrowheads="1"/>
          </p:cNvSpPr>
          <p:nvPr/>
        </p:nvSpPr>
        <p:spPr bwMode="auto">
          <a:xfrm>
            <a:off x="465906" y="3827463"/>
            <a:ext cx="1584325" cy="360362"/>
          </a:xfrm>
          <a:prstGeom prst="ellipse">
            <a:avLst/>
          </a:prstGeom>
          <a:solidFill>
            <a:schemeClr val="accent1"/>
          </a:solidFill>
          <a:ln w="9525">
            <a:noFill/>
            <a:round/>
            <a:headEnd/>
            <a:tailEnd/>
          </a:ln>
        </p:spPr>
        <p:txBody>
          <a:bodyPr wrap="none" anchor="ctr"/>
          <a:lstStyle/>
          <a:p>
            <a:pPr algn="ctr"/>
            <a:r>
              <a:rPr lang="en-US" sz="1200">
                <a:latin typeface="Amira-Regular" pitchFamily="2" charset="0"/>
              </a:rPr>
              <a:t>No KTP</a:t>
            </a:r>
          </a:p>
        </p:txBody>
      </p:sp>
      <p:sp>
        <p:nvSpPr>
          <p:cNvPr id="19464" name="Oval 10"/>
          <p:cNvSpPr>
            <a:spLocks noChangeArrowheads="1"/>
          </p:cNvSpPr>
          <p:nvPr/>
        </p:nvSpPr>
        <p:spPr bwMode="auto">
          <a:xfrm>
            <a:off x="2194694" y="4259263"/>
            <a:ext cx="1584325" cy="360362"/>
          </a:xfrm>
          <a:prstGeom prst="ellipse">
            <a:avLst/>
          </a:prstGeom>
          <a:solidFill>
            <a:schemeClr val="accent1"/>
          </a:solidFill>
          <a:ln w="9525">
            <a:noFill/>
            <a:round/>
            <a:headEnd/>
            <a:tailEnd/>
          </a:ln>
        </p:spPr>
        <p:txBody>
          <a:bodyPr wrap="none" anchor="ctr"/>
          <a:lstStyle/>
          <a:p>
            <a:pPr algn="ctr"/>
            <a:r>
              <a:rPr lang="en-US" sz="1200">
                <a:latin typeface="Amira-Regular" pitchFamily="2" charset="0"/>
              </a:rPr>
              <a:t>No Telp</a:t>
            </a:r>
          </a:p>
        </p:txBody>
      </p:sp>
      <p:sp>
        <p:nvSpPr>
          <p:cNvPr id="19465" name="Oval 11"/>
          <p:cNvSpPr>
            <a:spLocks noChangeArrowheads="1"/>
          </p:cNvSpPr>
          <p:nvPr/>
        </p:nvSpPr>
        <p:spPr bwMode="auto">
          <a:xfrm>
            <a:off x="1115194" y="4692650"/>
            <a:ext cx="1584325" cy="360363"/>
          </a:xfrm>
          <a:prstGeom prst="ellipse">
            <a:avLst/>
          </a:prstGeom>
          <a:solidFill>
            <a:schemeClr val="accent1"/>
          </a:solidFill>
          <a:ln w="9525">
            <a:noFill/>
            <a:round/>
            <a:headEnd/>
            <a:tailEnd/>
          </a:ln>
        </p:spPr>
        <p:txBody>
          <a:bodyPr wrap="none" anchor="ctr"/>
          <a:lstStyle/>
          <a:p>
            <a:pPr algn="ctr"/>
            <a:r>
              <a:rPr lang="en-US" sz="1200">
                <a:latin typeface="Amira-Regular" pitchFamily="2" charset="0"/>
              </a:rPr>
              <a:t>Alamat</a:t>
            </a:r>
          </a:p>
        </p:txBody>
      </p:sp>
      <p:sp>
        <p:nvSpPr>
          <p:cNvPr id="19466" name="Line 12"/>
          <p:cNvSpPr>
            <a:spLocks noChangeShapeType="1"/>
          </p:cNvSpPr>
          <p:nvPr/>
        </p:nvSpPr>
        <p:spPr bwMode="auto">
          <a:xfrm>
            <a:off x="1473969" y="2243138"/>
            <a:ext cx="433387" cy="720725"/>
          </a:xfrm>
          <a:prstGeom prst="line">
            <a:avLst/>
          </a:prstGeom>
          <a:noFill/>
          <a:ln w="9525">
            <a:solidFill>
              <a:schemeClr val="tx1"/>
            </a:solidFill>
            <a:round/>
            <a:headEnd/>
            <a:tailEnd/>
          </a:ln>
        </p:spPr>
        <p:txBody>
          <a:bodyPr/>
          <a:lstStyle/>
          <a:p>
            <a:endParaRPr lang="id-ID"/>
          </a:p>
        </p:txBody>
      </p:sp>
      <p:sp>
        <p:nvSpPr>
          <p:cNvPr id="19467" name="Line 13"/>
          <p:cNvSpPr>
            <a:spLocks noChangeShapeType="1"/>
          </p:cNvSpPr>
          <p:nvPr/>
        </p:nvSpPr>
        <p:spPr bwMode="auto">
          <a:xfrm flipH="1">
            <a:off x="2339156" y="1955800"/>
            <a:ext cx="431800" cy="1008063"/>
          </a:xfrm>
          <a:prstGeom prst="line">
            <a:avLst/>
          </a:prstGeom>
          <a:noFill/>
          <a:ln w="9525">
            <a:solidFill>
              <a:schemeClr val="tx1"/>
            </a:solidFill>
            <a:round/>
            <a:headEnd/>
            <a:tailEnd/>
          </a:ln>
        </p:spPr>
        <p:txBody>
          <a:bodyPr/>
          <a:lstStyle/>
          <a:p>
            <a:endParaRPr lang="id-ID"/>
          </a:p>
        </p:txBody>
      </p:sp>
      <p:sp>
        <p:nvSpPr>
          <p:cNvPr id="19468" name="Line 14"/>
          <p:cNvSpPr>
            <a:spLocks noChangeShapeType="1"/>
          </p:cNvSpPr>
          <p:nvPr/>
        </p:nvSpPr>
        <p:spPr bwMode="auto">
          <a:xfrm flipV="1">
            <a:off x="1331094" y="3467100"/>
            <a:ext cx="576262" cy="360363"/>
          </a:xfrm>
          <a:prstGeom prst="line">
            <a:avLst/>
          </a:prstGeom>
          <a:noFill/>
          <a:ln w="9525">
            <a:solidFill>
              <a:schemeClr val="tx1"/>
            </a:solidFill>
            <a:round/>
            <a:headEnd/>
            <a:tailEnd/>
          </a:ln>
        </p:spPr>
        <p:txBody>
          <a:bodyPr/>
          <a:lstStyle/>
          <a:p>
            <a:endParaRPr lang="id-ID"/>
          </a:p>
        </p:txBody>
      </p:sp>
      <p:sp>
        <p:nvSpPr>
          <p:cNvPr id="19469" name="Line 15"/>
          <p:cNvSpPr>
            <a:spLocks noChangeShapeType="1"/>
          </p:cNvSpPr>
          <p:nvPr/>
        </p:nvSpPr>
        <p:spPr bwMode="auto">
          <a:xfrm flipV="1">
            <a:off x="2050231" y="3438525"/>
            <a:ext cx="288925" cy="1254125"/>
          </a:xfrm>
          <a:prstGeom prst="line">
            <a:avLst/>
          </a:prstGeom>
          <a:noFill/>
          <a:ln w="9525">
            <a:solidFill>
              <a:schemeClr val="tx1"/>
            </a:solidFill>
            <a:round/>
            <a:headEnd/>
            <a:tailEnd/>
          </a:ln>
        </p:spPr>
        <p:txBody>
          <a:bodyPr/>
          <a:lstStyle/>
          <a:p>
            <a:endParaRPr lang="id-ID"/>
          </a:p>
        </p:txBody>
      </p:sp>
      <p:sp>
        <p:nvSpPr>
          <p:cNvPr id="19470" name="Line 16"/>
          <p:cNvSpPr>
            <a:spLocks noChangeShapeType="1"/>
          </p:cNvSpPr>
          <p:nvPr/>
        </p:nvSpPr>
        <p:spPr bwMode="auto">
          <a:xfrm flipH="1" flipV="1">
            <a:off x="2555056" y="3467100"/>
            <a:ext cx="360363" cy="865188"/>
          </a:xfrm>
          <a:prstGeom prst="line">
            <a:avLst/>
          </a:prstGeom>
          <a:noFill/>
          <a:ln w="9525">
            <a:solidFill>
              <a:schemeClr val="tx1"/>
            </a:solidFill>
            <a:round/>
            <a:headEnd/>
            <a:tailEnd/>
          </a:ln>
        </p:spPr>
        <p:txBody>
          <a:bodyPr/>
          <a:lstStyle/>
          <a:p>
            <a:endParaRPr lang="id-ID"/>
          </a:p>
        </p:txBody>
      </p:sp>
      <p:sp>
        <p:nvSpPr>
          <p:cNvPr id="19471" name="Line 17"/>
          <p:cNvSpPr>
            <a:spLocks noChangeShapeType="1"/>
          </p:cNvSpPr>
          <p:nvPr/>
        </p:nvSpPr>
        <p:spPr bwMode="auto">
          <a:xfrm>
            <a:off x="2901131" y="3222625"/>
            <a:ext cx="1079500" cy="0"/>
          </a:xfrm>
          <a:prstGeom prst="line">
            <a:avLst/>
          </a:prstGeom>
          <a:noFill/>
          <a:ln w="28575">
            <a:solidFill>
              <a:schemeClr val="tx1"/>
            </a:solidFill>
            <a:round/>
            <a:headEnd/>
            <a:tailEnd/>
          </a:ln>
        </p:spPr>
        <p:txBody>
          <a:bodyPr/>
          <a:lstStyle/>
          <a:p>
            <a:endParaRPr lang="id-ID"/>
          </a:p>
        </p:txBody>
      </p:sp>
      <p:sp>
        <p:nvSpPr>
          <p:cNvPr id="19472" name="Line 18"/>
          <p:cNvSpPr>
            <a:spLocks noChangeShapeType="1"/>
          </p:cNvSpPr>
          <p:nvPr/>
        </p:nvSpPr>
        <p:spPr bwMode="auto">
          <a:xfrm>
            <a:off x="5363344" y="3224213"/>
            <a:ext cx="1079500" cy="0"/>
          </a:xfrm>
          <a:prstGeom prst="line">
            <a:avLst/>
          </a:prstGeom>
          <a:noFill/>
          <a:ln w="28575">
            <a:solidFill>
              <a:schemeClr val="tx1"/>
            </a:solidFill>
            <a:round/>
            <a:headEnd/>
            <a:tailEnd/>
          </a:ln>
        </p:spPr>
        <p:txBody>
          <a:bodyPr/>
          <a:lstStyle/>
          <a:p>
            <a:endParaRPr lang="id-ID"/>
          </a:p>
        </p:txBody>
      </p:sp>
      <p:sp>
        <p:nvSpPr>
          <p:cNvPr id="19473" name="Oval 20"/>
          <p:cNvSpPr>
            <a:spLocks noChangeArrowheads="1"/>
          </p:cNvSpPr>
          <p:nvPr/>
        </p:nvSpPr>
        <p:spPr bwMode="auto">
          <a:xfrm>
            <a:off x="3059881" y="1884363"/>
            <a:ext cx="1584325" cy="360362"/>
          </a:xfrm>
          <a:prstGeom prst="ellipse">
            <a:avLst/>
          </a:prstGeom>
          <a:solidFill>
            <a:srgbClr val="CCCCFF"/>
          </a:solidFill>
          <a:ln w="9525">
            <a:noFill/>
            <a:round/>
            <a:headEnd/>
            <a:tailEnd/>
          </a:ln>
        </p:spPr>
        <p:txBody>
          <a:bodyPr wrap="none" anchor="ctr"/>
          <a:lstStyle/>
          <a:p>
            <a:pPr algn="ctr"/>
            <a:r>
              <a:rPr lang="en-US" sz="1200">
                <a:latin typeface="Amira-Regular" pitchFamily="2" charset="0"/>
              </a:rPr>
              <a:t>KodeTransaksi</a:t>
            </a:r>
          </a:p>
        </p:txBody>
      </p:sp>
      <p:sp>
        <p:nvSpPr>
          <p:cNvPr id="19474" name="Oval 21"/>
          <p:cNvSpPr>
            <a:spLocks noChangeArrowheads="1"/>
          </p:cNvSpPr>
          <p:nvPr/>
        </p:nvSpPr>
        <p:spPr bwMode="auto">
          <a:xfrm>
            <a:off x="4428306" y="1595438"/>
            <a:ext cx="1584325" cy="360362"/>
          </a:xfrm>
          <a:prstGeom prst="ellipse">
            <a:avLst/>
          </a:prstGeom>
          <a:solidFill>
            <a:srgbClr val="CCCCFF"/>
          </a:solidFill>
          <a:ln w="9525">
            <a:noFill/>
            <a:round/>
            <a:headEnd/>
            <a:tailEnd/>
          </a:ln>
        </p:spPr>
        <p:txBody>
          <a:bodyPr wrap="none" anchor="ctr"/>
          <a:lstStyle/>
          <a:p>
            <a:pPr algn="ctr"/>
            <a:r>
              <a:rPr lang="en-US" sz="1200">
                <a:latin typeface="Amira-Regular" pitchFamily="2" charset="0"/>
              </a:rPr>
              <a:t>Tanggal</a:t>
            </a:r>
          </a:p>
        </p:txBody>
      </p:sp>
      <p:sp>
        <p:nvSpPr>
          <p:cNvPr id="19475" name="Oval 22"/>
          <p:cNvSpPr>
            <a:spLocks noChangeArrowheads="1"/>
          </p:cNvSpPr>
          <p:nvPr/>
        </p:nvSpPr>
        <p:spPr bwMode="auto">
          <a:xfrm>
            <a:off x="2915419" y="3684588"/>
            <a:ext cx="1584325" cy="360362"/>
          </a:xfrm>
          <a:prstGeom prst="ellipse">
            <a:avLst/>
          </a:prstGeom>
          <a:solidFill>
            <a:srgbClr val="CCCCFF"/>
          </a:solidFill>
          <a:ln w="9525">
            <a:noFill/>
            <a:round/>
            <a:headEnd/>
            <a:tailEnd/>
          </a:ln>
        </p:spPr>
        <p:txBody>
          <a:bodyPr wrap="none" anchor="ctr"/>
          <a:lstStyle/>
          <a:p>
            <a:pPr algn="ctr"/>
            <a:r>
              <a:rPr lang="en-US" sz="1200" u="sng">
                <a:latin typeface="Amira-Regular" pitchFamily="2" charset="0"/>
              </a:rPr>
              <a:t>KodeKonsumen</a:t>
            </a:r>
          </a:p>
        </p:txBody>
      </p:sp>
      <p:sp>
        <p:nvSpPr>
          <p:cNvPr id="19476" name="Oval 23"/>
          <p:cNvSpPr>
            <a:spLocks noChangeArrowheads="1"/>
          </p:cNvSpPr>
          <p:nvPr/>
        </p:nvSpPr>
        <p:spPr bwMode="auto">
          <a:xfrm>
            <a:off x="4787081" y="4259263"/>
            <a:ext cx="1584325" cy="360362"/>
          </a:xfrm>
          <a:prstGeom prst="ellipse">
            <a:avLst/>
          </a:prstGeom>
          <a:solidFill>
            <a:srgbClr val="CCCCFF"/>
          </a:solidFill>
          <a:ln w="9525">
            <a:noFill/>
            <a:round/>
            <a:headEnd/>
            <a:tailEnd/>
          </a:ln>
        </p:spPr>
        <p:txBody>
          <a:bodyPr wrap="none" anchor="ctr"/>
          <a:lstStyle/>
          <a:p>
            <a:pPr algn="ctr"/>
            <a:r>
              <a:rPr lang="en-US" sz="1200" u="sng">
                <a:latin typeface="Amira-Regular" pitchFamily="2" charset="0"/>
              </a:rPr>
              <a:t>KodeMobil</a:t>
            </a:r>
          </a:p>
        </p:txBody>
      </p:sp>
      <p:sp>
        <p:nvSpPr>
          <p:cNvPr id="19477" name="Oval 24"/>
          <p:cNvSpPr>
            <a:spLocks noChangeArrowheads="1"/>
          </p:cNvSpPr>
          <p:nvPr/>
        </p:nvSpPr>
        <p:spPr bwMode="auto">
          <a:xfrm>
            <a:off x="2986856" y="4835525"/>
            <a:ext cx="1584325" cy="360363"/>
          </a:xfrm>
          <a:prstGeom prst="ellipse">
            <a:avLst/>
          </a:prstGeom>
          <a:solidFill>
            <a:srgbClr val="CCCCFF"/>
          </a:solidFill>
          <a:ln w="9525">
            <a:noFill/>
            <a:round/>
            <a:headEnd/>
            <a:tailEnd/>
          </a:ln>
        </p:spPr>
        <p:txBody>
          <a:bodyPr wrap="none" anchor="ctr"/>
          <a:lstStyle/>
          <a:p>
            <a:pPr algn="ctr"/>
            <a:r>
              <a:rPr lang="en-US" sz="1200">
                <a:latin typeface="Amira-Regular" pitchFamily="2" charset="0"/>
              </a:rPr>
              <a:t>Tanggal</a:t>
            </a:r>
          </a:p>
        </p:txBody>
      </p:sp>
      <p:sp>
        <p:nvSpPr>
          <p:cNvPr id="19478" name="Line 25"/>
          <p:cNvSpPr>
            <a:spLocks noChangeShapeType="1"/>
          </p:cNvSpPr>
          <p:nvPr/>
        </p:nvSpPr>
        <p:spPr bwMode="auto">
          <a:xfrm>
            <a:off x="3994919" y="2243138"/>
            <a:ext cx="433387" cy="720725"/>
          </a:xfrm>
          <a:prstGeom prst="line">
            <a:avLst/>
          </a:prstGeom>
          <a:noFill/>
          <a:ln w="9525">
            <a:solidFill>
              <a:schemeClr val="tx1"/>
            </a:solidFill>
            <a:round/>
            <a:headEnd/>
            <a:tailEnd/>
          </a:ln>
        </p:spPr>
        <p:txBody>
          <a:bodyPr/>
          <a:lstStyle/>
          <a:p>
            <a:endParaRPr lang="id-ID"/>
          </a:p>
        </p:txBody>
      </p:sp>
      <p:sp>
        <p:nvSpPr>
          <p:cNvPr id="19479" name="Line 26"/>
          <p:cNvSpPr>
            <a:spLocks noChangeShapeType="1"/>
          </p:cNvSpPr>
          <p:nvPr/>
        </p:nvSpPr>
        <p:spPr bwMode="auto">
          <a:xfrm flipH="1">
            <a:off x="4860106" y="1955800"/>
            <a:ext cx="431800" cy="1008063"/>
          </a:xfrm>
          <a:prstGeom prst="line">
            <a:avLst/>
          </a:prstGeom>
          <a:noFill/>
          <a:ln w="9525">
            <a:solidFill>
              <a:schemeClr val="tx1"/>
            </a:solidFill>
            <a:round/>
            <a:headEnd/>
            <a:tailEnd/>
          </a:ln>
        </p:spPr>
        <p:txBody>
          <a:bodyPr/>
          <a:lstStyle/>
          <a:p>
            <a:endParaRPr lang="id-ID"/>
          </a:p>
        </p:txBody>
      </p:sp>
      <p:sp>
        <p:nvSpPr>
          <p:cNvPr id="19480" name="Line 27"/>
          <p:cNvSpPr>
            <a:spLocks noChangeShapeType="1"/>
          </p:cNvSpPr>
          <p:nvPr/>
        </p:nvSpPr>
        <p:spPr bwMode="auto">
          <a:xfrm flipV="1">
            <a:off x="3994919" y="3467100"/>
            <a:ext cx="433387" cy="217488"/>
          </a:xfrm>
          <a:prstGeom prst="line">
            <a:avLst/>
          </a:prstGeom>
          <a:noFill/>
          <a:ln w="9525">
            <a:solidFill>
              <a:schemeClr val="tx1"/>
            </a:solidFill>
            <a:round/>
            <a:headEnd/>
            <a:tailEnd/>
          </a:ln>
        </p:spPr>
        <p:txBody>
          <a:bodyPr/>
          <a:lstStyle/>
          <a:p>
            <a:endParaRPr lang="id-ID"/>
          </a:p>
        </p:txBody>
      </p:sp>
      <p:sp>
        <p:nvSpPr>
          <p:cNvPr id="19481" name="Line 28"/>
          <p:cNvSpPr>
            <a:spLocks noChangeShapeType="1"/>
          </p:cNvSpPr>
          <p:nvPr/>
        </p:nvSpPr>
        <p:spPr bwMode="auto">
          <a:xfrm flipV="1">
            <a:off x="4066356" y="3611563"/>
            <a:ext cx="649288" cy="1296987"/>
          </a:xfrm>
          <a:prstGeom prst="line">
            <a:avLst/>
          </a:prstGeom>
          <a:noFill/>
          <a:ln w="9525">
            <a:solidFill>
              <a:schemeClr val="tx1"/>
            </a:solidFill>
            <a:round/>
            <a:headEnd/>
            <a:tailEnd/>
          </a:ln>
        </p:spPr>
        <p:txBody>
          <a:bodyPr/>
          <a:lstStyle/>
          <a:p>
            <a:endParaRPr lang="id-ID"/>
          </a:p>
        </p:txBody>
      </p:sp>
      <p:sp>
        <p:nvSpPr>
          <p:cNvPr id="19482" name="Line 29"/>
          <p:cNvSpPr>
            <a:spLocks noChangeShapeType="1"/>
          </p:cNvSpPr>
          <p:nvPr/>
        </p:nvSpPr>
        <p:spPr bwMode="auto">
          <a:xfrm flipH="1" flipV="1">
            <a:off x="5002981" y="3395663"/>
            <a:ext cx="431800" cy="863600"/>
          </a:xfrm>
          <a:prstGeom prst="line">
            <a:avLst/>
          </a:prstGeom>
          <a:noFill/>
          <a:ln w="9525">
            <a:solidFill>
              <a:schemeClr val="tx1"/>
            </a:solidFill>
            <a:round/>
            <a:headEnd/>
            <a:tailEnd/>
          </a:ln>
        </p:spPr>
        <p:txBody>
          <a:bodyPr/>
          <a:lstStyle/>
          <a:p>
            <a:endParaRPr lang="id-ID"/>
          </a:p>
        </p:txBody>
      </p:sp>
      <p:sp>
        <p:nvSpPr>
          <p:cNvPr id="19483" name="Oval 41"/>
          <p:cNvSpPr>
            <a:spLocks noChangeArrowheads="1"/>
          </p:cNvSpPr>
          <p:nvPr/>
        </p:nvSpPr>
        <p:spPr bwMode="auto">
          <a:xfrm>
            <a:off x="5579244" y="1898650"/>
            <a:ext cx="1584325" cy="360363"/>
          </a:xfrm>
          <a:prstGeom prst="ellipse">
            <a:avLst/>
          </a:prstGeom>
          <a:solidFill>
            <a:srgbClr val="66FFCC"/>
          </a:solidFill>
          <a:ln w="9525">
            <a:noFill/>
            <a:round/>
            <a:headEnd/>
            <a:tailEnd/>
          </a:ln>
        </p:spPr>
        <p:txBody>
          <a:bodyPr wrap="none" anchor="ctr"/>
          <a:lstStyle/>
          <a:p>
            <a:pPr algn="ctr"/>
            <a:r>
              <a:rPr lang="en-US" sz="1200" u="sng">
                <a:latin typeface="Amira-Regular" pitchFamily="2" charset="0"/>
              </a:rPr>
              <a:t>KodeMobil</a:t>
            </a:r>
          </a:p>
        </p:txBody>
      </p:sp>
      <p:sp>
        <p:nvSpPr>
          <p:cNvPr id="19484" name="Oval 42"/>
          <p:cNvSpPr>
            <a:spLocks noChangeArrowheads="1"/>
          </p:cNvSpPr>
          <p:nvPr/>
        </p:nvSpPr>
        <p:spPr bwMode="auto">
          <a:xfrm>
            <a:off x="6947669" y="1609725"/>
            <a:ext cx="1584325" cy="360363"/>
          </a:xfrm>
          <a:prstGeom prst="ellipse">
            <a:avLst/>
          </a:prstGeom>
          <a:solidFill>
            <a:srgbClr val="66FFCC"/>
          </a:solidFill>
          <a:ln w="9525">
            <a:noFill/>
            <a:round/>
            <a:headEnd/>
            <a:tailEnd/>
          </a:ln>
        </p:spPr>
        <p:txBody>
          <a:bodyPr wrap="none" anchor="ctr"/>
          <a:lstStyle/>
          <a:p>
            <a:pPr algn="ctr"/>
            <a:r>
              <a:rPr lang="en-US" sz="1200">
                <a:latin typeface="Amira-Regular" pitchFamily="2" charset="0"/>
              </a:rPr>
              <a:t>Jenis Mobil</a:t>
            </a:r>
          </a:p>
        </p:txBody>
      </p:sp>
      <p:sp>
        <p:nvSpPr>
          <p:cNvPr id="19485" name="Oval 44"/>
          <p:cNvSpPr>
            <a:spLocks noChangeArrowheads="1"/>
          </p:cNvSpPr>
          <p:nvPr/>
        </p:nvSpPr>
        <p:spPr bwMode="auto">
          <a:xfrm>
            <a:off x="7092131" y="4259263"/>
            <a:ext cx="1584325" cy="360362"/>
          </a:xfrm>
          <a:prstGeom prst="ellipse">
            <a:avLst/>
          </a:prstGeom>
          <a:solidFill>
            <a:srgbClr val="66FFCC"/>
          </a:solidFill>
          <a:ln w="9525">
            <a:noFill/>
            <a:round/>
            <a:headEnd/>
            <a:tailEnd/>
          </a:ln>
        </p:spPr>
        <p:txBody>
          <a:bodyPr wrap="none" anchor="ctr"/>
          <a:lstStyle/>
          <a:p>
            <a:pPr algn="ctr"/>
            <a:r>
              <a:rPr lang="en-US" sz="1200">
                <a:latin typeface="Amira-Regular" pitchFamily="2" charset="0"/>
              </a:rPr>
              <a:t>Tarif Sewa</a:t>
            </a:r>
          </a:p>
        </p:txBody>
      </p:sp>
      <p:sp>
        <p:nvSpPr>
          <p:cNvPr id="19486" name="Oval 45"/>
          <p:cNvSpPr>
            <a:spLocks noChangeArrowheads="1"/>
          </p:cNvSpPr>
          <p:nvPr/>
        </p:nvSpPr>
        <p:spPr bwMode="auto">
          <a:xfrm>
            <a:off x="5866581" y="3900488"/>
            <a:ext cx="1584325" cy="360362"/>
          </a:xfrm>
          <a:prstGeom prst="ellipse">
            <a:avLst/>
          </a:prstGeom>
          <a:solidFill>
            <a:srgbClr val="66FFCC"/>
          </a:solidFill>
          <a:ln w="9525">
            <a:noFill/>
            <a:round/>
            <a:headEnd/>
            <a:tailEnd/>
          </a:ln>
        </p:spPr>
        <p:txBody>
          <a:bodyPr wrap="none" anchor="ctr"/>
          <a:lstStyle/>
          <a:p>
            <a:pPr algn="ctr"/>
            <a:r>
              <a:rPr lang="en-US" sz="1200">
                <a:latin typeface="Amira-Regular" pitchFamily="2" charset="0"/>
              </a:rPr>
              <a:t>No Polisi</a:t>
            </a:r>
          </a:p>
        </p:txBody>
      </p:sp>
      <p:sp>
        <p:nvSpPr>
          <p:cNvPr id="19487" name="Line 46"/>
          <p:cNvSpPr>
            <a:spLocks noChangeShapeType="1"/>
          </p:cNvSpPr>
          <p:nvPr/>
        </p:nvSpPr>
        <p:spPr bwMode="auto">
          <a:xfrm>
            <a:off x="6514281" y="2257425"/>
            <a:ext cx="433388" cy="720725"/>
          </a:xfrm>
          <a:prstGeom prst="line">
            <a:avLst/>
          </a:prstGeom>
          <a:noFill/>
          <a:ln w="9525">
            <a:solidFill>
              <a:schemeClr val="tx1"/>
            </a:solidFill>
            <a:round/>
            <a:headEnd/>
            <a:tailEnd/>
          </a:ln>
        </p:spPr>
        <p:txBody>
          <a:bodyPr/>
          <a:lstStyle/>
          <a:p>
            <a:endParaRPr lang="id-ID"/>
          </a:p>
        </p:txBody>
      </p:sp>
      <p:sp>
        <p:nvSpPr>
          <p:cNvPr id="19488" name="Line 47"/>
          <p:cNvSpPr>
            <a:spLocks noChangeShapeType="1"/>
          </p:cNvSpPr>
          <p:nvPr/>
        </p:nvSpPr>
        <p:spPr bwMode="auto">
          <a:xfrm flipH="1">
            <a:off x="7379469" y="1970088"/>
            <a:ext cx="431800" cy="1008062"/>
          </a:xfrm>
          <a:prstGeom prst="line">
            <a:avLst/>
          </a:prstGeom>
          <a:noFill/>
          <a:ln w="9525">
            <a:solidFill>
              <a:schemeClr val="tx1"/>
            </a:solidFill>
            <a:round/>
            <a:headEnd/>
            <a:tailEnd/>
          </a:ln>
        </p:spPr>
        <p:txBody>
          <a:bodyPr/>
          <a:lstStyle/>
          <a:p>
            <a:endParaRPr lang="id-ID"/>
          </a:p>
        </p:txBody>
      </p:sp>
      <p:sp>
        <p:nvSpPr>
          <p:cNvPr id="19489" name="Line 49"/>
          <p:cNvSpPr>
            <a:spLocks noChangeShapeType="1"/>
          </p:cNvSpPr>
          <p:nvPr/>
        </p:nvSpPr>
        <p:spPr bwMode="auto">
          <a:xfrm flipV="1">
            <a:off x="6803206" y="3467100"/>
            <a:ext cx="431800" cy="433388"/>
          </a:xfrm>
          <a:prstGeom prst="line">
            <a:avLst/>
          </a:prstGeom>
          <a:noFill/>
          <a:ln w="9525">
            <a:solidFill>
              <a:schemeClr val="tx1"/>
            </a:solidFill>
            <a:round/>
            <a:headEnd/>
            <a:tailEnd/>
          </a:ln>
        </p:spPr>
        <p:txBody>
          <a:bodyPr/>
          <a:lstStyle/>
          <a:p>
            <a:endParaRPr lang="id-ID"/>
          </a:p>
        </p:txBody>
      </p:sp>
      <p:sp>
        <p:nvSpPr>
          <p:cNvPr id="19490" name="Line 50"/>
          <p:cNvSpPr>
            <a:spLocks noChangeShapeType="1"/>
          </p:cNvSpPr>
          <p:nvPr/>
        </p:nvSpPr>
        <p:spPr bwMode="auto">
          <a:xfrm flipH="1" flipV="1">
            <a:off x="7450906" y="3467100"/>
            <a:ext cx="504825" cy="792163"/>
          </a:xfrm>
          <a:prstGeom prst="line">
            <a:avLst/>
          </a:prstGeom>
          <a:noFill/>
          <a:ln w="9525">
            <a:solidFill>
              <a:schemeClr val="tx1"/>
            </a:solidFill>
            <a:round/>
            <a:headEnd/>
            <a:tailEnd/>
          </a:ln>
        </p:spPr>
        <p:txBody>
          <a:bodyPr/>
          <a:lstStyle/>
          <a:p>
            <a:endParaRPr lang="id-ID"/>
          </a:p>
        </p:txBody>
      </p:sp>
      <p:sp>
        <p:nvSpPr>
          <p:cNvPr id="19491" name="Oval 52"/>
          <p:cNvSpPr>
            <a:spLocks noChangeArrowheads="1"/>
          </p:cNvSpPr>
          <p:nvPr/>
        </p:nvSpPr>
        <p:spPr bwMode="auto">
          <a:xfrm>
            <a:off x="4210819" y="5195888"/>
            <a:ext cx="1584325" cy="360362"/>
          </a:xfrm>
          <a:prstGeom prst="ellipse">
            <a:avLst/>
          </a:prstGeom>
          <a:solidFill>
            <a:srgbClr val="CCCCFF"/>
          </a:solidFill>
          <a:ln w="9525">
            <a:noFill/>
            <a:round/>
            <a:headEnd/>
            <a:tailEnd/>
          </a:ln>
        </p:spPr>
        <p:txBody>
          <a:bodyPr wrap="none" anchor="ctr"/>
          <a:lstStyle/>
          <a:p>
            <a:pPr algn="ctr"/>
            <a:r>
              <a:rPr lang="en-US" sz="1200">
                <a:latin typeface="Amira-Regular" pitchFamily="2" charset="0"/>
              </a:rPr>
              <a:t>Uang Muka</a:t>
            </a:r>
          </a:p>
        </p:txBody>
      </p:sp>
      <p:sp>
        <p:nvSpPr>
          <p:cNvPr id="19492" name="Line 53"/>
          <p:cNvSpPr>
            <a:spLocks noChangeShapeType="1"/>
          </p:cNvSpPr>
          <p:nvPr/>
        </p:nvSpPr>
        <p:spPr bwMode="auto">
          <a:xfrm flipV="1">
            <a:off x="4715644" y="3540125"/>
            <a:ext cx="71437" cy="1655763"/>
          </a:xfrm>
          <a:prstGeom prst="line">
            <a:avLst/>
          </a:prstGeom>
          <a:noFill/>
          <a:ln w="9525">
            <a:solidFill>
              <a:schemeClr val="tx1"/>
            </a:solidFill>
            <a:round/>
            <a:headEnd/>
            <a:tailEnd/>
          </a:ln>
        </p:spPr>
        <p:txBody>
          <a:bodyPr/>
          <a:lstStyle/>
          <a:p>
            <a:endParaRPr lang="id-ID"/>
          </a:p>
        </p:txBody>
      </p:sp>
      <p:sp>
        <p:nvSpPr>
          <p:cNvPr id="19493" name="Text Box 54"/>
          <p:cNvSpPr txBox="1">
            <a:spLocks noChangeArrowheads="1"/>
          </p:cNvSpPr>
          <p:nvPr/>
        </p:nvSpPr>
        <p:spPr bwMode="auto">
          <a:xfrm>
            <a:off x="486240" y="776615"/>
            <a:ext cx="6000750" cy="523875"/>
          </a:xfrm>
          <a:prstGeom prst="rect">
            <a:avLst/>
          </a:prstGeom>
          <a:noFill/>
          <a:ln w="9525">
            <a:noFill/>
            <a:miter lim="800000"/>
            <a:headEnd/>
            <a:tailEnd/>
          </a:ln>
        </p:spPr>
        <p:txBody>
          <a:bodyPr wrap="none">
            <a:spAutoFit/>
          </a:bodyPr>
          <a:lstStyle/>
          <a:p>
            <a:r>
              <a:rPr lang="en-US" sz="2800" b="1" u="sng" dirty="0">
                <a:latin typeface="Amira-Regular" pitchFamily="2" charset="0"/>
              </a:rPr>
              <a:t>DIAGRAM RELASI ANTAR ENTITAS</a:t>
            </a:r>
            <a:r>
              <a:rPr lang="en-US" sz="2800" dirty="0">
                <a:latin typeface="Amira-Regular" pitchFamily="2" charset="0"/>
              </a:rPr>
              <a:t> ( rental </a:t>
            </a:r>
            <a:r>
              <a:rPr lang="en-US" sz="2800" dirty="0" err="1">
                <a:latin typeface="Amira-Regular" pitchFamily="2" charset="0"/>
              </a:rPr>
              <a:t>mobil</a:t>
            </a:r>
            <a:r>
              <a:rPr lang="en-US" sz="2800" dirty="0">
                <a:latin typeface="Amira-Regular" pitchFamily="2" charset="0"/>
              </a:rPr>
              <a:t> )</a:t>
            </a:r>
          </a:p>
        </p:txBody>
      </p:sp>
      <p:sp>
        <p:nvSpPr>
          <p:cNvPr id="19494" name="Text Box 55"/>
          <p:cNvSpPr txBox="1">
            <a:spLocks noChangeArrowheads="1"/>
          </p:cNvSpPr>
          <p:nvPr/>
        </p:nvSpPr>
        <p:spPr bwMode="auto">
          <a:xfrm>
            <a:off x="2982094" y="2873375"/>
            <a:ext cx="349250" cy="366713"/>
          </a:xfrm>
          <a:prstGeom prst="rect">
            <a:avLst/>
          </a:prstGeom>
          <a:noFill/>
          <a:ln w="9525">
            <a:noFill/>
            <a:miter lim="800000"/>
            <a:headEnd/>
            <a:tailEnd/>
          </a:ln>
        </p:spPr>
        <p:txBody>
          <a:bodyPr wrap="none">
            <a:spAutoFit/>
          </a:bodyPr>
          <a:lstStyle/>
          <a:p>
            <a:r>
              <a:rPr lang="en-US"/>
              <a:t>N</a:t>
            </a:r>
          </a:p>
        </p:txBody>
      </p:sp>
      <p:sp>
        <p:nvSpPr>
          <p:cNvPr id="19495" name="Text Box 56"/>
          <p:cNvSpPr txBox="1">
            <a:spLocks noChangeArrowheads="1"/>
          </p:cNvSpPr>
          <p:nvPr/>
        </p:nvSpPr>
        <p:spPr bwMode="auto">
          <a:xfrm>
            <a:off x="6011044" y="2881313"/>
            <a:ext cx="349250" cy="366712"/>
          </a:xfrm>
          <a:prstGeom prst="rect">
            <a:avLst/>
          </a:prstGeom>
          <a:noFill/>
          <a:ln w="9525">
            <a:noFill/>
            <a:miter lim="800000"/>
            <a:headEnd/>
            <a:tailEnd/>
          </a:ln>
        </p:spPr>
        <p:txBody>
          <a:bodyPr wrap="none">
            <a:spAutoFit/>
          </a:bodyPr>
          <a:lstStyle/>
          <a:p>
            <a:r>
              <a:rPr lang="en-US"/>
              <a:t>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950913" y="1576388"/>
            <a:ext cx="6645275" cy="366712"/>
          </a:xfrm>
          <a:prstGeom prst="rect">
            <a:avLst/>
          </a:prstGeom>
          <a:noFill/>
          <a:ln w="9525">
            <a:noFill/>
            <a:miter lim="800000"/>
            <a:headEnd/>
            <a:tailEnd/>
          </a:ln>
        </p:spPr>
        <p:txBody>
          <a:bodyPr>
            <a:spAutoFit/>
          </a:bodyPr>
          <a:lstStyle/>
          <a:p>
            <a:endParaRPr lang="id-ID"/>
          </a:p>
        </p:txBody>
      </p:sp>
      <p:sp>
        <p:nvSpPr>
          <p:cNvPr id="20483" name="Text Box 5"/>
          <p:cNvSpPr txBox="1">
            <a:spLocks noChangeArrowheads="1"/>
          </p:cNvSpPr>
          <p:nvPr/>
        </p:nvSpPr>
        <p:spPr bwMode="auto">
          <a:xfrm>
            <a:off x="1023938" y="1792288"/>
            <a:ext cx="955675" cy="366712"/>
          </a:xfrm>
          <a:prstGeom prst="rect">
            <a:avLst/>
          </a:prstGeom>
          <a:noFill/>
          <a:ln w="9525">
            <a:noFill/>
            <a:miter lim="800000"/>
            <a:headEnd/>
            <a:tailEnd/>
          </a:ln>
        </p:spPr>
        <p:txBody>
          <a:bodyPr>
            <a:spAutoFit/>
          </a:bodyPr>
          <a:lstStyle/>
          <a:p>
            <a:endParaRPr lang="id-ID"/>
          </a:p>
        </p:txBody>
      </p:sp>
      <p:sp>
        <p:nvSpPr>
          <p:cNvPr id="20484" name="Text Box 6"/>
          <p:cNvSpPr txBox="1">
            <a:spLocks noChangeArrowheads="1"/>
          </p:cNvSpPr>
          <p:nvPr/>
        </p:nvSpPr>
        <p:spPr bwMode="auto">
          <a:xfrm>
            <a:off x="900113" y="1557338"/>
            <a:ext cx="7653337" cy="4801314"/>
          </a:xfrm>
          <a:prstGeom prst="rect">
            <a:avLst/>
          </a:prstGeom>
          <a:noFill/>
          <a:ln w="9525">
            <a:noFill/>
            <a:miter lim="800000"/>
            <a:headEnd/>
            <a:tailEnd/>
          </a:ln>
        </p:spPr>
        <p:txBody>
          <a:bodyPr>
            <a:spAutoFit/>
          </a:bodyPr>
          <a:lstStyle/>
          <a:p>
            <a:pPr marL="342900" indent="-342900"/>
            <a:r>
              <a:rPr lang="en-US" sz="1600" b="1" dirty="0">
                <a:latin typeface="Amira-Regular" pitchFamily="2" charset="0"/>
              </a:rPr>
              <a:t>SELECT * FROM </a:t>
            </a:r>
            <a:r>
              <a:rPr lang="en-US" sz="1600" b="1" dirty="0" err="1">
                <a:latin typeface="Amira-Regular" pitchFamily="2" charset="0"/>
              </a:rPr>
              <a:t>TbKonsumen</a:t>
            </a:r>
            <a:endParaRPr lang="en-US" sz="1600" dirty="0">
              <a:latin typeface="Amira-Regular" pitchFamily="2" charset="0"/>
            </a:endParaRPr>
          </a:p>
          <a:p>
            <a:pPr marL="342900" indent="-342900"/>
            <a:r>
              <a:rPr lang="sv-SE" sz="1600" dirty="0">
                <a:latin typeface="Amira-Regular" pitchFamily="2" charset="0"/>
              </a:rPr>
              <a:t>Menampilkan semua kolom/field yang ada pada tabel TbKonsumen</a:t>
            </a:r>
            <a:endParaRPr lang="en-US" sz="1600" dirty="0">
              <a:latin typeface="Amira-Regular" pitchFamily="2" charset="0"/>
            </a:endParaRPr>
          </a:p>
          <a:p>
            <a:pPr marL="342900" indent="-342900"/>
            <a:endParaRPr lang="en-US" sz="1600" b="1" dirty="0">
              <a:latin typeface="Amira-Regular" pitchFamily="2" charset="0"/>
            </a:endParaRPr>
          </a:p>
          <a:p>
            <a:pPr marL="342900" indent="-342900"/>
            <a:r>
              <a:rPr lang="en-US" sz="1600" b="1" dirty="0">
                <a:latin typeface="Amira-Regular" pitchFamily="2" charset="0"/>
              </a:rPr>
              <a:t>SELECT * FROM </a:t>
            </a:r>
            <a:r>
              <a:rPr lang="en-US" sz="1600" b="1" dirty="0" err="1">
                <a:latin typeface="Amira-Regular" pitchFamily="2" charset="0"/>
              </a:rPr>
              <a:t>TbKonsumen</a:t>
            </a:r>
            <a:r>
              <a:rPr lang="en-US" sz="1600" b="1" dirty="0">
                <a:latin typeface="Amira-Regular" pitchFamily="2" charset="0"/>
              </a:rPr>
              <a:t> ORDER BY </a:t>
            </a:r>
            <a:r>
              <a:rPr lang="en-US" sz="1600" b="1" dirty="0" err="1">
                <a:latin typeface="Amira-Regular" pitchFamily="2" charset="0"/>
              </a:rPr>
              <a:t>NamaKonsumen</a:t>
            </a:r>
            <a:r>
              <a:rPr lang="en-US" sz="1600" b="1" dirty="0">
                <a:latin typeface="Amira-Regular" pitchFamily="2" charset="0"/>
              </a:rPr>
              <a:t> DESC</a:t>
            </a:r>
            <a:endParaRPr lang="en-US" sz="1600" dirty="0">
              <a:latin typeface="Amira-Regular" pitchFamily="2" charset="0"/>
            </a:endParaRPr>
          </a:p>
          <a:p>
            <a:pPr marL="342900" indent="-342900"/>
            <a:r>
              <a:rPr lang="en-US" sz="1600" dirty="0" err="1">
                <a:latin typeface="Amira-Regular" pitchFamily="2" charset="0"/>
              </a:rPr>
              <a:t>Menampilkan</a:t>
            </a:r>
            <a:r>
              <a:rPr lang="en-US" sz="1600" dirty="0">
                <a:latin typeface="Amira-Regular" pitchFamily="2" charset="0"/>
              </a:rPr>
              <a:t> </a:t>
            </a:r>
            <a:r>
              <a:rPr lang="en-US" sz="1600" dirty="0" err="1">
                <a:latin typeface="Amira-Regular" pitchFamily="2" charset="0"/>
              </a:rPr>
              <a:t>semua</a:t>
            </a:r>
            <a:r>
              <a:rPr lang="en-US" sz="1600" dirty="0">
                <a:latin typeface="Amira-Regular" pitchFamily="2" charset="0"/>
              </a:rPr>
              <a:t> </a:t>
            </a:r>
            <a:r>
              <a:rPr lang="en-US" sz="1600" dirty="0" err="1">
                <a:latin typeface="Amira-Regular" pitchFamily="2" charset="0"/>
              </a:rPr>
              <a:t>kolom</a:t>
            </a:r>
            <a:r>
              <a:rPr lang="en-US" sz="1600" dirty="0">
                <a:latin typeface="Amira-Regular" pitchFamily="2" charset="0"/>
              </a:rPr>
              <a:t>/field yang </a:t>
            </a:r>
            <a:r>
              <a:rPr lang="en-US" sz="1600" dirty="0" err="1">
                <a:latin typeface="Amira-Regular" pitchFamily="2" charset="0"/>
              </a:rPr>
              <a:t>ada</a:t>
            </a:r>
            <a:r>
              <a:rPr lang="en-US" sz="1600" dirty="0">
                <a:latin typeface="Amira-Regular" pitchFamily="2" charset="0"/>
              </a:rPr>
              <a:t> </a:t>
            </a:r>
            <a:r>
              <a:rPr lang="en-US" sz="1600" dirty="0" err="1">
                <a:latin typeface="Amira-Regular" pitchFamily="2" charset="0"/>
              </a:rPr>
              <a:t>pada</a:t>
            </a:r>
            <a:r>
              <a:rPr lang="en-US" sz="1600" dirty="0">
                <a:latin typeface="Amira-Regular" pitchFamily="2" charset="0"/>
              </a:rPr>
              <a:t> </a:t>
            </a:r>
            <a:r>
              <a:rPr lang="en-US" sz="1600" dirty="0" err="1">
                <a:latin typeface="Amira-Regular" pitchFamily="2" charset="0"/>
              </a:rPr>
              <a:t>tabel</a:t>
            </a:r>
            <a:r>
              <a:rPr lang="en-US" sz="1600" dirty="0">
                <a:latin typeface="Amira-Regular" pitchFamily="2" charset="0"/>
              </a:rPr>
              <a:t> </a:t>
            </a:r>
            <a:r>
              <a:rPr lang="en-US" sz="1600" dirty="0" err="1">
                <a:latin typeface="Amira-Regular" pitchFamily="2" charset="0"/>
              </a:rPr>
              <a:t>TbKonsumen</a:t>
            </a:r>
            <a:r>
              <a:rPr lang="en-US" sz="1600" dirty="0">
                <a:latin typeface="Amira-Regular" pitchFamily="2" charset="0"/>
              </a:rPr>
              <a:t> </a:t>
            </a:r>
            <a:r>
              <a:rPr lang="en-US" sz="1600" dirty="0" err="1">
                <a:latin typeface="Amira-Regular" pitchFamily="2" charset="0"/>
              </a:rPr>
              <a:t>dan</a:t>
            </a:r>
            <a:r>
              <a:rPr lang="en-US" sz="1600" dirty="0">
                <a:latin typeface="Amira-Regular" pitchFamily="2" charset="0"/>
              </a:rPr>
              <a:t> </a:t>
            </a:r>
            <a:r>
              <a:rPr lang="en-US" sz="1600" dirty="0" err="1">
                <a:latin typeface="Amira-Regular" pitchFamily="2" charset="0"/>
              </a:rPr>
              <a:t>diurutkan</a:t>
            </a:r>
            <a:r>
              <a:rPr lang="en-US" sz="1600" dirty="0">
                <a:latin typeface="Amira-Regular" pitchFamily="2" charset="0"/>
              </a:rPr>
              <a:t> </a:t>
            </a:r>
            <a:r>
              <a:rPr lang="en-US" sz="1600" dirty="0" err="1">
                <a:latin typeface="Amira-Regular" pitchFamily="2" charset="0"/>
              </a:rPr>
              <a:t>secara</a:t>
            </a:r>
            <a:r>
              <a:rPr lang="en-US" sz="1600" dirty="0">
                <a:latin typeface="Amira-Regular" pitchFamily="2" charset="0"/>
              </a:rPr>
              <a:t> </a:t>
            </a:r>
            <a:r>
              <a:rPr lang="en-US" sz="1600" dirty="0" err="1">
                <a:latin typeface="Amira-Regular" pitchFamily="2" charset="0"/>
              </a:rPr>
              <a:t>menurun</a:t>
            </a:r>
            <a:r>
              <a:rPr lang="en-US" sz="1600" dirty="0">
                <a:latin typeface="Amira-Regular" pitchFamily="2" charset="0"/>
              </a:rPr>
              <a:t>(Z-A) </a:t>
            </a:r>
            <a:r>
              <a:rPr lang="en-US" sz="1600" dirty="0" err="1">
                <a:latin typeface="Amira-Regular" pitchFamily="2" charset="0"/>
              </a:rPr>
              <a:t>berdasarkan</a:t>
            </a:r>
            <a:r>
              <a:rPr lang="en-US" sz="1600" dirty="0">
                <a:latin typeface="Amira-Regular" pitchFamily="2" charset="0"/>
              </a:rPr>
              <a:t> field </a:t>
            </a:r>
            <a:r>
              <a:rPr lang="en-US" sz="1600" dirty="0" err="1">
                <a:latin typeface="Amira-Regular" pitchFamily="2" charset="0"/>
              </a:rPr>
              <a:t>Nama</a:t>
            </a:r>
            <a:r>
              <a:rPr lang="en-US" sz="1600" dirty="0">
                <a:latin typeface="Amira-Regular" pitchFamily="2" charset="0"/>
              </a:rPr>
              <a:t> </a:t>
            </a:r>
            <a:r>
              <a:rPr lang="en-US" sz="1600" dirty="0" err="1">
                <a:latin typeface="Amira-Regular" pitchFamily="2" charset="0"/>
              </a:rPr>
              <a:t>Konsumen</a:t>
            </a:r>
            <a:endParaRPr lang="en-US" sz="1600" dirty="0">
              <a:latin typeface="Amira-Regular" pitchFamily="2" charset="0"/>
            </a:endParaRPr>
          </a:p>
          <a:p>
            <a:pPr marL="342900" indent="-342900"/>
            <a:endParaRPr lang="en-US" sz="1600" b="1" dirty="0">
              <a:latin typeface="Amira-Regular" pitchFamily="2" charset="0"/>
            </a:endParaRPr>
          </a:p>
          <a:p>
            <a:pPr marL="342900" indent="-342900"/>
            <a:r>
              <a:rPr lang="en-US" sz="1600" b="1" dirty="0">
                <a:latin typeface="Amira-Regular" pitchFamily="2" charset="0"/>
              </a:rPr>
              <a:t>SELECT </a:t>
            </a:r>
            <a:r>
              <a:rPr lang="en-US" sz="1600" b="1" dirty="0" err="1">
                <a:latin typeface="Amira-Regular" pitchFamily="2" charset="0"/>
              </a:rPr>
              <a:t>NamaKonsumen,NoTELP</a:t>
            </a:r>
            <a:r>
              <a:rPr lang="en-US" sz="1600" b="1" dirty="0">
                <a:latin typeface="Amira-Regular" pitchFamily="2" charset="0"/>
              </a:rPr>
              <a:t> FROM </a:t>
            </a:r>
            <a:r>
              <a:rPr lang="en-US" sz="1600" b="1" dirty="0" err="1">
                <a:latin typeface="Amira-Regular" pitchFamily="2" charset="0"/>
              </a:rPr>
              <a:t>TbKonsumen</a:t>
            </a:r>
            <a:endParaRPr lang="en-US" sz="1600" dirty="0">
              <a:latin typeface="Amira-Regular" pitchFamily="2" charset="0"/>
            </a:endParaRPr>
          </a:p>
          <a:p>
            <a:pPr marL="342900" indent="-342900"/>
            <a:r>
              <a:rPr lang="sv-SE" sz="1600" dirty="0">
                <a:latin typeface="Amira-Regular" pitchFamily="2" charset="0"/>
              </a:rPr>
              <a:t>Menampilkan kolom/field Nama Konsumen dan No Telpon yang ada pada tabel TbKonsumen</a:t>
            </a:r>
            <a:endParaRPr lang="en-US" sz="1600" dirty="0">
              <a:latin typeface="Amira-Regular" pitchFamily="2" charset="0"/>
            </a:endParaRPr>
          </a:p>
          <a:p>
            <a:pPr marL="342900" indent="-342900"/>
            <a:endParaRPr lang="en-US" sz="1600" b="1" dirty="0">
              <a:latin typeface="Amira-Regular" pitchFamily="2" charset="0"/>
            </a:endParaRPr>
          </a:p>
          <a:p>
            <a:pPr marL="342900" indent="-342900"/>
            <a:r>
              <a:rPr lang="en-US" sz="1600" b="1" dirty="0">
                <a:latin typeface="Amira-Regular" pitchFamily="2" charset="0"/>
              </a:rPr>
              <a:t>SELECT * FROM </a:t>
            </a:r>
            <a:r>
              <a:rPr lang="en-US" sz="1600" b="1" dirty="0" err="1">
                <a:latin typeface="Amira-Regular" pitchFamily="2" charset="0"/>
              </a:rPr>
              <a:t>TbKonsumen</a:t>
            </a:r>
            <a:r>
              <a:rPr lang="en-US" sz="1600" b="1" dirty="0">
                <a:latin typeface="Amira-Regular" pitchFamily="2" charset="0"/>
              </a:rPr>
              <a:t> WHERE </a:t>
            </a:r>
            <a:r>
              <a:rPr lang="en-US" sz="1600" b="1" dirty="0" err="1">
                <a:latin typeface="Amira-Regular" pitchFamily="2" charset="0"/>
              </a:rPr>
              <a:t>KodeKonsumen</a:t>
            </a:r>
            <a:r>
              <a:rPr lang="en-US" sz="1600" b="1" dirty="0">
                <a:latin typeface="Amira-Regular" pitchFamily="2" charset="0"/>
              </a:rPr>
              <a:t>=’K002’</a:t>
            </a:r>
            <a:endParaRPr lang="en-US" sz="1600" dirty="0">
              <a:latin typeface="Amira-Regular" pitchFamily="2" charset="0"/>
            </a:endParaRPr>
          </a:p>
          <a:p>
            <a:pPr marL="342900" indent="-342900"/>
            <a:r>
              <a:rPr lang="sv-SE" sz="1600" dirty="0">
                <a:latin typeface="Amira-Regular" pitchFamily="2" charset="0"/>
              </a:rPr>
              <a:t>Menampilkan semua kolom/field yang ada pada tabel TbKonsumen dengan kriteria hanya konsumen yang mempunyai kode konsumen K002.</a:t>
            </a:r>
            <a:endParaRPr lang="en-US" sz="1600" dirty="0">
              <a:latin typeface="Amira-Regular" pitchFamily="2" charset="0"/>
            </a:endParaRPr>
          </a:p>
          <a:p>
            <a:pPr marL="342900" indent="-342900"/>
            <a:endParaRPr lang="en-US" sz="1600" b="1" dirty="0">
              <a:latin typeface="Amira-Regular" pitchFamily="2" charset="0"/>
            </a:endParaRPr>
          </a:p>
          <a:p>
            <a:pPr marL="342900" indent="-342900"/>
            <a:r>
              <a:rPr lang="en-US" sz="1600" b="1" dirty="0">
                <a:latin typeface="Amira-Regular" pitchFamily="2" charset="0"/>
              </a:rPr>
              <a:t>SELECT * FROM </a:t>
            </a:r>
            <a:r>
              <a:rPr lang="en-US" sz="1600" b="1" dirty="0" err="1">
                <a:latin typeface="Amira-Regular" pitchFamily="2" charset="0"/>
              </a:rPr>
              <a:t>TbMobil</a:t>
            </a:r>
            <a:r>
              <a:rPr lang="en-US" sz="1600" b="1" dirty="0">
                <a:latin typeface="Amira-Regular" pitchFamily="2" charset="0"/>
              </a:rPr>
              <a:t> WHERE </a:t>
            </a:r>
            <a:r>
              <a:rPr lang="en-US" sz="1600" b="1" dirty="0" err="1">
                <a:latin typeface="Amira-Regular" pitchFamily="2" charset="0"/>
              </a:rPr>
              <a:t>TarifSewa</a:t>
            </a:r>
            <a:r>
              <a:rPr lang="en-US" sz="1600" b="1" dirty="0">
                <a:latin typeface="Amira-Regular" pitchFamily="2" charset="0"/>
              </a:rPr>
              <a:t>&gt;=300000</a:t>
            </a:r>
            <a:endParaRPr lang="en-US" sz="1600" dirty="0">
              <a:latin typeface="Amira-Regular" pitchFamily="2" charset="0"/>
            </a:endParaRPr>
          </a:p>
          <a:p>
            <a:pPr marL="342900" indent="-342900"/>
            <a:r>
              <a:rPr lang="en-US" sz="1600" dirty="0" err="1">
                <a:latin typeface="Amira-Regular" pitchFamily="2" charset="0"/>
              </a:rPr>
              <a:t>Menampilkan</a:t>
            </a:r>
            <a:r>
              <a:rPr lang="en-US" sz="1600" dirty="0">
                <a:latin typeface="Amira-Regular" pitchFamily="2" charset="0"/>
              </a:rPr>
              <a:t> </a:t>
            </a:r>
            <a:r>
              <a:rPr lang="en-US" sz="1600" dirty="0" err="1">
                <a:latin typeface="Amira-Regular" pitchFamily="2" charset="0"/>
              </a:rPr>
              <a:t>semua</a:t>
            </a:r>
            <a:r>
              <a:rPr lang="en-US" sz="1600" dirty="0">
                <a:latin typeface="Amira-Regular" pitchFamily="2" charset="0"/>
              </a:rPr>
              <a:t> </a:t>
            </a:r>
            <a:r>
              <a:rPr lang="en-US" sz="1600" dirty="0" err="1">
                <a:latin typeface="Amira-Regular" pitchFamily="2" charset="0"/>
              </a:rPr>
              <a:t>kolom</a:t>
            </a:r>
            <a:r>
              <a:rPr lang="en-US" sz="1600" dirty="0">
                <a:latin typeface="Amira-Regular" pitchFamily="2" charset="0"/>
              </a:rPr>
              <a:t>/field yang </a:t>
            </a:r>
            <a:r>
              <a:rPr lang="en-US" sz="1600" dirty="0" err="1">
                <a:latin typeface="Amira-Regular" pitchFamily="2" charset="0"/>
              </a:rPr>
              <a:t>ada</a:t>
            </a:r>
            <a:r>
              <a:rPr lang="en-US" sz="1600" dirty="0">
                <a:latin typeface="Amira-Regular" pitchFamily="2" charset="0"/>
              </a:rPr>
              <a:t> </a:t>
            </a:r>
            <a:r>
              <a:rPr lang="en-US" sz="1600" dirty="0" err="1">
                <a:latin typeface="Amira-Regular" pitchFamily="2" charset="0"/>
              </a:rPr>
              <a:t>pada</a:t>
            </a:r>
            <a:r>
              <a:rPr lang="en-US" sz="1600" dirty="0">
                <a:latin typeface="Amira-Regular" pitchFamily="2" charset="0"/>
              </a:rPr>
              <a:t> </a:t>
            </a:r>
            <a:r>
              <a:rPr lang="en-US" sz="1600" dirty="0" err="1">
                <a:latin typeface="Amira-Regular" pitchFamily="2" charset="0"/>
              </a:rPr>
              <a:t>tabel</a:t>
            </a:r>
            <a:r>
              <a:rPr lang="en-US" sz="1600" dirty="0">
                <a:latin typeface="Amira-Regular" pitchFamily="2" charset="0"/>
              </a:rPr>
              <a:t> </a:t>
            </a:r>
            <a:r>
              <a:rPr lang="en-US" sz="1600" dirty="0" err="1">
                <a:latin typeface="Amira-Regular" pitchFamily="2" charset="0"/>
              </a:rPr>
              <a:t>TbMobil</a:t>
            </a:r>
            <a:r>
              <a:rPr lang="en-US" sz="1600" dirty="0">
                <a:latin typeface="Amira-Regular" pitchFamily="2" charset="0"/>
              </a:rPr>
              <a:t> </a:t>
            </a:r>
            <a:r>
              <a:rPr lang="en-US" sz="1600" dirty="0" err="1">
                <a:latin typeface="Amira-Regular" pitchFamily="2" charset="0"/>
              </a:rPr>
              <a:t>dengan</a:t>
            </a:r>
            <a:r>
              <a:rPr lang="en-US" sz="1600" dirty="0">
                <a:latin typeface="Amira-Regular" pitchFamily="2" charset="0"/>
              </a:rPr>
              <a:t> </a:t>
            </a:r>
            <a:r>
              <a:rPr lang="en-US" sz="1600" dirty="0" err="1">
                <a:latin typeface="Amira-Regular" pitchFamily="2" charset="0"/>
              </a:rPr>
              <a:t>kriteria</a:t>
            </a:r>
            <a:r>
              <a:rPr lang="en-US" sz="1600" dirty="0">
                <a:latin typeface="Amira-Regular" pitchFamily="2" charset="0"/>
              </a:rPr>
              <a:t> </a:t>
            </a:r>
            <a:r>
              <a:rPr lang="en-US" sz="1600" dirty="0" err="1">
                <a:latin typeface="Amira-Regular" pitchFamily="2" charset="0"/>
              </a:rPr>
              <a:t>hanya</a:t>
            </a:r>
            <a:r>
              <a:rPr lang="en-US" sz="1600" dirty="0">
                <a:latin typeface="Amira-Regular" pitchFamily="2" charset="0"/>
              </a:rPr>
              <a:t> </a:t>
            </a:r>
            <a:r>
              <a:rPr lang="en-US" sz="1600" dirty="0" err="1">
                <a:latin typeface="Amira-Regular" pitchFamily="2" charset="0"/>
              </a:rPr>
              <a:t>mobil</a:t>
            </a:r>
            <a:r>
              <a:rPr lang="en-US" sz="1600" dirty="0">
                <a:latin typeface="Amira-Regular" pitchFamily="2" charset="0"/>
              </a:rPr>
              <a:t> yang </a:t>
            </a:r>
            <a:r>
              <a:rPr lang="en-US" sz="1600" dirty="0" err="1">
                <a:latin typeface="Amira-Regular" pitchFamily="2" charset="0"/>
              </a:rPr>
              <a:t>mempunyai</a:t>
            </a:r>
            <a:r>
              <a:rPr lang="en-US" sz="1600" dirty="0">
                <a:latin typeface="Amira-Regular" pitchFamily="2" charset="0"/>
              </a:rPr>
              <a:t> </a:t>
            </a:r>
            <a:r>
              <a:rPr lang="en-US" sz="1600" dirty="0" err="1">
                <a:latin typeface="Amira-Regular" pitchFamily="2" charset="0"/>
              </a:rPr>
              <a:t>Tarif</a:t>
            </a:r>
            <a:r>
              <a:rPr lang="en-US" sz="1600" dirty="0">
                <a:latin typeface="Amira-Regular" pitchFamily="2" charset="0"/>
              </a:rPr>
              <a:t> </a:t>
            </a:r>
            <a:r>
              <a:rPr lang="en-US" sz="1600" dirty="0" err="1">
                <a:latin typeface="Amira-Regular" pitchFamily="2" charset="0"/>
              </a:rPr>
              <a:t>Sewa</a:t>
            </a:r>
            <a:r>
              <a:rPr lang="en-US" sz="1600" dirty="0">
                <a:latin typeface="Amira-Regular" pitchFamily="2" charset="0"/>
              </a:rPr>
              <a:t> </a:t>
            </a:r>
            <a:r>
              <a:rPr lang="en-US" sz="1600" dirty="0" err="1">
                <a:latin typeface="Amira-Regular" pitchFamily="2" charset="0"/>
              </a:rPr>
              <a:t>lebih</a:t>
            </a:r>
            <a:r>
              <a:rPr lang="en-US" sz="1600" dirty="0">
                <a:latin typeface="Amira-Regular" pitchFamily="2" charset="0"/>
              </a:rPr>
              <a:t> </a:t>
            </a:r>
            <a:r>
              <a:rPr lang="en-US" sz="1600" dirty="0" err="1">
                <a:latin typeface="Amira-Regular" pitchFamily="2" charset="0"/>
              </a:rPr>
              <a:t>besar</a:t>
            </a:r>
            <a:r>
              <a:rPr lang="en-US" sz="1600" dirty="0">
                <a:latin typeface="Amira-Regular" pitchFamily="2" charset="0"/>
              </a:rPr>
              <a:t> </a:t>
            </a:r>
            <a:r>
              <a:rPr lang="en-US" sz="1600" dirty="0" err="1">
                <a:latin typeface="Amira-Regular" pitchFamily="2" charset="0"/>
              </a:rPr>
              <a:t>sama</a:t>
            </a:r>
            <a:r>
              <a:rPr lang="en-US" sz="1600" dirty="0">
                <a:latin typeface="Amira-Regular" pitchFamily="2" charset="0"/>
              </a:rPr>
              <a:t> </a:t>
            </a:r>
            <a:r>
              <a:rPr lang="en-US" sz="1600" dirty="0" err="1">
                <a:latin typeface="Amira-Regular" pitchFamily="2" charset="0"/>
              </a:rPr>
              <a:t>dengan</a:t>
            </a:r>
            <a:r>
              <a:rPr lang="en-US" sz="1600" dirty="0">
                <a:latin typeface="Amira-Regular" pitchFamily="2" charset="0"/>
              </a:rPr>
              <a:t> Rp.300,000. </a:t>
            </a:r>
          </a:p>
          <a:p>
            <a:pPr marL="342900" indent="-342900"/>
            <a:endParaRPr lang="en-US" sz="1600" dirty="0">
              <a:latin typeface="Amira-Regular" pitchFamily="2" charset="0"/>
            </a:endParaRPr>
          </a:p>
        </p:txBody>
      </p:sp>
      <p:sp>
        <p:nvSpPr>
          <p:cNvPr id="20485" name="Text Box 7"/>
          <p:cNvSpPr txBox="1">
            <a:spLocks noChangeArrowheads="1"/>
          </p:cNvSpPr>
          <p:nvPr/>
        </p:nvSpPr>
        <p:spPr bwMode="auto">
          <a:xfrm>
            <a:off x="488181" y="622509"/>
            <a:ext cx="8065269" cy="707886"/>
          </a:xfrm>
          <a:prstGeom prst="rect">
            <a:avLst/>
          </a:prstGeom>
          <a:solidFill>
            <a:srgbClr val="0000FF"/>
          </a:solidFill>
          <a:ln w="9525">
            <a:noFill/>
            <a:miter lim="800000"/>
            <a:headEnd/>
            <a:tailEnd/>
          </a:ln>
        </p:spPr>
        <p:txBody>
          <a:bodyPr wrap="square">
            <a:spAutoFit/>
          </a:bodyPr>
          <a:lstStyle/>
          <a:p>
            <a:pPr algn="r"/>
            <a:r>
              <a:rPr lang="id-ID" sz="2000" b="1" dirty="0">
                <a:solidFill>
                  <a:srgbClr val="FFFF99"/>
                </a:solidFill>
              </a:rPr>
              <a:t>Beberapa contoh </a:t>
            </a:r>
          </a:p>
          <a:p>
            <a:pPr algn="r"/>
            <a:r>
              <a:rPr lang="en-US" sz="2000" b="1" dirty="0">
                <a:solidFill>
                  <a:srgbClr val="FFFF99"/>
                </a:solidFill>
              </a:rPr>
              <a:t>Structure </a:t>
            </a:r>
            <a:r>
              <a:rPr lang="en-US" sz="2000" b="1" dirty="0" err="1">
                <a:solidFill>
                  <a:srgbClr val="FFFF99"/>
                </a:solidFill>
              </a:rPr>
              <a:t>Que</a:t>
            </a:r>
            <a:r>
              <a:rPr lang="id-ID" sz="2000" b="1" dirty="0">
                <a:solidFill>
                  <a:srgbClr val="FFFF99"/>
                </a:solidFill>
              </a:rPr>
              <a:t>r</a:t>
            </a:r>
            <a:r>
              <a:rPr lang="en-US" sz="2000" b="1" dirty="0">
                <a:solidFill>
                  <a:srgbClr val="FFFF99"/>
                </a:solidFill>
              </a:rPr>
              <a:t>y Language</a:t>
            </a:r>
            <a:r>
              <a:rPr lang="id-ID" sz="2000" b="1" dirty="0">
                <a:solidFill>
                  <a:srgbClr val="FFFF99"/>
                </a:solidFill>
              </a:rPr>
              <a:t> (SQL</a:t>
            </a:r>
            <a:r>
              <a:rPr lang="id-ID" sz="2000" b="1" dirty="0" smtClean="0">
                <a:solidFill>
                  <a:srgbClr val="FFFF99"/>
                </a:solidFill>
              </a:rPr>
              <a:t>)</a:t>
            </a:r>
            <a:r>
              <a:rPr lang="en-US" sz="2000" b="1" dirty="0" smtClean="0">
                <a:solidFill>
                  <a:srgbClr val="FFFF99"/>
                </a:solidFill>
              </a:rPr>
              <a:t> yang </a:t>
            </a:r>
            <a:r>
              <a:rPr lang="en-US" sz="2000" b="1" dirty="0" err="1" smtClean="0">
                <a:solidFill>
                  <a:srgbClr val="FFFF99"/>
                </a:solidFill>
              </a:rPr>
              <a:t>harus</a:t>
            </a:r>
            <a:r>
              <a:rPr lang="en-US" sz="2000" b="1" dirty="0" smtClean="0">
                <a:solidFill>
                  <a:srgbClr val="FFFF99"/>
                </a:solidFill>
              </a:rPr>
              <a:t> </a:t>
            </a:r>
            <a:r>
              <a:rPr lang="en-US" sz="2000" b="1" dirty="0" err="1" smtClean="0">
                <a:solidFill>
                  <a:srgbClr val="FFFF99"/>
                </a:solidFill>
              </a:rPr>
              <a:t>anda</a:t>
            </a:r>
            <a:r>
              <a:rPr lang="en-US" sz="2000" b="1" dirty="0" smtClean="0">
                <a:solidFill>
                  <a:srgbClr val="FFFF99"/>
                </a:solidFill>
              </a:rPr>
              <a:t> </a:t>
            </a:r>
            <a:r>
              <a:rPr lang="en-US" sz="2000" b="1" dirty="0" err="1" smtClean="0">
                <a:solidFill>
                  <a:srgbClr val="FFFF99"/>
                </a:solidFill>
              </a:rPr>
              <a:t>nanti</a:t>
            </a:r>
            <a:r>
              <a:rPr lang="en-US" sz="2000" b="1" dirty="0" smtClean="0">
                <a:solidFill>
                  <a:srgbClr val="FFFF99"/>
                </a:solidFill>
              </a:rPr>
              <a:t> </a:t>
            </a:r>
            <a:r>
              <a:rPr lang="en-US" sz="2000" b="1" dirty="0" err="1" smtClean="0">
                <a:solidFill>
                  <a:srgbClr val="FFFF99"/>
                </a:solidFill>
              </a:rPr>
              <a:t>ketahui</a:t>
            </a:r>
            <a:endParaRPr lang="en-US" sz="2000" b="1" dirty="0">
              <a:solidFill>
                <a:srgbClr val="FFFF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43490" y="1027664"/>
            <a:ext cx="7024744" cy="457120"/>
          </a:xfrm>
        </p:spPr>
        <p:txBody>
          <a:bodyPr>
            <a:normAutofit fontScale="90000"/>
          </a:bodyPr>
          <a:lstStyle/>
          <a:p>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Konsep</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Relasi</a:t>
            </a:r>
            <a:endParaRPr lang="en-US" dirty="0" smtClean="0"/>
          </a:p>
        </p:txBody>
      </p:sp>
      <p:sp>
        <p:nvSpPr>
          <p:cNvPr id="16387" name="Content Placeholder 2"/>
          <p:cNvSpPr>
            <a:spLocks noGrp="1"/>
          </p:cNvSpPr>
          <p:nvPr>
            <p:ph idx="1"/>
          </p:nvPr>
        </p:nvSpPr>
        <p:spPr>
          <a:xfrm>
            <a:off x="755576" y="1628800"/>
            <a:ext cx="7776864" cy="3508977"/>
          </a:xfrm>
        </p:spPr>
        <p:txBody>
          <a:bodyPr/>
          <a:lstStyle/>
          <a:p>
            <a:pPr algn="just">
              <a:buFont typeface="Arial" pitchFamily="34" charset="0"/>
              <a:buChar char="•"/>
            </a:pPr>
            <a:r>
              <a:rPr lang="en-US" dirty="0" err="1" smtClean="0"/>
              <a:t>Untuk</a:t>
            </a:r>
            <a:r>
              <a:rPr lang="en-US" dirty="0" smtClean="0"/>
              <a:t> </a:t>
            </a:r>
            <a:r>
              <a:rPr lang="en-US" dirty="0" err="1" smtClean="0"/>
              <a:t>menggambarkan</a:t>
            </a:r>
            <a:r>
              <a:rPr lang="en-US" dirty="0" smtClean="0"/>
              <a:t> </a:t>
            </a:r>
            <a:r>
              <a:rPr lang="en-US" dirty="0" err="1" smtClean="0"/>
              <a:t>hubungan</a:t>
            </a:r>
            <a:r>
              <a:rPr lang="en-US" dirty="0" smtClean="0"/>
              <a:t> </a:t>
            </a:r>
            <a:r>
              <a:rPr lang="en-US" dirty="0" err="1" smtClean="0"/>
              <a:t>antara</a:t>
            </a:r>
            <a:r>
              <a:rPr lang="en-US" dirty="0" smtClean="0"/>
              <a:t> </a:t>
            </a:r>
            <a:r>
              <a:rPr lang="en-US" dirty="0" err="1" smtClean="0"/>
              <a:t>dua</a:t>
            </a:r>
            <a:r>
              <a:rPr lang="en-US" dirty="0" smtClean="0"/>
              <a:t>  </a:t>
            </a:r>
            <a:r>
              <a:rPr lang="en-US" dirty="0" err="1" smtClean="0"/>
              <a:t>anggota</a:t>
            </a:r>
            <a:r>
              <a:rPr lang="en-US" dirty="0" smtClean="0"/>
              <a:t> </a:t>
            </a:r>
            <a:r>
              <a:rPr lang="en-US" dirty="0" err="1" smtClean="0"/>
              <a:t>himpunan</a:t>
            </a:r>
            <a:r>
              <a:rPr lang="en-US" dirty="0" smtClean="0"/>
              <a:t>, </a:t>
            </a:r>
            <a:r>
              <a:rPr lang="en-US" dirty="0" err="1" smtClean="0"/>
              <a:t>misalnya</a:t>
            </a:r>
            <a:r>
              <a:rPr lang="en-US" dirty="0" smtClean="0"/>
              <a:t> A </a:t>
            </a:r>
            <a:r>
              <a:rPr lang="en-US" dirty="0" err="1" smtClean="0"/>
              <a:t>dengan</a:t>
            </a:r>
            <a:r>
              <a:rPr lang="en-US" dirty="0" smtClean="0"/>
              <a:t> B, </a:t>
            </a:r>
            <a:r>
              <a:rPr lang="en-US" dirty="0" err="1" smtClean="0"/>
              <a:t>kita</a:t>
            </a:r>
            <a:r>
              <a:rPr lang="en-US" dirty="0" smtClean="0"/>
              <a:t>  </a:t>
            </a:r>
            <a:r>
              <a:rPr lang="en-US" dirty="0" err="1" smtClean="0"/>
              <a:t>bisa</a:t>
            </a:r>
            <a:r>
              <a:rPr lang="en-US" dirty="0" smtClean="0"/>
              <a:t> </a:t>
            </a:r>
            <a:r>
              <a:rPr lang="en-US" dirty="0" err="1" smtClean="0"/>
              <a:t>menggunakan</a:t>
            </a:r>
            <a:r>
              <a:rPr lang="en-US" dirty="0" smtClean="0"/>
              <a:t> </a:t>
            </a:r>
            <a:r>
              <a:rPr lang="en-US" dirty="0" err="1" smtClean="0"/>
              <a:t>pasangan</a:t>
            </a:r>
            <a:r>
              <a:rPr lang="en-US" dirty="0" smtClean="0"/>
              <a:t> </a:t>
            </a:r>
            <a:r>
              <a:rPr lang="en-US" dirty="0" err="1" smtClean="0"/>
              <a:t>berurut</a:t>
            </a:r>
            <a:r>
              <a:rPr lang="en-US" dirty="0" smtClean="0"/>
              <a:t> (ordered  pairs) </a:t>
            </a:r>
          </a:p>
          <a:p>
            <a:pPr algn="just">
              <a:buFont typeface="Arial" pitchFamily="34" charset="0"/>
              <a:buChar char="•"/>
            </a:pPr>
            <a:r>
              <a:rPr lang="en-US" dirty="0" err="1" smtClean="0"/>
              <a:t>Elemen</a:t>
            </a:r>
            <a:r>
              <a:rPr lang="en-US" dirty="0" smtClean="0"/>
              <a:t> </a:t>
            </a:r>
            <a:r>
              <a:rPr lang="en-US" dirty="0" err="1" smtClean="0"/>
              <a:t>pertama</a:t>
            </a:r>
            <a:r>
              <a:rPr lang="en-US" dirty="0" smtClean="0"/>
              <a:t> </a:t>
            </a:r>
            <a:r>
              <a:rPr lang="en-US" dirty="0" err="1" smtClean="0"/>
              <a:t>adalah</a:t>
            </a:r>
            <a:r>
              <a:rPr lang="en-US" dirty="0" smtClean="0"/>
              <a:t> </a:t>
            </a:r>
            <a:r>
              <a:rPr lang="en-US" dirty="0" err="1" smtClean="0"/>
              <a:t>anggota</a:t>
            </a:r>
            <a:r>
              <a:rPr lang="en-US" dirty="0" smtClean="0"/>
              <a:t> </a:t>
            </a:r>
            <a:r>
              <a:rPr lang="en-US" dirty="0" err="1" smtClean="0"/>
              <a:t>dari</a:t>
            </a:r>
            <a:r>
              <a:rPr lang="en-US" dirty="0" smtClean="0"/>
              <a:t> A </a:t>
            </a:r>
            <a:r>
              <a:rPr lang="en-US" dirty="0" err="1" smtClean="0"/>
              <a:t>dan</a:t>
            </a:r>
            <a:r>
              <a:rPr lang="en-US" dirty="0" smtClean="0"/>
              <a:t> yang </a:t>
            </a:r>
            <a:r>
              <a:rPr lang="en-US" dirty="0" err="1" smtClean="0"/>
              <a:t>kedua</a:t>
            </a:r>
            <a:r>
              <a:rPr lang="en-US" dirty="0" smtClean="0"/>
              <a:t> </a:t>
            </a:r>
            <a:r>
              <a:rPr lang="en-US" dirty="0" err="1" smtClean="0"/>
              <a:t>dari</a:t>
            </a:r>
            <a:r>
              <a:rPr lang="en-US" dirty="0" smtClean="0"/>
              <a:t> B. </a:t>
            </a:r>
          </a:p>
          <a:p>
            <a:pPr algn="just">
              <a:buFont typeface="Arial" pitchFamily="34" charset="0"/>
              <a:buChar char="•"/>
            </a:pPr>
            <a:r>
              <a:rPr lang="en-US" dirty="0" err="1" smtClean="0"/>
              <a:t>Relasi</a:t>
            </a:r>
            <a:r>
              <a:rPr lang="en-US" dirty="0" smtClean="0"/>
              <a:t> </a:t>
            </a:r>
            <a:r>
              <a:rPr lang="en-US" dirty="0" err="1" smtClean="0"/>
              <a:t>antara</a:t>
            </a:r>
            <a:r>
              <a:rPr lang="en-US" dirty="0" smtClean="0"/>
              <a:t> </a:t>
            </a:r>
            <a:r>
              <a:rPr lang="en-US" dirty="0" err="1" smtClean="0"/>
              <a:t>dua</a:t>
            </a:r>
            <a:r>
              <a:rPr lang="en-US" dirty="0" smtClean="0"/>
              <a:t> </a:t>
            </a:r>
            <a:r>
              <a:rPr lang="en-US" dirty="0" err="1" smtClean="0"/>
              <a:t>himpunan</a:t>
            </a:r>
            <a:r>
              <a:rPr lang="en-US" dirty="0" smtClean="0"/>
              <a:t> yang </a:t>
            </a:r>
            <a:r>
              <a:rPr lang="en-US" dirty="0" err="1" smtClean="0"/>
              <a:t>demikian</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relasi</a:t>
            </a:r>
            <a:r>
              <a:rPr lang="en-US" dirty="0" smtClean="0"/>
              <a:t> </a:t>
            </a:r>
            <a:r>
              <a:rPr lang="en-US" dirty="0" err="1" smtClean="0"/>
              <a:t>biner</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checkerboard(across)">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17" dur="5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checkerboard(across)">
                                      <p:cBhvr>
                                        <p:cTn id="2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1680</TotalTime>
  <Words>2276</Words>
  <Application>Microsoft Office PowerPoint</Application>
  <PresentationFormat>On-screen Show (4:3)</PresentationFormat>
  <Paragraphs>277</Paragraphs>
  <Slides>41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41</vt:i4>
      </vt:variant>
    </vt:vector>
  </HeadingPairs>
  <TitlesOfParts>
    <vt:vector size="54" baseType="lpstr">
      <vt:lpstr>Amira-Regular</vt:lpstr>
      <vt:lpstr>Arial</vt:lpstr>
      <vt:lpstr>Arial Black</vt:lpstr>
      <vt:lpstr>Calibri</vt:lpstr>
      <vt:lpstr>Century Gothic</vt:lpstr>
      <vt:lpstr>Symbol</vt:lpstr>
      <vt:lpstr>Times New Roman</vt:lpstr>
      <vt:lpstr>Wingdings</vt:lpstr>
      <vt:lpstr>Wingdings 2</vt:lpstr>
      <vt:lpstr>Austin</vt:lpstr>
      <vt:lpstr>Microsoft Visio 2003-2010 Drawing</vt:lpstr>
      <vt:lpstr>Visio</vt:lpstr>
      <vt:lpstr>Equation</vt:lpstr>
      <vt:lpstr>Relasi</vt:lpstr>
      <vt:lpstr>iNTERMEZZO</vt:lpstr>
      <vt:lpstr>PowerPoint Presentation</vt:lpstr>
      <vt:lpstr>Pengantar </vt:lpstr>
      <vt:lpstr>PowerPoint Presentation</vt:lpstr>
      <vt:lpstr>PowerPoint Presentation</vt:lpstr>
      <vt:lpstr>PowerPoint Presentation</vt:lpstr>
      <vt:lpstr>PowerPoint Presentation</vt:lpstr>
      <vt:lpstr>Konsep Relasi</vt:lpstr>
      <vt:lpstr>Relasi Biner</vt:lpstr>
      <vt:lpstr>Contoh</vt:lpstr>
      <vt:lpstr>Contoh</vt:lpstr>
      <vt:lpstr>Representasi Relasi</vt:lpstr>
      <vt:lpstr>Representasi Relasi</vt:lpstr>
      <vt:lpstr>Representasi Relasi</vt:lpstr>
      <vt:lpstr>Contoh</vt:lpstr>
      <vt:lpstr>Representasi Relasi</vt:lpstr>
      <vt:lpstr>Contoh</vt:lpstr>
      <vt:lpstr>Sifat Sifat Relasi Biner</vt:lpstr>
      <vt:lpstr>Contoh</vt:lpstr>
      <vt:lpstr>Ciri Relasi Yang  Bersifat Refleksif</vt:lpstr>
      <vt:lpstr>Ciri Relasi Yang  Bersifat Refleksif</vt:lpstr>
      <vt:lpstr>Sifat Sifat Relasi Biner</vt:lpstr>
      <vt:lpstr>Contoh</vt:lpstr>
      <vt:lpstr>Sifat-Sifat Relasi Biner</vt:lpstr>
      <vt:lpstr>Contoh</vt:lpstr>
      <vt:lpstr>Relasi Invers</vt:lpstr>
      <vt:lpstr>Contoh</vt:lpstr>
      <vt:lpstr>Relasi Invers Dalam Matriks</vt:lpstr>
      <vt:lpstr>Latihan Soal</vt:lpstr>
      <vt:lpstr>Latihan Soal</vt:lpstr>
      <vt:lpstr>Latihan Soal</vt:lpstr>
      <vt:lpstr>Latihan Soal</vt:lpstr>
      <vt:lpstr>PowerPoint Presentation</vt:lpstr>
      <vt:lpstr>Kombinasi Relasi</vt:lpstr>
      <vt:lpstr>Contoh</vt:lpstr>
      <vt:lpstr>Komposisi Relasi</vt:lpstr>
      <vt:lpstr>Komposisi Relasi</vt:lpstr>
      <vt:lpstr>Komposisi Relasi</vt:lpstr>
      <vt:lpstr>PowerPoint Presentation</vt:lpstr>
      <vt:lpstr>referensi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Faculty_Poltek</dc:creator>
  <cp:lastModifiedBy>FERRA ARIK</cp:lastModifiedBy>
  <cp:revision>76</cp:revision>
  <dcterms:created xsi:type="dcterms:W3CDTF">2009-03-04T06:32:49Z</dcterms:created>
  <dcterms:modified xsi:type="dcterms:W3CDTF">2018-08-19T13:29:36Z</dcterms:modified>
</cp:coreProperties>
</file>