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5"/>
  </p:notesMasterIdLst>
  <p:sldIdLst>
    <p:sldId id="335" r:id="rId2"/>
    <p:sldId id="300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22" r:id="rId14"/>
    <p:sldId id="343" r:id="rId15"/>
    <p:sldId id="346" r:id="rId16"/>
    <p:sldId id="344" r:id="rId17"/>
    <p:sldId id="345" r:id="rId18"/>
    <p:sldId id="312" r:id="rId19"/>
    <p:sldId id="323" r:id="rId20"/>
    <p:sldId id="314" r:id="rId21"/>
    <p:sldId id="315" r:id="rId22"/>
    <p:sldId id="316" r:id="rId23"/>
    <p:sldId id="317" r:id="rId24"/>
    <p:sldId id="318" r:id="rId25"/>
    <p:sldId id="319" r:id="rId26"/>
    <p:sldId id="332" r:id="rId27"/>
    <p:sldId id="336" r:id="rId28"/>
    <p:sldId id="337" r:id="rId29"/>
    <p:sldId id="338" r:id="rId30"/>
    <p:sldId id="339" r:id="rId31"/>
    <p:sldId id="340" r:id="rId32"/>
    <p:sldId id="341" r:id="rId33"/>
    <p:sldId id="342" r:id="rId34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E3F66B1-3FB3-487A-A58C-178E21D734CF}" type="datetimeFigureOut">
              <a:rPr lang="en-US"/>
              <a:pPr>
                <a:defRPr/>
              </a:pPr>
              <a:t>8/19/2018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B302739-0E0D-41AA-9E28-051373CD7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001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Relasi</a:t>
            </a:r>
            <a:r>
              <a:rPr lang="en-US" dirty="0" smtClean="0"/>
              <a:t> n-</a:t>
            </a:r>
            <a:r>
              <a:rPr lang="en-US" dirty="0" err="1" smtClean="0"/>
              <a:t>ary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Basis</a:t>
            </a:r>
            <a:r>
              <a:rPr lang="en-US" baseline="0" dirty="0" smtClean="0"/>
              <a:t> Data Relational, </a:t>
            </a:r>
            <a:r>
              <a:rPr lang="en-US" baseline="0" dirty="0" err="1" smtClean="0"/>
              <a:t>diharapkan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dosen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dapat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menguraikan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implementasinya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jelas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302739-0E0D-41AA-9E28-051373CD79B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565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1BECCD12-3261-4C65-AF99-A73D0D210069}" type="datetime1">
              <a:rPr lang="id-ID" smtClean="0"/>
              <a:t>19/08/2018</a:t>
            </a:fld>
            <a:endParaRPr lang="id-ID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71E00701-42B0-4BB2-8E1A-739F1D23B399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4F0C9D-49AB-4E8D-9857-0589BE60DDF4}" type="datetime1">
              <a:rPr lang="id-ID" smtClean="0"/>
              <a:t>19/08/2018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0A64-8A8D-43C4-BC4E-D6492BF798CF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55EE98-C5F1-4A3B-BEC3-C8C19BFB5D15}" type="datetime1">
              <a:rPr lang="id-ID" smtClean="0"/>
              <a:t>19/08/2018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3D02C-6C1B-4A3A-805C-6606CA6EB072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9C4DAA-4635-4A94-947E-0300BFED99E1}" type="datetime1">
              <a:rPr lang="id-ID" smtClean="0"/>
              <a:t>19/08/2018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F1E65-7B8B-418A-9972-124C4566E551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97C602-6763-4FA8-8A47-2F0CD8A210C6}" type="datetime1">
              <a:rPr lang="id-ID" smtClean="0"/>
              <a:t>19/08/2018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8BB000-4E5D-42AA-8285-95FB85E49E0E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2A8EE1-BD51-461B-A222-33BFF87F20C0}" type="datetime1">
              <a:rPr lang="id-ID" smtClean="0"/>
              <a:t>19/08/2018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D0203-D93F-4C0A-A55F-3491F7A8F3E2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A33450-90F7-43DB-B22D-E28C57022B24}" type="datetime1">
              <a:rPr lang="id-ID" smtClean="0"/>
              <a:t>19/08/2018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7C9DC8-28F8-4B4A-900D-847F0E6D7DB3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A82D1D-F1A9-4A11-A6EE-B45172AE56DD}" type="datetime1">
              <a:rPr lang="id-ID" smtClean="0"/>
              <a:t>19/08/2018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8FFE89-9338-42E0-846D-CBBA5B742E4D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A07743-1F8A-4E82-897D-555A3EAFAA6B}" type="datetime1">
              <a:rPr lang="id-ID" smtClean="0"/>
              <a:t>19/08/2018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370A91-8823-470E-B579-8243583A6652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E382A2-09DF-44C0-826F-095FB07EBBB3}" type="datetime1">
              <a:rPr lang="id-ID" smtClean="0"/>
              <a:t>19/08/2018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F7A39F-C40B-4568-8B89-B4CFB7323560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F52C9D-F55D-4D39-AC69-DC0A93FF539E}" type="datetime1">
              <a:rPr lang="id-ID" smtClean="0"/>
              <a:t>19/08/2018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66204C-37E3-484E-A62D-E0E9E03CB42D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F466331B-E5D7-4701-8DA8-8DF937626795}" type="datetime1">
              <a:rPr lang="id-ID" smtClean="0"/>
              <a:t>19/08/2018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D5B4B167-4614-4121-BD0B-A7D15B494CBD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636912"/>
            <a:ext cx="7715304" cy="1224136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Relasi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/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</a:b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Basis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Data</a:t>
            </a:r>
            <a:endParaRPr lang="id-ID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3969930"/>
            <a:ext cx="39678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Disusun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: </a:t>
            </a:r>
          </a:p>
          <a:p>
            <a:r>
              <a:rPr lang="en-US" b="1" dirty="0" err="1"/>
              <a:t>Hanung</a:t>
            </a:r>
            <a:r>
              <a:rPr lang="en-US" b="1" dirty="0"/>
              <a:t> N. </a:t>
            </a:r>
            <a:r>
              <a:rPr lang="en-US" b="1" dirty="0" err="1"/>
              <a:t>Prasetyo</a:t>
            </a:r>
            <a:r>
              <a:rPr lang="en-US" b="1" dirty="0"/>
              <a:t>, </a:t>
            </a:r>
            <a:r>
              <a:rPr lang="en-US" b="1" dirty="0" err="1"/>
              <a:t>S.Si</a:t>
            </a:r>
            <a:r>
              <a:rPr lang="en-US" b="1" dirty="0"/>
              <a:t>, M.T. </a:t>
            </a:r>
            <a:r>
              <a:rPr lang="en-US" b="1" dirty="0" err="1"/>
              <a:t>dkk</a:t>
            </a:r>
            <a:endParaRPr lang="en-US" b="1" dirty="0"/>
          </a:p>
          <a:p>
            <a:r>
              <a:rPr lang="en-US" b="1" dirty="0"/>
              <a:t>hanungnp@telkomuniversity.ac.id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6309320"/>
            <a:ext cx="8858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Hanya</a:t>
            </a:r>
            <a:r>
              <a:rPr lang="en-US" i="1" dirty="0" smtClean="0"/>
              <a:t> </a:t>
            </a:r>
            <a:r>
              <a:rPr lang="en-US" i="1" dirty="0" err="1" smtClean="0"/>
              <a:t>dipergunakan</a:t>
            </a:r>
            <a:r>
              <a:rPr lang="en-US" i="1" dirty="0" smtClean="0"/>
              <a:t> 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kepentingan</a:t>
            </a:r>
            <a:r>
              <a:rPr lang="en-US" i="1" dirty="0" smtClean="0"/>
              <a:t> </a:t>
            </a:r>
            <a:r>
              <a:rPr lang="en-US" i="1" dirty="0" err="1" smtClean="0"/>
              <a:t>pengajaran</a:t>
            </a:r>
            <a:r>
              <a:rPr lang="en-US" i="1" dirty="0" smtClean="0"/>
              <a:t> di </a:t>
            </a:r>
            <a:r>
              <a:rPr lang="en-US" i="1" dirty="0" err="1" smtClean="0"/>
              <a:t>Lingkungan</a:t>
            </a:r>
            <a:r>
              <a:rPr lang="en-US" i="1" dirty="0" smtClean="0"/>
              <a:t> Telkom University</a:t>
            </a: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4716016" y="5373216"/>
            <a:ext cx="32239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DPH1A3 - </a:t>
            </a:r>
            <a:r>
              <a:rPr lang="en-US" dirty="0" err="1" smtClean="0"/>
              <a:t>Logika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endParaRPr lang="en-US" dirty="0" smtClean="0"/>
          </a:p>
          <a:p>
            <a:r>
              <a:rPr lang="en-US" dirty="0" smtClean="0"/>
              <a:t>Semester </a:t>
            </a:r>
            <a:r>
              <a:rPr lang="en-US" dirty="0" err="1" smtClean="0"/>
              <a:t>Ganjil</a:t>
            </a:r>
            <a:r>
              <a:rPr lang="en-US" dirty="0"/>
              <a:t> </a:t>
            </a:r>
            <a:r>
              <a:rPr lang="en-US" dirty="0" smtClean="0"/>
              <a:t>2018 - 2019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34057" y="172978"/>
            <a:ext cx="318542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Universitas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Telkom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www.telkomuniversity.ac.id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96" y="172978"/>
            <a:ext cx="1077595" cy="107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156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Query</a:t>
            </a:r>
            <a:endParaRPr lang="en-US" dirty="0"/>
          </a:p>
        </p:txBody>
      </p:sp>
      <p:sp>
        <p:nvSpPr>
          <p:cNvPr id="12290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i="1" dirty="0" smtClean="0"/>
              <a:t>Query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basisdata</a:t>
            </a:r>
            <a:r>
              <a:rPr lang="en-US" dirty="0" smtClean="0"/>
              <a:t> </a:t>
            </a:r>
            <a:r>
              <a:rPr lang="en-US" dirty="0" err="1" smtClean="0"/>
              <a:t>relasional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abstrak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i="1" dirty="0" smtClean="0"/>
              <a:t>n-</a:t>
            </a:r>
            <a:r>
              <a:rPr lang="en-US" i="1" dirty="0" err="1" smtClean="0"/>
              <a:t>ary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yang 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, </a:t>
            </a:r>
            <a:r>
              <a:rPr lang="en-US" dirty="0" err="1" smtClean="0"/>
              <a:t>diantaranya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seleksi</a:t>
            </a:r>
            <a:r>
              <a:rPr lang="en-US" dirty="0" smtClean="0"/>
              <a:t>, </a:t>
            </a:r>
            <a:r>
              <a:rPr lang="en-US" dirty="0" err="1" smtClean="0"/>
              <a:t>proyeksi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join.</a:t>
            </a:r>
          </a:p>
          <a:p>
            <a:pPr algn="just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7024744" cy="529128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Seleksi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814513"/>
            <a:ext cx="8229600" cy="2471737"/>
          </a:xfrm>
        </p:spPr>
        <p:txBody>
          <a:bodyPr/>
          <a:lstStyle/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seleksi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yang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</a:p>
          <a:p>
            <a:r>
              <a:rPr lang="en-US" dirty="0" smtClean="0"/>
              <a:t>Operator: </a:t>
            </a:r>
            <a:r>
              <a:rPr lang="en-US" dirty="0" smtClean="0">
                <a:sym typeface="Symbol" pitchFamily="18" charset="2"/>
              </a:rPr>
              <a:t>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r>
              <a:rPr lang="en-US" dirty="0" smtClean="0"/>
              <a:t>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MHS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yang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Matematik</a:t>
            </a:r>
            <a:r>
              <a:rPr lang="en-US" dirty="0" smtClean="0"/>
              <a:t> </a:t>
            </a:r>
            <a:r>
              <a:rPr lang="en-US" dirty="0" err="1" smtClean="0"/>
              <a:t>Diskrit</a:t>
            </a:r>
            <a:r>
              <a:rPr lang="en-US" dirty="0" smtClean="0"/>
              <a:t>.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seleksinya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endParaRPr lang="en-US" dirty="0" smtClean="0"/>
          </a:p>
          <a:p>
            <a:pPr>
              <a:buFont typeface="Arial" charset="0"/>
              <a:buNone/>
            </a:pPr>
            <a:r>
              <a:rPr lang="en-US" dirty="0" smtClean="0">
                <a:sym typeface="Symbol" pitchFamily="18" charset="2"/>
              </a:rPr>
              <a:t>	</a:t>
            </a:r>
            <a:r>
              <a:rPr lang="en-US" baseline="-25000" dirty="0" err="1" smtClean="0"/>
              <a:t>Matkul</a:t>
            </a:r>
            <a:r>
              <a:rPr lang="en-US" baseline="-25000" dirty="0" smtClean="0"/>
              <a:t>=”</a:t>
            </a:r>
            <a:r>
              <a:rPr lang="en-US" baseline="-25000" dirty="0" err="1" smtClean="0"/>
              <a:t>Matematika</a:t>
            </a:r>
            <a:r>
              <a:rPr lang="en-US" baseline="-25000" dirty="0" smtClean="0"/>
              <a:t> </a:t>
            </a:r>
            <a:r>
              <a:rPr lang="en-US" baseline="-25000" dirty="0" err="1" smtClean="0"/>
              <a:t>Diskrit</a:t>
            </a:r>
            <a:r>
              <a:rPr lang="en-US" baseline="-25000" dirty="0" smtClean="0"/>
              <a:t>” </a:t>
            </a:r>
            <a:r>
              <a:rPr lang="en-US" dirty="0" smtClean="0"/>
              <a:t>(MHS)		  </a:t>
            </a:r>
          </a:p>
          <a:p>
            <a:r>
              <a:rPr lang="en-US" dirty="0" err="1" smtClean="0"/>
              <a:t>Hasil</a:t>
            </a:r>
            <a:r>
              <a:rPr lang="en-US" dirty="0" smtClean="0"/>
              <a:t>:	(13598011, Amir,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Diskrit</a:t>
            </a:r>
            <a:r>
              <a:rPr lang="en-US" dirty="0" smtClean="0"/>
              <a:t>, A) </a:t>
            </a:r>
            <a:r>
              <a:rPr lang="en-US" dirty="0" err="1" smtClean="0"/>
              <a:t>dan</a:t>
            </a:r>
            <a:r>
              <a:rPr lang="en-US" dirty="0" smtClean="0"/>
              <a:t>  (13598025, </a:t>
            </a:r>
            <a:r>
              <a:rPr lang="en-US" dirty="0" err="1" smtClean="0"/>
              <a:t>Hamdan</a:t>
            </a:r>
            <a:r>
              <a:rPr lang="en-US" dirty="0" smtClean="0"/>
              <a:t>,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Diskrit</a:t>
            </a:r>
            <a:r>
              <a:rPr lang="en-US" dirty="0" smtClean="0"/>
              <a:t>, 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dirty="0" smtClean="0"/>
              <a:t>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AutoNum type="arabicPeriod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MHS yang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A, </a:t>
            </a:r>
            <a:r>
              <a:rPr lang="en-US" dirty="0" err="1" smtClean="0"/>
              <a:t>tentukan</a:t>
            </a:r>
            <a:r>
              <a:rPr lang="en-US" dirty="0" smtClean="0"/>
              <a:t> 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seleksi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hasilnya</a:t>
            </a:r>
            <a:r>
              <a:rPr lang="en-US" dirty="0" smtClean="0"/>
              <a:t>!</a:t>
            </a:r>
          </a:p>
          <a:p>
            <a:pPr marL="514350" indent="-514350" algn="just">
              <a:buFont typeface="Arial" charset="0"/>
              <a:buAutoNum type="arabicPeriod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NIM = 13598025, </a:t>
            </a:r>
            <a:r>
              <a:rPr lang="en-US" dirty="0" err="1" smtClean="0"/>
              <a:t>tentukan</a:t>
            </a:r>
            <a:r>
              <a:rPr lang="en-US" dirty="0" smtClean="0"/>
              <a:t> 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seleksi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hasilnya</a:t>
            </a:r>
            <a:r>
              <a:rPr lang="en-US" dirty="0" smtClean="0"/>
              <a:t>!</a:t>
            </a:r>
          </a:p>
          <a:p>
            <a:pPr algn="just">
              <a:buFont typeface="Arial" charset="0"/>
              <a:buNone/>
            </a:pPr>
            <a:r>
              <a:rPr lang="en-US" dirty="0" smtClean="0">
                <a:sym typeface="Symbol" pitchFamily="18" charset="2"/>
              </a:rPr>
              <a:t>	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8760934"/>
              </p:ext>
            </p:extLst>
          </p:nvPr>
        </p:nvGraphicFramePr>
        <p:xfrm>
          <a:off x="683568" y="764704"/>
          <a:ext cx="7094538" cy="521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5" name="Document" r:id="rId3" imgW="5028260" imgH="3712286" progId="Word.Document.8">
                  <p:embed/>
                </p:oleObj>
              </mc:Choice>
              <mc:Fallback>
                <p:oleObj name="Document" r:id="rId3" imgW="5028260" imgH="3712286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764704"/>
                        <a:ext cx="7094538" cy="5218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15616" y="5805264"/>
            <a:ext cx="540859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Jika</a:t>
            </a:r>
            <a:r>
              <a:rPr lang="en-US" sz="1400" dirty="0"/>
              <a:t> </a:t>
            </a:r>
            <a:r>
              <a:rPr lang="en-US" sz="1400" dirty="0" err="1"/>
              <a:t>kita</a:t>
            </a:r>
            <a:r>
              <a:rPr lang="en-US" sz="1400" dirty="0"/>
              <a:t> </a:t>
            </a:r>
            <a:r>
              <a:rPr lang="en-US" sz="1400" dirty="0" err="1"/>
              <a:t>ingin</a:t>
            </a:r>
            <a:r>
              <a:rPr lang="en-US" sz="1400" dirty="0"/>
              <a:t> </a:t>
            </a:r>
            <a:r>
              <a:rPr lang="en-US" sz="1400" dirty="0" err="1"/>
              <a:t>menampilkan</a:t>
            </a:r>
            <a:r>
              <a:rPr lang="en-US" sz="1400" dirty="0"/>
              <a:t> </a:t>
            </a:r>
            <a:r>
              <a:rPr lang="en-US" sz="1400" dirty="0" err="1"/>
              <a:t>daftar</a:t>
            </a:r>
            <a:r>
              <a:rPr lang="en-US" sz="1400" dirty="0"/>
              <a:t> </a:t>
            </a:r>
            <a:r>
              <a:rPr lang="en-US" sz="1400" dirty="0" err="1"/>
              <a:t>mahasiswa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relasi</a:t>
            </a:r>
            <a:r>
              <a:rPr lang="en-US" sz="1400" dirty="0"/>
              <a:t> MHS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yang </a:t>
            </a:r>
            <a:r>
              <a:rPr lang="en-US" sz="1400" dirty="0" err="1"/>
              <a:t>mendapatkan</a:t>
            </a:r>
            <a:r>
              <a:rPr lang="en-US" sz="1400" dirty="0"/>
              <a:t> </a:t>
            </a:r>
            <a:r>
              <a:rPr lang="en-US" sz="1400" dirty="0" err="1"/>
              <a:t>nilai</a:t>
            </a:r>
            <a:r>
              <a:rPr lang="en-US" sz="1400" dirty="0"/>
              <a:t> A, </a:t>
            </a:r>
            <a:r>
              <a:rPr lang="en-US" sz="1400" dirty="0" err="1"/>
              <a:t>tentukan</a:t>
            </a:r>
            <a:r>
              <a:rPr lang="en-US" sz="1400" dirty="0"/>
              <a:t>  </a:t>
            </a:r>
            <a:r>
              <a:rPr lang="en-US" sz="1400" dirty="0" err="1"/>
              <a:t>operasi</a:t>
            </a:r>
            <a:r>
              <a:rPr lang="en-US" sz="1400" dirty="0"/>
              <a:t> </a:t>
            </a:r>
            <a:r>
              <a:rPr lang="en-US" sz="1400" dirty="0" err="1"/>
              <a:t>seleksi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hasilnya</a:t>
            </a:r>
            <a:r>
              <a:rPr lang="en-US" sz="1400" dirty="0"/>
              <a:t>!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7015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5400" dirty="0" smtClean="0"/>
              <a:t>How???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09604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4476746"/>
              </p:ext>
            </p:extLst>
          </p:nvPr>
        </p:nvGraphicFramePr>
        <p:xfrm>
          <a:off x="755576" y="764704"/>
          <a:ext cx="7094537" cy="521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8" name="Document" r:id="rId3" imgW="5028260" imgH="3712286" progId="Word.Document.8">
                  <p:embed/>
                </p:oleObj>
              </mc:Choice>
              <mc:Fallback>
                <p:oleObj name="Document" r:id="rId3" imgW="5028260" imgH="3712286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764704"/>
                        <a:ext cx="7094537" cy="521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24571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7260816"/>
              </p:ext>
            </p:extLst>
          </p:nvPr>
        </p:nvGraphicFramePr>
        <p:xfrm>
          <a:off x="683568" y="2852936"/>
          <a:ext cx="6777036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4259"/>
                <a:gridCol w="1694259"/>
                <a:gridCol w="1694259"/>
                <a:gridCol w="16942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Matkul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Nilai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13598011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Matematika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Diskrit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13598125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Hamdan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Algoritma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47664" y="1412776"/>
            <a:ext cx="41472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ym typeface="Symbol" pitchFamily="18" charset="2"/>
              </a:rPr>
              <a:t></a:t>
            </a:r>
            <a:r>
              <a:rPr lang="en-US" sz="4800" baseline="-25000" dirty="0" err="1" smtClean="0">
                <a:sym typeface="Symbol" pitchFamily="18" charset="2"/>
              </a:rPr>
              <a:t>Nilai</a:t>
            </a:r>
            <a:r>
              <a:rPr lang="en-US" sz="4800" baseline="-25000" dirty="0" smtClean="0">
                <a:sym typeface="Symbol" pitchFamily="18" charset="2"/>
              </a:rPr>
              <a:t> =“A” </a:t>
            </a:r>
            <a:r>
              <a:rPr lang="en-US" sz="4800" dirty="0" smtClean="0">
                <a:sym typeface="Symbol" pitchFamily="18" charset="2"/>
              </a:rPr>
              <a:t>(MHS)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5489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755576" y="1196752"/>
            <a:ext cx="7024744" cy="529128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Proyeksi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500063" y="2071688"/>
            <a:ext cx="8229600" cy="4214832"/>
          </a:xfrm>
        </p:spPr>
        <p:txBody>
          <a:bodyPr>
            <a:normAutofit fontScale="92500"/>
          </a:bodyPr>
          <a:lstStyle/>
          <a:p>
            <a:r>
              <a:rPr lang="en-US" sz="2800" dirty="0" err="1" smtClean="0"/>
              <a:t>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proyeksi</a:t>
            </a:r>
            <a:r>
              <a:rPr lang="en-US" sz="2800" dirty="0" smtClean="0"/>
              <a:t> </a:t>
            </a:r>
            <a:r>
              <a:rPr lang="en-US" sz="2800" dirty="0" err="1" smtClean="0"/>
              <a:t>memilih</a:t>
            </a:r>
            <a:r>
              <a:rPr lang="en-US" sz="2800" dirty="0" smtClean="0"/>
              <a:t> </a:t>
            </a:r>
            <a:r>
              <a:rPr lang="en-US" sz="2800" dirty="0" err="1" smtClean="0"/>
              <a:t>kolom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tabel</a:t>
            </a:r>
            <a:r>
              <a:rPr lang="en-US" sz="2800" dirty="0" smtClean="0"/>
              <a:t>. </a:t>
            </a:r>
          </a:p>
          <a:p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baris</a:t>
            </a:r>
            <a:r>
              <a:rPr lang="en-US" sz="2800" dirty="0" smtClean="0"/>
              <a:t> yang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nilainya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diambil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kali.</a:t>
            </a:r>
          </a:p>
          <a:p>
            <a:r>
              <a:rPr lang="en-US" sz="2800" dirty="0" smtClean="0"/>
              <a:t>Operator: </a:t>
            </a:r>
            <a:r>
              <a:rPr lang="en-US" sz="2800" dirty="0" smtClean="0">
                <a:sym typeface="Symbol" pitchFamily="18" charset="2"/>
              </a:rPr>
              <a:t></a:t>
            </a:r>
          </a:p>
          <a:p>
            <a:r>
              <a:rPr lang="en-US" sz="2800" dirty="0" err="1" smtClean="0"/>
              <a:t>Misalkan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relasi</a:t>
            </a:r>
            <a:r>
              <a:rPr lang="en-US" sz="2800" dirty="0" smtClean="0"/>
              <a:t> MHS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ingin</a:t>
            </a:r>
            <a:r>
              <a:rPr lang="en-US" sz="2800" dirty="0" smtClean="0"/>
              <a:t> </a:t>
            </a:r>
            <a:r>
              <a:rPr lang="en-US" sz="2800" dirty="0" err="1" smtClean="0"/>
              <a:t>menampilkan</a:t>
            </a:r>
            <a:r>
              <a:rPr lang="en-US" sz="2800" dirty="0" smtClean="0"/>
              <a:t> </a:t>
            </a:r>
            <a:r>
              <a:rPr lang="en-US" sz="2800" dirty="0" err="1" smtClean="0"/>
              <a:t>daftar</a:t>
            </a:r>
            <a:r>
              <a:rPr lang="en-US" sz="2800" dirty="0" smtClean="0"/>
              <a:t> </a:t>
            </a:r>
            <a:r>
              <a:rPr lang="en-US" sz="2800" dirty="0" err="1" smtClean="0"/>
              <a:t>nama</a:t>
            </a:r>
            <a:r>
              <a:rPr lang="en-US" sz="2800" dirty="0" smtClean="0"/>
              <a:t> </a:t>
            </a:r>
            <a:r>
              <a:rPr lang="en-US" sz="2800" dirty="0" err="1" smtClean="0"/>
              <a:t>mahasiswa</a:t>
            </a:r>
            <a:r>
              <a:rPr lang="en-US" sz="2800" dirty="0" smtClean="0"/>
              <a:t>, </a:t>
            </a:r>
            <a:r>
              <a:rPr lang="en-US" sz="2800" dirty="0" err="1" smtClean="0"/>
              <a:t>mata</a:t>
            </a:r>
            <a:r>
              <a:rPr lang="en-US" sz="2800" dirty="0" smtClean="0"/>
              <a:t> </a:t>
            </a:r>
            <a:r>
              <a:rPr lang="en-US" sz="2800" dirty="0" err="1" smtClean="0"/>
              <a:t>kuliah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. </a:t>
            </a:r>
            <a:r>
              <a:rPr lang="en-US" sz="2800" dirty="0" err="1" smtClean="0"/>
              <a:t>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proyeksinya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sym typeface="Symbol" pitchFamily="18" charset="2"/>
              </a:rPr>
              <a:t>	 </a:t>
            </a:r>
            <a:r>
              <a:rPr lang="en-US" sz="2800" baseline="-25000" dirty="0" err="1" smtClean="0"/>
              <a:t>Nama</a:t>
            </a:r>
            <a:r>
              <a:rPr lang="en-US" sz="2800" baseline="-25000" dirty="0" smtClean="0"/>
              <a:t>, </a:t>
            </a:r>
            <a:r>
              <a:rPr lang="en-US" sz="2800" baseline="-25000" dirty="0" err="1" smtClean="0"/>
              <a:t>MatKul</a:t>
            </a:r>
            <a:r>
              <a:rPr lang="en-US" sz="2800" baseline="-25000" dirty="0" smtClean="0"/>
              <a:t>, </a:t>
            </a:r>
            <a:r>
              <a:rPr lang="en-US" sz="2800" baseline="-25000" dirty="0" err="1" smtClean="0"/>
              <a:t>Nilai</a:t>
            </a:r>
            <a:r>
              <a:rPr lang="en-US" sz="2800" dirty="0" smtClean="0"/>
              <a:t> (MHS)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5712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500063" y="1714488"/>
            <a:ext cx="8229600" cy="457203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MHS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 NIM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,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proyeksinya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Tabelnya</a:t>
            </a:r>
            <a:r>
              <a:rPr lang="en-US" dirty="0" smtClean="0"/>
              <a:t>!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MHS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NIM, Mata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,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proyeksinya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Tabelnya</a:t>
            </a:r>
            <a:r>
              <a:rPr lang="en-US" dirty="0" smtClean="0"/>
              <a:t>!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Relasi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n-ary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endParaRPr lang="en-US" dirty="0" smtClean="0"/>
          </a:p>
          <a:p>
            <a:pPr algn="just"/>
            <a:r>
              <a:rPr lang="en-US" dirty="0" err="1" smtClean="0"/>
              <a:t>Relasi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.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dinamakan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-</a:t>
            </a:r>
            <a:r>
              <a:rPr lang="en-US" i="1" dirty="0" err="1" smtClean="0"/>
              <a:t>ary</a:t>
            </a:r>
            <a:r>
              <a:rPr lang="en-US" dirty="0" smtClean="0"/>
              <a:t> (</a:t>
            </a:r>
            <a:r>
              <a:rPr lang="en-US" dirty="0" err="1" smtClean="0"/>
              <a:t>baca</a:t>
            </a:r>
            <a:r>
              <a:rPr lang="en-US" dirty="0" smtClean="0"/>
              <a:t>: </a:t>
            </a:r>
            <a:r>
              <a:rPr lang="en-US" dirty="0" err="1" smtClean="0"/>
              <a:t>ener</a:t>
            </a:r>
            <a:r>
              <a:rPr lang="en-US" dirty="0" smtClean="0"/>
              <a:t>)</a:t>
            </a:r>
          </a:p>
          <a:p>
            <a:pPr algn="just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= 2,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relasinya</a:t>
            </a:r>
            <a:r>
              <a:rPr lang="en-US" dirty="0" smtClean="0"/>
              <a:t> </a:t>
            </a:r>
            <a:r>
              <a:rPr lang="en-US" dirty="0" err="1" smtClean="0"/>
              <a:t>dinamakan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r>
              <a:rPr lang="en-US" dirty="0" smtClean="0"/>
              <a:t> (bi = 2).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-</a:t>
            </a:r>
            <a:r>
              <a:rPr lang="en-US" i="1" dirty="0" err="1" smtClean="0"/>
              <a:t>ary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terapan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basisdata</a:t>
            </a:r>
            <a:endParaRPr lang="en-US" dirty="0" smtClean="0"/>
          </a:p>
          <a:p>
            <a:pPr algn="just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7024744" cy="52912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Join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2028825"/>
            <a:ext cx="8229600" cy="2686050"/>
          </a:xfrm>
        </p:spPr>
        <p:txBody>
          <a:bodyPr/>
          <a:lstStyle/>
          <a:p>
            <a:r>
              <a:rPr lang="en-US" smtClean="0"/>
              <a:t>Operasi </a:t>
            </a:r>
            <a:r>
              <a:rPr lang="en-US" i="1" smtClean="0"/>
              <a:t>join</a:t>
            </a:r>
            <a:r>
              <a:rPr lang="en-US" smtClean="0"/>
              <a:t> menggabungkan dua buah tabel menjadi satu bila kedua tabel mempunyai atribut yang sama. </a:t>
            </a:r>
          </a:p>
          <a:p>
            <a:r>
              <a:rPr lang="en-US" smtClean="0"/>
              <a:t>Operator: </a:t>
            </a:r>
            <a:r>
              <a:rPr lang="en-US" smtClean="0">
                <a:sym typeface="Symbol" pitchFamily="18" charset="2"/>
              </a:rPr>
              <a:t></a:t>
            </a: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r>
              <a:rPr lang="en-US" dirty="0" smtClean="0"/>
              <a:t> 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Misalkan relasi </a:t>
            </a:r>
            <a:r>
              <a:rPr lang="en-US" i="1" smtClean="0"/>
              <a:t>MHS1</a:t>
            </a:r>
            <a:r>
              <a:rPr lang="en-US" smtClean="0"/>
              <a:t> dinyatakan dengan Tabel  A dan relasi </a:t>
            </a:r>
            <a:r>
              <a:rPr lang="en-US" i="1" smtClean="0"/>
              <a:t>MHS2</a:t>
            </a:r>
            <a:r>
              <a:rPr lang="en-US" smtClean="0"/>
              <a:t> dinyatakan dengan Tabel B </a:t>
            </a:r>
          </a:p>
          <a:p>
            <a:pPr>
              <a:buFont typeface="Arial" charset="0"/>
              <a:buNone/>
            </a:pPr>
            <a:r>
              <a:rPr lang="en-US" smtClean="0"/>
              <a:t>	Operasi </a:t>
            </a:r>
            <a:r>
              <a:rPr lang="en-US" i="1" smtClean="0"/>
              <a:t>join</a:t>
            </a:r>
            <a:endParaRPr lang="en-US" smtClean="0"/>
          </a:p>
          <a:p>
            <a:pPr>
              <a:buFont typeface="Arial" charset="0"/>
              <a:buNone/>
            </a:pPr>
            <a:r>
              <a:rPr lang="en-US" smtClean="0">
                <a:sym typeface="Symbol" pitchFamily="18" charset="2"/>
              </a:rPr>
              <a:t>	</a:t>
            </a:r>
            <a:r>
              <a:rPr lang="en-US" baseline="-25000" smtClean="0"/>
              <a:t>NIM, Nama</a:t>
            </a:r>
            <a:r>
              <a:rPr lang="en-US" smtClean="0"/>
              <a:t>(MHS1, MHS2) 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11560" y="692696"/>
            <a:ext cx="7024744" cy="45712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19458" name="Content Placeholder 12"/>
          <p:cNvSpPr>
            <a:spLocks noGrp="1"/>
          </p:cNvSpPr>
          <p:nvPr>
            <p:ph idx="1"/>
          </p:nvPr>
        </p:nvSpPr>
        <p:spPr>
          <a:xfrm>
            <a:off x="1043608" y="1268760"/>
            <a:ext cx="6777317" cy="350897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Tabel</a:t>
            </a:r>
            <a:r>
              <a:rPr lang="en-US" dirty="0" smtClean="0"/>
              <a:t> A				</a:t>
            </a:r>
            <a:r>
              <a:rPr lang="en-US" dirty="0" err="1" smtClean="0"/>
              <a:t>Tabel</a:t>
            </a:r>
            <a:r>
              <a:rPr lang="en-US" dirty="0" smtClean="0"/>
              <a:t> B</a:t>
            </a:r>
          </a:p>
        </p:txBody>
      </p:sp>
      <p:graphicFrame>
        <p:nvGraphicFramePr>
          <p:cNvPr id="14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8761938"/>
              </p:ext>
            </p:extLst>
          </p:nvPr>
        </p:nvGraphicFramePr>
        <p:xfrm>
          <a:off x="539552" y="1844824"/>
          <a:ext cx="3357586" cy="342902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399076"/>
                <a:gridCol w="1315568"/>
                <a:gridCol w="642942"/>
              </a:tblGrid>
              <a:tr h="57150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  <a:cs typeface="Calibri" pitchFamily="34" charset="0"/>
                        </a:rPr>
                        <a:t>NIM</a:t>
                      </a:r>
                      <a:endParaRPr lang="en-US" sz="18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151931" marR="151931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 pitchFamily="34" charset="0"/>
                          <a:cs typeface="Calibri" pitchFamily="34" charset="0"/>
                        </a:rPr>
                        <a:t>Nama</a:t>
                      </a:r>
                      <a:endParaRPr lang="en-US" sz="18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151931" marR="151931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  <a:cs typeface="Calibri" pitchFamily="34" charset="0"/>
                        </a:rPr>
                        <a:t>JK</a:t>
                      </a:r>
                      <a:endParaRPr lang="en-US" sz="18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151931" marR="151931" marT="0" marB="0"/>
                </a:tc>
              </a:tr>
              <a:tr h="57150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  <a:cs typeface="Calibri" pitchFamily="34" charset="0"/>
                        </a:rPr>
                        <a:t>13598001</a:t>
                      </a:r>
                      <a:endParaRPr lang="en-US" sz="18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151931" marR="151931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 pitchFamily="34" charset="0"/>
                          <a:cs typeface="Calibri" pitchFamily="34" charset="0"/>
                        </a:rPr>
                        <a:t>Hananto</a:t>
                      </a:r>
                      <a:endParaRPr lang="en-US" sz="18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151931" marR="151931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  <a:cs typeface="Calibri" pitchFamily="34" charset="0"/>
                        </a:rPr>
                        <a:t>L</a:t>
                      </a:r>
                      <a:endParaRPr lang="en-US" sz="18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151931" marR="151931" marT="0" marB="0"/>
                </a:tc>
              </a:tr>
              <a:tr h="57150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  <a:cs typeface="Calibri" pitchFamily="34" charset="0"/>
                        </a:rPr>
                        <a:t>13598002</a:t>
                      </a:r>
                      <a:endParaRPr lang="en-US" sz="18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151931" marR="151931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  <a:cs typeface="Calibri" pitchFamily="34" charset="0"/>
                        </a:rPr>
                        <a:t>Guntur</a:t>
                      </a:r>
                      <a:endParaRPr lang="en-US" sz="18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151931" marR="151931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  <a:cs typeface="Calibri" pitchFamily="34" charset="0"/>
                        </a:rPr>
                        <a:t>L</a:t>
                      </a:r>
                      <a:endParaRPr lang="en-US" sz="18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151931" marR="151931" marT="0" marB="0"/>
                </a:tc>
              </a:tr>
              <a:tr h="57150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  <a:cs typeface="Calibri" pitchFamily="34" charset="0"/>
                        </a:rPr>
                        <a:t>13598004</a:t>
                      </a:r>
                      <a:endParaRPr lang="en-US" sz="18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151931" marR="151931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  <a:cs typeface="Calibri" pitchFamily="34" charset="0"/>
                        </a:rPr>
                        <a:t>Heidi</a:t>
                      </a:r>
                      <a:endParaRPr lang="en-US" sz="18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151931" marR="151931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  <a:cs typeface="Calibri" pitchFamily="34" charset="0"/>
                        </a:rPr>
                        <a:t>W</a:t>
                      </a:r>
                      <a:endParaRPr lang="en-US" sz="18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151931" marR="151931" marT="0" marB="0"/>
                </a:tc>
              </a:tr>
              <a:tr h="57150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  <a:cs typeface="Calibri" pitchFamily="34" charset="0"/>
                        </a:rPr>
                        <a:t>13598006</a:t>
                      </a:r>
                      <a:endParaRPr lang="en-US" sz="18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151931" marR="151931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  <a:cs typeface="Calibri" pitchFamily="34" charset="0"/>
                        </a:rPr>
                        <a:t>Harman</a:t>
                      </a:r>
                      <a:endParaRPr lang="en-US" sz="18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151931" marR="151931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  <a:cs typeface="Calibri" pitchFamily="34" charset="0"/>
                        </a:rPr>
                        <a:t>L</a:t>
                      </a:r>
                      <a:endParaRPr lang="en-US" sz="18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151931" marR="151931" marT="0" marB="0"/>
                </a:tc>
              </a:tr>
              <a:tr h="57150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  <a:cs typeface="Calibri" pitchFamily="34" charset="0"/>
                        </a:rPr>
                        <a:t>13598007</a:t>
                      </a:r>
                      <a:endParaRPr lang="en-US" sz="18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151931" marR="151931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 pitchFamily="34" charset="0"/>
                          <a:cs typeface="Calibri" pitchFamily="34" charset="0"/>
                        </a:rPr>
                        <a:t>Karim</a:t>
                      </a:r>
                      <a:endParaRPr lang="en-US" sz="18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151931" marR="151931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  <a:cs typeface="Calibri" pitchFamily="34" charset="0"/>
                        </a:rPr>
                        <a:t>L</a:t>
                      </a:r>
                      <a:endParaRPr lang="en-US" sz="18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151931" marR="151931" marT="0" marB="0"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79353"/>
              </p:ext>
            </p:extLst>
          </p:nvPr>
        </p:nvGraphicFramePr>
        <p:xfrm>
          <a:off x="4067944" y="1844824"/>
          <a:ext cx="4643470" cy="3429024"/>
        </p:xfrm>
        <a:graphic>
          <a:graphicData uri="http://schemas.openxmlformats.org/drawingml/2006/table">
            <a:tbl>
              <a:tblPr/>
              <a:tblGrid>
                <a:gridCol w="1193393"/>
                <a:gridCol w="1194329"/>
                <a:gridCol w="1459216"/>
                <a:gridCol w="796532"/>
              </a:tblGrid>
              <a:tr h="428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NIM</a:t>
                      </a:r>
                      <a:endParaRPr lang="en-US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Nama</a:t>
                      </a:r>
                      <a:endParaRPr lang="en-US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MatKul</a:t>
                      </a:r>
                      <a:endParaRPr lang="en-US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Nilai</a:t>
                      </a:r>
                      <a:endParaRPr lang="en-US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13598001</a:t>
                      </a:r>
                      <a:endParaRPr lang="en-US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Hananto</a:t>
                      </a:r>
                      <a:endParaRPr lang="en-US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Algoritma</a:t>
                      </a:r>
                      <a:endParaRPr lang="en-US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</a:t>
                      </a:r>
                      <a:endParaRPr lang="en-US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13598001</a:t>
                      </a:r>
                      <a:endParaRPr lang="en-US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Hananto</a:t>
                      </a:r>
                      <a:endParaRPr lang="en-US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Basisdata</a:t>
                      </a:r>
                      <a:endParaRPr lang="en-US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</a:t>
                      </a:r>
                      <a:endParaRPr lang="en-US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13598004</a:t>
                      </a:r>
                      <a:endParaRPr lang="en-US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Heidi</a:t>
                      </a:r>
                      <a:endParaRPr lang="en-US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Kalkulus</a:t>
                      </a:r>
                      <a:r>
                        <a:rPr lang="en-US" sz="1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I</a:t>
                      </a:r>
                      <a:endParaRPr lang="en-US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</a:t>
                      </a:r>
                      <a:endParaRPr lang="en-US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13598006</a:t>
                      </a:r>
                      <a:endParaRPr lang="en-US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Harman</a:t>
                      </a:r>
                      <a:endParaRPr lang="en-US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Teori</a:t>
                      </a:r>
                      <a:r>
                        <a:rPr lang="en-US" sz="1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en-US" sz="1800" dirty="0" err="1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Bahasa</a:t>
                      </a:r>
                      <a:endParaRPr lang="en-US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</a:t>
                      </a:r>
                      <a:endParaRPr lang="en-US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13598006</a:t>
                      </a:r>
                      <a:endParaRPr lang="en-US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Harman</a:t>
                      </a:r>
                      <a:endParaRPr lang="en-US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Agama </a:t>
                      </a:r>
                      <a:endParaRPr lang="en-US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</a:t>
                      </a:r>
                      <a:endParaRPr lang="en-US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13598009</a:t>
                      </a:r>
                      <a:endParaRPr lang="en-US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Junaidi</a:t>
                      </a:r>
                      <a:endParaRPr lang="en-US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Statisitik</a:t>
                      </a:r>
                      <a:endParaRPr lang="en-US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</a:t>
                      </a:r>
                      <a:endParaRPr lang="en-US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13598010</a:t>
                      </a:r>
                      <a:endParaRPr lang="en-US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Farizka</a:t>
                      </a:r>
                      <a:endParaRPr lang="en-US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Otomata</a:t>
                      </a:r>
                      <a:endParaRPr lang="en-US" sz="12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</a:t>
                      </a:r>
                      <a:endParaRPr lang="en-US" sz="1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1500" y="1857375"/>
          <a:ext cx="8072495" cy="442915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14752"/>
                <a:gridCol w="1793185"/>
                <a:gridCol w="1256621"/>
                <a:gridCol w="1972883"/>
                <a:gridCol w="1435054"/>
              </a:tblGrid>
              <a:tr h="402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/>
                        <a:t>NIM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/>
                        <a:t>Nama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/>
                        <a:t>JK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/>
                        <a:t>MatKul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/>
                        <a:t>Nilai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053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13598001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Hananto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L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Algoritma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A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  <a:tr h="8053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13598001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Hananto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L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Basisdata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B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  <a:tr h="8053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13598004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Heidi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W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Kalkulus</a:t>
                      </a:r>
                      <a:r>
                        <a:rPr lang="en-US" sz="2000" dirty="0"/>
                        <a:t> I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B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  <a:tr h="8053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13598006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Harman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L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Teori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Bahasa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C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  <a:tr h="8053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13598006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Harman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L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Agama 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A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980728"/>
            <a:ext cx="7024744" cy="45712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Hasil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Operasi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Join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Structured Query Language (SQL)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query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basis data </a:t>
            </a:r>
            <a:r>
              <a:rPr lang="en-US" dirty="0" err="1" smtClean="0"/>
              <a:t>disebut</a:t>
            </a:r>
            <a:r>
              <a:rPr lang="en-US" dirty="0" smtClean="0"/>
              <a:t> SQL</a:t>
            </a:r>
          </a:p>
          <a:p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dirangcang</a:t>
            </a:r>
            <a:r>
              <a:rPr lang="en-US" dirty="0" smtClean="0"/>
              <a:t> </a:t>
            </a:r>
            <a:r>
              <a:rPr lang="en-US" dirty="0" err="1" smtClean="0"/>
              <a:t>sedemikian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merealisasikan</a:t>
            </a:r>
            <a:r>
              <a:rPr lang="en-US" dirty="0" smtClean="0"/>
              <a:t> query-query  yang </a:t>
            </a:r>
            <a:r>
              <a:rPr lang="en-US" dirty="0" err="1" smtClean="0"/>
              <a:t>dijelaskan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272924" cy="3508977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b="1" dirty="0" smtClean="0"/>
              <a:t>	Select </a:t>
            </a:r>
            <a:r>
              <a:rPr lang="en-US" dirty="0" smtClean="0"/>
              <a:t> 	NIM, </a:t>
            </a:r>
            <a:r>
              <a:rPr lang="en-US" dirty="0" err="1" smtClean="0"/>
              <a:t>Nama</a:t>
            </a:r>
            <a:r>
              <a:rPr lang="en-US" dirty="0" smtClean="0"/>
              <a:t>, </a:t>
            </a:r>
            <a:r>
              <a:rPr lang="en-US" dirty="0" err="1" smtClean="0"/>
              <a:t>MatKul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endParaRPr lang="en-US" dirty="0" smtClean="0"/>
          </a:p>
          <a:p>
            <a:pPr>
              <a:buFont typeface="Arial" charset="0"/>
              <a:buNone/>
            </a:pPr>
            <a:r>
              <a:rPr lang="en-US" b="1" dirty="0" smtClean="0"/>
              <a:t>	From 	</a:t>
            </a:r>
            <a:r>
              <a:rPr lang="en-US" dirty="0" smtClean="0"/>
              <a:t>MHS</a:t>
            </a:r>
          </a:p>
          <a:p>
            <a:pPr>
              <a:buFont typeface="Arial" charset="0"/>
              <a:buNone/>
            </a:pPr>
            <a:r>
              <a:rPr lang="en-US" b="1" dirty="0" smtClean="0"/>
              <a:t>	WHERE	</a:t>
            </a:r>
            <a:r>
              <a:rPr lang="en-US" dirty="0" err="1" smtClean="0"/>
              <a:t>MatKul</a:t>
            </a:r>
            <a:r>
              <a:rPr lang="en-US" dirty="0" smtClean="0"/>
              <a:t> = ‘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Diskrit</a:t>
            </a:r>
            <a:r>
              <a:rPr lang="en-US" dirty="0" smtClean="0"/>
              <a:t>’</a:t>
            </a:r>
          </a:p>
          <a:p>
            <a:pPr>
              <a:buFont typeface="Arial" charset="0"/>
              <a:buNone/>
            </a:pPr>
            <a:r>
              <a:rPr lang="en-US" b="1" dirty="0" smtClean="0"/>
              <a:t>	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SQL yang </a:t>
            </a:r>
            <a:r>
              <a:rPr lang="en-US" dirty="0" err="1" smtClean="0"/>
              <a:t>bersesuaian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query </a:t>
            </a:r>
            <a:r>
              <a:rPr lang="en-US" dirty="0" err="1" smtClean="0"/>
              <a:t>abstrak</a:t>
            </a:r>
            <a:r>
              <a:rPr lang="en-US" dirty="0" smtClean="0"/>
              <a:t>:</a:t>
            </a:r>
          </a:p>
          <a:p>
            <a:pPr>
              <a:buFont typeface="Arial" charset="0"/>
              <a:buNone/>
            </a:pPr>
            <a:r>
              <a:rPr lang="en-US" dirty="0" smtClean="0">
                <a:sym typeface="Symbol" pitchFamily="18" charset="2"/>
              </a:rPr>
              <a:t>	</a:t>
            </a:r>
            <a:r>
              <a:rPr lang="en-US" baseline="-25000" dirty="0" err="1" smtClean="0"/>
              <a:t>Matkul</a:t>
            </a:r>
            <a:r>
              <a:rPr lang="en-US" baseline="-25000" dirty="0" smtClean="0"/>
              <a:t>=”</a:t>
            </a:r>
            <a:r>
              <a:rPr lang="en-US" baseline="-25000" dirty="0" err="1" smtClean="0"/>
              <a:t>Matematika</a:t>
            </a:r>
            <a:r>
              <a:rPr lang="en-US" baseline="-25000" dirty="0" smtClean="0"/>
              <a:t> </a:t>
            </a:r>
            <a:r>
              <a:rPr lang="en-US" baseline="-25000" dirty="0" err="1" smtClean="0"/>
              <a:t>Diskrit</a:t>
            </a:r>
            <a:r>
              <a:rPr lang="en-US" baseline="-25000" dirty="0" smtClean="0"/>
              <a:t>” </a:t>
            </a:r>
            <a:r>
              <a:rPr lang="en-US" dirty="0" smtClean="0"/>
              <a:t>(MHS)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:</a:t>
            </a:r>
          </a:p>
          <a:p>
            <a:r>
              <a:rPr lang="en-US" dirty="0" smtClean="0"/>
              <a:t>(13598011, Amir,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Diskrit</a:t>
            </a:r>
            <a:r>
              <a:rPr lang="en-US" dirty="0" smtClean="0"/>
              <a:t>, A) </a:t>
            </a:r>
          </a:p>
          <a:p>
            <a:r>
              <a:rPr lang="en-US" dirty="0" smtClean="0"/>
              <a:t>(13598025, </a:t>
            </a:r>
            <a:r>
              <a:rPr lang="en-US" dirty="0" err="1" smtClean="0"/>
              <a:t>Hamdan</a:t>
            </a:r>
            <a:r>
              <a:rPr lang="en-US" dirty="0" smtClean="0"/>
              <a:t>,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Diskrit</a:t>
            </a:r>
            <a:r>
              <a:rPr lang="en-US" dirty="0" smtClean="0"/>
              <a:t>, B)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Menentukan Kardinalitas relasi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Satu-ke satu</a:t>
            </a:r>
            <a:r>
              <a:rPr lang="en-US" dirty="0" smtClean="0"/>
              <a:t> (One to one)</a:t>
            </a:r>
            <a:endParaRPr lang="id-ID" dirty="0" smtClean="0"/>
          </a:p>
          <a:p>
            <a:r>
              <a:rPr lang="id-ID" dirty="0" smtClean="0"/>
              <a:t>Satu ke banyak</a:t>
            </a:r>
            <a:r>
              <a:rPr lang="en-US" dirty="0" smtClean="0"/>
              <a:t> (One to Many)</a:t>
            </a:r>
            <a:endParaRPr lang="id-ID" dirty="0" smtClean="0"/>
          </a:p>
          <a:p>
            <a:r>
              <a:rPr lang="id-ID" dirty="0" smtClean="0"/>
              <a:t>Banyak ke satu</a:t>
            </a:r>
            <a:r>
              <a:rPr lang="en-US" dirty="0" smtClean="0"/>
              <a:t> (Many to one)</a:t>
            </a:r>
            <a:endParaRPr lang="id-ID" dirty="0" smtClean="0"/>
          </a:p>
          <a:p>
            <a:r>
              <a:rPr lang="id-ID" dirty="0" smtClean="0"/>
              <a:t>Banyak ke banyak</a:t>
            </a:r>
            <a:r>
              <a:rPr lang="en-US" dirty="0" smtClean="0"/>
              <a:t> (Many to many)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Kardinalitas Relasi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just" eaLnBrk="1" hangingPunct="1"/>
            <a:r>
              <a:rPr lang="en-US" sz="2400" smtClean="0"/>
              <a:t>Kardinalitas relasi menggambarkan </a:t>
            </a:r>
            <a:r>
              <a:rPr lang="en-US" sz="2400" b="1" smtClean="0"/>
              <a:t>banyaknya </a:t>
            </a:r>
            <a:r>
              <a:rPr lang="en-US" sz="2400" b="1" smtClean="0">
                <a:solidFill>
                  <a:srgbClr val="0000FF"/>
                </a:solidFill>
              </a:rPr>
              <a:t>jumlah maksimum</a:t>
            </a:r>
            <a:r>
              <a:rPr lang="en-US" sz="2400" b="1" smtClean="0"/>
              <a:t> entitas dapat berelasi dengan entitas pada himpunan entitas yang lain</a:t>
            </a:r>
            <a:r>
              <a:rPr lang="en-US" sz="2400" smtClean="0"/>
              <a:t>.</a:t>
            </a:r>
          </a:p>
          <a:p>
            <a:pPr algn="just" eaLnBrk="1" hangingPunct="1"/>
            <a:r>
              <a:rPr lang="en-US" sz="2800" smtClean="0"/>
              <a:t>Pada himpunan relasi biner, pemetaan kardinaltias relasi dapat berupa salah satu dari berikut ini </a:t>
            </a:r>
          </a:p>
          <a:p>
            <a:pPr lvl="1" algn="just" eaLnBrk="1" hangingPunct="1"/>
            <a:r>
              <a:rPr lang="en-US" sz="2000" smtClean="0"/>
              <a:t>Satu ke Satu</a:t>
            </a:r>
          </a:p>
          <a:p>
            <a:pPr lvl="1" algn="just" eaLnBrk="1" hangingPunct="1"/>
            <a:r>
              <a:rPr lang="en-US" sz="2000" smtClean="0"/>
              <a:t>Satu ke Banyak</a:t>
            </a:r>
          </a:p>
          <a:p>
            <a:pPr lvl="1" algn="just" eaLnBrk="1" hangingPunct="1"/>
            <a:r>
              <a:rPr lang="en-US" sz="2000" smtClean="0"/>
              <a:t>Banyak ke Satu</a:t>
            </a:r>
          </a:p>
          <a:p>
            <a:pPr lvl="1" algn="just" eaLnBrk="1" hangingPunct="1"/>
            <a:r>
              <a:rPr lang="en-US" sz="2000" smtClean="0"/>
              <a:t>Banyak ke Banyak</a:t>
            </a:r>
          </a:p>
          <a:p>
            <a:pPr algn="just" eaLnBrk="1" hangingPunct="1"/>
            <a:endParaRPr lang="en-US" sz="2000" smtClean="0"/>
          </a:p>
        </p:txBody>
      </p:sp>
    </p:spTree>
    <p:extLst>
      <p:ext uri="{BB962C8B-B14F-4D97-AF65-F5344CB8AC3E}">
        <p14:creationId xmlns:p14="http://schemas.microsoft.com/office/powerpoint/2010/main" val="76482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912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err="1" smtClean="0"/>
              <a:t>Kardinalitas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endParaRPr lang="en-US" dirty="0" smtClean="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05000"/>
            <a:ext cx="6705600" cy="454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867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5712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err="1" smtClean="0"/>
              <a:t>Kardinalitas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endParaRPr lang="en-US" dirty="0" smtClean="0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81200"/>
            <a:ext cx="6553200" cy="458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127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024744" cy="529128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900634"/>
          </a:xfrm>
        </p:spPr>
        <p:txBody>
          <a:bodyPr>
            <a:normAutofit lnSpcReduction="10000"/>
          </a:bodyPr>
          <a:lstStyle/>
          <a:p>
            <a:r>
              <a:rPr lang="en-US" sz="2800" dirty="0" err="1" smtClean="0"/>
              <a:t>Misalkan</a:t>
            </a:r>
            <a:r>
              <a:rPr lang="en-US" sz="2800" dirty="0" smtClean="0"/>
              <a:t> </a:t>
            </a:r>
          </a:p>
          <a:p>
            <a:r>
              <a:rPr lang="en-US" sz="2800" i="1" dirty="0" smtClean="0"/>
              <a:t>NIM</a:t>
            </a:r>
            <a:r>
              <a:rPr lang="en-US" sz="2800" dirty="0" smtClean="0"/>
              <a:t> = {13598011, 13598014, 13598015, 13598019, 13598021, 13598025}</a:t>
            </a:r>
          </a:p>
          <a:p>
            <a:r>
              <a:rPr lang="en-US" sz="2800" i="1" dirty="0" err="1" smtClean="0"/>
              <a:t>Nama</a:t>
            </a:r>
            <a:r>
              <a:rPr lang="en-US" sz="2800" dirty="0" smtClean="0"/>
              <a:t> = {Amir, </a:t>
            </a:r>
            <a:r>
              <a:rPr lang="en-US" sz="2800" dirty="0" err="1" smtClean="0"/>
              <a:t>Santi</a:t>
            </a:r>
            <a:r>
              <a:rPr lang="en-US" sz="2800" dirty="0" smtClean="0"/>
              <a:t>, Irwan, Ahmad, </a:t>
            </a:r>
            <a:r>
              <a:rPr lang="en-US" sz="2800" dirty="0" err="1" smtClean="0"/>
              <a:t>Cecep</a:t>
            </a:r>
            <a:r>
              <a:rPr lang="en-US" sz="2800" dirty="0" smtClean="0"/>
              <a:t>, </a:t>
            </a:r>
            <a:r>
              <a:rPr lang="en-US" sz="2800" dirty="0" err="1" smtClean="0"/>
              <a:t>Hamdan</a:t>
            </a:r>
            <a:r>
              <a:rPr lang="en-US" sz="2800" dirty="0" smtClean="0"/>
              <a:t>}</a:t>
            </a:r>
          </a:p>
          <a:p>
            <a:r>
              <a:rPr lang="en-US" sz="2800" i="1" dirty="0" err="1" smtClean="0"/>
              <a:t>MatKul</a:t>
            </a:r>
            <a:r>
              <a:rPr lang="en-US" sz="2800" dirty="0" smtClean="0"/>
              <a:t> = {</a:t>
            </a:r>
            <a:r>
              <a:rPr lang="en-US" sz="2800" dirty="0" err="1" smtClean="0"/>
              <a:t>Matematika</a:t>
            </a:r>
            <a:r>
              <a:rPr lang="en-US" sz="2800" dirty="0" smtClean="0"/>
              <a:t> </a:t>
            </a:r>
            <a:r>
              <a:rPr lang="en-US" sz="2800" dirty="0" err="1" smtClean="0"/>
              <a:t>Diskrit</a:t>
            </a:r>
            <a:r>
              <a:rPr lang="en-US" sz="2800" dirty="0" smtClean="0"/>
              <a:t>, </a:t>
            </a:r>
            <a:r>
              <a:rPr lang="en-US" sz="2800" dirty="0" err="1" smtClean="0"/>
              <a:t>Algoritma</a:t>
            </a:r>
            <a:r>
              <a:rPr lang="en-US" sz="2800" dirty="0" smtClean="0"/>
              <a:t>, </a:t>
            </a:r>
            <a:r>
              <a:rPr lang="en-US" sz="2800" dirty="0" err="1" smtClean="0"/>
              <a:t>Struktur</a:t>
            </a:r>
            <a:r>
              <a:rPr lang="en-US" sz="2800" dirty="0" smtClean="0"/>
              <a:t> Data,  </a:t>
            </a:r>
            <a:r>
              <a:rPr lang="en-US" sz="2800" dirty="0" err="1" smtClean="0"/>
              <a:t>Arsitektur</a:t>
            </a:r>
            <a:r>
              <a:rPr lang="en-US" sz="2800" dirty="0" smtClean="0"/>
              <a:t> </a:t>
            </a:r>
            <a:r>
              <a:rPr lang="en-US" sz="2800" dirty="0" err="1" smtClean="0"/>
              <a:t>Komputer</a:t>
            </a:r>
            <a:r>
              <a:rPr lang="en-US" sz="2800" dirty="0" smtClean="0"/>
              <a:t>}</a:t>
            </a:r>
          </a:p>
          <a:p>
            <a:r>
              <a:rPr lang="en-US" sz="2800" i="1" dirty="0" err="1" smtClean="0"/>
              <a:t>Nilai</a:t>
            </a:r>
            <a:r>
              <a:rPr lang="en-US" sz="2800" dirty="0" smtClean="0"/>
              <a:t> = {A, B, C, D, E}</a:t>
            </a:r>
          </a:p>
          <a:p>
            <a:r>
              <a:rPr lang="en-US" sz="2800" dirty="0" smtClean="0"/>
              <a:t> </a:t>
            </a:r>
            <a:r>
              <a:rPr lang="en-US" sz="2800" dirty="0" err="1" smtClean="0"/>
              <a:t>Relasi</a:t>
            </a:r>
            <a:r>
              <a:rPr lang="en-US" sz="2800" dirty="0" smtClean="0"/>
              <a:t> </a:t>
            </a:r>
            <a:r>
              <a:rPr lang="en-US" sz="2800" i="1" dirty="0" smtClean="0"/>
              <a:t>MHS</a:t>
            </a:r>
            <a:r>
              <a:rPr lang="en-US" sz="2800" dirty="0" smtClean="0"/>
              <a:t> </a:t>
            </a:r>
            <a:r>
              <a:rPr lang="en-US" sz="2800" dirty="0" err="1" smtClean="0"/>
              <a:t>terdiri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5-tupel (</a:t>
            </a:r>
            <a:r>
              <a:rPr lang="en-US" sz="2800" i="1" dirty="0" smtClean="0"/>
              <a:t>NIM</a:t>
            </a:r>
            <a:r>
              <a:rPr lang="en-US" sz="2800" dirty="0" smtClean="0"/>
              <a:t>,  </a:t>
            </a:r>
            <a:r>
              <a:rPr lang="en-US" sz="2800" i="1" dirty="0" err="1" smtClean="0"/>
              <a:t>Nama</a:t>
            </a:r>
            <a:r>
              <a:rPr lang="en-US" sz="2800" dirty="0" smtClean="0"/>
              <a:t>, </a:t>
            </a:r>
            <a:r>
              <a:rPr lang="en-US" sz="2800" i="1" dirty="0" err="1" smtClean="0"/>
              <a:t>MatKul</a:t>
            </a:r>
            <a:r>
              <a:rPr lang="en-US" sz="2800" dirty="0" smtClean="0"/>
              <a:t>, </a:t>
            </a:r>
            <a:r>
              <a:rPr lang="en-US" sz="2800" i="1" dirty="0" err="1" smtClean="0"/>
              <a:t>Nilai</a:t>
            </a:r>
            <a:r>
              <a:rPr lang="en-US" sz="2800" dirty="0" smtClean="0"/>
              <a:t>): </a:t>
            </a:r>
          </a:p>
          <a:p>
            <a:r>
              <a:rPr lang="en-US" sz="2800" dirty="0" smtClean="0"/>
              <a:t> </a:t>
            </a:r>
            <a:r>
              <a:rPr lang="en-US" sz="2800" i="1" dirty="0" smtClean="0"/>
              <a:t>MHS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</a:t>
            </a:r>
            <a:r>
              <a:rPr lang="en-US" sz="2800" dirty="0" smtClean="0"/>
              <a:t> </a:t>
            </a:r>
            <a:r>
              <a:rPr lang="en-US" sz="2800" i="1" dirty="0" smtClean="0"/>
              <a:t>NIM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</a:t>
            </a:r>
            <a:r>
              <a:rPr lang="en-US" sz="2800" dirty="0" smtClean="0"/>
              <a:t> </a:t>
            </a:r>
            <a:r>
              <a:rPr lang="en-US" sz="2800" i="1" dirty="0" err="1" smtClean="0"/>
              <a:t>Nama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</a:t>
            </a:r>
            <a:r>
              <a:rPr lang="en-US" sz="2800" dirty="0" smtClean="0"/>
              <a:t> </a:t>
            </a:r>
            <a:r>
              <a:rPr lang="en-US" sz="2800" i="1" dirty="0" err="1" smtClean="0"/>
              <a:t>MatKul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</a:t>
            </a:r>
            <a:r>
              <a:rPr lang="en-US" sz="2800" dirty="0" smtClean="0"/>
              <a:t> </a:t>
            </a:r>
            <a:r>
              <a:rPr lang="en-US" sz="2800" i="1" dirty="0" err="1" smtClean="0"/>
              <a:t>Nilai</a:t>
            </a:r>
            <a:endParaRPr lang="en-US" sz="28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/>
          <a:lstStyle/>
          <a:p>
            <a:pPr eaLnBrk="1" hangingPunct="1"/>
            <a:r>
              <a:rPr lang="en-US" dirty="0" smtClean="0"/>
              <a:t>Key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sz="2600" smtClean="0"/>
              <a:t>Penggunaan key merupakan </a:t>
            </a:r>
            <a:r>
              <a:rPr lang="en-US" sz="2600" b="1" smtClean="0"/>
              <a:t>cara untuk membedakan suatu entitas didalam himpunan entitas dengan entitas lain</a:t>
            </a:r>
            <a:r>
              <a:rPr lang="en-US" sz="2600" smtClean="0"/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600" smtClean="0"/>
              <a:t>Key adalah </a:t>
            </a:r>
            <a:r>
              <a:rPr lang="en-US" sz="2600" b="1" smtClean="0"/>
              <a:t>satu atau gabungan dari beberapa atribut yang dapat membedakan semua row dalam relasi secara unik</a:t>
            </a:r>
            <a:r>
              <a:rPr lang="en-US" sz="2600" smtClean="0"/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600" smtClean="0"/>
              <a:t>3 Macam key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2200" i="1" smtClean="0"/>
              <a:t>Super Key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2200" i="1" smtClean="0"/>
              <a:t>Candidate Key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2200" i="1" smtClean="0"/>
              <a:t>Primary Key</a:t>
            </a:r>
          </a:p>
          <a:p>
            <a:pPr algn="just" eaLnBrk="1" hangingPunct="1">
              <a:lnSpc>
                <a:spcPct val="90000"/>
              </a:lnSpc>
            </a:pPr>
            <a:endParaRPr lang="en-US" sz="2600" i="1" smtClean="0"/>
          </a:p>
        </p:txBody>
      </p:sp>
    </p:spTree>
    <p:extLst>
      <p:ext uri="{BB962C8B-B14F-4D97-AF65-F5344CB8AC3E}">
        <p14:creationId xmlns:p14="http://schemas.microsoft.com/office/powerpoint/2010/main" val="32505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3 Macam Key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sz="2200" b="1" smtClean="0"/>
              <a:t>Super Key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1800" smtClean="0"/>
              <a:t>Satu atau lebih atribut (kumpulan atribut) yang dapat membedakan satiap baris data dalam sebuah relasi secara unik.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200" b="1" smtClean="0"/>
              <a:t>Candidate Key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sv-SE" sz="1800" smtClean="0"/>
              <a:t>Kumpulan atribut minimal yang dapat membedakan setiap baris data dalam sebuah relasi secara unik.</a:t>
            </a:r>
            <a:endParaRPr lang="en-US" sz="1800" smtClean="0"/>
          </a:p>
          <a:p>
            <a:pPr algn="just" eaLnBrk="1" hangingPunct="1">
              <a:lnSpc>
                <a:spcPct val="90000"/>
              </a:lnSpc>
            </a:pPr>
            <a:r>
              <a:rPr lang="en-US" sz="2200" b="1" smtClean="0"/>
              <a:t>Primary Key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1800" smtClean="0"/>
              <a:t>Merupakan salah satu dari candidate key yang terpilih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2000" smtClean="0"/>
              <a:t>Alasan pemilihan primary key</a:t>
            </a:r>
          </a:p>
          <a:p>
            <a:pPr lvl="2" algn="just" eaLnBrk="1" hangingPunct="1">
              <a:lnSpc>
                <a:spcPct val="90000"/>
              </a:lnSpc>
            </a:pPr>
            <a:r>
              <a:rPr lang="en-US" sz="1800" smtClean="0"/>
              <a:t>Lebih sering di jadikan acuan</a:t>
            </a:r>
          </a:p>
          <a:p>
            <a:pPr lvl="2" algn="just" eaLnBrk="1" hangingPunct="1">
              <a:lnSpc>
                <a:spcPct val="90000"/>
              </a:lnSpc>
            </a:pPr>
            <a:r>
              <a:rPr lang="en-US" sz="1800" smtClean="0"/>
              <a:t>Lebih ringkas</a:t>
            </a:r>
          </a:p>
          <a:p>
            <a:pPr lvl="2" algn="just" eaLnBrk="1" hangingPunct="1">
              <a:lnSpc>
                <a:spcPct val="90000"/>
              </a:lnSpc>
            </a:pPr>
            <a:r>
              <a:rPr lang="en-US" sz="1800" smtClean="0"/>
              <a:t>Jaminan keunikan key lebih baik</a:t>
            </a:r>
            <a:endParaRPr lang="en-US" sz="1700" i="1" smtClean="0"/>
          </a:p>
        </p:txBody>
      </p:sp>
    </p:spTree>
    <p:extLst>
      <p:ext uri="{BB962C8B-B14F-4D97-AF65-F5344CB8AC3E}">
        <p14:creationId xmlns:p14="http://schemas.microsoft.com/office/powerpoint/2010/main" val="63949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3 </a:t>
            </a:r>
            <a:r>
              <a:rPr lang="en-US" dirty="0" err="1" smtClean="0"/>
              <a:t>Macam</a:t>
            </a:r>
            <a:r>
              <a:rPr lang="en-US" dirty="0" smtClean="0"/>
              <a:t> Key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n-US" sz="2800" b="1" dirty="0" smtClean="0"/>
              <a:t>Super Key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sz="2000" dirty="0" err="1" smtClean="0"/>
              <a:t>Cth</a:t>
            </a:r>
            <a:r>
              <a:rPr lang="en-US" sz="2000" dirty="0" smtClean="0"/>
              <a:t> </a:t>
            </a:r>
          </a:p>
          <a:p>
            <a:pPr lvl="2" algn="just" eaLnBrk="1" hangingPunct="1">
              <a:lnSpc>
                <a:spcPct val="80000"/>
              </a:lnSpc>
            </a:pPr>
            <a:r>
              <a:rPr lang="en-US" sz="1800" dirty="0" err="1" smtClean="0"/>
              <a:t>Nim</a:t>
            </a:r>
            <a:r>
              <a:rPr lang="en-US" sz="1800" dirty="0" smtClean="0"/>
              <a:t>, </a:t>
            </a:r>
            <a:r>
              <a:rPr lang="en-US" sz="1800" dirty="0" err="1" smtClean="0"/>
              <a:t>nama</a:t>
            </a:r>
            <a:r>
              <a:rPr lang="en-US" sz="1800" dirty="0" smtClean="0"/>
              <a:t>, </a:t>
            </a:r>
            <a:r>
              <a:rPr lang="en-US" sz="1800" dirty="0" err="1" smtClean="0"/>
              <a:t>alamat</a:t>
            </a:r>
            <a:r>
              <a:rPr lang="en-US" sz="1800" dirty="0" smtClean="0"/>
              <a:t>, </a:t>
            </a:r>
            <a:r>
              <a:rPr lang="en-US" sz="1800" dirty="0" err="1" smtClean="0"/>
              <a:t>kota</a:t>
            </a:r>
            <a:endParaRPr lang="en-US" sz="1800" dirty="0" smtClean="0"/>
          </a:p>
          <a:p>
            <a:pPr lvl="2" algn="just" eaLnBrk="1" hangingPunct="1">
              <a:lnSpc>
                <a:spcPct val="80000"/>
              </a:lnSpc>
            </a:pPr>
            <a:r>
              <a:rPr lang="en-US" sz="1800" dirty="0" err="1" smtClean="0"/>
              <a:t>Nim</a:t>
            </a:r>
            <a:r>
              <a:rPr lang="en-US" sz="1800" dirty="0" smtClean="0"/>
              <a:t>, </a:t>
            </a:r>
            <a:r>
              <a:rPr lang="en-US" sz="1800" dirty="0" err="1" smtClean="0"/>
              <a:t>nama</a:t>
            </a:r>
            <a:r>
              <a:rPr lang="en-US" sz="1800" dirty="0" smtClean="0"/>
              <a:t>, </a:t>
            </a:r>
            <a:r>
              <a:rPr lang="en-US" sz="1800" dirty="0" err="1" smtClean="0"/>
              <a:t>alamat</a:t>
            </a:r>
            <a:endParaRPr lang="en-US" sz="1800" dirty="0" smtClean="0"/>
          </a:p>
          <a:p>
            <a:pPr lvl="2" algn="just" eaLnBrk="1" hangingPunct="1">
              <a:lnSpc>
                <a:spcPct val="80000"/>
              </a:lnSpc>
            </a:pPr>
            <a:r>
              <a:rPr lang="en-US" sz="1800" dirty="0" err="1" smtClean="0"/>
              <a:t>Nim</a:t>
            </a:r>
            <a:r>
              <a:rPr lang="en-US" sz="1800" dirty="0" smtClean="0"/>
              <a:t>, </a:t>
            </a:r>
            <a:r>
              <a:rPr lang="en-US" sz="1800" dirty="0" err="1" smtClean="0"/>
              <a:t>nama</a:t>
            </a:r>
            <a:endParaRPr lang="en-US" sz="1800" dirty="0" smtClean="0"/>
          </a:p>
          <a:p>
            <a:pPr lvl="2" algn="just" eaLnBrk="1" hangingPunct="1">
              <a:lnSpc>
                <a:spcPct val="80000"/>
              </a:lnSpc>
            </a:pPr>
            <a:r>
              <a:rPr lang="en-US" sz="1800" dirty="0" err="1" smtClean="0"/>
              <a:t>Nim</a:t>
            </a:r>
            <a:r>
              <a:rPr lang="en-US" sz="1800" dirty="0" smtClean="0"/>
              <a:t>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800" b="1" dirty="0" smtClean="0"/>
              <a:t>Candidate Key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sz="2000" dirty="0" err="1" smtClean="0"/>
              <a:t>Cth</a:t>
            </a:r>
            <a:endParaRPr lang="en-US" sz="2000" dirty="0" smtClean="0"/>
          </a:p>
          <a:p>
            <a:pPr lvl="2" algn="just" eaLnBrk="1" hangingPunct="1">
              <a:lnSpc>
                <a:spcPct val="80000"/>
              </a:lnSpc>
            </a:pPr>
            <a:r>
              <a:rPr lang="en-US" sz="2000" dirty="0" err="1" smtClean="0"/>
              <a:t>Nim</a:t>
            </a:r>
            <a:endParaRPr lang="en-US" sz="2000" dirty="0" smtClean="0"/>
          </a:p>
          <a:p>
            <a:pPr algn="just" eaLnBrk="1" hangingPunct="1">
              <a:lnSpc>
                <a:spcPct val="80000"/>
              </a:lnSpc>
            </a:pPr>
            <a:r>
              <a:rPr lang="en-US" sz="2800" b="1" dirty="0" smtClean="0"/>
              <a:t>Primary Key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sz="2400" dirty="0" err="1" smtClean="0"/>
              <a:t>Cth</a:t>
            </a:r>
            <a:endParaRPr lang="en-US" sz="2400" dirty="0" smtClean="0"/>
          </a:p>
          <a:p>
            <a:pPr lvl="2" algn="just" eaLnBrk="1" hangingPunct="1">
              <a:lnSpc>
                <a:spcPct val="80000"/>
              </a:lnSpc>
            </a:pPr>
            <a:r>
              <a:rPr lang="en-US" sz="2000" dirty="0" err="1" smtClean="0"/>
              <a:t>Nim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77900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8064" y="0"/>
            <a:ext cx="2736304" cy="61387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referensi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99592" y="1124744"/>
            <a:ext cx="7418016" cy="3493008"/>
          </a:xfrm>
        </p:spPr>
        <p:txBody>
          <a:bodyPr>
            <a:normAutofit lnSpcReduction="10000"/>
          </a:bodyPr>
          <a:lstStyle/>
          <a:p>
            <a:pPr marL="396875" indent="-327025">
              <a:buFont typeface="Wingdings" pitchFamily="2" charset="2"/>
              <a:buChar char="Ø"/>
            </a:pPr>
            <a:r>
              <a:rPr lang="en-US" b="1" dirty="0" err="1">
                <a:latin typeface="Calibri" pitchFamily="34" charset="0"/>
                <a:cs typeface="Calibri" pitchFamily="34" charset="0"/>
              </a:rPr>
              <a:t>Munir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,   R.,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Matematika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Diskrit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untuk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Infomatika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Edisi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kedua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, 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Bandung, 2003</a:t>
            </a:r>
          </a:p>
          <a:p>
            <a:pPr marL="396875" indent="-327025">
              <a:buFont typeface="Wingdings" pitchFamily="2" charset="2"/>
              <a:buChar char="Ø"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Rosen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,  K. H.,  Discrete Mathematics and Its Applications, 5th  edition, McGraw-Hill, Singapore,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2003</a:t>
            </a:r>
          </a:p>
          <a:p>
            <a:pPr marL="396875" indent="-327025">
              <a:buFont typeface="Wingdings" pitchFamily="2" charset="2"/>
              <a:buChar char="Ø"/>
            </a:pPr>
            <a:r>
              <a:rPr lang="en-US" b="1" dirty="0" err="1">
                <a:latin typeface="Calibri" pitchFamily="34" charset="0"/>
                <a:cs typeface="Calibri" pitchFamily="34" charset="0"/>
              </a:rPr>
              <a:t>Lipschutz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S., Lipson M.,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Discrete Mathematics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, McGraw Hill USA, 1997</a:t>
            </a:r>
            <a:endParaRPr lang="en-US" sz="1400" b="1" dirty="0">
              <a:latin typeface="Calibri" pitchFamily="34" charset="0"/>
              <a:cs typeface="Calibri" pitchFamily="34" charset="0"/>
            </a:endParaRPr>
          </a:p>
          <a:p>
            <a:pPr marL="396875" indent="-327025">
              <a:buFont typeface="Wingdings" pitchFamily="2" charset="2"/>
              <a:buChar char="Ø"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Peter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Grossman, Discrete Mathematics for Computing, Second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Edition,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Grassroot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Series</a:t>
            </a:r>
            <a:endParaRPr lang="en-US" b="1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20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823329"/>
              </p:ext>
            </p:extLst>
          </p:nvPr>
        </p:nvGraphicFramePr>
        <p:xfrm>
          <a:off x="498475" y="1428750"/>
          <a:ext cx="8431213" cy="507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8" name="Document" r:id="rId3" imgW="5501175" imgH="3311468" progId="Word.Document.8">
                  <p:embed/>
                </p:oleObj>
              </mc:Choice>
              <mc:Fallback>
                <p:oleObj name="Document" r:id="rId3" imgW="5501175" imgH="3311468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475" y="1428750"/>
                        <a:ext cx="8431213" cy="5072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9552" y="980728"/>
            <a:ext cx="7024744" cy="313104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285852" y="1357298"/>
          <a:ext cx="7094537" cy="521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3" name="Document" r:id="rId3" imgW="5028260" imgH="3712286" progId="Word.Document.8">
                  <p:embed/>
                </p:oleObj>
              </mc:Choice>
              <mc:Fallback>
                <p:oleObj name="Document" r:id="rId3" imgW="5028260" imgH="3712286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52" y="1357298"/>
                        <a:ext cx="7094537" cy="5218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620688"/>
            <a:ext cx="7024744" cy="45712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7024744" cy="385112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Relasi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Basis Data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1" y="1689100"/>
            <a:ext cx="8003232" cy="2740025"/>
          </a:xfrm>
        </p:spPr>
        <p:txBody>
          <a:bodyPr/>
          <a:lstStyle/>
          <a:p>
            <a:pPr algn="just"/>
            <a:r>
              <a:rPr lang="en-US" dirty="0" err="1" smtClean="0"/>
              <a:t>Basisdata</a:t>
            </a:r>
            <a:r>
              <a:rPr lang="en-US" dirty="0" smtClean="0"/>
              <a:t> (</a:t>
            </a:r>
            <a:r>
              <a:rPr lang="en-US" i="1" dirty="0" smtClean="0"/>
              <a:t>database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Salah </a:t>
            </a:r>
            <a:r>
              <a:rPr lang="en-US" dirty="0" err="1" smtClean="0"/>
              <a:t>satu</a:t>
            </a:r>
            <a:r>
              <a:rPr lang="en-US" dirty="0" smtClean="0"/>
              <a:t> model </a:t>
            </a:r>
            <a:r>
              <a:rPr lang="en-US" dirty="0" err="1" smtClean="0"/>
              <a:t>basisdata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b="1" dirty="0" smtClean="0"/>
              <a:t>model </a:t>
            </a:r>
            <a:r>
              <a:rPr lang="en-US" b="1" dirty="0" err="1" smtClean="0"/>
              <a:t>basisdata</a:t>
            </a:r>
            <a:r>
              <a:rPr lang="en-US" dirty="0" smtClean="0"/>
              <a:t> </a:t>
            </a:r>
            <a:r>
              <a:rPr lang="en-US" b="1" dirty="0" err="1" smtClean="0"/>
              <a:t>relasional</a:t>
            </a:r>
            <a:r>
              <a:rPr lang="en-US" dirty="0" smtClean="0"/>
              <a:t> (</a:t>
            </a:r>
            <a:r>
              <a:rPr lang="en-US" i="1" dirty="0" smtClean="0"/>
              <a:t>relational database</a:t>
            </a:r>
            <a:r>
              <a:rPr lang="en-US" dirty="0" smtClean="0"/>
              <a:t>). Model </a:t>
            </a:r>
            <a:r>
              <a:rPr lang="en-US" dirty="0" err="1" smtClean="0"/>
              <a:t>basisdata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i="1" dirty="0" smtClean="0"/>
              <a:t>n-</a:t>
            </a:r>
            <a:r>
              <a:rPr lang="en-US" i="1" dirty="0" err="1" smtClean="0"/>
              <a:t>ary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Basis Data</a:t>
            </a:r>
          </a:p>
        </p:txBody>
      </p:sp>
      <p:sp>
        <p:nvSpPr>
          <p:cNvPr id="92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mtClean="0"/>
              <a:t>Pada basisdata relasional, satu tabel menyatakan satu relasi. Setiap kolom pada tabel disebut </a:t>
            </a:r>
            <a:r>
              <a:rPr lang="en-US" b="1" smtClean="0"/>
              <a:t>atribut</a:t>
            </a:r>
            <a:r>
              <a:rPr lang="en-US" smtClean="0"/>
              <a:t>. Daerah asal dari atribut adalah himpunan tempat semua anggota atribut tersebut berada</a:t>
            </a:r>
          </a:p>
          <a:p>
            <a:pPr algn="just"/>
            <a:r>
              <a:rPr lang="en-US" smtClean="0"/>
              <a:t>Setiap tabel pada basisdata diimplementasikan secara fisik sebagai sebuah </a:t>
            </a:r>
            <a:r>
              <a:rPr lang="en-US" i="1" smtClean="0"/>
              <a:t>file</a:t>
            </a:r>
            <a:r>
              <a:rPr lang="en-US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Relasi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Basis Data</a:t>
            </a:r>
            <a:endParaRPr lang="en-US" dirty="0"/>
          </a:p>
        </p:txBody>
      </p:sp>
      <p:sp>
        <p:nvSpPr>
          <p:cNvPr id="1024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data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i="1" dirty="0" smtClean="0"/>
              <a:t>record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i="1" dirty="0" smtClean="0"/>
              <a:t>field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basisdata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i="1" dirty="0" smtClean="0"/>
              <a:t>file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i="1" dirty="0" smtClean="0"/>
              <a:t>file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i="1" dirty="0" smtClean="0"/>
              <a:t>record</a:t>
            </a:r>
            <a:r>
              <a:rPr lang="en-US" dirty="0" smtClean="0"/>
              <a:t>,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i="1" dirty="0" smtClean="0"/>
              <a:t>record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i="1" dirty="0" smtClean="0"/>
              <a:t>field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yang </a:t>
            </a:r>
            <a:r>
              <a:rPr lang="en-US" dirty="0" err="1" smtClean="0"/>
              <a:t>mengidentifikasikan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unik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dirty="0" err="1" smtClean="0"/>
              <a:t>kunci</a:t>
            </a:r>
            <a:r>
              <a:rPr lang="en-US" dirty="0" smtClean="0"/>
              <a:t> (</a:t>
            </a:r>
            <a:r>
              <a:rPr lang="en-US" i="1" dirty="0" smtClean="0"/>
              <a:t>key</a:t>
            </a:r>
            <a:r>
              <a:rPr lang="en-US" dirty="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024744" cy="45712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Query</a:t>
            </a:r>
          </a:p>
        </p:txBody>
      </p:sp>
      <p:sp>
        <p:nvSpPr>
          <p:cNvPr id="11267" name="Content Placeholder 5"/>
          <p:cNvSpPr>
            <a:spLocks noGrp="1"/>
          </p:cNvSpPr>
          <p:nvPr>
            <p:ph idx="1"/>
          </p:nvPr>
        </p:nvSpPr>
        <p:spPr>
          <a:xfrm>
            <a:off x="323528" y="1196752"/>
            <a:ext cx="828092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 err="1" smtClean="0"/>
              <a:t>Operasi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basisdata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perintah</a:t>
            </a:r>
            <a:r>
              <a:rPr lang="en-US" sz="2800" dirty="0" smtClean="0"/>
              <a:t> </a:t>
            </a:r>
            <a:r>
              <a:rPr lang="en-US" sz="2800" dirty="0" err="1" smtClean="0"/>
              <a:t>pertanyaan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</a:t>
            </a:r>
            <a:r>
              <a:rPr lang="en-US" sz="2800" i="1" dirty="0" smtClean="0"/>
              <a:t>query</a:t>
            </a:r>
            <a:r>
              <a:rPr lang="en-US" sz="2800" dirty="0" smtClean="0"/>
              <a:t>. </a:t>
            </a:r>
          </a:p>
          <a:p>
            <a:pPr>
              <a:buFont typeface="Arial" charset="0"/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b="1" i="1" dirty="0" smtClean="0"/>
              <a:t>query</a:t>
            </a:r>
            <a:r>
              <a:rPr lang="en-US" sz="2800" dirty="0" smtClean="0"/>
              <a:t>: </a:t>
            </a:r>
          </a:p>
          <a:p>
            <a:r>
              <a:rPr lang="en-US" sz="2800" dirty="0" smtClean="0"/>
              <a:t>“</a:t>
            </a:r>
            <a:r>
              <a:rPr lang="en-US" sz="2800" dirty="0" err="1" smtClean="0"/>
              <a:t>tampilkan</a:t>
            </a:r>
            <a:r>
              <a:rPr lang="en-US" sz="2800" dirty="0" smtClean="0"/>
              <a:t> </a:t>
            </a: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mahasiswa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mengambil</a:t>
            </a:r>
            <a:r>
              <a:rPr lang="en-US" sz="2800" dirty="0" smtClean="0"/>
              <a:t> </a:t>
            </a:r>
            <a:r>
              <a:rPr lang="en-US" sz="2800" dirty="0" err="1" smtClean="0"/>
              <a:t>mata</a:t>
            </a:r>
            <a:r>
              <a:rPr lang="en-US" sz="2800" dirty="0" smtClean="0"/>
              <a:t> </a:t>
            </a:r>
            <a:r>
              <a:rPr lang="en-US" sz="2800" dirty="0" err="1" smtClean="0"/>
              <a:t>kuliah</a:t>
            </a:r>
            <a:r>
              <a:rPr lang="en-US" sz="2800" dirty="0" smtClean="0"/>
              <a:t> </a:t>
            </a:r>
            <a:r>
              <a:rPr lang="en-US" sz="2800" dirty="0" err="1" smtClean="0"/>
              <a:t>Matematika</a:t>
            </a:r>
            <a:r>
              <a:rPr lang="en-US" sz="2800" dirty="0" smtClean="0"/>
              <a:t> </a:t>
            </a:r>
            <a:r>
              <a:rPr lang="en-US" sz="2800" dirty="0" err="1" smtClean="0"/>
              <a:t>Diskrit</a:t>
            </a:r>
            <a:r>
              <a:rPr lang="en-US" sz="2800" dirty="0" smtClean="0"/>
              <a:t>”  </a:t>
            </a:r>
          </a:p>
          <a:p>
            <a:r>
              <a:rPr lang="en-US" sz="2800" dirty="0" smtClean="0"/>
              <a:t>“</a:t>
            </a:r>
            <a:r>
              <a:rPr lang="en-US" sz="2800" dirty="0" err="1" smtClean="0"/>
              <a:t>tampilkan</a:t>
            </a:r>
            <a:r>
              <a:rPr lang="en-US" sz="2800" dirty="0" smtClean="0"/>
              <a:t> </a:t>
            </a:r>
            <a:r>
              <a:rPr lang="en-US" sz="2800" dirty="0" err="1" smtClean="0"/>
              <a:t>daftar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 NIM = 13598015”</a:t>
            </a:r>
          </a:p>
          <a:p>
            <a:r>
              <a:rPr lang="en-US" sz="2800" dirty="0" smtClean="0"/>
              <a:t>“</a:t>
            </a:r>
            <a:r>
              <a:rPr lang="en-US" sz="2800" dirty="0" err="1" smtClean="0"/>
              <a:t>tampilkan</a:t>
            </a:r>
            <a:r>
              <a:rPr lang="en-US" sz="2800" dirty="0" smtClean="0"/>
              <a:t> </a:t>
            </a:r>
            <a:r>
              <a:rPr lang="en-US" sz="2800" dirty="0" err="1" smtClean="0"/>
              <a:t>daftar</a:t>
            </a:r>
            <a:r>
              <a:rPr lang="en-US" sz="2800" dirty="0" smtClean="0"/>
              <a:t> </a:t>
            </a:r>
            <a:r>
              <a:rPr lang="en-US" sz="2800" dirty="0" err="1" smtClean="0"/>
              <a:t>mahasiswa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terdiri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NIM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mata</a:t>
            </a:r>
            <a:r>
              <a:rPr lang="en-US" sz="2800" dirty="0" smtClean="0"/>
              <a:t> </a:t>
            </a:r>
            <a:r>
              <a:rPr lang="en-US" sz="2800" dirty="0" err="1" smtClean="0"/>
              <a:t>kuliah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diambil</a:t>
            </a:r>
            <a:r>
              <a:rPr lang="en-US" sz="2800" dirty="0" smtClean="0"/>
              <a:t>”</a:t>
            </a:r>
          </a:p>
          <a:p>
            <a:pPr>
              <a:buFont typeface="Arial" charset="0"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1790</TotalTime>
  <Words>981</Words>
  <Application>Microsoft Office PowerPoint</Application>
  <PresentationFormat>On-screen Show (4:3)</PresentationFormat>
  <Paragraphs>230</Paragraphs>
  <Slides>33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3" baseType="lpstr">
      <vt:lpstr>Arial</vt:lpstr>
      <vt:lpstr>Arial Black</vt:lpstr>
      <vt:lpstr>Calibri</vt:lpstr>
      <vt:lpstr>Century Gothic</vt:lpstr>
      <vt:lpstr>Symbol</vt:lpstr>
      <vt:lpstr>Times New Roman</vt:lpstr>
      <vt:lpstr>Wingdings</vt:lpstr>
      <vt:lpstr>Wingdings 2</vt:lpstr>
      <vt:lpstr>Austin</vt:lpstr>
      <vt:lpstr>Document</vt:lpstr>
      <vt:lpstr>Relasi  Basis Data</vt:lpstr>
      <vt:lpstr>Relasi n-ary</vt:lpstr>
      <vt:lpstr>Contoh</vt:lpstr>
      <vt:lpstr>Contoh</vt:lpstr>
      <vt:lpstr>Contoh</vt:lpstr>
      <vt:lpstr>Relasi Basis Data</vt:lpstr>
      <vt:lpstr>Basis Data</vt:lpstr>
      <vt:lpstr>Relasi Basis Data</vt:lpstr>
      <vt:lpstr>Query</vt:lpstr>
      <vt:lpstr>Query</vt:lpstr>
      <vt:lpstr>Seleksi</vt:lpstr>
      <vt:lpstr>Contoh </vt:lpstr>
      <vt:lpstr>Latihan </vt:lpstr>
      <vt:lpstr>PowerPoint Presentation</vt:lpstr>
      <vt:lpstr>PowerPoint Presentation</vt:lpstr>
      <vt:lpstr>PowerPoint Presentation</vt:lpstr>
      <vt:lpstr>PowerPoint Presentation</vt:lpstr>
      <vt:lpstr>Proyeksi</vt:lpstr>
      <vt:lpstr>Latihan Soal</vt:lpstr>
      <vt:lpstr>Join</vt:lpstr>
      <vt:lpstr>Contoh </vt:lpstr>
      <vt:lpstr>Contoh</vt:lpstr>
      <vt:lpstr>Hasil Operasi Join</vt:lpstr>
      <vt:lpstr>Structured Query Language (SQL)</vt:lpstr>
      <vt:lpstr>Contoh</vt:lpstr>
      <vt:lpstr>Menentukan Kardinalitas relasi</vt:lpstr>
      <vt:lpstr>Kardinalitas Relasi</vt:lpstr>
      <vt:lpstr>Kardinalitas Relasi</vt:lpstr>
      <vt:lpstr>Kardinalitas Relasi</vt:lpstr>
      <vt:lpstr>Key</vt:lpstr>
      <vt:lpstr>3 Macam Key</vt:lpstr>
      <vt:lpstr>3 Macam Key</vt:lpstr>
      <vt:lpstr>referensi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Faculty_Poltek</dc:creator>
  <cp:lastModifiedBy>FERRA ARIK</cp:lastModifiedBy>
  <cp:revision>76</cp:revision>
  <dcterms:created xsi:type="dcterms:W3CDTF">2009-03-04T06:32:49Z</dcterms:created>
  <dcterms:modified xsi:type="dcterms:W3CDTF">2018-08-19T13:30:14Z</dcterms:modified>
</cp:coreProperties>
</file>