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321" r:id="rId2"/>
    <p:sldId id="323" r:id="rId3"/>
    <p:sldId id="286" r:id="rId4"/>
    <p:sldId id="287" r:id="rId5"/>
    <p:sldId id="289" r:id="rId6"/>
    <p:sldId id="290" r:id="rId7"/>
    <p:sldId id="291" r:id="rId8"/>
    <p:sldId id="292" r:id="rId9"/>
    <p:sldId id="293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20" r:id="rId33"/>
    <p:sldId id="317" r:id="rId34"/>
    <p:sldId id="318" r:id="rId35"/>
    <p:sldId id="319" r:id="rId36"/>
    <p:sldId id="324" r:id="rId37"/>
    <p:sldId id="322" r:id="rId38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8602DBA4-9C96-45B3-8827-64E48719B76C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88FA48C-3622-47A7-AF1C-5926786698C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81680C-91B2-413C-8060-82C4F355E1F8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7BD205-81AA-4B0D-A2AE-2A0B1F0A4DF9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A438C6-1B92-4240-B81C-B2C8166B8B3E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6D89AD-29A2-4033-B5AA-1D06172CF13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B5311-A58F-462F-B027-CFAB18E2C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9F95-042E-416D-AB1A-EA65DABF5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B64AE1-E088-4E5B-AEDF-A94D6D140E61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9B237-F706-471B-BA77-F535A981904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0A056E-CC9D-4A13-AD11-D66E124CE7E4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CCC56-6A90-472E-BB94-63B78D868961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A4E982-A71B-41DC-8D90-F7E9894DF49B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86A61-34B7-4595-9376-D9B1F16EA01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FF636B-A64A-4D7A-A935-DA985FF98389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87DB28-B44B-4A07-94A6-B19DBEEF67A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470ED5-361A-419F-9C2F-7E88013528C5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35A48-D9E4-4F97-86D1-5B0CA737B76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6721FB-3731-432B-9D6A-FD20A8E5B97E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0FD22-7AB8-48B1-A573-B074DDDB569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AF5188-3AFB-490D-8DC1-716F0D2BFBDA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08F74-D04B-42E1-9447-E8B6AA39CD1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A856A5-EDFB-42DF-9F77-F8C8FC734D58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D7F18-B0BC-4099-8170-7AC4330A50B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8E42B96D-C8ED-4EB9-A780-A1050DF0E462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57506FAD-074F-480D-A4D9-6FE1EE94B6B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FwRPH0JrFY" TargetMode="External"/><Relationship Id="rId2" Type="http://schemas.openxmlformats.org/officeDocument/2006/relationships/hyperlink" Target="http://www.youtube.com/watch?v=NlhQqmLN51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828y5EtC9LQ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36912"/>
            <a:ext cx="7715304" cy="122413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endParaRPr lang="id-ID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3969930"/>
            <a:ext cx="39678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Disusun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: </a:t>
            </a:r>
          </a:p>
          <a:p>
            <a:r>
              <a:rPr lang="en-US" b="1" dirty="0" err="1"/>
              <a:t>Hanung</a:t>
            </a:r>
            <a:r>
              <a:rPr lang="en-US" b="1" dirty="0"/>
              <a:t> N. </a:t>
            </a:r>
            <a:r>
              <a:rPr lang="en-US" b="1" dirty="0" err="1"/>
              <a:t>Prasetyo</a:t>
            </a:r>
            <a:r>
              <a:rPr lang="en-US" b="1" dirty="0"/>
              <a:t>, </a:t>
            </a:r>
            <a:r>
              <a:rPr lang="en-US" b="1" dirty="0" err="1"/>
              <a:t>S.Si</a:t>
            </a:r>
            <a:r>
              <a:rPr lang="en-US" b="1" dirty="0"/>
              <a:t>, M.T. </a:t>
            </a:r>
            <a:r>
              <a:rPr lang="en-US" b="1" dirty="0" err="1"/>
              <a:t>dkk</a:t>
            </a:r>
            <a:endParaRPr lang="en-US" b="1" dirty="0"/>
          </a:p>
          <a:p>
            <a:r>
              <a:rPr lang="en-US" b="1" dirty="0"/>
              <a:t>hanungnp@telkomuniversity.ac.id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6309320"/>
            <a:ext cx="885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Hanya</a:t>
            </a:r>
            <a:r>
              <a:rPr lang="en-US" i="1" dirty="0" smtClean="0"/>
              <a:t> </a:t>
            </a:r>
            <a:r>
              <a:rPr lang="en-US" i="1" dirty="0" err="1" smtClean="0"/>
              <a:t>dipergunakan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kepentingan</a:t>
            </a:r>
            <a:r>
              <a:rPr lang="en-US" i="1" dirty="0" smtClean="0"/>
              <a:t> </a:t>
            </a:r>
            <a:r>
              <a:rPr lang="en-US" i="1" dirty="0" err="1" smtClean="0"/>
              <a:t>pengajaran</a:t>
            </a:r>
            <a:r>
              <a:rPr lang="en-US" i="1" dirty="0" smtClean="0"/>
              <a:t> di </a:t>
            </a:r>
            <a:r>
              <a:rPr lang="en-US" i="1" dirty="0" err="1" smtClean="0"/>
              <a:t>Lingkungan</a:t>
            </a:r>
            <a:r>
              <a:rPr lang="en-US" i="1" dirty="0" smtClean="0"/>
              <a:t> Telkom University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5373216"/>
            <a:ext cx="3211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DPH1A3-Logika </a:t>
            </a:r>
            <a:r>
              <a:rPr lang="en-US" dirty="0" err="1" smtClean="0"/>
              <a:t>Matematika</a:t>
            </a:r>
            <a:endParaRPr lang="en-US" dirty="0" smtClean="0"/>
          </a:p>
          <a:p>
            <a:r>
              <a:rPr lang="en-US" dirty="0" smtClean="0"/>
              <a:t>Semester </a:t>
            </a:r>
            <a:r>
              <a:rPr lang="en-US" dirty="0" err="1" smtClean="0"/>
              <a:t>Ganjil</a:t>
            </a:r>
            <a:r>
              <a:rPr lang="en-US" dirty="0"/>
              <a:t> </a:t>
            </a:r>
            <a:r>
              <a:rPr lang="en-US" dirty="0" smtClean="0"/>
              <a:t>2018 </a:t>
            </a:r>
            <a:r>
              <a:rPr lang="en-US" dirty="0" smtClean="0"/>
              <a:t>- </a:t>
            </a:r>
            <a:r>
              <a:rPr lang="en-US" dirty="0" smtClean="0"/>
              <a:t>2019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6" y="172978"/>
            <a:ext cx="1077595" cy="10775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34057" y="172978"/>
            <a:ext cx="318542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Universitas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Telkom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www.telkomuniversity.ac.id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4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 Satu ke Satu</a:t>
            </a:r>
            <a:b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(one to one)</a:t>
            </a:r>
            <a:endParaRPr lang="en-US" sz="4000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686304" cy="3886200"/>
          </a:xfrm>
        </p:spPr>
        <p:txBody>
          <a:bodyPr/>
          <a:lstStyle/>
          <a:p>
            <a:pPr algn="just" eaLnBrk="1" hangingPunct="1">
              <a:buFont typeface="Symbol" pitchFamily="18" charset="2"/>
              <a:buChar char=""/>
            </a:pP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Fungsi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f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dikatakan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cs typeface="Times New Roman" pitchFamily="18" charset="0"/>
              </a:rPr>
              <a:t>satu-ke-satu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one-to-one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cs typeface="Times New Roman" pitchFamily="18" charset="0"/>
              </a:rPr>
              <a:t>injektif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injective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jika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ada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dua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elemen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himpunan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memiliki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bayangan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sama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  <a:p>
            <a:pPr algn="just" eaLnBrk="1" hangingPunct="1"/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76350910"/>
              </p:ext>
            </p:extLst>
          </p:nvPr>
        </p:nvGraphicFramePr>
        <p:xfrm>
          <a:off x="2411760" y="4149080"/>
          <a:ext cx="3629025" cy="208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4" name="Visio" r:id="rId3" imgW="2726817" imgH="1563624" progId="Visio.Drawing.11">
                  <p:embed/>
                </p:oleObj>
              </mc:Choice>
              <mc:Fallback>
                <p:oleObj name="Visio" r:id="rId3" imgW="2726817" imgH="1563624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149080"/>
                        <a:ext cx="3629025" cy="208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1043492" y="2323652"/>
            <a:ext cx="7488948" cy="350897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3600" dirty="0" err="1" smtClean="0"/>
              <a:t>Relasi</a:t>
            </a:r>
            <a:r>
              <a:rPr lang="en-US" sz="3600" dirty="0" smtClean="0"/>
              <a:t> </a:t>
            </a:r>
            <a:r>
              <a:rPr lang="en-US" sz="3600" i="1" dirty="0" smtClean="0"/>
              <a:t>f </a:t>
            </a:r>
            <a:r>
              <a:rPr lang="en-US" sz="3600" dirty="0" smtClean="0"/>
              <a:t>= {(1, </a:t>
            </a:r>
            <a:r>
              <a:rPr lang="en-US" sz="3600" i="1" dirty="0" smtClean="0"/>
              <a:t>w</a:t>
            </a:r>
            <a:r>
              <a:rPr lang="en-US" sz="3600" dirty="0" smtClean="0"/>
              <a:t>), (2, </a:t>
            </a:r>
            <a:r>
              <a:rPr lang="en-US" sz="3600" i="1" dirty="0" smtClean="0"/>
              <a:t>u</a:t>
            </a:r>
            <a:r>
              <a:rPr lang="en-US" sz="3600" dirty="0" smtClean="0"/>
              <a:t>), (3, </a:t>
            </a:r>
            <a:r>
              <a:rPr lang="en-US" sz="3600" i="1" dirty="0" smtClean="0"/>
              <a:t>v</a:t>
            </a:r>
            <a:r>
              <a:rPr lang="en-US" sz="3600" dirty="0" smtClean="0"/>
              <a:t>)}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id-ID" sz="3600" dirty="0" smtClean="0"/>
              <a:t>           </a:t>
            </a:r>
            <a:r>
              <a:rPr lang="en-US" sz="3600" i="1" dirty="0" smtClean="0"/>
              <a:t>A</a:t>
            </a:r>
            <a:r>
              <a:rPr lang="en-US" sz="3600" dirty="0" smtClean="0"/>
              <a:t> = {1, 2, 3}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i="1" dirty="0" smtClean="0"/>
              <a:t>B</a:t>
            </a:r>
            <a:r>
              <a:rPr lang="en-US" sz="3600" dirty="0" smtClean="0"/>
              <a:t> = {</a:t>
            </a:r>
            <a:r>
              <a:rPr lang="en-US" sz="3600" i="1" dirty="0" smtClean="0"/>
              <a:t>u</a:t>
            </a:r>
            <a:r>
              <a:rPr lang="en-US" sz="3600" dirty="0" smtClean="0"/>
              <a:t>, </a:t>
            </a:r>
            <a:r>
              <a:rPr lang="en-US" sz="3600" i="1" dirty="0" smtClean="0"/>
              <a:t>v</a:t>
            </a:r>
            <a:r>
              <a:rPr lang="en-US" sz="3600" dirty="0" smtClean="0"/>
              <a:t>, </a:t>
            </a:r>
            <a:r>
              <a:rPr lang="en-US" sz="3600" i="1" dirty="0" smtClean="0"/>
              <a:t>w, x</a:t>
            </a:r>
            <a:r>
              <a:rPr lang="en-US" sz="3600" dirty="0" smtClean="0"/>
              <a:t>}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satu-ke-satu</a:t>
            </a:r>
            <a:endParaRPr lang="id-ID" sz="3600" dirty="0" smtClean="0"/>
          </a:p>
          <a:p>
            <a:pPr eaLnBrk="1" hangingPunct="1"/>
            <a:r>
              <a:rPr lang="en-US" sz="3600" dirty="0" err="1" smtClean="0"/>
              <a:t>Relasi</a:t>
            </a:r>
            <a:r>
              <a:rPr lang="en-US" sz="3600" dirty="0" smtClean="0"/>
              <a:t> </a:t>
            </a:r>
            <a:r>
              <a:rPr lang="en-US" sz="3600" i="1" dirty="0" smtClean="0"/>
              <a:t>f </a:t>
            </a:r>
            <a:r>
              <a:rPr lang="en-US" sz="3600" dirty="0" smtClean="0"/>
              <a:t>= {(1, </a:t>
            </a:r>
            <a:r>
              <a:rPr lang="en-US" sz="3600" i="1" dirty="0" smtClean="0"/>
              <a:t>u</a:t>
            </a:r>
            <a:r>
              <a:rPr lang="en-US" sz="3600" dirty="0" smtClean="0"/>
              <a:t>), (2, </a:t>
            </a:r>
            <a:r>
              <a:rPr lang="en-US" sz="3600" i="1" dirty="0" smtClean="0"/>
              <a:t>u</a:t>
            </a:r>
            <a:r>
              <a:rPr lang="en-US" sz="3600" dirty="0" smtClean="0"/>
              <a:t>), (3, </a:t>
            </a:r>
            <a:r>
              <a:rPr lang="en-US" sz="3600" i="1" dirty="0" smtClean="0"/>
              <a:t>v</a:t>
            </a:r>
            <a:r>
              <a:rPr lang="en-US" sz="3600" dirty="0" smtClean="0"/>
              <a:t>)}</a:t>
            </a:r>
            <a:r>
              <a:rPr lang="id-ID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id-ID" sz="3600" dirty="0" smtClean="0"/>
              <a:t>            </a:t>
            </a:r>
            <a:r>
              <a:rPr lang="en-US" sz="3600" i="1" dirty="0" smtClean="0"/>
              <a:t>A</a:t>
            </a:r>
            <a:r>
              <a:rPr lang="en-US" sz="3600" dirty="0" smtClean="0"/>
              <a:t> = {1, 2, 3}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i="1" dirty="0" smtClean="0"/>
              <a:t>B</a:t>
            </a:r>
            <a:r>
              <a:rPr lang="en-US" sz="3600" dirty="0" smtClean="0"/>
              <a:t> = {</a:t>
            </a:r>
            <a:r>
              <a:rPr lang="en-US" sz="3600" i="1" dirty="0" smtClean="0"/>
              <a:t>u</a:t>
            </a:r>
            <a:r>
              <a:rPr lang="en-US" sz="3600" dirty="0" smtClean="0"/>
              <a:t>, </a:t>
            </a:r>
            <a:r>
              <a:rPr lang="en-US" sz="3600" i="1" dirty="0" smtClean="0"/>
              <a:t>v</a:t>
            </a:r>
            <a:r>
              <a:rPr lang="en-US" sz="3600" dirty="0" smtClean="0"/>
              <a:t>, </a:t>
            </a:r>
            <a:r>
              <a:rPr lang="en-US" sz="3600" i="1" dirty="0" smtClean="0"/>
              <a:t>w</a:t>
            </a:r>
            <a:r>
              <a:rPr lang="en-US" sz="3600" dirty="0" smtClean="0"/>
              <a:t>} </a:t>
            </a:r>
            <a:r>
              <a:rPr lang="en-US" sz="3600" dirty="0" err="1" smtClean="0"/>
              <a:t>bukan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satu-ke-satu</a:t>
            </a:r>
            <a:r>
              <a:rPr lang="en-US" sz="3600" dirty="0" smtClean="0"/>
              <a:t>, </a:t>
            </a:r>
            <a:r>
              <a:rPr lang="en-US" sz="3600" dirty="0" err="1" smtClean="0"/>
              <a:t>karena</a:t>
            </a:r>
            <a:r>
              <a:rPr lang="en-US" sz="3600" dirty="0" smtClean="0"/>
              <a:t> </a:t>
            </a:r>
            <a:r>
              <a:rPr lang="en-US" sz="3600" i="1" dirty="0" smtClean="0"/>
              <a:t>f</a:t>
            </a:r>
            <a:r>
              <a:rPr lang="en-US" sz="3600" dirty="0" smtClean="0"/>
              <a:t>(1) = </a:t>
            </a:r>
            <a:r>
              <a:rPr lang="en-US" sz="3600" i="1" dirty="0" smtClean="0"/>
              <a:t>f</a:t>
            </a:r>
            <a:r>
              <a:rPr lang="en-US" sz="3600" dirty="0" smtClean="0"/>
              <a:t>(2)  = </a:t>
            </a:r>
            <a:r>
              <a:rPr lang="en-US" sz="3600" i="1" dirty="0" smtClean="0"/>
              <a:t>u</a:t>
            </a:r>
            <a:r>
              <a:rPr lang="en-US" sz="3600" dirty="0" smtClean="0"/>
              <a:t>.		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45712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1043608" y="1556792"/>
            <a:ext cx="7488948" cy="4608512"/>
          </a:xfrm>
        </p:spPr>
        <p:txBody>
          <a:bodyPr>
            <a:normAutofit fontScale="77500" lnSpcReduction="20000"/>
          </a:bodyPr>
          <a:lstStyle/>
          <a:p>
            <a:pPr algn="just"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3000" dirty="0" err="1" smtClean="0"/>
              <a:t>Misalkan</a:t>
            </a:r>
            <a:r>
              <a:rPr lang="en-US" sz="3000" dirty="0" smtClean="0"/>
              <a:t> </a:t>
            </a:r>
            <a:r>
              <a:rPr lang="en-US" sz="3000" i="1" dirty="0" smtClean="0"/>
              <a:t>f</a:t>
            </a:r>
            <a:r>
              <a:rPr lang="en-US" sz="3000" dirty="0" smtClean="0"/>
              <a:t> : </a:t>
            </a:r>
            <a:r>
              <a:rPr lang="en-US" sz="3000" b="1" dirty="0" smtClean="0"/>
              <a:t>Z </a:t>
            </a:r>
            <a:r>
              <a:rPr lang="en-US" sz="3000" dirty="0" smtClean="0">
                <a:sym typeface="Symbol" pitchFamily="18" charset="2"/>
              </a:rPr>
              <a:t></a:t>
            </a:r>
            <a:r>
              <a:rPr lang="en-US" sz="3000" dirty="0" smtClean="0"/>
              <a:t> </a:t>
            </a:r>
            <a:r>
              <a:rPr lang="en-US" sz="3000" b="1" dirty="0" smtClean="0"/>
              <a:t>Z</a:t>
            </a:r>
            <a:r>
              <a:rPr lang="en-US" sz="3000" dirty="0" smtClean="0"/>
              <a:t>. </a:t>
            </a:r>
            <a:r>
              <a:rPr lang="en-US" sz="3000" dirty="0" err="1" smtClean="0"/>
              <a:t>Tentukan</a:t>
            </a:r>
            <a:r>
              <a:rPr lang="en-US" sz="3000" dirty="0" smtClean="0"/>
              <a:t> </a:t>
            </a:r>
            <a:r>
              <a:rPr lang="en-US" sz="3000" dirty="0" err="1" smtClean="0"/>
              <a:t>apakah</a:t>
            </a:r>
            <a:r>
              <a:rPr lang="en-US" sz="3000" dirty="0" smtClean="0"/>
              <a:t> </a:t>
            </a:r>
            <a:r>
              <a:rPr lang="en-US" sz="3000" i="1" dirty="0" smtClean="0"/>
              <a:t>f</a:t>
            </a:r>
            <a:r>
              <a:rPr lang="en-US" sz="3000" dirty="0" smtClean="0"/>
              <a:t>(</a:t>
            </a:r>
            <a:r>
              <a:rPr lang="en-US" sz="3000" i="1" dirty="0" smtClean="0"/>
              <a:t>x</a:t>
            </a:r>
            <a:r>
              <a:rPr lang="en-US" sz="3000" dirty="0" smtClean="0"/>
              <a:t>) = </a:t>
            </a:r>
            <a:r>
              <a:rPr lang="en-US" sz="3000" i="1" dirty="0" smtClean="0"/>
              <a:t>x</a:t>
            </a:r>
            <a:r>
              <a:rPr lang="en-US" sz="3000" i="1" baseline="30000" dirty="0" smtClean="0"/>
              <a:t>2</a:t>
            </a:r>
            <a:r>
              <a:rPr lang="en-US" sz="3000" dirty="0" smtClean="0"/>
              <a:t>+1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id-ID" sz="3000" dirty="0" smtClean="0"/>
              <a:t> </a:t>
            </a:r>
            <a:r>
              <a:rPr lang="en-US" sz="3000" i="1" dirty="0" smtClean="0"/>
              <a:t>f</a:t>
            </a:r>
            <a:r>
              <a:rPr lang="en-US" sz="3000" dirty="0" smtClean="0"/>
              <a:t>(</a:t>
            </a:r>
            <a:r>
              <a:rPr lang="en-US" sz="3000" i="1" dirty="0" smtClean="0"/>
              <a:t>x</a:t>
            </a:r>
            <a:r>
              <a:rPr lang="en-US" sz="3000" dirty="0" smtClean="0"/>
              <a:t>) = </a:t>
            </a:r>
            <a:r>
              <a:rPr lang="en-US" sz="3000" i="1" dirty="0" smtClean="0"/>
              <a:t>x</a:t>
            </a:r>
            <a:r>
              <a:rPr lang="en-US" sz="3000" dirty="0" smtClean="0"/>
              <a:t> – 1 </a:t>
            </a:r>
            <a:r>
              <a:rPr lang="en-US" sz="3000" dirty="0" err="1" smtClean="0"/>
              <a:t>merupakan</a:t>
            </a:r>
            <a:r>
              <a:rPr lang="en-US" sz="3000" dirty="0" smtClean="0"/>
              <a:t> </a:t>
            </a:r>
            <a:r>
              <a:rPr lang="en-US" sz="3000" dirty="0" err="1" smtClean="0"/>
              <a:t>fungsi</a:t>
            </a:r>
            <a:r>
              <a:rPr lang="en-US" sz="3000" dirty="0" smtClean="0"/>
              <a:t> </a:t>
            </a:r>
            <a:r>
              <a:rPr lang="en-US" sz="3000" dirty="0" err="1" smtClean="0"/>
              <a:t>satu-ke-satu</a:t>
            </a:r>
            <a:r>
              <a:rPr lang="en-US" sz="3000" dirty="0" smtClean="0"/>
              <a:t>?</a:t>
            </a:r>
          </a:p>
          <a:p>
            <a:pPr algn="just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sz="3000" u="sng" dirty="0" smtClean="0"/>
          </a:p>
          <a:p>
            <a:pPr algn="just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3000" u="sng" dirty="0" err="1" smtClean="0"/>
              <a:t>Penyelesaian</a:t>
            </a:r>
            <a:r>
              <a:rPr lang="en-US" sz="3000" dirty="0" smtClean="0"/>
              <a:t>:</a:t>
            </a:r>
          </a:p>
          <a:p>
            <a:pPr algn="just"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3000" dirty="0" smtClean="0"/>
              <a:t>(</a:t>
            </a:r>
            <a:r>
              <a:rPr lang="en-US" sz="3000" dirty="0" err="1" smtClean="0"/>
              <a:t>i</a:t>
            </a:r>
            <a:r>
              <a:rPr lang="en-US" sz="3000" dirty="0" smtClean="0"/>
              <a:t>)  </a:t>
            </a:r>
            <a:r>
              <a:rPr lang="en-US" sz="3000" i="1" dirty="0" smtClean="0"/>
              <a:t>f</a:t>
            </a:r>
            <a:r>
              <a:rPr lang="en-US" sz="3000" dirty="0" smtClean="0"/>
              <a:t>(</a:t>
            </a:r>
            <a:r>
              <a:rPr lang="en-US" sz="3000" i="1" dirty="0" smtClean="0"/>
              <a:t>x</a:t>
            </a:r>
            <a:r>
              <a:rPr lang="en-US" sz="3000" dirty="0" smtClean="0"/>
              <a:t>) = </a:t>
            </a:r>
            <a:r>
              <a:rPr lang="en-US" sz="3000" i="1" dirty="0" smtClean="0"/>
              <a:t>x</a:t>
            </a:r>
            <a:r>
              <a:rPr lang="en-US" sz="3000" i="1" baseline="30000" dirty="0" smtClean="0"/>
              <a:t>2</a:t>
            </a:r>
            <a:r>
              <a:rPr lang="en-US" sz="3000" dirty="0" smtClean="0"/>
              <a:t> + 1 </a:t>
            </a:r>
            <a:r>
              <a:rPr lang="en-US" sz="3000" dirty="0" err="1" smtClean="0"/>
              <a:t>bukan</a:t>
            </a:r>
            <a:r>
              <a:rPr lang="en-US" sz="3000" dirty="0" smtClean="0"/>
              <a:t> </a:t>
            </a:r>
            <a:r>
              <a:rPr lang="en-US" sz="3000" dirty="0" err="1" smtClean="0"/>
              <a:t>fungsi</a:t>
            </a:r>
            <a:r>
              <a:rPr lang="en-US" sz="3000" dirty="0" smtClean="0"/>
              <a:t> </a:t>
            </a:r>
            <a:r>
              <a:rPr lang="en-US" sz="3000" dirty="0" err="1" smtClean="0"/>
              <a:t>satu-ke-satu</a:t>
            </a:r>
            <a:r>
              <a:rPr lang="en-US" sz="3000" dirty="0" smtClean="0"/>
              <a:t>, 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dua</a:t>
            </a:r>
            <a:r>
              <a:rPr lang="en-US" sz="3000" dirty="0" smtClean="0"/>
              <a:t> </a:t>
            </a:r>
            <a:r>
              <a:rPr lang="en-US" sz="3000" i="1" dirty="0" smtClean="0"/>
              <a:t>x</a:t>
            </a:r>
            <a:r>
              <a:rPr lang="en-US" sz="3000" dirty="0" smtClean="0"/>
              <a:t> yang </a:t>
            </a:r>
            <a:r>
              <a:rPr lang="en-US" sz="3000" dirty="0" err="1" smtClean="0"/>
              <a:t>bernilai</a:t>
            </a:r>
            <a:r>
              <a:rPr lang="en-US" sz="3000" dirty="0" smtClean="0"/>
              <a:t> </a:t>
            </a:r>
            <a:r>
              <a:rPr lang="en-US" sz="3000" dirty="0" err="1" smtClean="0"/>
              <a:t>mutlak</a:t>
            </a:r>
            <a:r>
              <a:rPr lang="en-US" sz="3000" dirty="0" smtClean="0"/>
              <a:t> </a:t>
            </a:r>
            <a:r>
              <a:rPr lang="en-US" sz="3000" dirty="0" err="1" smtClean="0"/>
              <a:t>sama</a:t>
            </a:r>
            <a:r>
              <a:rPr lang="en-US" sz="3000" dirty="0" smtClean="0"/>
              <a:t> </a:t>
            </a:r>
            <a:r>
              <a:rPr lang="en-US" sz="3000" dirty="0" err="1" smtClean="0"/>
              <a:t>tetapi</a:t>
            </a:r>
            <a:r>
              <a:rPr lang="en-US" sz="3000" dirty="0" smtClean="0"/>
              <a:t> </a:t>
            </a:r>
            <a:r>
              <a:rPr lang="en-US" sz="3000" dirty="0" err="1" smtClean="0"/>
              <a:t>tandanya</a:t>
            </a:r>
            <a:r>
              <a:rPr lang="en-US" sz="3000" dirty="0" smtClean="0"/>
              <a:t> </a:t>
            </a:r>
            <a:r>
              <a:rPr lang="en-US" sz="3000" dirty="0" err="1" smtClean="0"/>
              <a:t>berbeda</a:t>
            </a:r>
            <a:r>
              <a:rPr lang="en-US" sz="3000" dirty="0" smtClean="0"/>
              <a:t> </a:t>
            </a:r>
            <a:r>
              <a:rPr lang="en-US" sz="3000" dirty="0" err="1" smtClean="0"/>
              <a:t>nilai</a:t>
            </a:r>
            <a:r>
              <a:rPr lang="en-US" sz="3000" dirty="0" smtClean="0"/>
              <a:t> </a:t>
            </a:r>
            <a:r>
              <a:rPr lang="en-US" sz="3000" dirty="0" err="1" smtClean="0"/>
              <a:t>fungsinya</a:t>
            </a:r>
            <a:r>
              <a:rPr lang="en-US" sz="3000" dirty="0" smtClean="0"/>
              <a:t> </a:t>
            </a:r>
            <a:r>
              <a:rPr lang="en-US" sz="3000" dirty="0" err="1" smtClean="0"/>
              <a:t>sama</a:t>
            </a:r>
            <a:r>
              <a:rPr lang="en-US" sz="3000" dirty="0" smtClean="0"/>
              <a:t>, </a:t>
            </a:r>
            <a:r>
              <a:rPr lang="en-US" sz="3000" dirty="0" err="1" smtClean="0"/>
              <a:t>misalnya</a:t>
            </a:r>
            <a:r>
              <a:rPr lang="en-US" sz="3000" dirty="0" smtClean="0"/>
              <a:t> </a:t>
            </a:r>
            <a:r>
              <a:rPr lang="en-US" sz="3000" i="1" dirty="0" smtClean="0"/>
              <a:t>f</a:t>
            </a:r>
            <a:r>
              <a:rPr lang="en-US" sz="3000" dirty="0" smtClean="0"/>
              <a:t>(2) = </a:t>
            </a:r>
            <a:r>
              <a:rPr lang="en-US" sz="3000" i="1" dirty="0" smtClean="0"/>
              <a:t>f</a:t>
            </a:r>
            <a:r>
              <a:rPr lang="en-US" sz="3000" dirty="0" smtClean="0"/>
              <a:t>(-2) = 5 </a:t>
            </a:r>
            <a:r>
              <a:rPr lang="en-US" sz="3000" dirty="0" err="1" smtClean="0"/>
              <a:t>padahal</a:t>
            </a:r>
            <a:r>
              <a:rPr lang="en-US" sz="3000" dirty="0" smtClean="0"/>
              <a:t> –2 </a:t>
            </a:r>
            <a:r>
              <a:rPr lang="en-US" sz="3000" dirty="0" smtClean="0">
                <a:sym typeface="Symbol" pitchFamily="18" charset="2"/>
              </a:rPr>
              <a:t></a:t>
            </a:r>
            <a:r>
              <a:rPr lang="en-US" sz="3000" dirty="0" smtClean="0"/>
              <a:t> 2.</a:t>
            </a:r>
          </a:p>
          <a:p>
            <a:pPr algn="just"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3000" dirty="0" smtClean="0"/>
              <a:t>(ii) </a:t>
            </a:r>
            <a:r>
              <a:rPr lang="en-US" sz="3000" i="1" dirty="0" smtClean="0"/>
              <a:t>f</a:t>
            </a:r>
            <a:r>
              <a:rPr lang="en-US" sz="3000" dirty="0" smtClean="0"/>
              <a:t>(</a:t>
            </a:r>
            <a:r>
              <a:rPr lang="en-US" sz="3000" i="1" dirty="0" smtClean="0"/>
              <a:t>x</a:t>
            </a:r>
            <a:r>
              <a:rPr lang="en-US" sz="3000" dirty="0" smtClean="0"/>
              <a:t>) = </a:t>
            </a:r>
            <a:r>
              <a:rPr lang="en-US" sz="3000" i="1" dirty="0" smtClean="0"/>
              <a:t>x</a:t>
            </a:r>
            <a:r>
              <a:rPr lang="en-US" sz="3000" dirty="0" smtClean="0"/>
              <a:t> – 1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fungsi</a:t>
            </a:r>
            <a:r>
              <a:rPr lang="en-US" sz="3000" dirty="0" smtClean="0"/>
              <a:t> </a:t>
            </a:r>
            <a:r>
              <a:rPr lang="en-US" sz="3000" dirty="0" err="1" smtClean="0"/>
              <a:t>satu-ke-satu</a:t>
            </a:r>
            <a:r>
              <a:rPr lang="en-US" sz="3000" dirty="0" smtClean="0"/>
              <a:t> 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i="1" dirty="0" smtClean="0"/>
              <a:t>a</a:t>
            </a:r>
            <a:r>
              <a:rPr lang="en-US" sz="3000" dirty="0" smtClean="0"/>
              <a:t> </a:t>
            </a:r>
            <a:r>
              <a:rPr lang="en-US" sz="3000" dirty="0" smtClean="0">
                <a:sym typeface="Symbol" pitchFamily="18" charset="2"/>
              </a:rPr>
              <a:t></a:t>
            </a:r>
            <a:r>
              <a:rPr lang="en-US" sz="3000" dirty="0" smtClean="0"/>
              <a:t> </a:t>
            </a:r>
            <a:r>
              <a:rPr lang="en-US" sz="3000" i="1" dirty="0" smtClean="0"/>
              <a:t>b</a:t>
            </a:r>
            <a:r>
              <a:rPr lang="en-US" sz="3000" dirty="0" smtClean="0"/>
              <a:t>,   </a:t>
            </a:r>
            <a:r>
              <a:rPr lang="en-US" sz="3000" i="1" dirty="0" smtClean="0"/>
              <a:t>a</a:t>
            </a:r>
            <a:r>
              <a:rPr lang="en-US" sz="3000" dirty="0" smtClean="0"/>
              <a:t> – 1 </a:t>
            </a:r>
            <a:r>
              <a:rPr lang="en-US" sz="3000" dirty="0" smtClean="0">
                <a:sym typeface="Symbol" pitchFamily="18" charset="2"/>
              </a:rPr>
              <a:t></a:t>
            </a:r>
            <a:r>
              <a:rPr lang="en-US" sz="3000" dirty="0" smtClean="0"/>
              <a:t> </a:t>
            </a:r>
            <a:r>
              <a:rPr lang="en-US" sz="3000" i="1" dirty="0" smtClean="0"/>
              <a:t>b</a:t>
            </a:r>
            <a:r>
              <a:rPr lang="en-US" sz="3000" dirty="0" smtClean="0"/>
              <a:t> – 1. </a:t>
            </a:r>
            <a:r>
              <a:rPr lang="en-US" sz="3000" dirty="0" err="1" smtClean="0"/>
              <a:t>Misalnya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i="1" dirty="0" smtClean="0"/>
              <a:t>x</a:t>
            </a:r>
            <a:r>
              <a:rPr lang="en-US" sz="3000" dirty="0" smtClean="0"/>
              <a:t> = 2, </a:t>
            </a:r>
            <a:r>
              <a:rPr lang="en-US" sz="3000" i="1" dirty="0" smtClean="0"/>
              <a:t>f</a:t>
            </a:r>
            <a:r>
              <a:rPr lang="en-US" sz="3000" dirty="0" smtClean="0"/>
              <a:t>(2) = 1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i="1" dirty="0" smtClean="0"/>
              <a:t>x</a:t>
            </a:r>
            <a:r>
              <a:rPr lang="en-US" sz="3000" dirty="0" smtClean="0"/>
              <a:t> = -2, </a:t>
            </a:r>
            <a:r>
              <a:rPr lang="en-US" sz="3000" i="1" dirty="0" smtClean="0"/>
              <a:t>f</a:t>
            </a:r>
            <a:r>
              <a:rPr lang="en-US" sz="3000" dirty="0" smtClean="0"/>
              <a:t>(-2) = -3.</a:t>
            </a:r>
            <a:r>
              <a:rPr lang="en-US" sz="2800" dirty="0" smtClean="0"/>
              <a:t>								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229600" cy="910454"/>
          </a:xfrm>
          <a:noFill/>
        </p:spPr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 Pada (Onto)</a:t>
            </a:r>
            <a:endParaRPr lang="en-US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835525" cy="3886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i="1" dirty="0" smtClean="0"/>
              <a:t>f</a:t>
            </a:r>
            <a:r>
              <a:rPr lang="en-US" sz="2400" dirty="0" smtClean="0"/>
              <a:t> </a:t>
            </a:r>
            <a:r>
              <a:rPr lang="en-US" sz="2400" dirty="0" err="1" smtClean="0"/>
              <a:t>dikatakan</a:t>
            </a:r>
            <a:r>
              <a:rPr lang="en-US" sz="2400" dirty="0" smtClean="0"/>
              <a:t> </a:t>
            </a:r>
            <a:r>
              <a:rPr lang="en-US" sz="2400" dirty="0" err="1" smtClean="0"/>
              <a:t>dipetakan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dirty="0" smtClean="0"/>
              <a:t> (</a:t>
            </a:r>
            <a:r>
              <a:rPr lang="en-US" sz="2400" i="1" dirty="0" smtClean="0"/>
              <a:t>onto</a:t>
            </a:r>
            <a:r>
              <a:rPr lang="en-US" sz="2400" dirty="0" smtClean="0"/>
              <a:t>)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surjektif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surjective</a:t>
            </a:r>
            <a:r>
              <a:rPr lang="en-US" sz="2400" dirty="0" smtClean="0"/>
              <a:t>)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bayangan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lain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i="1" dirty="0" smtClean="0"/>
              <a:t>B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jelajah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i="1" dirty="0" smtClean="0"/>
              <a:t>f</a:t>
            </a:r>
            <a:r>
              <a:rPr lang="en-US" sz="2400" dirty="0" smtClean="0"/>
              <a:t>.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i="1" dirty="0" smtClean="0"/>
              <a:t>f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. 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23680018"/>
              </p:ext>
            </p:extLst>
          </p:nvPr>
        </p:nvGraphicFramePr>
        <p:xfrm>
          <a:off x="5214938" y="2176463"/>
          <a:ext cx="3317502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8" name="Visio" r:id="rId3" imgW="3220560" imgH="1832400" progId="Visio.Drawing.11">
                  <p:embed/>
                </p:oleObj>
              </mc:Choice>
              <mc:Fallback>
                <p:oleObj name="Visio" r:id="rId3" imgW="3220560" imgH="183240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2176463"/>
                        <a:ext cx="3317502" cy="2152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755576" y="1052736"/>
            <a:ext cx="7024744" cy="45712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11560" y="1556792"/>
            <a:ext cx="7992888" cy="350897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i="1" dirty="0" smtClean="0"/>
              <a:t>f </a:t>
            </a:r>
            <a:r>
              <a:rPr lang="en-US" sz="2800" dirty="0" smtClean="0"/>
              <a:t>= {(1, </a:t>
            </a:r>
            <a:r>
              <a:rPr lang="en-US" sz="2800" i="1" dirty="0" smtClean="0"/>
              <a:t>u</a:t>
            </a:r>
            <a:r>
              <a:rPr lang="en-US" sz="2800" dirty="0" smtClean="0"/>
              <a:t>), (2, </a:t>
            </a:r>
            <a:r>
              <a:rPr lang="en-US" sz="2800" i="1" dirty="0" smtClean="0"/>
              <a:t>u</a:t>
            </a:r>
            <a:r>
              <a:rPr lang="en-US" sz="2800" dirty="0" smtClean="0"/>
              <a:t>), (3, </a:t>
            </a:r>
            <a:r>
              <a:rPr lang="en-US" sz="2800" i="1" dirty="0" smtClean="0"/>
              <a:t>v</a:t>
            </a:r>
            <a:r>
              <a:rPr lang="en-US" sz="2800" dirty="0" smtClean="0"/>
              <a:t>)}</a:t>
            </a:r>
            <a:r>
              <a:rPr lang="id-ID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= {1, 2, 3}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id-ID" sz="2800" dirty="0" smtClean="0"/>
              <a:t>       </a:t>
            </a:r>
            <a:r>
              <a:rPr lang="en-US" sz="2800" i="1" dirty="0" smtClean="0"/>
              <a:t>B</a:t>
            </a:r>
            <a:r>
              <a:rPr lang="en-US" sz="2800" dirty="0" smtClean="0"/>
              <a:t> = {</a:t>
            </a:r>
            <a:r>
              <a:rPr lang="en-US" sz="2800" i="1" dirty="0" smtClean="0"/>
              <a:t>u</a:t>
            </a:r>
            <a:r>
              <a:rPr lang="en-US" sz="2800" dirty="0" smtClean="0"/>
              <a:t>, </a:t>
            </a:r>
            <a:r>
              <a:rPr lang="en-US" sz="2800" i="1" dirty="0" smtClean="0"/>
              <a:t>v</a:t>
            </a:r>
            <a:r>
              <a:rPr lang="en-US" sz="2800" dirty="0" smtClean="0"/>
              <a:t>, </a:t>
            </a:r>
            <a:r>
              <a:rPr lang="en-US" sz="2800" i="1" dirty="0" smtClean="0"/>
              <a:t>w</a:t>
            </a:r>
            <a:r>
              <a:rPr lang="en-US" sz="2800" dirty="0" smtClean="0"/>
              <a:t>}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(onto)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i="1" dirty="0" smtClean="0"/>
              <a:t>w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jelajah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f</a:t>
            </a:r>
            <a:r>
              <a:rPr lang="en-US" sz="2800" dirty="0" smtClean="0"/>
              <a:t>. </a:t>
            </a:r>
          </a:p>
          <a:p>
            <a:pPr eaLnBrk="1" hangingPunct="1"/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i="1" dirty="0" smtClean="0"/>
              <a:t>f </a:t>
            </a:r>
            <a:r>
              <a:rPr lang="en-US" sz="2800" dirty="0" smtClean="0"/>
              <a:t>= {(1, </a:t>
            </a:r>
            <a:r>
              <a:rPr lang="en-US" sz="2800" i="1" dirty="0" smtClean="0"/>
              <a:t>w</a:t>
            </a:r>
            <a:r>
              <a:rPr lang="en-US" sz="2800" dirty="0" smtClean="0"/>
              <a:t>), (2, </a:t>
            </a:r>
            <a:r>
              <a:rPr lang="en-US" sz="2800" i="1" dirty="0" smtClean="0"/>
              <a:t>u</a:t>
            </a:r>
            <a:r>
              <a:rPr lang="en-US" sz="2800" dirty="0" smtClean="0"/>
              <a:t>), (3, </a:t>
            </a:r>
            <a:r>
              <a:rPr lang="en-US" sz="2800" i="1" dirty="0" smtClean="0"/>
              <a:t>v</a:t>
            </a:r>
            <a:r>
              <a:rPr lang="en-US" sz="2800" dirty="0" smtClean="0"/>
              <a:t>)}</a:t>
            </a:r>
            <a:r>
              <a:rPr lang="id-ID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= {1, 2, 3}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 = {</a:t>
            </a:r>
            <a:r>
              <a:rPr lang="en-US" sz="2800" i="1" dirty="0" smtClean="0"/>
              <a:t>u</a:t>
            </a:r>
            <a:r>
              <a:rPr lang="en-US" sz="2800" dirty="0" smtClean="0"/>
              <a:t>, </a:t>
            </a:r>
            <a:r>
              <a:rPr lang="en-US" sz="2800" i="1" dirty="0" smtClean="0"/>
              <a:t>v</a:t>
            </a:r>
            <a:r>
              <a:rPr lang="en-US" sz="2800" dirty="0" smtClean="0"/>
              <a:t>, </a:t>
            </a:r>
            <a:r>
              <a:rPr lang="en-US" sz="2800" i="1" dirty="0" smtClean="0"/>
              <a:t>w</a:t>
            </a:r>
            <a:r>
              <a:rPr lang="en-US" sz="2800" dirty="0" smtClean="0"/>
              <a:t>}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(onto)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jelajah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f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683568" y="836712"/>
            <a:ext cx="7024744" cy="45712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484784"/>
            <a:ext cx="7776864" cy="4176464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3000" dirty="0" err="1" smtClean="0"/>
              <a:t>Misalkan</a:t>
            </a:r>
            <a:r>
              <a:rPr lang="en-US" sz="3000" dirty="0" smtClean="0"/>
              <a:t> </a:t>
            </a:r>
            <a:r>
              <a:rPr lang="en-US" sz="3000" i="1" dirty="0" smtClean="0"/>
              <a:t>f</a:t>
            </a:r>
            <a:r>
              <a:rPr lang="en-US" sz="3000" dirty="0" smtClean="0"/>
              <a:t> : </a:t>
            </a:r>
            <a:r>
              <a:rPr lang="en-US" sz="3000" b="1" dirty="0" smtClean="0"/>
              <a:t>Z </a:t>
            </a:r>
            <a:r>
              <a:rPr lang="en-US" sz="3000" dirty="0" smtClean="0">
                <a:sym typeface="Symbol" pitchFamily="18" charset="2"/>
              </a:rPr>
              <a:t></a:t>
            </a:r>
            <a:r>
              <a:rPr lang="en-US" sz="3000" dirty="0" smtClean="0"/>
              <a:t> </a:t>
            </a:r>
            <a:r>
              <a:rPr lang="en-US" sz="3000" b="1" dirty="0" smtClean="0"/>
              <a:t>Z</a:t>
            </a:r>
            <a:r>
              <a:rPr lang="en-US" sz="3000" dirty="0" smtClean="0"/>
              <a:t>. </a:t>
            </a:r>
            <a:r>
              <a:rPr lang="en-US" sz="3000" dirty="0" err="1" smtClean="0"/>
              <a:t>Tentukan</a:t>
            </a:r>
            <a:r>
              <a:rPr lang="en-US" sz="3000" dirty="0" smtClean="0"/>
              <a:t> </a:t>
            </a:r>
            <a:r>
              <a:rPr lang="en-US" sz="3000" dirty="0" err="1" smtClean="0"/>
              <a:t>apakah</a:t>
            </a:r>
            <a:r>
              <a:rPr lang="en-US" sz="3000" dirty="0" smtClean="0"/>
              <a:t> </a:t>
            </a:r>
            <a:r>
              <a:rPr lang="en-US" sz="3000" i="1" dirty="0" smtClean="0"/>
              <a:t>f</a:t>
            </a:r>
            <a:r>
              <a:rPr lang="en-US" sz="3000" dirty="0" smtClean="0"/>
              <a:t>(</a:t>
            </a:r>
            <a:r>
              <a:rPr lang="en-US" sz="3000" i="1" dirty="0" smtClean="0"/>
              <a:t>x</a:t>
            </a:r>
            <a:r>
              <a:rPr lang="en-US" sz="3000" dirty="0" smtClean="0"/>
              <a:t>) = </a:t>
            </a:r>
            <a:r>
              <a:rPr lang="en-US" sz="3000" i="1" dirty="0" smtClean="0"/>
              <a:t>x</a:t>
            </a:r>
            <a:r>
              <a:rPr lang="en-US" sz="3000" i="1" baseline="30000" dirty="0" smtClean="0"/>
              <a:t>2</a:t>
            </a:r>
            <a:r>
              <a:rPr lang="en-US" sz="3000" dirty="0" smtClean="0"/>
              <a:t> + 1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i="1" dirty="0" smtClean="0"/>
              <a:t>f</a:t>
            </a:r>
            <a:r>
              <a:rPr lang="en-US" sz="3000" dirty="0" smtClean="0"/>
              <a:t>(</a:t>
            </a:r>
            <a:r>
              <a:rPr lang="en-US" sz="3000" i="1" dirty="0" smtClean="0"/>
              <a:t>x</a:t>
            </a:r>
            <a:r>
              <a:rPr lang="en-US" sz="3000" dirty="0" smtClean="0"/>
              <a:t>) = </a:t>
            </a:r>
            <a:r>
              <a:rPr lang="en-US" sz="3000" i="1" dirty="0" smtClean="0"/>
              <a:t>x</a:t>
            </a:r>
            <a:r>
              <a:rPr lang="en-US" sz="3000" dirty="0" smtClean="0"/>
              <a:t> – 1 </a:t>
            </a:r>
            <a:r>
              <a:rPr lang="en-US" sz="3000" dirty="0" err="1" smtClean="0"/>
              <a:t>merupakan</a:t>
            </a:r>
            <a:r>
              <a:rPr lang="en-US" sz="3000" dirty="0" smtClean="0"/>
              <a:t> </a:t>
            </a:r>
            <a:r>
              <a:rPr lang="en-US" sz="3000" dirty="0" err="1" smtClean="0"/>
              <a:t>fungsi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(onto)?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sz="3000" u="sng" dirty="0" smtClean="0"/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3000" u="sng" dirty="0" err="1" smtClean="0"/>
              <a:t>Penyelesaian</a:t>
            </a:r>
            <a:r>
              <a:rPr lang="en-US" sz="3000" dirty="0" smtClean="0"/>
              <a:t>: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3000" dirty="0" smtClean="0"/>
              <a:t> </a:t>
            </a:r>
            <a:r>
              <a:rPr lang="en-US" sz="3000" i="1" dirty="0" smtClean="0"/>
              <a:t>f</a:t>
            </a:r>
            <a:r>
              <a:rPr lang="en-US" sz="3000" dirty="0" smtClean="0"/>
              <a:t>(</a:t>
            </a:r>
            <a:r>
              <a:rPr lang="en-US" sz="3000" i="1" dirty="0" smtClean="0"/>
              <a:t>x</a:t>
            </a:r>
            <a:r>
              <a:rPr lang="en-US" sz="3000" dirty="0" smtClean="0"/>
              <a:t>) = </a:t>
            </a:r>
            <a:r>
              <a:rPr lang="en-US" sz="3000" i="1" dirty="0" smtClean="0"/>
              <a:t>x</a:t>
            </a:r>
            <a:r>
              <a:rPr lang="en-US" sz="3000" i="1" baseline="30000" dirty="0" smtClean="0"/>
              <a:t>2</a:t>
            </a:r>
            <a:r>
              <a:rPr lang="en-US" sz="3000" dirty="0" smtClean="0"/>
              <a:t> + 1 </a:t>
            </a:r>
            <a:r>
              <a:rPr lang="en-US" sz="3000" dirty="0" err="1" smtClean="0"/>
              <a:t>bukan</a:t>
            </a:r>
            <a:r>
              <a:rPr lang="en-US" sz="3000" dirty="0" smtClean="0"/>
              <a:t> </a:t>
            </a:r>
            <a:r>
              <a:rPr lang="en-US" sz="3000" dirty="0" err="1" smtClean="0"/>
              <a:t>fungsi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, 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semua</a:t>
            </a:r>
            <a:r>
              <a:rPr lang="en-US" sz="3000" dirty="0" smtClean="0"/>
              <a:t> </a:t>
            </a:r>
            <a:r>
              <a:rPr lang="en-US" sz="3000" dirty="0" err="1" smtClean="0"/>
              <a:t>nilai</a:t>
            </a:r>
            <a:r>
              <a:rPr lang="en-US" sz="3000" dirty="0" smtClean="0"/>
              <a:t> </a:t>
            </a:r>
            <a:r>
              <a:rPr lang="en-US" sz="3000" dirty="0" err="1" smtClean="0"/>
              <a:t>bilangan</a:t>
            </a:r>
            <a:r>
              <a:rPr lang="en-US" sz="3000" dirty="0" smtClean="0"/>
              <a:t> </a:t>
            </a:r>
            <a:r>
              <a:rPr lang="en-US" sz="3000" dirty="0" err="1" smtClean="0"/>
              <a:t>bulat</a:t>
            </a:r>
            <a:r>
              <a:rPr lang="en-US" sz="3000" dirty="0" smtClean="0"/>
              <a:t> </a:t>
            </a:r>
            <a:r>
              <a:rPr lang="en-US" sz="3000" dirty="0" err="1" smtClean="0"/>
              <a:t>merupakan</a:t>
            </a:r>
            <a:r>
              <a:rPr lang="en-US" sz="3000" dirty="0" smtClean="0"/>
              <a:t> </a:t>
            </a:r>
            <a:r>
              <a:rPr lang="en-US" sz="3000" dirty="0" err="1" smtClean="0"/>
              <a:t>jelajah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i="1" dirty="0" smtClean="0"/>
              <a:t>f</a:t>
            </a:r>
            <a:r>
              <a:rPr lang="en-US" sz="3000" dirty="0" smtClean="0"/>
              <a:t>. 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3000" i="1" dirty="0" smtClean="0"/>
              <a:t>f</a:t>
            </a:r>
            <a:r>
              <a:rPr lang="en-US" sz="3000" dirty="0" smtClean="0"/>
              <a:t>(</a:t>
            </a:r>
            <a:r>
              <a:rPr lang="en-US" sz="3000" i="1" dirty="0" smtClean="0"/>
              <a:t>x</a:t>
            </a:r>
            <a:r>
              <a:rPr lang="en-US" sz="3000" dirty="0" smtClean="0"/>
              <a:t>) = </a:t>
            </a:r>
            <a:r>
              <a:rPr lang="en-US" sz="3000" i="1" dirty="0" smtClean="0"/>
              <a:t>x</a:t>
            </a:r>
            <a:r>
              <a:rPr lang="en-US" sz="3000" dirty="0" smtClean="0"/>
              <a:t> – 1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fungsi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setiap</a:t>
            </a:r>
            <a:r>
              <a:rPr lang="en-US" sz="3000" dirty="0" smtClean="0"/>
              <a:t> </a:t>
            </a:r>
            <a:r>
              <a:rPr lang="en-US" sz="3000" dirty="0" err="1" smtClean="0"/>
              <a:t>bilangan</a:t>
            </a:r>
            <a:r>
              <a:rPr lang="en-US" sz="3000" dirty="0" smtClean="0"/>
              <a:t> </a:t>
            </a:r>
            <a:r>
              <a:rPr lang="en-US" sz="3000" dirty="0" err="1" smtClean="0"/>
              <a:t>bulat</a:t>
            </a:r>
            <a:r>
              <a:rPr lang="en-US" sz="3000" dirty="0" smtClean="0"/>
              <a:t> </a:t>
            </a:r>
            <a:r>
              <a:rPr lang="en-US" sz="3000" i="1" dirty="0" smtClean="0"/>
              <a:t>y</a:t>
            </a:r>
            <a:r>
              <a:rPr lang="en-US" sz="3000" dirty="0" smtClean="0"/>
              <a:t>, </a:t>
            </a:r>
            <a:r>
              <a:rPr lang="en-US" sz="3000" dirty="0" err="1" smtClean="0"/>
              <a:t>selalu</a:t>
            </a:r>
            <a:r>
              <a:rPr lang="en-US" sz="3000" dirty="0" smtClean="0"/>
              <a:t> </a:t>
            </a:r>
            <a:r>
              <a:rPr lang="en-US" sz="3000" dirty="0" err="1" smtClean="0"/>
              <a:t>ada</a:t>
            </a:r>
            <a:r>
              <a:rPr lang="en-US" sz="3000" dirty="0" smtClean="0"/>
              <a:t> </a:t>
            </a:r>
            <a:r>
              <a:rPr lang="en-US" sz="3000" dirty="0" err="1" smtClean="0"/>
              <a:t>nilai</a:t>
            </a:r>
            <a:r>
              <a:rPr lang="en-US" sz="3000" dirty="0" smtClean="0"/>
              <a:t> </a:t>
            </a:r>
            <a:r>
              <a:rPr lang="en-US" sz="3000" i="1" dirty="0" smtClean="0"/>
              <a:t>x</a:t>
            </a:r>
            <a:r>
              <a:rPr lang="en-US" sz="3000" dirty="0" smtClean="0"/>
              <a:t> yang </a:t>
            </a:r>
            <a:r>
              <a:rPr lang="en-US" sz="3000" dirty="0" err="1" smtClean="0"/>
              <a:t>memenuhi</a:t>
            </a:r>
            <a:r>
              <a:rPr lang="en-US" sz="3000" dirty="0" smtClean="0"/>
              <a:t>, </a:t>
            </a:r>
            <a:r>
              <a:rPr lang="en-US" sz="3000" dirty="0" err="1" smtClean="0"/>
              <a:t>yaitu</a:t>
            </a:r>
            <a:r>
              <a:rPr lang="en-US" sz="3000" dirty="0" smtClean="0"/>
              <a:t> </a:t>
            </a:r>
            <a:r>
              <a:rPr lang="en-US" sz="3000" i="1" dirty="0" smtClean="0"/>
              <a:t>y</a:t>
            </a:r>
            <a:r>
              <a:rPr lang="en-US" sz="3000" dirty="0" smtClean="0"/>
              <a:t> = </a:t>
            </a:r>
            <a:r>
              <a:rPr lang="en-US" sz="3000" i="1" dirty="0" smtClean="0"/>
              <a:t>x</a:t>
            </a:r>
            <a:r>
              <a:rPr lang="en-US" sz="3000" dirty="0" smtClean="0"/>
              <a:t> – 1 </a:t>
            </a:r>
            <a:r>
              <a:rPr lang="en-US" sz="3000" dirty="0" err="1" smtClean="0"/>
              <a:t>akan</a:t>
            </a:r>
            <a:r>
              <a:rPr lang="en-US" sz="3000" dirty="0" smtClean="0"/>
              <a:t> </a:t>
            </a:r>
            <a:r>
              <a:rPr lang="en-US" sz="3000" dirty="0" err="1" smtClean="0"/>
              <a:t>dipenuhi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i="1" dirty="0" smtClean="0"/>
              <a:t>x</a:t>
            </a:r>
            <a:r>
              <a:rPr lang="en-US" sz="3000" dirty="0" smtClean="0"/>
              <a:t> = </a:t>
            </a:r>
            <a:r>
              <a:rPr lang="en-US" sz="3000" i="1" dirty="0" smtClean="0"/>
              <a:t>y</a:t>
            </a:r>
            <a:r>
              <a:rPr lang="en-US" sz="3000" dirty="0" smtClean="0"/>
              <a:t> + 1.						             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1371600"/>
          </a:xfrm>
          <a:noFill/>
        </p:spPr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surjektif</a:t>
            </a:r>
            <a:r>
              <a:rPr lang="en-US" sz="2800" dirty="0" smtClean="0"/>
              <a:t> (onto)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surjektif</a:t>
            </a:r>
            <a:r>
              <a:rPr lang="en-US" sz="2800" dirty="0" smtClean="0"/>
              <a:t> (onto)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endParaRPr lang="en-US" sz="2800" dirty="0" smtClean="0"/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548313" y="2073275"/>
          <a:ext cx="2236787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2" name="Visio" r:id="rId3" imgW="2236320" imgH="1682280" progId="Visio.Drawing.11">
                  <p:embed/>
                </p:oleObj>
              </mc:Choice>
              <mc:Fallback>
                <p:oleObj name="Visio" r:id="rId3" imgW="2236320" imgH="168228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8313" y="2073275"/>
                        <a:ext cx="2236787" cy="168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548313" y="4084638"/>
          <a:ext cx="2238375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3" name="Visio" r:id="rId5" imgW="2236320" imgH="1697400" progId="Visio.Drawing.11">
                  <p:embed/>
                </p:oleObj>
              </mc:Choice>
              <mc:Fallback>
                <p:oleObj name="Visio" r:id="rId5" imgW="2236320" imgH="1697400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8313" y="4084638"/>
                        <a:ext cx="2238375" cy="169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1371600"/>
          </a:xfrm>
          <a:noFill/>
        </p:spPr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onto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endParaRPr lang="en-US" sz="2800" dirty="0" smtClean="0"/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548313" y="2065338"/>
          <a:ext cx="2238375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6" name="Visio" r:id="rId3" imgW="2236320" imgH="1697400" progId="Visio.Drawing.11">
                  <p:embed/>
                </p:oleObj>
              </mc:Choice>
              <mc:Fallback>
                <p:oleObj name="Visio" r:id="rId3" imgW="2236320" imgH="169740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8313" y="2065338"/>
                        <a:ext cx="2238375" cy="169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548313" y="4084638"/>
          <a:ext cx="2238375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7" name="Visio" r:id="rId5" imgW="2236320" imgH="1697400" progId="Visio.Drawing.11">
                  <p:embed/>
                </p:oleObj>
              </mc:Choice>
              <mc:Fallback>
                <p:oleObj name="Visio" r:id="rId5" imgW="2236320" imgH="1697400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8313" y="4084638"/>
                        <a:ext cx="2238375" cy="169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 Bijeksi</a:t>
            </a:r>
            <a:endParaRPr lang="en-US" sz="40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i="1" dirty="0" smtClean="0"/>
              <a:t>f</a:t>
            </a:r>
            <a:r>
              <a:rPr lang="en-US" sz="3600" dirty="0" smtClean="0"/>
              <a:t> </a:t>
            </a:r>
            <a:r>
              <a:rPr lang="en-US" sz="3600" dirty="0" err="1" smtClean="0"/>
              <a:t>dikatakan</a:t>
            </a:r>
            <a:r>
              <a:rPr lang="en-US" sz="3600" dirty="0" smtClean="0"/>
              <a:t> </a:t>
            </a:r>
            <a:r>
              <a:rPr lang="en-US" sz="3600" b="1" dirty="0" err="1" smtClean="0"/>
              <a:t>berkoresponden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satu-ke-satu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b="1" dirty="0" err="1" smtClean="0"/>
              <a:t>bijeksi</a:t>
            </a:r>
            <a:r>
              <a:rPr lang="en-US" sz="3600" dirty="0" smtClean="0"/>
              <a:t> (</a:t>
            </a:r>
            <a:r>
              <a:rPr lang="en-US" sz="3600" i="1" dirty="0" err="1" smtClean="0"/>
              <a:t>bijection</a:t>
            </a:r>
            <a:r>
              <a:rPr lang="en-US" sz="3600" dirty="0" smtClean="0"/>
              <a:t>) </a:t>
            </a:r>
            <a:endParaRPr lang="id-ID" sz="3600" dirty="0" smtClean="0"/>
          </a:p>
          <a:p>
            <a:pPr eaLnBrk="1" hangingPunct="1"/>
            <a:r>
              <a:rPr lang="id-ID" sz="3600" dirty="0" smtClean="0"/>
              <a:t>J</a:t>
            </a:r>
            <a:r>
              <a:rPr lang="en-US" sz="3600" dirty="0" err="1" smtClean="0"/>
              <a:t>ika</a:t>
            </a:r>
            <a:r>
              <a:rPr lang="en-US" sz="3600" dirty="0" smtClean="0"/>
              <a:t> </a:t>
            </a:r>
            <a:r>
              <a:rPr lang="id-ID" sz="3600" dirty="0" smtClean="0"/>
              <a:t>f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satu-ke-satu</a:t>
            </a:r>
            <a:r>
              <a:rPr lang="en-US" sz="3600" dirty="0" smtClean="0"/>
              <a:t> (one to one)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juga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(onto).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683568" y="836712"/>
            <a:ext cx="7024744" cy="529128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11560" y="1556792"/>
            <a:ext cx="7776864" cy="4464496"/>
          </a:xfrm>
        </p:spPr>
        <p:txBody>
          <a:bodyPr>
            <a:normAutofit fontScale="77500" lnSpcReduction="20000"/>
          </a:bodyPr>
          <a:lstStyle/>
          <a:p>
            <a:pPr algn="just"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3600" dirty="0" err="1" smtClean="0"/>
              <a:t>Relasi</a:t>
            </a:r>
            <a:r>
              <a:rPr lang="en-US" sz="3600" dirty="0" smtClean="0"/>
              <a:t> </a:t>
            </a:r>
            <a:r>
              <a:rPr lang="en-US" sz="3600" i="1" dirty="0" smtClean="0"/>
              <a:t>f </a:t>
            </a:r>
            <a:r>
              <a:rPr lang="en-US" sz="3600" dirty="0" smtClean="0"/>
              <a:t>= {(1, </a:t>
            </a:r>
            <a:r>
              <a:rPr lang="en-US" sz="3600" i="1" dirty="0" smtClean="0"/>
              <a:t>u</a:t>
            </a:r>
            <a:r>
              <a:rPr lang="en-US" sz="3600" dirty="0" smtClean="0"/>
              <a:t>), (2, </a:t>
            </a:r>
            <a:r>
              <a:rPr lang="en-US" sz="3600" i="1" dirty="0" smtClean="0"/>
              <a:t>w</a:t>
            </a:r>
            <a:r>
              <a:rPr lang="en-US" sz="3600" dirty="0" smtClean="0"/>
              <a:t>), (3, </a:t>
            </a:r>
            <a:r>
              <a:rPr lang="en-US" sz="3600" i="1" dirty="0" smtClean="0"/>
              <a:t>v</a:t>
            </a:r>
            <a:r>
              <a:rPr lang="en-US" sz="3600" dirty="0" smtClean="0"/>
              <a:t>)}</a:t>
            </a:r>
            <a:r>
              <a:rPr lang="id-ID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id-ID" sz="3600" dirty="0" smtClean="0"/>
              <a:t>           </a:t>
            </a:r>
            <a:r>
              <a:rPr lang="en-US" sz="3600" i="1" dirty="0" smtClean="0"/>
              <a:t>A</a:t>
            </a:r>
            <a:r>
              <a:rPr lang="en-US" sz="3600" dirty="0" smtClean="0"/>
              <a:t> = {1, 2, 3}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i="1" dirty="0" smtClean="0"/>
              <a:t>B</a:t>
            </a:r>
            <a:r>
              <a:rPr lang="en-US" sz="3600" dirty="0" smtClean="0"/>
              <a:t> = {</a:t>
            </a:r>
            <a:r>
              <a:rPr lang="en-US" sz="3600" i="1" dirty="0" smtClean="0"/>
              <a:t>u</a:t>
            </a:r>
            <a:r>
              <a:rPr lang="en-US" sz="3600" dirty="0" smtClean="0"/>
              <a:t>, </a:t>
            </a:r>
            <a:r>
              <a:rPr lang="en-US" sz="3600" i="1" dirty="0" smtClean="0"/>
              <a:t>v</a:t>
            </a:r>
            <a:r>
              <a:rPr lang="en-US" sz="3600" dirty="0" smtClean="0"/>
              <a:t>, </a:t>
            </a:r>
            <a:r>
              <a:rPr lang="en-US" sz="3600" i="1" dirty="0" smtClean="0"/>
              <a:t>w</a:t>
            </a:r>
            <a:r>
              <a:rPr lang="en-US" sz="3600" dirty="0" smtClean="0"/>
              <a:t>}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berkoresponden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-</a:t>
            </a:r>
            <a:r>
              <a:rPr lang="en-US" sz="3600" dirty="0" err="1" smtClean="0"/>
              <a:t>ke</a:t>
            </a:r>
            <a:r>
              <a:rPr lang="en-US" sz="3600" dirty="0" smtClean="0"/>
              <a:t>-</a:t>
            </a:r>
            <a:r>
              <a:rPr lang="en-US" sz="3600" dirty="0" err="1" smtClean="0"/>
              <a:t>satu</a:t>
            </a:r>
            <a:r>
              <a:rPr lang="en-US" sz="3600" dirty="0" smtClean="0"/>
              <a:t>,</a:t>
            </a:r>
            <a:r>
              <a:rPr lang="id-ID" sz="3600" dirty="0" smtClean="0"/>
              <a:t> </a:t>
            </a:r>
            <a:r>
              <a:rPr lang="en-US" sz="3600" dirty="0" err="1" smtClean="0"/>
              <a:t>karena</a:t>
            </a:r>
            <a:r>
              <a:rPr lang="en-US" sz="3600" dirty="0" smtClean="0"/>
              <a:t> </a:t>
            </a:r>
            <a:r>
              <a:rPr lang="en-US" sz="3600" i="1" dirty="0" smtClean="0"/>
              <a:t>f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-</a:t>
            </a:r>
            <a:r>
              <a:rPr lang="en-US" sz="3600" dirty="0" err="1" smtClean="0"/>
              <a:t>ke</a:t>
            </a:r>
            <a:r>
              <a:rPr lang="en-US" sz="3600" dirty="0" smtClean="0"/>
              <a:t>-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maupun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. 	             		</a:t>
            </a:r>
            <a:endParaRPr lang="en-US" sz="3600" b="1" dirty="0" smtClean="0"/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i="1" dirty="0" smtClean="0"/>
              <a:t>f</a:t>
            </a:r>
            <a:r>
              <a:rPr lang="en-US" sz="3600" dirty="0" smtClean="0"/>
              <a:t>(</a:t>
            </a:r>
            <a:r>
              <a:rPr lang="en-US" sz="3600" i="1" dirty="0" smtClean="0"/>
              <a:t>x</a:t>
            </a:r>
            <a:r>
              <a:rPr lang="en-US" sz="3600" dirty="0" smtClean="0"/>
              <a:t>) = </a:t>
            </a:r>
            <a:r>
              <a:rPr lang="en-US" sz="3600" i="1" dirty="0" smtClean="0"/>
              <a:t>x</a:t>
            </a:r>
            <a:r>
              <a:rPr lang="en-US" sz="3600" dirty="0" smtClean="0"/>
              <a:t> – 1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berkoresponden</a:t>
            </a:r>
            <a:r>
              <a:rPr lang="en-US" sz="3600" dirty="0" smtClean="0"/>
              <a:t> </a:t>
            </a:r>
            <a:r>
              <a:rPr lang="en-US" sz="3600" dirty="0" err="1" smtClean="0"/>
              <a:t>satu-ke-satu</a:t>
            </a:r>
            <a:r>
              <a:rPr lang="en-US" sz="3600" dirty="0" smtClean="0"/>
              <a:t>, </a:t>
            </a:r>
            <a:r>
              <a:rPr lang="en-US" sz="3600" dirty="0" err="1" smtClean="0"/>
              <a:t>karena</a:t>
            </a:r>
            <a:r>
              <a:rPr lang="en-US" sz="3600" dirty="0" smtClean="0"/>
              <a:t> </a:t>
            </a:r>
            <a:r>
              <a:rPr lang="en-US" sz="3600" i="1" dirty="0" smtClean="0"/>
              <a:t>f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satu-ke-satu</a:t>
            </a:r>
            <a:r>
              <a:rPr lang="en-US" sz="3600" dirty="0" smtClean="0"/>
              <a:t> </a:t>
            </a:r>
            <a:r>
              <a:rPr lang="en-US" sz="3600" dirty="0" err="1" smtClean="0"/>
              <a:t>maupun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.								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ttp://upload.wikimedia.org/wikipedia/commons/thumb/d/df/Function_color_example_3.svg/220px-Function_color_example_3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628800"/>
            <a:ext cx="4248472" cy="455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3648" y="2204864"/>
            <a:ext cx="1697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/>
              <a:t>Fungsi</a:t>
            </a:r>
            <a:endParaRPr lang="en-US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2124482" y="3087836"/>
            <a:ext cx="27879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/>
              <a:t>Function</a:t>
            </a:r>
            <a:endParaRPr lang="en-US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34765" y="3907527"/>
            <a:ext cx="1697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/>
              <a:t>Fungsi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69502" y="1305634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Fungsi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23693" y="4725144"/>
            <a:ext cx="955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Fungsi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1058841" y="5129827"/>
            <a:ext cx="15648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Function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345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908720"/>
            <a:ext cx="7024744" cy="457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Invers Fungsi</a:t>
            </a:r>
            <a:endParaRPr lang="en-US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556792"/>
            <a:ext cx="7992888" cy="4248472"/>
          </a:xfrm>
        </p:spPr>
        <p:txBody>
          <a:bodyPr/>
          <a:lstStyle/>
          <a:p>
            <a:pPr eaLnBrk="1" hangingPunct="1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berkoresponden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-</a:t>
            </a:r>
            <a:r>
              <a:rPr lang="en-US" dirty="0" err="1" smtClean="0"/>
              <a:t>ke</a:t>
            </a:r>
            <a:r>
              <a:rPr lang="en-US" dirty="0" smtClean="0"/>
              <a:t>-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b="1" dirty="0" err="1" smtClean="0"/>
              <a:t>balikan</a:t>
            </a:r>
            <a:r>
              <a:rPr lang="en-US" dirty="0" smtClean="0"/>
              <a:t> (</a:t>
            </a:r>
            <a:r>
              <a:rPr lang="en-US" i="1" dirty="0" err="1" smtClean="0"/>
              <a:t>invers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. </a:t>
            </a:r>
          </a:p>
          <a:p>
            <a:pPr eaLnBrk="1" hangingPunct="1"/>
            <a:r>
              <a:rPr lang="en-US" dirty="0" err="1" smtClean="0"/>
              <a:t>Balikan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dilambangkan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f </a:t>
            </a:r>
            <a:r>
              <a:rPr lang="en-US" baseline="30000" dirty="0" smtClean="0"/>
              <a:t>–1</a:t>
            </a:r>
            <a:r>
              <a:rPr lang="en-US" dirty="0" smtClean="0"/>
              <a:t>. 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</a:t>
            </a:r>
            <a:r>
              <a:rPr lang="en-US" i="1" dirty="0" smtClean="0"/>
              <a:t>f </a:t>
            </a:r>
            <a:r>
              <a:rPr lang="en-US" baseline="30000" dirty="0" smtClean="0"/>
              <a:t>-1</a:t>
            </a:r>
            <a:r>
              <a:rPr lang="en-US" dirty="0" smtClean="0"/>
              <a:t> (</a:t>
            </a:r>
            <a:r>
              <a:rPr lang="en-US" i="1" dirty="0" smtClean="0"/>
              <a:t>b</a:t>
            </a:r>
            <a:r>
              <a:rPr lang="en-US" dirty="0" smtClean="0"/>
              <a:t>) =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= </a:t>
            </a:r>
            <a:r>
              <a:rPr lang="en-US" i="1" dirty="0" smtClean="0"/>
              <a:t>b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Invers Fungsi</a:t>
            </a:r>
            <a:endParaRPr lang="en-US" dirty="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berkoresponden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-</a:t>
            </a:r>
            <a:r>
              <a:rPr lang="en-US" dirty="0" err="1" smtClean="0"/>
              <a:t>ke</a:t>
            </a:r>
            <a:r>
              <a:rPr lang="en-US" dirty="0" smtClean="0"/>
              <a:t>-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i="1" dirty="0" smtClean="0"/>
              <a:t>invertible</a:t>
            </a:r>
            <a:r>
              <a:rPr lang="en-US" dirty="0" smtClean="0"/>
              <a:t> (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dibalikkan</a:t>
            </a:r>
            <a:r>
              <a:rPr lang="en-US" dirty="0" smtClean="0"/>
              <a:t>),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balikannya</a:t>
            </a:r>
            <a:r>
              <a:rPr lang="en-US" dirty="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i="1" dirty="0" smtClean="0"/>
              <a:t>not invertible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dibalikkan</a:t>
            </a:r>
            <a:r>
              <a:rPr lang="en-US" dirty="0" smtClean="0"/>
              <a:t>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berkoresponden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-</a:t>
            </a:r>
            <a:r>
              <a:rPr lang="en-US" dirty="0" err="1" smtClean="0"/>
              <a:t>ke</a:t>
            </a:r>
            <a:r>
              <a:rPr lang="en-US" dirty="0" smtClean="0"/>
              <a:t>-</a:t>
            </a:r>
            <a:r>
              <a:rPr lang="en-US" dirty="0" err="1" smtClean="0"/>
              <a:t>satu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balikannya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f </a:t>
            </a:r>
            <a:r>
              <a:rPr lang="en-US" dirty="0" smtClean="0"/>
              <a:t>= {(1, </a:t>
            </a:r>
            <a:r>
              <a:rPr lang="en-US" i="1" dirty="0" smtClean="0"/>
              <a:t>u</a:t>
            </a:r>
            <a:r>
              <a:rPr lang="en-US" dirty="0" smtClean="0"/>
              <a:t>), (2, </a:t>
            </a:r>
            <a:r>
              <a:rPr lang="en-US" i="1" dirty="0" smtClean="0"/>
              <a:t>w</a:t>
            </a:r>
            <a:r>
              <a:rPr lang="en-US" dirty="0" smtClean="0"/>
              <a:t>), (3, </a:t>
            </a:r>
            <a:r>
              <a:rPr lang="en-US" i="1" dirty="0" smtClean="0"/>
              <a:t>v</a:t>
            </a:r>
            <a:r>
              <a:rPr lang="en-US" dirty="0" smtClean="0"/>
              <a:t>)}</a:t>
            </a:r>
            <a:r>
              <a:rPr lang="id-ID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{1, 2, 3}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}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berkoresponden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-</a:t>
            </a:r>
            <a:r>
              <a:rPr lang="en-US" dirty="0" err="1" smtClean="0"/>
              <a:t>ke</a:t>
            </a:r>
            <a:r>
              <a:rPr lang="en-US" dirty="0" smtClean="0"/>
              <a:t>-</a:t>
            </a:r>
            <a:r>
              <a:rPr lang="en-US" dirty="0" err="1" smtClean="0"/>
              <a:t>satu</a:t>
            </a:r>
            <a:r>
              <a:rPr lang="en-US" dirty="0" smtClean="0"/>
              <a:t>. </a:t>
            </a:r>
            <a:r>
              <a:rPr lang="en-US" dirty="0" err="1" smtClean="0"/>
              <a:t>Balikan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 </a:t>
            </a:r>
            <a:r>
              <a:rPr lang="en-US" dirty="0" err="1" smtClean="0"/>
              <a:t>adalah</a:t>
            </a:r>
            <a:r>
              <a:rPr lang="id-ID" i="1" dirty="0" smtClean="0"/>
              <a:t> </a:t>
            </a:r>
            <a:r>
              <a:rPr lang="en-US" i="1" dirty="0" smtClean="0"/>
              <a:t>f </a:t>
            </a:r>
            <a:r>
              <a:rPr lang="en-US" baseline="30000" dirty="0" smtClean="0"/>
              <a:t>-1</a:t>
            </a:r>
            <a:r>
              <a:rPr lang="en-US" i="1" dirty="0" smtClean="0"/>
              <a:t> </a:t>
            </a:r>
            <a:r>
              <a:rPr lang="en-US" dirty="0" smtClean="0"/>
              <a:t>= {(</a:t>
            </a:r>
            <a:r>
              <a:rPr lang="en-US" i="1" dirty="0" smtClean="0"/>
              <a:t>u</a:t>
            </a:r>
            <a:r>
              <a:rPr lang="en-US" dirty="0" smtClean="0"/>
              <a:t>, 1), (</a:t>
            </a:r>
            <a:r>
              <a:rPr lang="en-US" i="1" dirty="0" smtClean="0"/>
              <a:t>w</a:t>
            </a:r>
            <a:r>
              <a:rPr lang="en-US" dirty="0" smtClean="0"/>
              <a:t>, 2), (</a:t>
            </a:r>
            <a:r>
              <a:rPr lang="en-US" i="1" dirty="0" smtClean="0"/>
              <a:t>v</a:t>
            </a:r>
            <a:r>
              <a:rPr lang="en-US" dirty="0" smtClean="0"/>
              <a:t>, 3)}</a:t>
            </a:r>
          </a:p>
          <a:p>
            <a:pPr eaLnBrk="1" hangingPunct="1"/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b="1" i="1" dirty="0" smtClean="0"/>
              <a:t>invertible</a:t>
            </a:r>
            <a:r>
              <a:rPr lang="en-US" dirty="0" smtClean="0"/>
              <a:t>.								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611560" y="836712"/>
            <a:ext cx="7024744" cy="529128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4094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balikan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dirty="0" smtClean="0"/>
              <a:t> – 1</a:t>
            </a:r>
            <a:r>
              <a:rPr lang="id-ID" dirty="0" smtClean="0"/>
              <a:t>!</a:t>
            </a:r>
            <a:endParaRPr lang="en-US" u="sn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u="sn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u="sng" dirty="0" err="1" smtClean="0"/>
              <a:t>Penyelesaian</a:t>
            </a:r>
            <a:r>
              <a:rPr lang="en-US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dirty="0" smtClean="0"/>
              <a:t> – 1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berkoresponden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-</a:t>
            </a:r>
            <a:r>
              <a:rPr lang="en-US" dirty="0" err="1" smtClean="0"/>
              <a:t>ke</a:t>
            </a:r>
            <a:r>
              <a:rPr lang="en-US" dirty="0" smtClean="0"/>
              <a:t>-</a:t>
            </a:r>
            <a:r>
              <a:rPr lang="en-US" dirty="0" err="1" smtClean="0"/>
              <a:t>satu</a:t>
            </a:r>
            <a:r>
              <a:rPr lang="en-US" dirty="0" smtClean="0"/>
              <a:t>,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balikan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smtClean="0"/>
              <a:t>x</a:t>
            </a:r>
            <a:r>
              <a:rPr lang="en-US" dirty="0" smtClean="0"/>
              <a:t> – 1,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id-ID" dirty="0" smtClean="0"/>
              <a:t>       </a:t>
            </a:r>
            <a:r>
              <a:rPr lang="en-US" i="1" dirty="0" smtClean="0"/>
              <a:t>x</a:t>
            </a:r>
            <a:r>
              <a:rPr lang="en-US" dirty="0" smtClean="0"/>
              <a:t> = </a:t>
            </a:r>
            <a:r>
              <a:rPr lang="en-US" i="1" dirty="0" smtClean="0"/>
              <a:t>y</a:t>
            </a:r>
            <a:r>
              <a:rPr lang="en-US" dirty="0" smtClean="0"/>
              <a:t> + 1.  </a:t>
            </a: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balikan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balikannya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id-ID" dirty="0" smtClean="0"/>
              <a:t> </a:t>
            </a:r>
            <a:r>
              <a:rPr lang="en-US" i="1" dirty="0" smtClean="0"/>
              <a:t>f </a:t>
            </a:r>
            <a:r>
              <a:rPr lang="en-US" baseline="30000" dirty="0" smtClean="0"/>
              <a:t>-1 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y</a:t>
            </a:r>
            <a:r>
              <a:rPr lang="en-US" dirty="0" smtClean="0"/>
              <a:t> +1. 							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balikan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+ 1.</a:t>
            </a:r>
            <a:endParaRPr lang="en-US" u="sng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u="sng" dirty="0" err="1" smtClean="0"/>
              <a:t>Penyelesaian</a:t>
            </a:r>
            <a:r>
              <a:rPr lang="en-US" dirty="0" smtClean="0"/>
              <a:t>:</a:t>
            </a:r>
          </a:p>
          <a:p>
            <a:pPr eaLnBrk="1" hangingPunct="1"/>
            <a:r>
              <a:rPr lang="en-US" dirty="0" smtClean="0"/>
              <a:t>Dari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menyimpulkan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i="1" baseline="30000" dirty="0" smtClean="0"/>
              <a:t>2</a:t>
            </a:r>
            <a:r>
              <a:rPr lang="en-US" dirty="0" smtClean="0"/>
              <a:t> + 1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berkoresponden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-</a:t>
            </a:r>
            <a:r>
              <a:rPr lang="en-US" dirty="0" err="1" smtClean="0"/>
              <a:t>ke</a:t>
            </a:r>
            <a:r>
              <a:rPr lang="en-US" dirty="0" smtClean="0"/>
              <a:t>-</a:t>
            </a:r>
            <a:r>
              <a:rPr lang="en-US" dirty="0" err="1" smtClean="0"/>
              <a:t>satu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balikannya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  <a:endParaRPr lang="id-ID" dirty="0" smtClean="0"/>
          </a:p>
          <a:p>
            <a:pPr eaLnBrk="1" hangingPunct="1"/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i="1" baseline="30000" dirty="0" smtClean="0"/>
              <a:t>2</a:t>
            </a:r>
            <a:r>
              <a:rPr lang="en-US" dirty="0" smtClean="0"/>
              <a:t> + 1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i="1" dirty="0" smtClean="0"/>
              <a:t>not invertible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92696"/>
            <a:ext cx="7024744" cy="673144"/>
          </a:xfrm>
        </p:spPr>
        <p:txBody>
          <a:bodyPr>
            <a:normAutofit/>
          </a:bodyPr>
          <a:lstStyle/>
          <a:p>
            <a:pPr eaLnBrk="1" hangingPunct="1"/>
            <a:r>
              <a:rPr lang="id-ID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Komposisi dua Buah Fungsi</a:t>
            </a:r>
            <a:endParaRPr lang="en-US" sz="32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600200"/>
            <a:ext cx="7929618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400" dirty="0" err="1" smtClean="0"/>
              <a:t>Misalkan</a:t>
            </a:r>
            <a:r>
              <a:rPr lang="en-US" sz="3400" dirty="0" smtClean="0"/>
              <a:t> </a:t>
            </a:r>
            <a:r>
              <a:rPr lang="en-US" sz="3400" i="1" dirty="0" smtClean="0"/>
              <a:t>g</a:t>
            </a:r>
            <a:r>
              <a:rPr lang="en-US" sz="3400" dirty="0" smtClean="0"/>
              <a:t> </a:t>
            </a:r>
            <a:r>
              <a:rPr lang="en-US" sz="3400" dirty="0" err="1" smtClean="0"/>
              <a:t>adalah</a:t>
            </a:r>
            <a:r>
              <a:rPr lang="en-US" sz="3400" dirty="0" smtClean="0"/>
              <a:t> </a:t>
            </a:r>
            <a:r>
              <a:rPr lang="en-US" sz="3400" dirty="0" err="1" smtClean="0"/>
              <a:t>fungsi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himpunan</a:t>
            </a:r>
            <a:r>
              <a:rPr lang="en-US" sz="3400" dirty="0" smtClean="0"/>
              <a:t> </a:t>
            </a:r>
            <a:r>
              <a:rPr lang="en-US" sz="3400" i="1" dirty="0" smtClean="0"/>
              <a:t>A</a:t>
            </a:r>
            <a:r>
              <a:rPr lang="en-US" sz="3400" dirty="0" smtClean="0"/>
              <a:t> </a:t>
            </a:r>
            <a:r>
              <a:rPr lang="en-US" sz="3400" dirty="0" err="1" smtClean="0"/>
              <a:t>ke</a:t>
            </a:r>
            <a:r>
              <a:rPr lang="en-US" sz="3400" dirty="0" smtClean="0"/>
              <a:t> </a:t>
            </a:r>
            <a:r>
              <a:rPr lang="en-US" sz="3400" dirty="0" err="1" smtClean="0"/>
              <a:t>himpunan</a:t>
            </a:r>
            <a:r>
              <a:rPr lang="en-US" sz="3400" dirty="0" smtClean="0"/>
              <a:t> </a:t>
            </a:r>
            <a:r>
              <a:rPr lang="en-US" sz="3400" i="1" dirty="0" smtClean="0"/>
              <a:t>B</a:t>
            </a:r>
            <a:endParaRPr lang="id-ID" sz="3400" dirty="0" smtClean="0"/>
          </a:p>
          <a:p>
            <a:pPr eaLnBrk="1" hangingPunct="1"/>
            <a:r>
              <a:rPr lang="en-US" sz="3400" dirty="0" smtClean="0"/>
              <a:t> </a:t>
            </a:r>
            <a:r>
              <a:rPr lang="en-US" sz="3400" i="1" dirty="0" smtClean="0"/>
              <a:t>f</a:t>
            </a:r>
            <a:r>
              <a:rPr lang="en-US" sz="3400" dirty="0" smtClean="0"/>
              <a:t> </a:t>
            </a:r>
            <a:r>
              <a:rPr lang="en-US" sz="3400" dirty="0" err="1" smtClean="0"/>
              <a:t>adalah</a:t>
            </a:r>
            <a:r>
              <a:rPr lang="en-US" sz="3400" dirty="0" smtClean="0"/>
              <a:t> </a:t>
            </a:r>
            <a:r>
              <a:rPr lang="en-US" sz="3400" dirty="0" err="1" smtClean="0"/>
              <a:t>fungsi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himpunan</a:t>
            </a:r>
            <a:r>
              <a:rPr lang="en-US" sz="3400" dirty="0" smtClean="0"/>
              <a:t> </a:t>
            </a:r>
            <a:r>
              <a:rPr lang="en-US" sz="3400" i="1" dirty="0" smtClean="0"/>
              <a:t>B</a:t>
            </a:r>
            <a:r>
              <a:rPr lang="en-US" sz="3400" dirty="0" smtClean="0"/>
              <a:t> </a:t>
            </a:r>
            <a:r>
              <a:rPr lang="en-US" sz="3400" dirty="0" err="1" smtClean="0"/>
              <a:t>ke</a:t>
            </a:r>
            <a:r>
              <a:rPr lang="en-US" sz="3400" dirty="0" smtClean="0"/>
              <a:t> </a:t>
            </a:r>
            <a:r>
              <a:rPr lang="en-US" sz="3400" dirty="0" err="1" smtClean="0"/>
              <a:t>himpunan</a:t>
            </a:r>
            <a:r>
              <a:rPr lang="en-US" sz="3400" dirty="0" smtClean="0"/>
              <a:t> </a:t>
            </a:r>
            <a:r>
              <a:rPr lang="en-US" sz="3400" i="1" dirty="0" smtClean="0"/>
              <a:t>C</a:t>
            </a:r>
            <a:r>
              <a:rPr lang="en-US" sz="3400" dirty="0" smtClean="0"/>
              <a:t>. </a:t>
            </a:r>
            <a:endParaRPr lang="id-ID" sz="3400" dirty="0" smtClean="0"/>
          </a:p>
          <a:p>
            <a:pPr eaLnBrk="1" hangingPunct="1"/>
            <a:r>
              <a:rPr lang="en-US" sz="3400" dirty="0" err="1" smtClean="0"/>
              <a:t>Komposisi</a:t>
            </a:r>
            <a:r>
              <a:rPr lang="en-US" sz="3400" dirty="0" smtClean="0"/>
              <a:t> </a:t>
            </a:r>
            <a:r>
              <a:rPr lang="en-US" sz="3400" i="1" dirty="0" smtClean="0"/>
              <a:t>f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i="1" dirty="0" smtClean="0"/>
              <a:t>g</a:t>
            </a:r>
            <a:r>
              <a:rPr lang="en-US" sz="3400" dirty="0" smtClean="0"/>
              <a:t>, </a:t>
            </a:r>
            <a:r>
              <a:rPr lang="en-US" sz="3400" dirty="0" err="1" smtClean="0"/>
              <a:t>dinotasikan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i="1" dirty="0" smtClean="0"/>
              <a:t>f</a:t>
            </a:r>
            <a:r>
              <a:rPr lang="en-US" sz="3400" dirty="0" smtClean="0"/>
              <a:t> </a:t>
            </a:r>
            <a:r>
              <a:rPr lang="en-US" sz="3400" dirty="0" smtClean="0">
                <a:sym typeface="Symbol" pitchFamily="18" charset="2"/>
              </a:rPr>
              <a:t></a:t>
            </a:r>
            <a:r>
              <a:rPr lang="en-US" sz="3400" dirty="0" smtClean="0"/>
              <a:t> </a:t>
            </a:r>
            <a:r>
              <a:rPr lang="en-US" sz="3400" i="1" dirty="0" smtClean="0"/>
              <a:t>g</a:t>
            </a:r>
            <a:r>
              <a:rPr lang="en-US" sz="3400" dirty="0" smtClean="0"/>
              <a:t>, </a:t>
            </a:r>
            <a:r>
              <a:rPr lang="en-US" sz="3400" dirty="0" err="1" smtClean="0"/>
              <a:t>adalah</a:t>
            </a:r>
            <a:r>
              <a:rPr lang="en-US" sz="3400" dirty="0" smtClean="0"/>
              <a:t> </a:t>
            </a:r>
            <a:r>
              <a:rPr lang="en-US" sz="3400" dirty="0" err="1" smtClean="0"/>
              <a:t>fungsi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i="1" dirty="0" smtClean="0"/>
              <a:t>A</a:t>
            </a:r>
            <a:r>
              <a:rPr lang="en-US" sz="3400" dirty="0" smtClean="0"/>
              <a:t> </a:t>
            </a:r>
            <a:r>
              <a:rPr lang="en-US" sz="3400" dirty="0" err="1" smtClean="0"/>
              <a:t>ke</a:t>
            </a:r>
            <a:r>
              <a:rPr lang="en-US" sz="3400" dirty="0" smtClean="0"/>
              <a:t> </a:t>
            </a:r>
            <a:r>
              <a:rPr lang="en-US" sz="3400" i="1" dirty="0" smtClean="0"/>
              <a:t>C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didefinisikan</a:t>
            </a:r>
            <a:r>
              <a:rPr lang="en-US" sz="3400" dirty="0" smtClean="0"/>
              <a:t> </a:t>
            </a:r>
            <a:r>
              <a:rPr lang="en-US" sz="3400" dirty="0" err="1" smtClean="0"/>
              <a:t>oleh</a:t>
            </a:r>
            <a:r>
              <a:rPr lang="id-ID" sz="3400" dirty="0" smtClean="0"/>
              <a:t> : </a:t>
            </a:r>
            <a:endParaRPr lang="en-US" sz="3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3400" dirty="0" smtClean="0"/>
              <a:t>                 (</a:t>
            </a:r>
            <a:r>
              <a:rPr lang="en-US" sz="3400" i="1" dirty="0" smtClean="0"/>
              <a:t>f</a:t>
            </a:r>
            <a:r>
              <a:rPr lang="en-US" sz="3400" dirty="0" smtClean="0"/>
              <a:t> </a:t>
            </a:r>
            <a:r>
              <a:rPr lang="en-US" sz="3400" dirty="0" smtClean="0">
                <a:sym typeface="Symbol" pitchFamily="18" charset="2"/>
              </a:rPr>
              <a:t></a:t>
            </a:r>
            <a:r>
              <a:rPr lang="en-US" sz="3400" dirty="0" smtClean="0"/>
              <a:t> </a:t>
            </a:r>
            <a:r>
              <a:rPr lang="en-US" sz="3400" i="1" dirty="0" smtClean="0"/>
              <a:t>g</a:t>
            </a:r>
            <a:r>
              <a:rPr lang="en-US" sz="3400" dirty="0" smtClean="0"/>
              <a:t>)(</a:t>
            </a:r>
            <a:r>
              <a:rPr lang="en-US" sz="3400" i="1" dirty="0" smtClean="0"/>
              <a:t>a</a:t>
            </a:r>
            <a:r>
              <a:rPr lang="en-US" sz="3400" dirty="0" smtClean="0"/>
              <a:t>) = </a:t>
            </a:r>
            <a:r>
              <a:rPr lang="en-US" sz="3400" i="1" dirty="0" smtClean="0"/>
              <a:t>f</a:t>
            </a:r>
            <a:r>
              <a:rPr lang="en-US" sz="3400" dirty="0" smtClean="0"/>
              <a:t>(</a:t>
            </a:r>
            <a:r>
              <a:rPr lang="en-US" sz="3400" i="1" dirty="0" smtClean="0"/>
              <a:t>g</a:t>
            </a:r>
            <a:r>
              <a:rPr lang="en-US" sz="3400" dirty="0" smtClean="0"/>
              <a:t>(</a:t>
            </a:r>
            <a:r>
              <a:rPr lang="en-US" sz="3400" i="1" dirty="0" smtClean="0"/>
              <a:t>a</a:t>
            </a:r>
            <a:r>
              <a:rPr lang="en-US" sz="3400" dirty="0" smtClean="0"/>
              <a:t>))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g </a:t>
            </a:r>
            <a:r>
              <a:rPr lang="en-US" dirty="0" smtClean="0"/>
              <a:t>= {(1, </a:t>
            </a:r>
            <a:r>
              <a:rPr lang="en-US" i="1" dirty="0" smtClean="0"/>
              <a:t>u</a:t>
            </a:r>
            <a:r>
              <a:rPr lang="en-US" dirty="0" smtClean="0"/>
              <a:t>), (2, </a:t>
            </a:r>
            <a:r>
              <a:rPr lang="en-US" i="1" dirty="0" smtClean="0"/>
              <a:t>u</a:t>
            </a:r>
            <a:r>
              <a:rPr lang="en-US" dirty="0" smtClean="0"/>
              <a:t>), (3, </a:t>
            </a:r>
            <a:r>
              <a:rPr lang="en-US" i="1" dirty="0" smtClean="0"/>
              <a:t>v</a:t>
            </a:r>
            <a:r>
              <a:rPr lang="en-US" dirty="0" smtClean="0"/>
              <a:t>)} yang </a:t>
            </a:r>
            <a:r>
              <a:rPr lang="en-US" dirty="0" err="1" smtClean="0"/>
              <a:t>memetakan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{1, 2, 3}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}, </a:t>
            </a:r>
            <a:endParaRPr lang="id-ID" dirty="0" smtClean="0"/>
          </a:p>
          <a:p>
            <a:pPr eaLnBrk="1" hangingPunct="1"/>
            <a:r>
              <a:rPr lang="en-US" dirty="0" err="1" smtClean="0"/>
              <a:t>fungsi</a:t>
            </a:r>
            <a:r>
              <a:rPr lang="en-US" i="1" dirty="0" smtClean="0"/>
              <a:t> f </a:t>
            </a:r>
            <a:r>
              <a:rPr lang="en-US" dirty="0" smtClean="0"/>
              <a:t>= {(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), (</a:t>
            </a:r>
            <a:r>
              <a:rPr lang="en-US" i="1" dirty="0" smtClean="0"/>
              <a:t>v, x</a:t>
            </a:r>
            <a:r>
              <a:rPr lang="en-US" dirty="0" smtClean="0"/>
              <a:t>), (</a:t>
            </a:r>
            <a:r>
              <a:rPr lang="en-US" i="1" dirty="0" smtClean="0"/>
              <a:t>w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)} yang </a:t>
            </a:r>
            <a:r>
              <a:rPr lang="en-US" dirty="0" err="1" smtClean="0"/>
              <a:t>memetakan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}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= {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}. </a:t>
            </a:r>
          </a:p>
          <a:p>
            <a:pPr eaLnBrk="1" hangingPunct="1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i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i="1" dirty="0" smtClean="0"/>
              <a:t>   </a:t>
            </a:r>
            <a:r>
              <a:rPr lang="id-ID" i="1" dirty="0" smtClean="0"/>
              <a:t> 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</a:t>
            </a:r>
            <a:r>
              <a:rPr lang="en-US" dirty="0" smtClean="0"/>
              <a:t> </a:t>
            </a:r>
            <a:r>
              <a:rPr lang="en-US" i="1" dirty="0" smtClean="0"/>
              <a:t>g </a:t>
            </a:r>
            <a:r>
              <a:rPr lang="en-US" dirty="0" smtClean="0"/>
              <a:t>= {(1, </a:t>
            </a:r>
            <a:r>
              <a:rPr lang="en-US" i="1" dirty="0" smtClean="0"/>
              <a:t>y</a:t>
            </a:r>
            <a:r>
              <a:rPr lang="en-US" dirty="0" smtClean="0"/>
              <a:t>), (2, </a:t>
            </a:r>
            <a:r>
              <a:rPr lang="en-US" i="1" dirty="0" smtClean="0"/>
              <a:t>y</a:t>
            </a:r>
            <a:r>
              <a:rPr lang="en-US" dirty="0" smtClean="0"/>
              <a:t>), (3, </a:t>
            </a:r>
            <a:r>
              <a:rPr lang="en-US" i="1" dirty="0" smtClean="0"/>
              <a:t>x</a:t>
            </a:r>
            <a:r>
              <a:rPr lang="en-US" dirty="0" smtClean="0"/>
              <a:t>) }							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539552" y="692696"/>
            <a:ext cx="7024744" cy="385112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229600" cy="4900634"/>
          </a:xfrm>
        </p:spPr>
        <p:txBody>
          <a:bodyPr/>
          <a:lstStyle/>
          <a:p>
            <a:pPr marL="361950" indent="-361950" eaLnBrk="1" hangingPunct="1">
              <a:lnSpc>
                <a:spcPct val="90000"/>
              </a:lnSpc>
            </a:pP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dirty="0" smtClean="0"/>
              <a:t> – 1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+ 1.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</a:t>
            </a:r>
            <a:r>
              <a:rPr lang="en-US" dirty="0" smtClean="0"/>
              <a:t> </a:t>
            </a:r>
            <a:r>
              <a:rPr lang="en-US" i="1" dirty="0" smtClean="0"/>
              <a:t>g 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</a:t>
            </a:r>
            <a:r>
              <a:rPr lang="en-US" dirty="0" smtClean="0"/>
              <a:t> </a:t>
            </a:r>
            <a:r>
              <a:rPr lang="en-US" i="1" dirty="0" smtClean="0"/>
              <a:t>f </a:t>
            </a:r>
            <a:r>
              <a:rPr lang="id-ID" i="1" dirty="0" smtClean="0"/>
              <a:t>!</a:t>
            </a:r>
            <a:endParaRPr lang="en-US" u="sng" dirty="0" smtClean="0"/>
          </a:p>
          <a:p>
            <a:pPr marL="361950" indent="-361950" eaLnBrk="1" hangingPunct="1">
              <a:lnSpc>
                <a:spcPct val="90000"/>
              </a:lnSpc>
              <a:tabLst>
                <a:tab pos="361950" algn="l"/>
              </a:tabLst>
            </a:pPr>
            <a:r>
              <a:rPr lang="en-US" u="sng" dirty="0" err="1" smtClean="0"/>
              <a:t>Penyelesaian</a:t>
            </a:r>
            <a:r>
              <a:rPr lang="en-US" dirty="0" smtClean="0"/>
              <a:t>:</a:t>
            </a:r>
          </a:p>
          <a:p>
            <a:pPr marL="361950" indent="-3619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i="1" dirty="0" smtClean="0"/>
              <a:t>f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</a:t>
            </a:r>
            <a:r>
              <a:rPr lang="en-US" sz="2800" dirty="0" smtClean="0"/>
              <a:t> </a:t>
            </a:r>
            <a:r>
              <a:rPr lang="en-US" sz="2800" i="1" dirty="0" smtClean="0"/>
              <a:t>g</a:t>
            </a:r>
            <a:r>
              <a:rPr lang="en-US" sz="2800" dirty="0" smtClean="0"/>
              <a:t>)(</a:t>
            </a:r>
            <a:r>
              <a:rPr lang="en-US" sz="2800" i="1" dirty="0" smtClean="0"/>
              <a:t>x</a:t>
            </a:r>
            <a:r>
              <a:rPr lang="en-US" sz="2800" dirty="0" smtClean="0"/>
              <a:t>) =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g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)) </a:t>
            </a:r>
            <a:endParaRPr lang="id-ID" sz="2800" dirty="0" smtClean="0"/>
          </a:p>
          <a:p>
            <a:pPr marL="361950" indent="-361950" eaLnBrk="1" hangingPunct="1">
              <a:lnSpc>
                <a:spcPct val="90000"/>
              </a:lnSpc>
              <a:buNone/>
            </a:pPr>
            <a:r>
              <a:rPr lang="id-ID" sz="2800" dirty="0" smtClean="0"/>
              <a:t>                    </a:t>
            </a:r>
            <a:r>
              <a:rPr lang="en-US" sz="2800" dirty="0" smtClean="0"/>
              <a:t>=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+ 1) </a:t>
            </a:r>
            <a:endParaRPr lang="id-ID" sz="2800" dirty="0" smtClean="0"/>
          </a:p>
          <a:p>
            <a:pPr marL="361950" indent="-361950" eaLnBrk="1" hangingPunct="1">
              <a:lnSpc>
                <a:spcPct val="90000"/>
              </a:lnSpc>
              <a:buNone/>
            </a:pPr>
            <a:r>
              <a:rPr lang="id-ID" sz="2800" dirty="0" smtClean="0"/>
              <a:t>                    </a:t>
            </a:r>
            <a:r>
              <a:rPr lang="en-US" sz="2800" dirty="0" smtClean="0"/>
              <a:t>= </a:t>
            </a:r>
            <a:r>
              <a:rPr lang="en-US" sz="2800" i="1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+ 1 – 1 </a:t>
            </a:r>
            <a:endParaRPr lang="id-ID" sz="2800" dirty="0" smtClean="0"/>
          </a:p>
          <a:p>
            <a:pPr marL="361950" indent="-361950" eaLnBrk="1" hangingPunct="1">
              <a:lnSpc>
                <a:spcPct val="90000"/>
              </a:lnSpc>
              <a:buNone/>
            </a:pPr>
            <a:r>
              <a:rPr lang="id-ID" sz="2800" dirty="0" smtClean="0"/>
              <a:t>                    </a:t>
            </a:r>
            <a:r>
              <a:rPr lang="en-US" sz="2800" dirty="0" smtClean="0"/>
              <a:t>= </a:t>
            </a:r>
            <a:r>
              <a:rPr lang="en-US" sz="2800" i="1" dirty="0" smtClean="0"/>
              <a:t>x</a:t>
            </a:r>
            <a:r>
              <a:rPr lang="en-US" sz="2800" baseline="30000" dirty="0" smtClean="0"/>
              <a:t>2</a:t>
            </a:r>
            <a:endParaRPr lang="id-ID" sz="2800" dirty="0" smtClean="0"/>
          </a:p>
          <a:p>
            <a:pPr marL="361950" indent="-3619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 smtClean="0"/>
              <a:t>(</a:t>
            </a:r>
            <a:r>
              <a:rPr lang="en-US" sz="2800" i="1" dirty="0" smtClean="0"/>
              <a:t>g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</a:t>
            </a:r>
            <a:r>
              <a:rPr lang="en-US" sz="2800" dirty="0" smtClean="0"/>
              <a:t> </a:t>
            </a:r>
            <a:r>
              <a:rPr lang="en-US" sz="2800" i="1" dirty="0" smtClean="0"/>
              <a:t>f</a:t>
            </a:r>
            <a:r>
              <a:rPr lang="en-US" sz="2800" dirty="0" smtClean="0"/>
              <a:t>)(</a:t>
            </a:r>
            <a:r>
              <a:rPr lang="en-US" sz="2800" i="1" dirty="0" smtClean="0"/>
              <a:t>x</a:t>
            </a:r>
            <a:r>
              <a:rPr lang="en-US" sz="2800" dirty="0" smtClean="0"/>
              <a:t>) = </a:t>
            </a:r>
            <a:r>
              <a:rPr lang="en-US" sz="2800" i="1" dirty="0" smtClean="0"/>
              <a:t>g</a:t>
            </a:r>
            <a:r>
              <a:rPr lang="en-US" sz="2800" dirty="0" smtClean="0"/>
              <a:t>(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)) = </a:t>
            </a:r>
            <a:r>
              <a:rPr lang="en-US" sz="2800" i="1" dirty="0" smtClean="0"/>
              <a:t>g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 – 1) </a:t>
            </a:r>
          </a:p>
          <a:p>
            <a:pPr marL="660400" indent="-660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                                   = (</a:t>
            </a:r>
            <a:r>
              <a:rPr lang="en-US" sz="2800" i="1" dirty="0" smtClean="0"/>
              <a:t>x </a:t>
            </a:r>
            <a:r>
              <a:rPr lang="en-US" sz="2800" dirty="0" smtClean="0"/>
              <a:t>–1)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+ 1 </a:t>
            </a:r>
            <a:endParaRPr lang="id-ID" sz="2800" dirty="0" smtClean="0"/>
          </a:p>
          <a:p>
            <a:pPr marL="660400" indent="-660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800" dirty="0" smtClean="0"/>
              <a:t>				 </a:t>
            </a:r>
            <a:r>
              <a:rPr lang="en-US" sz="2800" dirty="0" smtClean="0"/>
              <a:t>= </a:t>
            </a:r>
            <a:r>
              <a:rPr lang="en-US" sz="2800" i="1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 - 2</a:t>
            </a:r>
            <a:r>
              <a:rPr lang="en-US" sz="2800" i="1" dirty="0" smtClean="0"/>
              <a:t>x </a:t>
            </a:r>
            <a:r>
              <a:rPr lang="en-US" sz="2800" dirty="0" smtClean="0"/>
              <a:t>+ 2</a:t>
            </a:r>
            <a:r>
              <a:rPr lang="en-US" dirty="0" smtClean="0"/>
              <a:t>.					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6712"/>
            <a:ext cx="7024744" cy="457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Beberapa Fungsi Khusus</a:t>
            </a:r>
            <a:endParaRPr lang="en-US" b="1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12776"/>
            <a:ext cx="7776864" cy="3508977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800" b="1" dirty="0" smtClean="0"/>
              <a:t>1.  </a:t>
            </a:r>
            <a:r>
              <a:rPr lang="en-US" sz="2800" b="1" dirty="0" err="1" smtClean="0"/>
              <a:t>Fungsi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Floor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Ceiling</a:t>
            </a:r>
            <a:endParaRPr lang="en-US" sz="2800" dirty="0" smtClean="0"/>
          </a:p>
          <a:p>
            <a:pPr eaLnBrk="1" hangingPunct="1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800" dirty="0" smtClean="0"/>
              <a:t>   </a:t>
            </a:r>
            <a:r>
              <a:rPr lang="id-ID" sz="2800" dirty="0" smtClean="0"/>
              <a:t> </a:t>
            </a:r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i="1" dirty="0" smtClean="0"/>
              <a:t>x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riil</a:t>
            </a:r>
            <a:r>
              <a:rPr lang="en-US" sz="2800" dirty="0" smtClean="0"/>
              <a:t>,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id-ID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bulat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i="1" dirty="0" smtClean="0"/>
              <a:t>floor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x:</a:t>
            </a:r>
            <a:endParaRPr lang="en-US" sz="2800" dirty="0" smtClean="0">
              <a:sym typeface="Symbol" pitchFamily="18" charset="2"/>
            </a:endParaRPr>
          </a:p>
          <a:p>
            <a:pPr eaLnBrk="1" hangingPunct="1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    </a:t>
            </a:r>
            <a:r>
              <a:rPr lang="en-US" sz="2800" i="1" dirty="0" smtClean="0"/>
              <a:t>x</a:t>
            </a:r>
            <a:r>
              <a:rPr lang="en-US" sz="2800" dirty="0" smtClean="0">
                <a:sym typeface="Symbol" pitchFamily="18" charset="2"/>
              </a:rPr>
              <a:t></a:t>
            </a:r>
            <a:r>
              <a:rPr lang="en-US" sz="2800" dirty="0" smtClean="0"/>
              <a:t> 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bulat</a:t>
            </a:r>
            <a:r>
              <a:rPr lang="en-US" sz="2800" dirty="0" smtClean="0"/>
              <a:t> </a:t>
            </a:r>
            <a:r>
              <a:rPr lang="en-US" sz="2800" dirty="0" err="1" smtClean="0"/>
              <a:t>terbesar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endParaRPr lang="en-US" sz="2800" dirty="0" smtClean="0"/>
          </a:p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i="1" dirty="0" smtClean="0"/>
              <a:t>ceiling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dirty="0" smtClean="0"/>
              <a:t>:</a:t>
            </a:r>
            <a:endParaRPr lang="en-US" sz="2800" dirty="0" smtClean="0">
              <a:sym typeface="Symbol" pitchFamily="18" charset="2"/>
            </a:endParaRPr>
          </a:p>
          <a:p>
            <a:pPr eaLnBrk="1" hangingPunct="1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    </a:t>
            </a:r>
            <a:r>
              <a:rPr lang="en-US" sz="2800" i="1" dirty="0" smtClean="0"/>
              <a:t>x</a:t>
            </a:r>
            <a:r>
              <a:rPr lang="en-US" sz="2800" dirty="0" smtClean="0">
                <a:sym typeface="Symbol" pitchFamily="18" charset="2"/>
              </a:rPr>
              <a:t></a:t>
            </a:r>
            <a:r>
              <a:rPr lang="en-US" sz="2800" dirty="0" smtClean="0"/>
              <a:t> 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bulat</a:t>
            </a:r>
            <a:r>
              <a:rPr lang="en-US" sz="2800" dirty="0" smtClean="0"/>
              <a:t> </a:t>
            </a:r>
            <a:r>
              <a:rPr lang="en-US" sz="2800" dirty="0" err="1" smtClean="0"/>
              <a:t>terkecil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err="1" smtClean="0">
                <a:sym typeface="Symbol" pitchFamily="18" charset="2"/>
              </a:rPr>
              <a:t>Beberapa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contoh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fungsi</a:t>
            </a:r>
            <a:r>
              <a:rPr lang="en-US" sz="2800" dirty="0" smtClean="0">
                <a:sym typeface="Symbol" pitchFamily="18" charset="2"/>
              </a:rPr>
              <a:t> floor </a:t>
            </a:r>
            <a:r>
              <a:rPr lang="en-US" sz="2800" dirty="0" err="1" smtClean="0">
                <a:sym typeface="Symbol" pitchFamily="18" charset="2"/>
              </a:rPr>
              <a:t>dan</a:t>
            </a:r>
            <a:r>
              <a:rPr lang="en-US" sz="2800" dirty="0" smtClean="0">
                <a:sym typeface="Symbol" pitchFamily="18" charset="2"/>
              </a:rPr>
              <a:t> ceiling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ym typeface="Symbol" pitchFamily="18" charset="2"/>
              </a:rPr>
              <a:t></a:t>
            </a:r>
            <a:r>
              <a:rPr lang="en-US" dirty="0" smtClean="0"/>
              <a:t>3.5</a:t>
            </a:r>
            <a:r>
              <a:rPr lang="en-US" dirty="0" smtClean="0">
                <a:sym typeface="Symbol" pitchFamily="18" charset="2"/>
              </a:rPr>
              <a:t></a:t>
            </a:r>
            <a:r>
              <a:rPr lang="en-US" dirty="0" smtClean="0"/>
              <a:t> = 3			</a:t>
            </a:r>
            <a:r>
              <a:rPr lang="id-ID" dirty="0" smtClean="0"/>
              <a:t>	</a:t>
            </a:r>
            <a:r>
              <a:rPr lang="en-US" dirty="0" smtClean="0">
                <a:sym typeface="Symbol" pitchFamily="18" charset="2"/>
              </a:rPr>
              <a:t></a:t>
            </a:r>
            <a:r>
              <a:rPr lang="en-US" dirty="0" smtClean="0"/>
              <a:t>3.5</a:t>
            </a:r>
            <a:r>
              <a:rPr lang="en-US" dirty="0" smtClean="0">
                <a:sym typeface="Symbol" pitchFamily="18" charset="2"/>
              </a:rPr>
              <a:t></a:t>
            </a:r>
            <a:r>
              <a:rPr lang="en-US" dirty="0" smtClean="0"/>
              <a:t> = 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 </a:t>
            </a:r>
            <a:r>
              <a:rPr lang="en-US" sz="2800" dirty="0" smtClean="0">
                <a:sym typeface="Symbol" pitchFamily="18" charset="2"/>
              </a:rPr>
              <a:t></a:t>
            </a:r>
            <a:r>
              <a:rPr lang="en-US" sz="2800" dirty="0" smtClean="0"/>
              <a:t>0.5</a:t>
            </a:r>
            <a:r>
              <a:rPr lang="en-US" sz="2800" dirty="0" smtClean="0">
                <a:sym typeface="Symbol" pitchFamily="18" charset="2"/>
              </a:rPr>
              <a:t></a:t>
            </a:r>
            <a:r>
              <a:rPr lang="en-US" sz="2800" dirty="0" smtClean="0"/>
              <a:t> = 0		                  </a:t>
            </a:r>
            <a:r>
              <a:rPr lang="id-ID" sz="2800" dirty="0" smtClean="0"/>
              <a:t>    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</a:t>
            </a:r>
            <a:r>
              <a:rPr lang="en-US" sz="2800" dirty="0" smtClean="0"/>
              <a:t>0.5</a:t>
            </a:r>
            <a:r>
              <a:rPr lang="en-US" sz="2800" dirty="0" smtClean="0">
                <a:sym typeface="Symbol" pitchFamily="18" charset="2"/>
              </a:rPr>
              <a:t></a:t>
            </a:r>
            <a:r>
              <a:rPr lang="en-US" sz="2800" dirty="0" smtClean="0"/>
              <a:t> = 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 </a:t>
            </a:r>
            <a:r>
              <a:rPr lang="en-US" sz="2800" dirty="0" smtClean="0">
                <a:sym typeface="Symbol" pitchFamily="18" charset="2"/>
              </a:rPr>
              <a:t></a:t>
            </a:r>
            <a:r>
              <a:rPr lang="en-US" sz="2800" dirty="0" smtClean="0"/>
              <a:t>4.8</a:t>
            </a:r>
            <a:r>
              <a:rPr lang="en-US" sz="2800" dirty="0" smtClean="0">
                <a:sym typeface="Symbol" pitchFamily="18" charset="2"/>
              </a:rPr>
              <a:t></a:t>
            </a:r>
            <a:r>
              <a:rPr lang="en-US" sz="2800" dirty="0" smtClean="0"/>
              <a:t> = 4			         </a:t>
            </a:r>
            <a:r>
              <a:rPr lang="id-ID" sz="2800" dirty="0" smtClean="0"/>
              <a:t>  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</a:t>
            </a:r>
            <a:r>
              <a:rPr lang="en-US" sz="2800" dirty="0" smtClean="0"/>
              <a:t>4.8</a:t>
            </a:r>
            <a:r>
              <a:rPr lang="en-US" sz="2800" dirty="0" smtClean="0">
                <a:sym typeface="Symbol" pitchFamily="18" charset="2"/>
              </a:rPr>
              <a:t></a:t>
            </a:r>
            <a:r>
              <a:rPr lang="en-US" sz="2800" dirty="0" smtClean="0"/>
              <a:t> = 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 </a:t>
            </a:r>
            <a:r>
              <a:rPr lang="en-US" sz="2800" dirty="0" smtClean="0">
                <a:sym typeface="Symbol" pitchFamily="18" charset="2"/>
              </a:rPr>
              <a:t></a:t>
            </a:r>
            <a:r>
              <a:rPr lang="en-US" sz="2800" dirty="0" smtClean="0"/>
              <a:t>– 0.5</a:t>
            </a:r>
            <a:r>
              <a:rPr lang="en-US" sz="2800" dirty="0" smtClean="0">
                <a:sym typeface="Symbol" pitchFamily="18" charset="2"/>
              </a:rPr>
              <a:t></a:t>
            </a:r>
            <a:r>
              <a:rPr lang="en-US" sz="2800" dirty="0" smtClean="0"/>
              <a:t> = – 1 		          </a:t>
            </a:r>
            <a:r>
              <a:rPr lang="en-US" sz="2800" dirty="0" smtClean="0">
                <a:sym typeface="Symbol" pitchFamily="18" charset="2"/>
              </a:rPr>
              <a:t></a:t>
            </a:r>
            <a:r>
              <a:rPr lang="en-US" sz="2800" dirty="0" smtClean="0"/>
              <a:t> – 0.5 </a:t>
            </a:r>
            <a:r>
              <a:rPr lang="en-US" sz="2800" dirty="0" smtClean="0">
                <a:sym typeface="Symbol" pitchFamily="18" charset="2"/>
              </a:rPr>
              <a:t></a:t>
            </a:r>
            <a:r>
              <a:rPr lang="en-US" sz="2800" dirty="0" smtClean="0"/>
              <a:t>  = 0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  </a:t>
            </a:r>
            <a:r>
              <a:rPr lang="en-US" sz="2800" dirty="0" smtClean="0">
                <a:sym typeface="Symbol" pitchFamily="18" charset="2"/>
              </a:rPr>
              <a:t></a:t>
            </a:r>
            <a:r>
              <a:rPr lang="en-US" sz="2800" dirty="0" smtClean="0"/>
              <a:t>–3.5</a:t>
            </a:r>
            <a:r>
              <a:rPr lang="en-US" sz="2800" dirty="0" smtClean="0">
                <a:sym typeface="Symbol" pitchFamily="18" charset="2"/>
              </a:rPr>
              <a:t></a:t>
            </a:r>
            <a:r>
              <a:rPr lang="en-US" sz="2800" dirty="0" smtClean="0"/>
              <a:t> = – 4 	                  </a:t>
            </a:r>
            <a:r>
              <a:rPr lang="id-ID" sz="2800" dirty="0" smtClean="0"/>
              <a:t>      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</a:t>
            </a:r>
            <a:r>
              <a:rPr lang="en-US" sz="2800" dirty="0" smtClean="0"/>
              <a:t>–3.5</a:t>
            </a:r>
            <a:r>
              <a:rPr lang="en-US" sz="2800" dirty="0" smtClean="0">
                <a:sym typeface="Symbol" pitchFamily="18" charset="2"/>
              </a:rPr>
              <a:t></a:t>
            </a:r>
            <a:r>
              <a:rPr lang="en-US" sz="2800" dirty="0" smtClean="0"/>
              <a:t> = – 3	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7024744" cy="457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endParaRPr lang="en-US" sz="48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24744"/>
            <a:ext cx="8229600" cy="487364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dirty="0" err="1" smtClean="0"/>
              <a:t>biner</a:t>
            </a:r>
            <a:r>
              <a:rPr lang="en-US" sz="2800" dirty="0" smtClean="0"/>
              <a:t> </a:t>
            </a:r>
            <a:r>
              <a:rPr lang="en-US" sz="2800" i="1" dirty="0" smtClean="0"/>
              <a:t>f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i="1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dihubungkan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tepat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i="1" dirty="0" smtClean="0"/>
              <a:t>f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 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menuliskan</a:t>
            </a:r>
            <a:r>
              <a:rPr lang="en-US" sz="2800" dirty="0" smtClean="0"/>
              <a:t> </a:t>
            </a:r>
            <a:endParaRPr lang="en-US" sz="2800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 smtClean="0"/>
              <a:t>				f</a:t>
            </a:r>
            <a:r>
              <a:rPr lang="en-US" sz="2800" dirty="0" smtClean="0"/>
              <a:t> :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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yang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i="1" dirty="0" smtClean="0"/>
              <a:t>f</a:t>
            </a:r>
            <a:r>
              <a:rPr lang="en-US" sz="2800" dirty="0" smtClean="0"/>
              <a:t> </a:t>
            </a:r>
            <a:r>
              <a:rPr lang="en-US" sz="2800" b="1" dirty="0" err="1" smtClean="0"/>
              <a:t>memetakan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. </a:t>
            </a:r>
            <a:endParaRPr lang="en-US" sz="2800" i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b="1" dirty="0" err="1" smtClean="0"/>
              <a:t>daerah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asal</a:t>
            </a:r>
            <a:r>
              <a:rPr lang="en-US" sz="2800" dirty="0" smtClean="0"/>
              <a:t> (</a:t>
            </a:r>
            <a:r>
              <a:rPr lang="en-US" sz="2800" i="1" dirty="0" smtClean="0"/>
              <a:t>domain</a:t>
            </a:r>
            <a:r>
              <a:rPr lang="en-US" sz="2800" dirty="0" smtClean="0"/>
              <a:t>)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f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b="1" dirty="0" err="1" smtClean="0"/>
              <a:t>Jelajah</a:t>
            </a:r>
            <a:r>
              <a:rPr lang="en-US" sz="2800" b="1" dirty="0" smtClean="0"/>
              <a:t> </a:t>
            </a:r>
            <a:r>
              <a:rPr lang="en-US" sz="2800" dirty="0" smtClean="0"/>
              <a:t>(</a:t>
            </a:r>
            <a:r>
              <a:rPr lang="en-US" sz="2800" i="1" dirty="0" err="1" smtClean="0"/>
              <a:t>codomain</a:t>
            </a:r>
            <a:r>
              <a:rPr lang="en-US" sz="2800" dirty="0" smtClean="0"/>
              <a:t>)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f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Nama</a:t>
            </a:r>
            <a:r>
              <a:rPr lang="en-US" sz="2800" dirty="0" smtClean="0"/>
              <a:t> lain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b="1" dirty="0" err="1" smtClean="0"/>
              <a:t>pemetaan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b="1" dirty="0" err="1" smtClean="0"/>
              <a:t>transformasi</a:t>
            </a:r>
            <a:r>
              <a:rPr lang="en-US" sz="2800" dirty="0" smtClean="0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Beberapa Fungsi Khusus</a:t>
            </a:r>
            <a:endParaRPr lang="en-US" b="1" dirty="0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b="1" dirty="0" smtClean="0"/>
              <a:t>2.  </a:t>
            </a:r>
            <a:r>
              <a:rPr lang="en-US" b="1" dirty="0" err="1" smtClean="0"/>
              <a:t>Fungsi</a:t>
            </a:r>
            <a:r>
              <a:rPr lang="en-US" b="1" dirty="0" smtClean="0"/>
              <a:t> modulo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. </a:t>
            </a:r>
            <a:endParaRPr lang="en-US" i="1" dirty="0" smtClean="0"/>
          </a:p>
          <a:p>
            <a:pPr eaLnBrk="1" hangingPunct="1"/>
            <a:r>
              <a:rPr lang="en-US" i="1" dirty="0" smtClean="0"/>
              <a:t>a</a:t>
            </a:r>
            <a:r>
              <a:rPr lang="en-US" dirty="0" smtClean="0"/>
              <a:t> mod </a:t>
            </a:r>
            <a:r>
              <a:rPr lang="en-US" i="1" dirty="0" smtClean="0"/>
              <a:t>m</a:t>
            </a:r>
            <a:r>
              <a:rPr lang="en-US" dirty="0" smtClean="0"/>
              <a:t> 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</a:p>
          <a:p>
            <a:pPr eaLnBrk="1" hangingPunct="1"/>
            <a:r>
              <a:rPr lang="en-US" i="1" dirty="0" smtClean="0"/>
              <a:t>a</a:t>
            </a:r>
            <a:r>
              <a:rPr lang="en-US" dirty="0" smtClean="0"/>
              <a:t> mod </a:t>
            </a:r>
            <a:r>
              <a:rPr lang="en-US" i="1" dirty="0" smtClean="0"/>
              <a:t>m</a:t>
            </a:r>
            <a:r>
              <a:rPr lang="en-US" dirty="0" smtClean="0"/>
              <a:t> = </a:t>
            </a:r>
            <a:r>
              <a:rPr lang="en-US" i="1" dirty="0" smtClean="0"/>
              <a:t>r</a:t>
            </a:r>
            <a:r>
              <a:rPr lang="en-US" dirty="0" smtClean="0"/>
              <a:t> 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err="1" smtClean="0"/>
              <a:t>mq</a:t>
            </a:r>
            <a:r>
              <a:rPr lang="en-US" dirty="0" smtClean="0"/>
              <a:t> + </a:t>
            </a:r>
            <a:r>
              <a:rPr lang="en-US" i="1" dirty="0" smtClean="0"/>
              <a:t>r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0 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&lt; </a:t>
            </a:r>
            <a:r>
              <a:rPr lang="en-US" i="1" dirty="0" smtClean="0"/>
              <a:t>m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323652"/>
            <a:ext cx="7344932" cy="3508977"/>
          </a:xfrm>
        </p:spPr>
        <p:txBody>
          <a:bodyPr/>
          <a:lstStyle/>
          <a:p>
            <a:pPr eaLnBrk="1" hangingPunct="1"/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modulo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25 mod 7 = 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16 mod 4 = 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36 mod 5 = 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0 mod 5 = 5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–25 mod 7 = 3    </a:t>
            </a:r>
            <a:r>
              <a:rPr lang="en-US" sz="2400" dirty="0" smtClean="0"/>
              <a:t>(</a:t>
            </a:r>
            <a:r>
              <a:rPr lang="en-US" sz="2400" dirty="0" err="1" smtClean="0"/>
              <a:t>sebab</a:t>
            </a:r>
            <a:r>
              <a:rPr lang="en-US" sz="2400" dirty="0" smtClean="0"/>
              <a:t> –25 = 7 </a:t>
            </a:r>
            <a:r>
              <a:rPr lang="en-US" sz="2400" dirty="0" smtClean="0">
                <a:sym typeface="Symbol" pitchFamily="18" charset="2"/>
              </a:rPr>
              <a:t></a:t>
            </a:r>
            <a:r>
              <a:rPr lang="en-US" sz="2400" dirty="0" smtClean="0"/>
              <a:t> (–4) + 3 )					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marL="68580" lvl="0" indent="0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………</a:t>
            </a:r>
            <a:endParaRPr lang="en-US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24944"/>
            <a:ext cx="3144168" cy="1608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65558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214290"/>
            <a:ext cx="8229600" cy="1371600"/>
          </a:xfrm>
          <a:noFill/>
        </p:spPr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Beberapa Fungsi Khusus</a:t>
            </a:r>
            <a:endParaRPr lang="en-US" b="1" dirty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/>
              <a:t>3. 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Faktorial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/>
              <a:t>4. 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Eksponensial</a:t>
            </a:r>
            <a:r>
              <a:rPr lang="en-US" b="1" dirty="0" smtClean="0"/>
              <a:t> 			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   </a:t>
            </a:r>
            <a:endParaRPr lang="id-ID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dirty="0" smtClean="0"/>
              <a:t>   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perpangkatan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	</a:t>
            </a: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18790"/>
              </p:ext>
            </p:extLst>
          </p:nvPr>
        </p:nvGraphicFramePr>
        <p:xfrm>
          <a:off x="4211960" y="2422703"/>
          <a:ext cx="381635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0" name="Equation" r:id="rId3" imgW="2857500" imgH="584200" progId="Equation.3">
                  <p:embed/>
                </p:oleObj>
              </mc:Choice>
              <mc:Fallback>
                <p:oleObj name="Equation" r:id="rId3" imgW="2857500" imgH="584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2422703"/>
                        <a:ext cx="3816350" cy="77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6147" name="Object 7"/>
          <p:cNvGraphicFramePr>
            <a:graphicFrameLocks noChangeAspect="1"/>
          </p:cNvGraphicFramePr>
          <p:nvPr/>
        </p:nvGraphicFramePr>
        <p:xfrm>
          <a:off x="5357818" y="3492508"/>
          <a:ext cx="27082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1" name="Equation" r:id="rId5" imgW="2273300" imgH="736600" progId="Equation.3">
                  <p:embed/>
                </p:oleObj>
              </mc:Choice>
              <mc:Fallback>
                <p:oleObj name="Equation" r:id="rId5" imgW="2273300" imgH="736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8" y="3492508"/>
                        <a:ext cx="270827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Rectangle 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6148" name="Object 9"/>
          <p:cNvGraphicFramePr>
            <a:graphicFrameLocks noChangeAspect="1"/>
          </p:cNvGraphicFramePr>
          <p:nvPr/>
        </p:nvGraphicFramePr>
        <p:xfrm>
          <a:off x="2987675" y="5300663"/>
          <a:ext cx="1223963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2" name="Equation" r:id="rId7" imgW="723586" imgH="507780" progId="Equation.3">
                  <p:embed/>
                </p:oleObj>
              </mc:Choice>
              <mc:Fallback>
                <p:oleObj name="Equation" r:id="rId7" imgW="723586" imgH="5077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5300663"/>
                        <a:ext cx="1223963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Beberapa Fungsi Khusus</a:t>
            </a:r>
            <a:endParaRPr lang="en-US" b="1" dirty="0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b="1" dirty="0" smtClean="0"/>
              <a:t>5. 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Logaritmik</a:t>
            </a:r>
            <a:r>
              <a:rPr lang="en-US" b="1" dirty="0" smtClean="0"/>
              <a:t>			</a:t>
            </a:r>
            <a:endParaRPr lang="en-US" dirty="0" smtClean="0"/>
          </a:p>
          <a:p>
            <a:pPr eaLnBrk="1" hangingPunct="1">
              <a:buNone/>
            </a:pPr>
            <a:r>
              <a:rPr lang="id-ID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logaritmik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         	</a:t>
            </a:r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476764"/>
              </p:ext>
            </p:extLst>
          </p:nvPr>
        </p:nvGraphicFramePr>
        <p:xfrm>
          <a:off x="1331640" y="3501008"/>
          <a:ext cx="4714908" cy="1025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4" name="Equation" r:id="rId3" imgW="1295280" imgH="228600" progId="Equation.3">
                  <p:embed/>
                </p:oleObj>
              </mc:Choice>
              <mc:Fallback>
                <p:oleObj name="Equation" r:id="rId3" imgW="12952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501008"/>
                        <a:ext cx="4714908" cy="10254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Beberapa Fungsi Khusus</a:t>
            </a:r>
            <a:endParaRPr lang="en-US" b="1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323652"/>
            <a:ext cx="7488948" cy="4129684"/>
          </a:xfrm>
        </p:spPr>
        <p:txBody>
          <a:bodyPr/>
          <a:lstStyle/>
          <a:p>
            <a:pPr eaLnBrk="1" hangingPunct="1">
              <a:buNone/>
            </a:pPr>
            <a:r>
              <a:rPr lang="id-ID" sz="2800" b="1" dirty="0" smtClean="0"/>
              <a:t>6. </a:t>
            </a:r>
            <a:r>
              <a:rPr lang="en-US" sz="2800" b="1" dirty="0" err="1" smtClean="0"/>
              <a:t>Fungsi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Rekursif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</a:t>
            </a:r>
            <a:r>
              <a:rPr lang="id-ID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i="1" dirty="0" smtClean="0"/>
              <a:t>f</a:t>
            </a:r>
            <a:r>
              <a:rPr lang="en-US" sz="2800" dirty="0" smtClean="0"/>
              <a:t> </a:t>
            </a:r>
            <a:r>
              <a:rPr lang="en-US" sz="2800" dirty="0" err="1" smtClean="0"/>
              <a:t>dikatakan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rekursif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definis</a:t>
            </a:r>
            <a:r>
              <a:rPr lang="id-ID" sz="2800" dirty="0" smtClean="0"/>
              <a:t>i </a:t>
            </a:r>
            <a:r>
              <a:rPr lang="en-US" sz="2800" dirty="0" err="1" smtClean="0"/>
              <a:t>fungsinya</a:t>
            </a:r>
            <a:r>
              <a:rPr lang="en-US" sz="2800" dirty="0" smtClean="0"/>
              <a:t> </a:t>
            </a:r>
            <a:r>
              <a:rPr lang="en-US" sz="2800" dirty="0" err="1" smtClean="0"/>
              <a:t>mengacu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dirinya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.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err="1" smtClean="0"/>
              <a:t>Contoh</a:t>
            </a:r>
            <a:r>
              <a:rPr lang="en-US" sz="2800" b="1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i="1" dirty="0" smtClean="0"/>
              <a:t> n</a:t>
            </a:r>
            <a:r>
              <a:rPr lang="en-US" sz="2800" dirty="0" smtClean="0"/>
              <a:t>! = 1 </a:t>
            </a:r>
            <a:r>
              <a:rPr lang="en-US" sz="2800" dirty="0" smtClean="0">
                <a:sym typeface="Symbol" pitchFamily="18" charset="2"/>
              </a:rPr>
              <a:t></a:t>
            </a:r>
            <a:r>
              <a:rPr lang="en-US" sz="2800" dirty="0" smtClean="0"/>
              <a:t> 2 </a:t>
            </a:r>
            <a:r>
              <a:rPr lang="en-US" sz="2800" dirty="0" smtClean="0">
                <a:sym typeface="Symbol" pitchFamily="18" charset="2"/>
              </a:rPr>
              <a:t></a:t>
            </a:r>
            <a:r>
              <a:rPr lang="en-US" sz="2800" dirty="0" smtClean="0"/>
              <a:t> … </a:t>
            </a:r>
            <a:r>
              <a:rPr lang="en-US" sz="2800" dirty="0" smtClean="0">
                <a:sym typeface="Symbol" pitchFamily="18" charset="2"/>
              </a:rPr>
              <a:t></a:t>
            </a:r>
            <a:r>
              <a:rPr lang="en-US" sz="2800" dirty="0" smtClean="0"/>
              <a:t> (</a:t>
            </a:r>
            <a:r>
              <a:rPr lang="en-US" sz="2800" i="1" dirty="0" smtClean="0"/>
              <a:t>n</a:t>
            </a:r>
            <a:r>
              <a:rPr lang="en-US" sz="2800" dirty="0" smtClean="0"/>
              <a:t> – 1) </a:t>
            </a:r>
            <a:r>
              <a:rPr lang="en-US" sz="2800" dirty="0" smtClean="0">
                <a:sym typeface="Symbol" pitchFamily="18" charset="2"/>
              </a:rPr>
              <a:t></a:t>
            </a:r>
            <a:r>
              <a:rPr lang="en-US" sz="2800" dirty="0" smtClean="0"/>
              <a:t> </a:t>
            </a:r>
            <a:r>
              <a:rPr lang="en-US" sz="2800" i="1" dirty="0" smtClean="0"/>
              <a:t>n</a:t>
            </a:r>
            <a:r>
              <a:rPr lang="en-US" sz="2800" dirty="0" smtClean="0"/>
              <a:t> = (</a:t>
            </a:r>
            <a:r>
              <a:rPr lang="en-US" sz="2800" i="1" dirty="0" smtClean="0"/>
              <a:t>n – </a:t>
            </a:r>
            <a:r>
              <a:rPr lang="en-US" sz="2800" dirty="0" smtClean="0"/>
              <a:t>1)! </a:t>
            </a:r>
            <a:r>
              <a:rPr lang="en-US" sz="2800" dirty="0" smtClean="0">
                <a:sym typeface="Symbol" pitchFamily="18" charset="2"/>
              </a:rPr>
              <a:t></a:t>
            </a:r>
            <a:r>
              <a:rPr lang="en-US" sz="2800" dirty="0" smtClean="0"/>
              <a:t> </a:t>
            </a:r>
            <a:r>
              <a:rPr lang="en-US" sz="2800" i="1" dirty="0" smtClean="0"/>
              <a:t>n</a:t>
            </a:r>
            <a:r>
              <a:rPr lang="en-US" sz="2800" dirty="0" smtClean="0"/>
              <a:t>.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431907"/>
              </p:ext>
            </p:extLst>
          </p:nvPr>
        </p:nvGraphicFramePr>
        <p:xfrm>
          <a:off x="4139952" y="3933056"/>
          <a:ext cx="367188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8" name="Equation" r:id="rId3" imgW="1460160" imgH="457200" progId="Equation.3">
                  <p:embed/>
                </p:oleObj>
              </mc:Choice>
              <mc:Fallback>
                <p:oleObj name="Equation" r:id="rId3" imgW="14601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3933056"/>
                        <a:ext cx="3671887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980728"/>
            <a:ext cx="7488832" cy="4968552"/>
          </a:xfrm>
        </p:spPr>
        <p:txBody>
          <a:bodyPr/>
          <a:lstStyle/>
          <a:p>
            <a:pPr marL="6858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memperkaya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,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68580" indent="0">
              <a:buNone/>
            </a:pPr>
            <a:endParaRPr lang="en-US" dirty="0"/>
          </a:p>
          <a:p>
            <a:r>
              <a:rPr lang="id-ID" u="sng" dirty="0">
                <a:hlinkClick r:id="rId2"/>
              </a:rPr>
              <a:t>http://www.youtube.com/watch?v=NlhQqmLN51M</a:t>
            </a:r>
            <a:r>
              <a:rPr lang="en-US" dirty="0"/>
              <a:t> (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)</a:t>
            </a:r>
          </a:p>
          <a:p>
            <a:r>
              <a:rPr lang="en-US" dirty="0" err="1"/>
              <a:t>atau</a:t>
            </a:r>
            <a:r>
              <a:rPr lang="en-US" dirty="0"/>
              <a:t> </a:t>
            </a:r>
            <a:r>
              <a:rPr lang="id-ID" u="sng" dirty="0">
                <a:hlinkClick r:id="rId3"/>
              </a:rPr>
              <a:t>http://www.youtube.com/watch?v=oFwRPH0JrFY</a:t>
            </a:r>
            <a:r>
              <a:rPr lang="en-US" dirty="0"/>
              <a:t> </a:t>
            </a:r>
            <a:r>
              <a:rPr lang="en-US" dirty="0" err="1"/>
              <a:t>dan</a:t>
            </a:r>
            <a:endParaRPr lang="en-US" dirty="0"/>
          </a:p>
          <a:p>
            <a:r>
              <a:rPr lang="id-ID" u="sng" dirty="0">
                <a:hlinkClick r:id="rId4"/>
              </a:rPr>
              <a:t>http://www.youtube.com/watch?v=828y5EtC9LQ</a:t>
            </a:r>
            <a:r>
              <a:rPr lang="en-US" dirty="0"/>
              <a:t> (</a:t>
            </a:r>
            <a:r>
              <a:rPr lang="en-US" dirty="0" err="1"/>
              <a:t>komposisi</a:t>
            </a:r>
            <a:r>
              <a:rPr lang="en-US" dirty="0"/>
              <a:t>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46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8064" y="0"/>
            <a:ext cx="2736304" cy="61387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referensi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99592" y="1124744"/>
            <a:ext cx="7418016" cy="3493008"/>
          </a:xfrm>
        </p:spPr>
        <p:txBody>
          <a:bodyPr>
            <a:normAutofit lnSpcReduction="10000"/>
          </a:bodyPr>
          <a:lstStyle/>
          <a:p>
            <a:pPr marL="396875" indent="-327025">
              <a:buFont typeface="Wingdings" pitchFamily="2" charset="2"/>
              <a:buChar char="Ø"/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Munir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  R.,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Matematika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Diskrit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Infomatika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Edisi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kedua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, 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Bandung, 2003</a:t>
            </a:r>
          </a:p>
          <a:p>
            <a:pPr marL="396875" indent="-327025">
              <a:buFont typeface="Wingdings" pitchFamily="2" charset="2"/>
              <a:buChar char="Ø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Rosen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 K. H.,  Discrete Mathematics and Its Applications, 5th  edition, McGraw-Hill, Singapore,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2003</a:t>
            </a:r>
          </a:p>
          <a:p>
            <a:pPr marL="396875" indent="-327025">
              <a:buFont typeface="Wingdings" pitchFamily="2" charset="2"/>
              <a:buChar char="Ø"/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Lipschutz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S., Lipson M.,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Discrete Mathematics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McGraw Hill USA, 1997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  <a:p>
            <a:pPr marL="396875" indent="-327025">
              <a:buFont typeface="Wingdings" pitchFamily="2" charset="2"/>
              <a:buChar char="Ø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Peter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Grossman, Discrete Mathematics for Computing, Second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Edition,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Grassroot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Series</a:t>
            </a:r>
            <a:endParaRPr lang="en-US" b="1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1371600"/>
          </a:xfrm>
        </p:spPr>
        <p:txBody>
          <a:bodyPr/>
          <a:lstStyle/>
          <a:p>
            <a:pPr eaLnBrk="1" hangingPunct="1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endParaRPr lang="en-US" sz="5400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43050"/>
            <a:ext cx="5472122" cy="4714908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2600" dirty="0" smtClean="0"/>
              <a:t>Kita </a:t>
            </a:r>
            <a:r>
              <a:rPr lang="en-US" sz="2600" dirty="0" err="1" smtClean="0"/>
              <a:t>menuliskan</a:t>
            </a:r>
            <a:r>
              <a:rPr lang="en-US" sz="2600" dirty="0" smtClean="0"/>
              <a:t> </a:t>
            </a:r>
            <a:r>
              <a:rPr lang="en-US" sz="2600" i="1" dirty="0" smtClean="0"/>
              <a:t>f</a:t>
            </a:r>
            <a:r>
              <a:rPr lang="en-US" sz="2600" dirty="0" smtClean="0"/>
              <a:t>(</a:t>
            </a:r>
            <a:r>
              <a:rPr lang="en-US" sz="2600" i="1" dirty="0" smtClean="0"/>
              <a:t>a</a:t>
            </a:r>
            <a:r>
              <a:rPr lang="en-US" sz="2600" dirty="0" smtClean="0"/>
              <a:t>) = </a:t>
            </a:r>
            <a:r>
              <a:rPr lang="en-US" sz="2600" i="1" dirty="0" smtClean="0"/>
              <a:t>b</a:t>
            </a:r>
            <a:r>
              <a:rPr lang="en-US" sz="2600" dirty="0" smtClean="0"/>
              <a:t> </a:t>
            </a:r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elemen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 </a:t>
            </a:r>
            <a:r>
              <a:rPr lang="en-US" sz="2600" dirty="0" err="1" smtClean="0"/>
              <a:t>dihubungkan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elemen</a:t>
            </a:r>
            <a:r>
              <a:rPr lang="en-US" sz="2600" dirty="0" smtClean="0"/>
              <a:t> </a:t>
            </a:r>
            <a:r>
              <a:rPr lang="en-US" sz="2600" i="1" dirty="0" smtClean="0"/>
              <a:t>b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i="1" dirty="0" smtClean="0"/>
              <a:t>B</a:t>
            </a:r>
            <a:r>
              <a:rPr lang="en-US" sz="2600" dirty="0" smtClean="0"/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i="1" dirty="0" smtClean="0"/>
              <a:t>f</a:t>
            </a:r>
            <a:r>
              <a:rPr lang="en-US" sz="2600" dirty="0" smtClean="0"/>
              <a:t>(</a:t>
            </a:r>
            <a:r>
              <a:rPr lang="en-US" sz="2600" i="1" dirty="0" smtClean="0"/>
              <a:t>a</a:t>
            </a:r>
            <a:r>
              <a:rPr lang="en-US" sz="2600" dirty="0" smtClean="0"/>
              <a:t>) = </a:t>
            </a:r>
            <a:r>
              <a:rPr lang="en-US" sz="2600" i="1" dirty="0" smtClean="0"/>
              <a:t>b</a:t>
            </a:r>
            <a:r>
              <a:rPr lang="en-US" sz="2600" dirty="0" smtClean="0"/>
              <a:t>,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i="1" dirty="0" smtClean="0"/>
              <a:t>b</a:t>
            </a:r>
            <a:r>
              <a:rPr lang="en-US" sz="2600" dirty="0" smtClean="0"/>
              <a:t> </a:t>
            </a:r>
            <a:r>
              <a:rPr lang="en-US" sz="2600" dirty="0" err="1" smtClean="0"/>
              <a:t>dinamakan</a:t>
            </a:r>
            <a:r>
              <a:rPr lang="en-US" sz="2600" dirty="0" smtClean="0"/>
              <a:t> </a:t>
            </a:r>
            <a:r>
              <a:rPr lang="en-US" sz="2600" b="1" dirty="0" err="1" smtClean="0"/>
              <a:t>bayangan</a:t>
            </a:r>
            <a:r>
              <a:rPr lang="en-US" sz="2600" dirty="0" smtClean="0"/>
              <a:t> (</a:t>
            </a:r>
            <a:r>
              <a:rPr lang="en-US" sz="2600" i="1" dirty="0" smtClean="0"/>
              <a:t>image</a:t>
            </a:r>
            <a:r>
              <a:rPr lang="en-US" sz="2600" dirty="0" smtClean="0"/>
              <a:t>)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 </a:t>
            </a:r>
            <a:r>
              <a:rPr lang="en-US" sz="2600" dirty="0" err="1" smtClean="0"/>
              <a:t>dinamakan</a:t>
            </a:r>
            <a:r>
              <a:rPr lang="en-US" sz="2600" dirty="0" smtClean="0"/>
              <a:t> </a:t>
            </a:r>
            <a:r>
              <a:rPr lang="en-US" sz="2600" b="1" dirty="0" err="1" smtClean="0"/>
              <a:t>pra-bayangan</a:t>
            </a:r>
            <a:r>
              <a:rPr lang="en-US" sz="2600" dirty="0" smtClean="0"/>
              <a:t> (</a:t>
            </a:r>
            <a:r>
              <a:rPr lang="en-US" sz="2600" i="1" dirty="0" smtClean="0"/>
              <a:t>pre-image</a:t>
            </a:r>
            <a:r>
              <a:rPr lang="en-US" sz="2600" dirty="0" smtClean="0"/>
              <a:t>)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i="1" dirty="0" smtClean="0"/>
              <a:t>b</a:t>
            </a:r>
            <a:r>
              <a:rPr lang="en-US" sz="2600" dirty="0" smtClean="0"/>
              <a:t>. </a:t>
            </a:r>
            <a:endParaRPr lang="id-ID" sz="26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sz="2600" dirty="0" err="1" smtClean="0"/>
              <a:t>Himpunan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berisi</a:t>
            </a:r>
            <a:r>
              <a:rPr lang="en-US" sz="2600" dirty="0" smtClean="0"/>
              <a:t> </a:t>
            </a:r>
            <a:r>
              <a:rPr lang="en-US" sz="2600" dirty="0" err="1" smtClean="0"/>
              <a:t>semua</a:t>
            </a: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</a:t>
            </a:r>
            <a:r>
              <a:rPr lang="en-US" sz="2600" dirty="0" err="1" smtClean="0"/>
              <a:t>pemetaan</a:t>
            </a:r>
            <a:r>
              <a:rPr lang="en-US" sz="2600" dirty="0" smtClean="0"/>
              <a:t> </a:t>
            </a:r>
            <a:r>
              <a:rPr lang="en-US" sz="2600" i="1" dirty="0" smtClean="0"/>
              <a:t>f</a:t>
            </a:r>
            <a:r>
              <a:rPr lang="en-US" sz="2600" dirty="0" smtClean="0"/>
              <a:t> </a:t>
            </a:r>
            <a:r>
              <a:rPr lang="en-US" sz="2600" dirty="0" err="1" smtClean="0"/>
              <a:t>disebut</a:t>
            </a:r>
            <a:r>
              <a:rPr lang="en-US" sz="2600" dirty="0" smtClean="0"/>
              <a:t> </a:t>
            </a:r>
            <a:r>
              <a:rPr lang="en-US" sz="2600" b="1" dirty="0" err="1" smtClean="0"/>
              <a:t>daerah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hasil</a:t>
            </a:r>
            <a:r>
              <a:rPr lang="en-US" sz="2600" dirty="0" smtClean="0"/>
              <a:t> (</a:t>
            </a:r>
            <a:r>
              <a:rPr lang="en-US" sz="2600" i="1" dirty="0" smtClean="0"/>
              <a:t>range</a:t>
            </a:r>
            <a:r>
              <a:rPr lang="en-US" sz="2600" dirty="0" smtClean="0"/>
              <a:t>)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i="1" dirty="0" smtClean="0"/>
              <a:t>f</a:t>
            </a:r>
            <a:r>
              <a:rPr lang="en-US" sz="2600" dirty="0" smtClean="0"/>
              <a:t>. </a:t>
            </a:r>
            <a:r>
              <a:rPr lang="en-US" sz="2600" dirty="0" err="1" smtClean="0"/>
              <a:t>Perhatikan</a:t>
            </a:r>
            <a:r>
              <a:rPr lang="en-US" sz="2600" dirty="0" smtClean="0"/>
              <a:t> </a:t>
            </a:r>
            <a:r>
              <a:rPr lang="en-US" sz="2600" dirty="0" err="1" smtClean="0"/>
              <a:t>bahwa</a:t>
            </a:r>
            <a:r>
              <a:rPr lang="en-US" sz="2600" dirty="0" smtClean="0"/>
              <a:t> </a:t>
            </a:r>
            <a:r>
              <a:rPr lang="en-US" sz="2600" dirty="0" err="1" smtClean="0"/>
              <a:t>jelajah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i="1" dirty="0" smtClean="0"/>
              <a:t>f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himpunan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(</a:t>
            </a:r>
            <a:r>
              <a:rPr lang="en-US" sz="2600" dirty="0" err="1" smtClean="0"/>
              <a:t>mungkin</a:t>
            </a:r>
            <a:r>
              <a:rPr lang="en-US" sz="2600" dirty="0" smtClean="0"/>
              <a:t> </a:t>
            </a:r>
            <a:r>
              <a:rPr lang="en-US" sz="2600" i="1" dirty="0" smtClean="0"/>
              <a:t>proper subset</a:t>
            </a:r>
            <a:r>
              <a:rPr lang="en-US" sz="2600" dirty="0" smtClean="0"/>
              <a:t>)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i="1" dirty="0" smtClean="0"/>
              <a:t>B</a:t>
            </a:r>
            <a:r>
              <a:rPr lang="en-US" sz="2600" dirty="0" smtClean="0"/>
              <a:t>. 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965825" y="2370138"/>
          <a:ext cx="274955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0" name="Visio" r:id="rId3" imgW="2989800" imgH="1601640" progId="Visio.Drawing.11">
                  <p:embed/>
                </p:oleObj>
              </mc:Choice>
              <mc:Fallback>
                <p:oleObj name="Visio" r:id="rId3" imgW="2989800" imgH="1601640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825" y="2370138"/>
                        <a:ext cx="2749550" cy="147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980728"/>
            <a:ext cx="7024744" cy="457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Representasi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628800"/>
            <a:ext cx="7560840" cy="3508977"/>
          </a:xfrm>
        </p:spPr>
        <p:txBody>
          <a:bodyPr>
            <a:normAutofit fontScale="85000" lnSpcReduction="10000"/>
          </a:bodyPr>
          <a:lstStyle/>
          <a:p>
            <a:pPr marL="63500" indent="6350" eaLnBrk="1" hangingPunct="1">
              <a:buFont typeface="Wingdings" pitchFamily="2" charset="2"/>
              <a:buNone/>
            </a:pP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dispesifikasikan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, </a:t>
            </a:r>
            <a:r>
              <a:rPr lang="en-US" sz="2800" dirty="0" err="1" smtClean="0"/>
              <a:t>diantaranya</a:t>
            </a:r>
            <a:r>
              <a:rPr lang="en-US" sz="2800" dirty="0" smtClean="0"/>
              <a:t>: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pasangan</a:t>
            </a:r>
            <a:r>
              <a:rPr lang="en-US" sz="2800" dirty="0" smtClean="0"/>
              <a:t> </a:t>
            </a:r>
            <a:r>
              <a:rPr lang="en-US" sz="2800" dirty="0" err="1" smtClean="0"/>
              <a:t>terurut</a:t>
            </a:r>
            <a:r>
              <a:rPr lang="en-US" sz="2800" dirty="0" smtClean="0"/>
              <a:t>.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relasi</a:t>
            </a:r>
            <a:r>
              <a:rPr lang="en-US" sz="2800" dirty="0" smtClean="0"/>
              <a:t>.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800" dirty="0" smtClean="0"/>
              <a:t>Formula </a:t>
            </a:r>
            <a:r>
              <a:rPr lang="en-US" sz="2800" dirty="0" err="1" smtClean="0"/>
              <a:t>pengisian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(</a:t>
            </a:r>
            <a:r>
              <a:rPr lang="en-US" sz="2800" i="1" dirty="0" smtClean="0"/>
              <a:t>assignment</a:t>
            </a:r>
            <a:r>
              <a:rPr lang="en-US" sz="2800" dirty="0" smtClean="0"/>
              <a:t>).</a:t>
            </a:r>
            <a:endParaRPr lang="id-ID" sz="2800" dirty="0" smtClean="0"/>
          </a:p>
          <a:p>
            <a:pPr lvl="1" eaLnBrk="1" hangingPunct="1">
              <a:buNone/>
            </a:pPr>
            <a:r>
              <a:rPr lang="id-ID" sz="2800" dirty="0" smtClean="0"/>
              <a:t>	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) = 2</a:t>
            </a:r>
            <a:r>
              <a:rPr lang="en-US" sz="2800" i="1" dirty="0" smtClean="0"/>
              <a:t>x</a:t>
            </a:r>
            <a:r>
              <a:rPr lang="en-US" sz="2800" dirty="0" smtClean="0"/>
              <a:t> + 10,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) = </a:t>
            </a:r>
            <a:r>
              <a:rPr lang="en-US" sz="2800" i="1" dirty="0" smtClean="0"/>
              <a:t>x</a:t>
            </a:r>
            <a:r>
              <a:rPr lang="en-US" sz="2800" i="1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) = 1/</a:t>
            </a:r>
            <a:r>
              <a:rPr lang="en-US" sz="2800" i="1" dirty="0" smtClean="0"/>
              <a:t>x</a:t>
            </a:r>
            <a:r>
              <a:rPr lang="en-US" sz="2800" dirty="0" smtClean="0"/>
              <a:t>.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800" dirty="0" err="1" smtClean="0"/>
              <a:t>Kata-kata</a:t>
            </a:r>
            <a:endParaRPr lang="id-ID" sz="2800" dirty="0" smtClean="0"/>
          </a:p>
          <a:p>
            <a:pPr lvl="1" eaLnBrk="1" hangingPunct="1">
              <a:buNone/>
            </a:pPr>
            <a:r>
              <a:rPr lang="id-ID" sz="2800" dirty="0" smtClean="0"/>
              <a:t>	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“</a:t>
            </a:r>
            <a:r>
              <a:rPr lang="en-US" sz="2800" i="1" dirty="0" smtClean="0"/>
              <a:t>f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memetakan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bit 1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i="1" dirty="0" smtClean="0"/>
              <a:t>string</a:t>
            </a:r>
            <a:r>
              <a:rPr lang="en-US" sz="2800" dirty="0" smtClean="0"/>
              <a:t> </a:t>
            </a:r>
            <a:r>
              <a:rPr lang="en-US" sz="2800" dirty="0" err="1" smtClean="0"/>
              <a:t>biner</a:t>
            </a:r>
            <a:r>
              <a:rPr lang="en-US" sz="2800" dirty="0" smtClean="0"/>
              <a:t>”.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836712"/>
            <a:ext cx="7024744" cy="457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Representasi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484784"/>
            <a:ext cx="6777317" cy="3508977"/>
          </a:xfrm>
        </p:spPr>
        <p:txBody>
          <a:bodyPr>
            <a:normAutofit fontScale="85000" lnSpcReduction="20000"/>
          </a:bodyPr>
          <a:lstStyle/>
          <a:p>
            <a:pPr marL="66675" lvl="1" indent="0" eaLnBrk="1" hangingPunct="1">
              <a:lnSpc>
                <a:spcPct val="90000"/>
              </a:lnSpc>
              <a:buNone/>
            </a:pPr>
            <a:r>
              <a:rPr lang="en-US" sz="2800" dirty="0" err="1" smtClean="0"/>
              <a:t>Kode</a:t>
            </a:r>
            <a:r>
              <a:rPr lang="en-US" sz="2800" dirty="0" smtClean="0"/>
              <a:t> program (</a:t>
            </a:r>
            <a:r>
              <a:rPr lang="en-US" sz="2800" i="1" dirty="0" smtClean="0"/>
              <a:t>source code</a:t>
            </a:r>
            <a:r>
              <a:rPr lang="en-US" sz="2800" dirty="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endParaRPr lang="id-ID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menghitung</a:t>
            </a:r>
            <a:r>
              <a:rPr lang="en-US" sz="2800" dirty="0" smtClean="0"/>
              <a:t> |</a:t>
            </a:r>
            <a:r>
              <a:rPr lang="en-US" sz="2800" i="1" dirty="0" smtClean="0"/>
              <a:t>x</a:t>
            </a:r>
            <a:r>
              <a:rPr lang="en-US" sz="2800" dirty="0" smtClean="0"/>
              <a:t>|</a:t>
            </a:r>
          </a:p>
          <a:p>
            <a:pPr marL="725488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725488" algn="l"/>
              </a:tabLst>
            </a:pPr>
            <a:r>
              <a:rPr lang="en-US" sz="2800" dirty="0" smtClean="0"/>
              <a:t>	</a:t>
            </a:r>
            <a:r>
              <a:rPr lang="en-US" sz="2800" b="1" dirty="0" smtClean="0"/>
              <a:t>function</a:t>
            </a:r>
            <a:r>
              <a:rPr lang="en-US" sz="2800" dirty="0" smtClean="0"/>
              <a:t> abs(x:</a:t>
            </a:r>
            <a:r>
              <a:rPr lang="en-US" sz="2800" b="1" dirty="0" smtClean="0"/>
              <a:t>integer</a:t>
            </a:r>
            <a:r>
              <a:rPr lang="en-US" sz="2800" dirty="0" smtClean="0"/>
              <a:t>):</a:t>
            </a:r>
            <a:r>
              <a:rPr lang="en-US" sz="2800" b="1" dirty="0" smtClean="0"/>
              <a:t>integer</a:t>
            </a:r>
            <a:r>
              <a:rPr lang="en-US" sz="2800" dirty="0" smtClean="0"/>
              <a:t>;</a:t>
            </a:r>
          </a:p>
          <a:p>
            <a:pPr marL="725488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725488" algn="l"/>
              </a:tabLst>
            </a:pPr>
            <a:r>
              <a:rPr lang="en-US" sz="2800" dirty="0" smtClean="0"/>
              <a:t>		</a:t>
            </a:r>
            <a:r>
              <a:rPr lang="en-US" sz="2800" b="1" dirty="0" smtClean="0"/>
              <a:t>begin</a:t>
            </a:r>
            <a:endParaRPr lang="en-US" sz="2800" dirty="0" smtClean="0"/>
          </a:p>
          <a:p>
            <a:pPr marL="725488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725488" algn="l"/>
              </a:tabLst>
            </a:pPr>
            <a:r>
              <a:rPr lang="en-US" sz="2800" dirty="0" smtClean="0"/>
              <a:t>		   </a:t>
            </a:r>
            <a:r>
              <a:rPr lang="en-US" sz="2800" b="1" dirty="0" smtClean="0"/>
              <a:t>if</a:t>
            </a:r>
            <a:r>
              <a:rPr lang="en-US" sz="2800" dirty="0" smtClean="0"/>
              <a:t> x &lt; 0 </a:t>
            </a:r>
            <a:r>
              <a:rPr lang="en-US" sz="2800" b="1" dirty="0" smtClean="0"/>
              <a:t>then</a:t>
            </a:r>
            <a:endParaRPr lang="en-US" sz="2800" dirty="0" smtClean="0"/>
          </a:p>
          <a:p>
            <a:pPr marL="725488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725488" algn="l"/>
              </a:tabLst>
            </a:pPr>
            <a:r>
              <a:rPr lang="en-US" sz="2800" dirty="0" smtClean="0"/>
              <a:t>		      abs:=-x</a:t>
            </a:r>
          </a:p>
          <a:p>
            <a:pPr marL="725488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725488" algn="l"/>
              </a:tabLst>
            </a:pPr>
            <a:r>
              <a:rPr lang="en-US" sz="2800" dirty="0" smtClean="0"/>
              <a:t> 		   </a:t>
            </a:r>
            <a:r>
              <a:rPr lang="en-US" sz="2800" b="1" dirty="0" smtClean="0"/>
              <a:t>else</a:t>
            </a:r>
            <a:endParaRPr lang="en-US" sz="2800" dirty="0" smtClean="0"/>
          </a:p>
          <a:p>
            <a:pPr marL="725488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725488" algn="l"/>
              </a:tabLst>
            </a:pPr>
            <a:r>
              <a:rPr lang="en-US" sz="2800" dirty="0" smtClean="0"/>
              <a:t>		      abs:=x;</a:t>
            </a:r>
          </a:p>
          <a:p>
            <a:pPr marL="725488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725488" algn="l"/>
              </a:tabLst>
            </a:pPr>
            <a:r>
              <a:rPr lang="en-US" sz="2800" dirty="0" smtClean="0"/>
              <a:t>         </a:t>
            </a:r>
            <a:r>
              <a:rPr lang="en-US" sz="2800" b="1" dirty="0" smtClean="0"/>
              <a:t>end</a:t>
            </a:r>
            <a:r>
              <a:rPr lang="en-US" sz="2800" dirty="0" smtClean="0"/>
              <a:t>;	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 Fungsi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f </a:t>
            </a:r>
            <a:r>
              <a:rPr lang="en-US" dirty="0" smtClean="0"/>
              <a:t>= {(1, </a:t>
            </a:r>
            <a:r>
              <a:rPr lang="en-US" i="1" dirty="0" smtClean="0"/>
              <a:t>u</a:t>
            </a:r>
            <a:r>
              <a:rPr lang="en-US" dirty="0" smtClean="0"/>
              <a:t>), (2, </a:t>
            </a:r>
            <a:r>
              <a:rPr lang="en-US" i="1" dirty="0" smtClean="0"/>
              <a:t>v</a:t>
            </a:r>
            <a:r>
              <a:rPr lang="en-US" dirty="0" smtClean="0"/>
              <a:t>), (3, </a:t>
            </a:r>
            <a:r>
              <a:rPr lang="en-US" i="1" dirty="0" smtClean="0"/>
              <a:t>w</a:t>
            </a:r>
            <a:r>
              <a:rPr lang="en-US" dirty="0" smtClean="0"/>
              <a:t>)}</a:t>
            </a:r>
            <a:r>
              <a:rPr lang="id-ID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{1, 2, 3}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}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(1) = 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f</a:t>
            </a:r>
            <a:r>
              <a:rPr lang="en-US" dirty="0" smtClean="0"/>
              <a:t>(2) =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(3) = </a:t>
            </a:r>
            <a:r>
              <a:rPr lang="en-US" i="1" dirty="0" smtClean="0"/>
              <a:t>w</a:t>
            </a:r>
            <a:r>
              <a:rPr lang="en-US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Daerah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Jelajah</a:t>
            </a:r>
            <a:r>
              <a:rPr lang="id-ID" dirty="0" smtClean="0"/>
              <a:t> (kodomain)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{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},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B.										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 Fungsi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Relasi</a:t>
            </a:r>
            <a:r>
              <a:rPr lang="en-US" dirty="0" smtClean="0"/>
              <a:t>  </a:t>
            </a:r>
            <a:r>
              <a:rPr lang="en-US" i="1" dirty="0" smtClean="0"/>
              <a:t>f </a:t>
            </a:r>
            <a:r>
              <a:rPr lang="en-US" dirty="0" smtClean="0"/>
              <a:t>= {(1, </a:t>
            </a:r>
            <a:r>
              <a:rPr lang="en-US" i="1" dirty="0" smtClean="0"/>
              <a:t>u</a:t>
            </a:r>
            <a:r>
              <a:rPr lang="en-US" dirty="0" smtClean="0"/>
              <a:t>), (2, </a:t>
            </a:r>
            <a:r>
              <a:rPr lang="en-US" i="1" dirty="0" smtClean="0"/>
              <a:t>u</a:t>
            </a:r>
            <a:r>
              <a:rPr lang="en-US" dirty="0" smtClean="0"/>
              <a:t>), (3, </a:t>
            </a:r>
            <a:r>
              <a:rPr lang="en-US" i="1" dirty="0" smtClean="0"/>
              <a:t>v</a:t>
            </a:r>
            <a:r>
              <a:rPr lang="en-US" dirty="0" smtClean="0"/>
              <a:t>)}</a:t>
            </a:r>
            <a:r>
              <a:rPr lang="id-ID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{1, 2, 3}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}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,</a:t>
            </a:r>
            <a:r>
              <a:rPr lang="id-ID" dirty="0" smtClean="0"/>
              <a:t> m</a:t>
            </a:r>
            <a:r>
              <a:rPr lang="en-US" dirty="0" err="1" smtClean="0"/>
              <a:t>eskipun</a:t>
            </a:r>
            <a:r>
              <a:rPr lang="en-US" dirty="0" smtClean="0"/>
              <a:t> 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bayangan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.  </a:t>
            </a:r>
          </a:p>
          <a:p>
            <a:pPr eaLnBrk="1" hangingPunct="1"/>
            <a:r>
              <a:rPr lang="en-US" dirty="0" smtClean="0"/>
              <a:t>Daerah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jelajah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{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}.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 bukan Fungsi</a:t>
            </a:r>
            <a:endParaRPr 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f </a:t>
            </a:r>
            <a:r>
              <a:rPr lang="en-US" dirty="0" smtClean="0"/>
              <a:t>= {(1, </a:t>
            </a:r>
            <a:r>
              <a:rPr lang="en-US" i="1" dirty="0" smtClean="0"/>
              <a:t>u</a:t>
            </a:r>
            <a:r>
              <a:rPr lang="en-US" dirty="0" smtClean="0"/>
              <a:t>), (2, </a:t>
            </a:r>
            <a:r>
              <a:rPr lang="en-US" i="1" dirty="0" smtClean="0"/>
              <a:t>v</a:t>
            </a:r>
            <a:r>
              <a:rPr lang="en-US" dirty="0" smtClean="0"/>
              <a:t>), (3, </a:t>
            </a:r>
            <a:r>
              <a:rPr lang="en-US" i="1" dirty="0" smtClean="0"/>
              <a:t>w</a:t>
            </a:r>
            <a:r>
              <a:rPr lang="en-US" dirty="0" smtClean="0"/>
              <a:t>)}</a:t>
            </a:r>
            <a:r>
              <a:rPr lang="id-ID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{1, 2, 3, 4}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id-ID" dirty="0" smtClean="0"/>
              <a:t>  </a:t>
            </a:r>
            <a:r>
              <a:rPr lang="en-US" i="1" dirty="0" smtClean="0"/>
              <a:t>B</a:t>
            </a:r>
            <a:r>
              <a:rPr lang="en-US" dirty="0" smtClean="0"/>
              <a:t> = {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}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id-ID" dirty="0" smtClean="0"/>
          </a:p>
          <a:p>
            <a:pPr eaLnBrk="1" hangingPunct="1"/>
            <a:r>
              <a:rPr lang="id-ID" dirty="0" smtClean="0"/>
              <a:t>K</a:t>
            </a:r>
            <a:r>
              <a:rPr lang="en-US" dirty="0" smtClean="0"/>
              <a:t>arena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dipetakan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id-ID" i="1" dirty="0" smtClean="0"/>
              <a:t> </a:t>
            </a:r>
            <a:r>
              <a:rPr lang="id-ID" dirty="0" smtClean="0"/>
              <a:t>atau ada elemn A yang tidak dipetakan ke B</a:t>
            </a:r>
            <a:endParaRPr lang="id-ID" b="1" dirty="0" smtClean="0"/>
          </a:p>
          <a:p>
            <a:pPr eaLnBrk="1" hangingPunct="1"/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f </a:t>
            </a:r>
            <a:r>
              <a:rPr lang="en-US" dirty="0" smtClean="0"/>
              <a:t>= {(1, </a:t>
            </a:r>
            <a:r>
              <a:rPr lang="en-US" i="1" dirty="0" smtClean="0"/>
              <a:t>u</a:t>
            </a:r>
            <a:r>
              <a:rPr lang="en-US" dirty="0" smtClean="0"/>
              <a:t>), (1, </a:t>
            </a:r>
            <a:r>
              <a:rPr lang="en-US" i="1" dirty="0" smtClean="0"/>
              <a:t>v</a:t>
            </a:r>
            <a:r>
              <a:rPr lang="en-US" dirty="0" smtClean="0"/>
              <a:t>), (2, </a:t>
            </a:r>
            <a:r>
              <a:rPr lang="en-US" i="1" dirty="0" smtClean="0"/>
              <a:t>v</a:t>
            </a:r>
            <a:r>
              <a:rPr lang="en-US" dirty="0" smtClean="0"/>
              <a:t>), (3, </a:t>
            </a:r>
            <a:r>
              <a:rPr lang="en-US" i="1" dirty="0" smtClean="0"/>
              <a:t>w</a:t>
            </a:r>
            <a:r>
              <a:rPr lang="en-US" dirty="0" smtClean="0"/>
              <a:t>)}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id-ID" dirty="0" smtClean="0"/>
              <a:t>         </a:t>
            </a:r>
            <a:r>
              <a:rPr lang="en-US" i="1" dirty="0" smtClean="0"/>
              <a:t>A</a:t>
            </a:r>
            <a:r>
              <a:rPr lang="en-US" dirty="0" smtClean="0"/>
              <a:t> = {1, 2, 3}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}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,</a:t>
            </a:r>
            <a:endParaRPr lang="id-ID" dirty="0" smtClean="0"/>
          </a:p>
          <a:p>
            <a:pPr eaLnBrk="1" hangingPunct="1"/>
            <a:r>
              <a:rPr lang="id-ID" dirty="0" smtClean="0"/>
              <a:t>Ka</a:t>
            </a:r>
            <a:r>
              <a:rPr lang="en-US" dirty="0" err="1" smtClean="0"/>
              <a:t>rena</a:t>
            </a:r>
            <a:r>
              <a:rPr lang="en-US" dirty="0" smtClean="0"/>
              <a:t> 1 </a:t>
            </a:r>
            <a:r>
              <a:rPr lang="en-US" dirty="0" err="1" smtClean="0"/>
              <a:t>dipetakan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</TotalTime>
  <Words>1953</Words>
  <Application>Microsoft Office PowerPoint</Application>
  <PresentationFormat>On-screen Show (4:3)</PresentationFormat>
  <Paragraphs>201</Paragraphs>
  <Slides>37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Arial</vt:lpstr>
      <vt:lpstr>Arial Black</vt:lpstr>
      <vt:lpstr>Calibri</vt:lpstr>
      <vt:lpstr>Century Gothic</vt:lpstr>
      <vt:lpstr>Symbol</vt:lpstr>
      <vt:lpstr>Times New Roman</vt:lpstr>
      <vt:lpstr>Wingdings</vt:lpstr>
      <vt:lpstr>Wingdings 2</vt:lpstr>
      <vt:lpstr>Austin</vt:lpstr>
      <vt:lpstr>Visio</vt:lpstr>
      <vt:lpstr>Equation</vt:lpstr>
      <vt:lpstr>Fungsi</vt:lpstr>
      <vt:lpstr>PowerPoint Presentation</vt:lpstr>
      <vt:lpstr>Fungsi</vt:lpstr>
      <vt:lpstr>Fungsi</vt:lpstr>
      <vt:lpstr>Representasi Fungsi</vt:lpstr>
      <vt:lpstr>Representasi Fungsi</vt:lpstr>
      <vt:lpstr>Contoh Fungsi</vt:lpstr>
      <vt:lpstr>Contoh Fungsi</vt:lpstr>
      <vt:lpstr>Contoh bukan Fungsi</vt:lpstr>
      <vt:lpstr>Fungsi Satu ke Satu  (one to one)</vt:lpstr>
      <vt:lpstr>Contoh</vt:lpstr>
      <vt:lpstr>Contoh</vt:lpstr>
      <vt:lpstr>Fungsi Pada (Onto)</vt:lpstr>
      <vt:lpstr>Contoh</vt:lpstr>
      <vt:lpstr>Contoh</vt:lpstr>
      <vt:lpstr>Contoh</vt:lpstr>
      <vt:lpstr>Contoh</vt:lpstr>
      <vt:lpstr>Fungsi Bijeksi</vt:lpstr>
      <vt:lpstr>Contoh</vt:lpstr>
      <vt:lpstr>Invers Fungsi</vt:lpstr>
      <vt:lpstr>Invers Fungsi</vt:lpstr>
      <vt:lpstr>Contoh</vt:lpstr>
      <vt:lpstr>Contoh</vt:lpstr>
      <vt:lpstr>Contoh</vt:lpstr>
      <vt:lpstr>Komposisi dua Buah Fungsi</vt:lpstr>
      <vt:lpstr>Contoh</vt:lpstr>
      <vt:lpstr>Contoh</vt:lpstr>
      <vt:lpstr>Beberapa Fungsi Khusus</vt:lpstr>
      <vt:lpstr>Contoh</vt:lpstr>
      <vt:lpstr>Beberapa Fungsi Khusus</vt:lpstr>
      <vt:lpstr>Contoh</vt:lpstr>
      <vt:lpstr>PowerPoint Presentation</vt:lpstr>
      <vt:lpstr>Beberapa Fungsi Khusus</vt:lpstr>
      <vt:lpstr>Beberapa Fungsi Khusus</vt:lpstr>
      <vt:lpstr>Beberapa Fungsi Khusus</vt:lpstr>
      <vt:lpstr>PowerPoint Presentation</vt:lpstr>
      <vt:lpstr>referensi</vt:lpstr>
    </vt:vector>
  </TitlesOfParts>
  <Manager>Teten Kustendi</Manager>
  <Company>Politeknik Telkom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Diskrit</dc:title>
  <dc:subject>Fungsi</dc:subject>
  <dc:creator>Hanung N. Prasetyo</dc:creator>
  <cp:keywords>Fungsi</cp:keywords>
  <cp:lastModifiedBy>FERRA ARIK</cp:lastModifiedBy>
  <cp:revision>46</cp:revision>
  <dcterms:created xsi:type="dcterms:W3CDTF">2009-03-04T06:32:49Z</dcterms:created>
  <dcterms:modified xsi:type="dcterms:W3CDTF">2018-08-19T13:33:04Z</dcterms:modified>
</cp:coreProperties>
</file>