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6"/>
  </p:notesMasterIdLst>
  <p:sldIdLst>
    <p:sldId id="321" r:id="rId2"/>
    <p:sldId id="322" r:id="rId3"/>
    <p:sldId id="323" r:id="rId4"/>
    <p:sldId id="324" r:id="rId5"/>
    <p:sldId id="325" r:id="rId6"/>
    <p:sldId id="330" r:id="rId7"/>
    <p:sldId id="326" r:id="rId8"/>
    <p:sldId id="327" r:id="rId9"/>
    <p:sldId id="329" r:id="rId10"/>
    <p:sldId id="328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3" r:id="rId23"/>
    <p:sldId id="344" r:id="rId24"/>
    <p:sldId id="342" r:id="rId25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31B56-C4FF-4467-8727-5845BCD33859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31E22-D0E5-4174-B322-BF830A466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9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kompleks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smtClean="0"/>
              <a:t>.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31E22-D0E5-4174-B322-BF830A46655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53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8602DBA4-9C96-45B3-8827-64E48719B76C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88FA48C-3622-47A7-AF1C-5926786698C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1680C-91B2-413C-8060-82C4F355E1F8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BD205-81AA-4B0D-A2AE-2A0B1F0A4DF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438C6-1B92-4240-B81C-B2C8166B8B3E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D89AD-29A2-4033-B5AA-1D06172CF13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64AE1-E088-4E5B-AEDF-A94D6D140E61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9B237-F706-471B-BA77-F535A981904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A056E-CC9D-4A13-AD11-D66E124CE7E4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CCC56-6A90-472E-BB94-63B78D86896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4E982-A71B-41DC-8D90-F7E9894DF49B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86A61-34B7-4595-9376-D9B1F16EA01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F636B-A64A-4D7A-A935-DA985FF98389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7DB28-B44B-4A07-94A6-B19DBEEF67A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70ED5-361A-419F-9C2F-7E88013528C5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35A48-D9E4-4F97-86D1-5B0CA737B7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721FB-3731-432B-9D6A-FD20A8E5B97E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0FD22-7AB8-48B1-A573-B074DDDB569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F5188-3AFB-490D-8DC1-716F0D2BFBDA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8F74-D04B-42E1-9447-E8B6AA39CD1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A856A5-EDFB-42DF-9F77-F8C8FC734D58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D7F18-B0BC-4099-8170-7AC4330A50B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E42B96D-C8ED-4EB9-A780-A1050DF0E462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7506FAD-074F-480D-A4D9-6FE1EE94B6B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zVCrSrZIX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Kriptografi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67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5373216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DPH1A3-Logika </a:t>
            </a:r>
            <a:r>
              <a:rPr lang="en-US" dirty="0" err="1" smtClean="0"/>
              <a:t>Matematika</a:t>
            </a:r>
            <a:endParaRPr lang="en-US" dirty="0" smtClean="0"/>
          </a:p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/>
              <a:t> </a:t>
            </a:r>
            <a:r>
              <a:rPr lang="en-US" dirty="0" smtClean="0"/>
              <a:t>2018 </a:t>
            </a:r>
            <a:r>
              <a:rPr lang="en-US" dirty="0" smtClean="0"/>
              <a:t>-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4057" y="172978"/>
            <a:ext cx="31854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www.telkomuniversity.ac.id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4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terminologi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 smtClean="0"/>
              <a:t>kriptografi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chiper</a:t>
            </a:r>
            <a:r>
              <a:rPr lang="en-US" dirty="0"/>
              <a:t>): 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 err="1"/>
              <a:t>enchipering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dechipering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Kriptografer</a:t>
            </a:r>
            <a:r>
              <a:rPr lang="en-US" dirty="0"/>
              <a:t>: orang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merahasiakan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mendekripsikannya</a:t>
            </a:r>
            <a:r>
              <a:rPr lang="en-US" dirty="0"/>
              <a:t> </a:t>
            </a:r>
            <a:r>
              <a:rPr lang="en-US" dirty="0" err="1"/>
              <a:t>kembali</a:t>
            </a:r>
            <a:endParaRPr lang="en-US" dirty="0"/>
          </a:p>
          <a:p>
            <a:pPr lvl="0"/>
            <a:r>
              <a:rPr lang="en-US" b="1" dirty="0" err="1"/>
              <a:t>Kriptanalisis</a:t>
            </a:r>
            <a:r>
              <a:rPr lang="en-US" dirty="0"/>
              <a:t> (</a:t>
            </a:r>
            <a:r>
              <a:rPr lang="en-US" i="1" dirty="0"/>
              <a:t>cryptanalysis</a:t>
            </a:r>
            <a:r>
              <a:rPr lang="en-US" dirty="0"/>
              <a:t>):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chiperteks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chiperteks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i="1" dirty="0" err="1"/>
              <a:t>kunci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  <a:r>
              <a:rPr lang="en-US" dirty="0" err="1"/>
              <a:t>Pelakunya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kriptanalis</a:t>
            </a:r>
            <a:r>
              <a:rPr lang="en-US" dirty="0"/>
              <a:t>. </a:t>
            </a:r>
          </a:p>
          <a:p>
            <a:pPr lvl="0"/>
            <a:r>
              <a:rPr lang="en-US" b="1" dirty="0" err="1"/>
              <a:t>Kriptologi</a:t>
            </a:r>
            <a:r>
              <a:rPr lang="en-US" dirty="0"/>
              <a:t> (</a:t>
            </a:r>
            <a:r>
              <a:rPr lang="en-US" i="1" dirty="0"/>
              <a:t>cryptology</a:t>
            </a:r>
            <a:r>
              <a:rPr lang="en-US" dirty="0"/>
              <a:t>):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kriptanalisis</a:t>
            </a:r>
            <a:r>
              <a:rPr lang="en-US" dirty="0"/>
              <a:t>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632848" cy="3508977"/>
          </a:xfrm>
        </p:spPr>
        <p:txBody>
          <a:bodyPr/>
          <a:lstStyle/>
          <a:p>
            <a:pPr marL="68580" lvl="0" indent="0">
              <a:buNone/>
            </a:pPr>
            <a:r>
              <a:rPr lang="en-US" sz="3600" b="1" dirty="0" err="1" smtClean="0"/>
              <a:t>Contoh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Aplikasi</a:t>
            </a:r>
            <a:r>
              <a:rPr lang="en-US" sz="3600" b="1" dirty="0" smtClean="0"/>
              <a:t> </a:t>
            </a:r>
            <a:r>
              <a:rPr lang="en-US" sz="3600" b="1" dirty="0" err="1"/>
              <a:t>kriptografi</a:t>
            </a:r>
            <a:r>
              <a:rPr lang="en-US" dirty="0"/>
              <a:t>: </a:t>
            </a:r>
            <a:endParaRPr lang="en-US" dirty="0" smtClean="0"/>
          </a:p>
          <a:p>
            <a:pPr marL="68580" lvl="0" indent="0">
              <a:buNone/>
            </a:pPr>
            <a:endParaRPr lang="en-US" dirty="0"/>
          </a:p>
          <a:p>
            <a:pPr lvl="0"/>
            <a:r>
              <a:rPr lang="en-US" dirty="0" err="1"/>
              <a:t>Pengiriman</a:t>
            </a:r>
            <a:r>
              <a:rPr lang="en-US" dirty="0"/>
              <a:t> data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68580" lvl="0" indent="0">
              <a:buNone/>
            </a:pPr>
            <a:endParaRPr lang="en-US" dirty="0"/>
          </a:p>
          <a:p>
            <a:pPr lvl="0"/>
            <a:r>
              <a:rPr lang="en-US" dirty="0" err="1"/>
              <a:t>Penyimpanan</a:t>
            </a:r>
            <a:r>
              <a:rPr lang="en-US" dirty="0"/>
              <a:t> data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disk storage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r>
              <a:rPr lang="en-US" b="1" dirty="0"/>
              <a:t> </a:t>
            </a:r>
            <a:r>
              <a:rPr lang="en-US" b="1" dirty="0" err="1"/>
              <a:t>Klasik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416940" cy="3508977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kunci-simetri</a:t>
            </a:r>
            <a:endParaRPr lang="en-US" dirty="0"/>
          </a:p>
          <a:p>
            <a:pPr lvl="0"/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:</a:t>
            </a:r>
          </a:p>
          <a:p>
            <a:pPr lvl="1"/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modern. </a:t>
            </a:r>
          </a:p>
          <a:p>
            <a:pPr lvl="1"/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kelemahan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i="1" dirty="0"/>
              <a:t>cipher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Jenis</a:t>
            </a:r>
            <a:r>
              <a:rPr lang="en-US" sz="3600" b="1" dirty="0"/>
              <a:t> </a:t>
            </a:r>
            <a:r>
              <a:rPr lang="en-US" sz="3600" b="1" dirty="0" err="1"/>
              <a:t>kriptografi</a:t>
            </a:r>
            <a:r>
              <a:rPr lang="en-US" sz="3600" b="1" dirty="0"/>
              <a:t> </a:t>
            </a:r>
            <a:r>
              <a:rPr lang="en-US" sz="3600" b="1" dirty="0" err="1"/>
              <a:t>klasikAlgoritma</a:t>
            </a:r>
            <a:r>
              <a:rPr lang="en-US" sz="3600" b="1" dirty="0"/>
              <a:t> </a:t>
            </a:r>
            <a:br>
              <a:rPr lang="en-US" sz="36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488832" cy="4392488"/>
          </a:xfrm>
        </p:spPr>
        <p:txBody>
          <a:bodyPr>
            <a:normAutofit fontScale="70000" lnSpcReduction="20000"/>
          </a:bodyPr>
          <a:lstStyle/>
          <a:p>
            <a:pPr marL="284163" lvl="0" indent="-215900">
              <a:buAutoNum type="arabicPeriod"/>
            </a:pPr>
            <a:r>
              <a:rPr lang="en-US" b="1" i="1" dirty="0" smtClean="0"/>
              <a:t>Cipher</a:t>
            </a:r>
            <a:r>
              <a:rPr lang="en-US" b="1" dirty="0" smtClean="0"/>
              <a:t> </a:t>
            </a:r>
            <a:r>
              <a:rPr lang="en-US" b="1" dirty="0" err="1"/>
              <a:t>Substitusi</a:t>
            </a:r>
            <a:r>
              <a:rPr lang="en-US" b="1" dirty="0"/>
              <a:t> (</a:t>
            </a:r>
            <a:r>
              <a:rPr lang="en-US" b="1" i="1" dirty="0"/>
              <a:t>Substitution Ciphers</a:t>
            </a:r>
            <a:r>
              <a:rPr lang="en-US" b="1" dirty="0" smtClean="0"/>
              <a:t>)</a:t>
            </a:r>
          </a:p>
          <a:p>
            <a:pPr marL="6858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/>
              <a:t>Monoalfabet</a:t>
            </a:r>
            <a:r>
              <a:rPr lang="en-US" dirty="0"/>
              <a:t> :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chipertext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plaintext</a:t>
            </a:r>
          </a:p>
          <a:p>
            <a:pPr lvl="0"/>
            <a:r>
              <a:rPr lang="en-US" dirty="0" err="1"/>
              <a:t>Polyalfabet</a:t>
            </a:r>
            <a:r>
              <a:rPr lang="en-US" dirty="0"/>
              <a:t> :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chipertext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plaintext</a:t>
            </a:r>
          </a:p>
          <a:p>
            <a:pPr lvl="0"/>
            <a:r>
              <a:rPr lang="en-US" dirty="0" err="1"/>
              <a:t>Monograf</a:t>
            </a:r>
            <a:r>
              <a:rPr lang="en-US" dirty="0"/>
              <a:t> /unilateral: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plaintext</a:t>
            </a:r>
          </a:p>
          <a:p>
            <a:pPr lvl="0"/>
            <a:r>
              <a:rPr lang="en-US" dirty="0" err="1"/>
              <a:t>Polygraf</a:t>
            </a:r>
            <a:r>
              <a:rPr lang="en-US" dirty="0"/>
              <a:t> /multilateral: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plaintext</a:t>
            </a:r>
          </a:p>
          <a:p>
            <a:pPr marL="68580" lvl="0" indent="0">
              <a:buNone/>
            </a:pPr>
            <a:endParaRPr lang="en-US" dirty="0" smtClean="0"/>
          </a:p>
          <a:p>
            <a:pPr marL="68580" lvl="0" indent="0">
              <a:buNone/>
            </a:pPr>
            <a:r>
              <a:rPr lang="en-US" i="1" dirty="0" smtClean="0"/>
              <a:t>2. </a:t>
            </a:r>
            <a:r>
              <a:rPr lang="en-US" b="1" i="1" dirty="0" smtClean="0"/>
              <a:t>Cipher</a:t>
            </a:r>
            <a:r>
              <a:rPr lang="en-US" b="1" dirty="0" smtClean="0"/>
              <a:t> </a:t>
            </a:r>
            <a:r>
              <a:rPr lang="en-US" b="1" dirty="0" err="1"/>
              <a:t>Transposisi</a:t>
            </a:r>
            <a:r>
              <a:rPr lang="en-US" b="1" dirty="0"/>
              <a:t> (</a:t>
            </a:r>
            <a:r>
              <a:rPr lang="en-US" b="1" i="1" dirty="0"/>
              <a:t>Transposition Ciphers</a:t>
            </a:r>
            <a:r>
              <a:rPr lang="en-US" b="1" dirty="0" smtClean="0"/>
              <a:t>)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chiper</a:t>
            </a:r>
            <a:r>
              <a:rPr lang="en-US" dirty="0"/>
              <a:t> </a:t>
            </a:r>
            <a:r>
              <a:rPr lang="en-US" dirty="0" err="1"/>
              <a:t>transposisi</a:t>
            </a:r>
            <a:r>
              <a:rPr lang="en-US" dirty="0"/>
              <a:t>,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urutannya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transpose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Nama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permutasi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transpose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mempermutasikan</a:t>
            </a:r>
            <a:r>
              <a:rPr lang="en-US" dirty="0"/>
              <a:t> </a:t>
            </a:r>
            <a:r>
              <a:rPr lang="en-US" dirty="0" err="1"/>
              <a:t>karakter-karakter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68580" lvl="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Autofit/>
          </a:bodyPr>
          <a:lstStyle/>
          <a:p>
            <a:pPr lvl="0"/>
            <a:r>
              <a:rPr lang="en-US" sz="2800" b="1" i="1" dirty="0"/>
              <a:t>Cipher</a:t>
            </a:r>
            <a:r>
              <a:rPr lang="en-US" sz="2800" b="1" dirty="0"/>
              <a:t> </a:t>
            </a:r>
            <a:r>
              <a:rPr lang="en-US" sz="2800" b="1" dirty="0" err="1"/>
              <a:t>Substitusi</a:t>
            </a:r>
            <a:r>
              <a:rPr lang="en-US" sz="2800" b="1" dirty="0"/>
              <a:t> (</a:t>
            </a:r>
            <a:r>
              <a:rPr lang="en-US" sz="2800" b="1" i="1" dirty="0"/>
              <a:t>Substitution Ciphers</a:t>
            </a:r>
            <a:r>
              <a:rPr lang="en-US" sz="2800" b="1" dirty="0"/>
              <a:t>)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347845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en-US" b="1" i="1" dirty="0" smtClean="0"/>
              <a:t>a. Caesar </a:t>
            </a:r>
            <a:r>
              <a:rPr lang="en-US" b="1" i="1" dirty="0"/>
              <a:t>Cipher</a:t>
            </a:r>
            <a:endParaRPr lang="en-US" b="1" dirty="0"/>
          </a:p>
          <a:p>
            <a:pPr lvl="0"/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alfabet</a:t>
            </a:r>
            <a:r>
              <a:rPr lang="en-US" dirty="0"/>
              <a:t> </a:t>
            </a:r>
            <a:r>
              <a:rPr lang="en-US" dirty="0" err="1"/>
              <a:t>digeser</a:t>
            </a:r>
            <a:r>
              <a:rPr lang="en-US" dirty="0"/>
              <a:t> 3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</a:p>
          <a:p>
            <a:pPr indent="3175"/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: A B C D E F G H I J K L M N O P Q R S T U V W X Y Z </a:t>
            </a:r>
          </a:p>
          <a:p>
            <a:pPr indent="3175"/>
            <a:r>
              <a:rPr lang="en-US" sz="2000" i="1" dirty="0"/>
              <a:t>c</a:t>
            </a:r>
            <a:r>
              <a:rPr lang="en-US" sz="2000" i="1" baseline="-25000" dirty="0"/>
              <a:t>i </a:t>
            </a:r>
            <a:r>
              <a:rPr lang="en-US" sz="2000" dirty="0"/>
              <a:t>: </a:t>
            </a:r>
            <a:r>
              <a:rPr lang="en-US" sz="2000" b="1" dirty="0"/>
              <a:t>D E F G H I J K L M N O P Q R S T U V W X Y Z A B C</a:t>
            </a:r>
            <a:endParaRPr lang="en-US" dirty="0"/>
          </a:p>
          <a:p>
            <a:pPr lvl="0"/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68580" indent="0">
              <a:buNone/>
            </a:pPr>
            <a:r>
              <a:rPr lang="en-US" sz="2000" dirty="0" err="1" smtClean="0"/>
              <a:t>Plainteks</a:t>
            </a:r>
            <a:r>
              <a:rPr lang="en-US" sz="2000" dirty="0"/>
              <a:t>: 	AWASI ASTERIX </a:t>
            </a:r>
            <a:r>
              <a:rPr lang="en-US" sz="2000" dirty="0" smtClean="0"/>
              <a:t>    DAN </a:t>
            </a:r>
            <a:r>
              <a:rPr lang="en-US" sz="2000" dirty="0"/>
              <a:t>TEMANNYA </a:t>
            </a:r>
            <a:r>
              <a:rPr lang="en-US" sz="2000" dirty="0" smtClean="0"/>
              <a:t>  OBELIX</a:t>
            </a:r>
            <a:endParaRPr lang="en-US" sz="2000" dirty="0"/>
          </a:p>
          <a:p>
            <a:pPr marL="68580" indent="0">
              <a:buNone/>
            </a:pPr>
            <a:r>
              <a:rPr lang="en-US" sz="2000" dirty="0" err="1" smtClean="0"/>
              <a:t>Cipherteks</a:t>
            </a:r>
            <a:r>
              <a:rPr lang="en-US" sz="2000" dirty="0"/>
              <a:t>: 	</a:t>
            </a:r>
            <a:r>
              <a:rPr lang="en-GB" sz="2000" b="1" dirty="0"/>
              <a:t>DZDVL DVWHULA GDQ WHPDQQBA REHOLA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/>
              <a:t>Cipher</a:t>
            </a:r>
            <a:r>
              <a:rPr lang="en-US" sz="2800" b="1" dirty="0"/>
              <a:t> </a:t>
            </a:r>
            <a:r>
              <a:rPr lang="en-US" sz="2800" b="1" dirty="0" err="1"/>
              <a:t>Substitusi</a:t>
            </a:r>
            <a:r>
              <a:rPr lang="en-US" sz="2800" b="1" dirty="0"/>
              <a:t> (</a:t>
            </a:r>
            <a:r>
              <a:rPr lang="en-US" sz="2800" b="1" i="1" dirty="0"/>
              <a:t>Substitution Ciphers</a:t>
            </a:r>
            <a:r>
              <a:rPr lang="en-US" sz="2800" b="1" dirty="0"/>
              <a:t>)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6864" cy="3913660"/>
          </a:xfrm>
        </p:spPr>
        <p:txBody>
          <a:bodyPr>
            <a:normAutofit fontScale="92500" lnSpcReduction="10000"/>
          </a:bodyPr>
          <a:lstStyle/>
          <a:p>
            <a:pPr marL="68580" lvl="0" indent="0">
              <a:buNone/>
            </a:pPr>
            <a:r>
              <a:rPr lang="en-US" dirty="0" smtClean="0"/>
              <a:t>b. </a:t>
            </a:r>
            <a:r>
              <a:rPr lang="en-US" b="1" dirty="0" err="1" smtClean="0"/>
              <a:t>Vigènere</a:t>
            </a:r>
            <a:r>
              <a:rPr lang="en-US" b="1" dirty="0" smtClean="0"/>
              <a:t> </a:t>
            </a:r>
            <a:r>
              <a:rPr lang="en-US" b="1" dirty="0"/>
              <a:t>Cipher</a:t>
            </a:r>
          </a:p>
          <a:p>
            <a:pPr lvl="0"/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cipher </a:t>
            </a:r>
            <a:r>
              <a:rPr lang="en-US" dirty="0" err="1"/>
              <a:t>abjad-majemuk</a:t>
            </a:r>
            <a:r>
              <a:rPr lang="en-US" dirty="0"/>
              <a:t> (</a:t>
            </a:r>
            <a:r>
              <a:rPr lang="en-US" dirty="0" err="1"/>
              <a:t>polyalpabetic</a:t>
            </a:r>
            <a:r>
              <a:rPr lang="en-US" dirty="0"/>
              <a:t> substitution cipher ).</a:t>
            </a:r>
          </a:p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200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yang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penemunya</a:t>
            </a:r>
            <a:r>
              <a:rPr lang="en-US" dirty="0"/>
              <a:t> cipher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Vigènere</a:t>
            </a:r>
            <a:r>
              <a:rPr lang="en-US" dirty="0"/>
              <a:t> Cipher.</a:t>
            </a:r>
          </a:p>
          <a:p>
            <a:pPr lvl="0"/>
            <a:r>
              <a:rPr lang="en-US" dirty="0" err="1"/>
              <a:t>Vigènere</a:t>
            </a:r>
            <a:r>
              <a:rPr lang="en-US" dirty="0"/>
              <a:t> Cipher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Bujursangkar</a:t>
            </a:r>
            <a:r>
              <a:rPr lang="en-US" dirty="0"/>
              <a:t> </a:t>
            </a:r>
            <a:r>
              <a:rPr lang="en-US" dirty="0" err="1"/>
              <a:t>Vigènere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bujursangkar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huruf-huruf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Caesar Cipher (A = 0, B = 1, C = 2, …., Z = 25)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353661"/>
              </p:ext>
            </p:extLst>
          </p:nvPr>
        </p:nvGraphicFramePr>
        <p:xfrm>
          <a:off x="755576" y="980728"/>
          <a:ext cx="7632847" cy="1440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249"/>
                <a:gridCol w="577809"/>
                <a:gridCol w="577809"/>
                <a:gridCol w="597699"/>
                <a:gridCol w="577809"/>
                <a:gridCol w="577809"/>
                <a:gridCol w="577809"/>
                <a:gridCol w="577809"/>
                <a:gridCol w="577809"/>
                <a:gridCol w="577809"/>
                <a:gridCol w="577809"/>
                <a:gridCol w="577809"/>
                <a:gridCol w="577809"/>
              </a:tblGrid>
              <a:tr h="359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6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O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Q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U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W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Y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Z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6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680652"/>
              </p:ext>
            </p:extLst>
          </p:nvPr>
        </p:nvGraphicFramePr>
        <p:xfrm>
          <a:off x="827584" y="2636912"/>
          <a:ext cx="7416824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Document" r:id="rId3" imgW="6252759" imgH="3552790" progId="Word.Document.8">
                  <p:embed/>
                </p:oleObj>
              </mc:Choice>
              <mc:Fallback>
                <p:oleObj name="Document" r:id="rId3" imgW="6252759" imgH="3552790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636912"/>
                        <a:ext cx="7416824" cy="381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41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en-US" dirty="0" err="1"/>
              <a:t>sangkar</a:t>
            </a:r>
            <a:r>
              <a:rPr lang="en-US" dirty="0"/>
              <a:t> </a:t>
            </a:r>
            <a:r>
              <a:rPr lang="en-US" dirty="0" err="1"/>
              <a:t>Vigènere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ciperteks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kuncinya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Contoh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967725"/>
              </p:ext>
            </p:extLst>
          </p:nvPr>
        </p:nvGraphicFramePr>
        <p:xfrm>
          <a:off x="1115616" y="4181136"/>
          <a:ext cx="5112567" cy="73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6833"/>
                <a:gridCol w="689289"/>
                <a:gridCol w="689289"/>
                <a:gridCol w="689289"/>
                <a:gridCol w="689289"/>
                <a:gridCol w="689289"/>
                <a:gridCol w="689289"/>
              </a:tblGrid>
              <a:tr h="399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Plaintext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2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Kunci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9510" y="1772816"/>
            <a:ext cx="7128792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Buatlah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sandi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enkripsi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kata POLTEK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Kunci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HRO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menggunakan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Vigènere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Cipher!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Solusi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Dari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tiap-tiap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huruf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 plaintext,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pasangkan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satu-satu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berurutan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kuncinya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karena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kuncinya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karakter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sedangkan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plaintextnya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lebih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berarti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kuncinya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hingga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panjang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plaintextnya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</a:rPr>
              <a:t>Proses </a:t>
            </a:r>
            <a:r>
              <a:rPr lang="en-US" sz="1800" dirty="0" err="1">
                <a:solidFill>
                  <a:schemeClr val="tx1"/>
                </a:solidFill>
              </a:rPr>
              <a:t>berikutnya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kita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ubah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kunci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jadi</a:t>
            </a:r>
            <a:r>
              <a:rPr lang="en-US" sz="1800" dirty="0">
                <a:solidFill>
                  <a:schemeClr val="tx1"/>
                </a:solidFill>
              </a:rPr>
              <a:t> index </a:t>
            </a:r>
            <a:r>
              <a:rPr lang="en-US" sz="1800" dirty="0" err="1">
                <a:solidFill>
                  <a:schemeClr val="tx1"/>
                </a:solidFill>
              </a:rPr>
              <a:t>hurufnya</a:t>
            </a:r>
            <a:r>
              <a:rPr lang="en-US" sz="1800" dirty="0">
                <a:solidFill>
                  <a:schemeClr val="tx1"/>
                </a:solidFill>
              </a:rPr>
              <a:t>, yang </a:t>
            </a:r>
            <a:r>
              <a:rPr lang="en-US" sz="1800" dirty="0" err="1">
                <a:solidFill>
                  <a:schemeClr val="tx1"/>
                </a:solidFill>
              </a:rPr>
              <a:t>nantinya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kita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tambahkan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</a:t>
            </a:r>
            <a:r>
              <a:rPr lang="en-US" sz="1800" dirty="0">
                <a:solidFill>
                  <a:schemeClr val="tx1"/>
                </a:solidFill>
              </a:rPr>
              <a:t> index </a:t>
            </a:r>
            <a:r>
              <a:rPr lang="en-US" sz="1800" dirty="0" err="1">
                <a:solidFill>
                  <a:schemeClr val="tx1"/>
                </a:solidFill>
              </a:rPr>
              <a:t>plaintextnya</a:t>
            </a:r>
            <a:r>
              <a:rPr lang="en-US" sz="1800" dirty="0">
                <a:solidFill>
                  <a:schemeClr val="tx1"/>
                </a:solidFill>
              </a:rPr>
              <a:t> (A=0, Z=25):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81296"/>
              </p:ext>
            </p:extLst>
          </p:nvPr>
        </p:nvGraphicFramePr>
        <p:xfrm>
          <a:off x="1187624" y="1988840"/>
          <a:ext cx="6552725" cy="273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71"/>
                <a:gridCol w="2397156"/>
                <a:gridCol w="634983"/>
                <a:gridCol w="634983"/>
                <a:gridCol w="634983"/>
                <a:gridCol w="634983"/>
                <a:gridCol w="634983"/>
                <a:gridCol w="634983"/>
              </a:tblGrid>
              <a:tr h="370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Plaintext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Index Palintext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Kunci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Index </a:t>
                      </a:r>
                      <a:r>
                        <a:rPr lang="en-US" sz="1800" dirty="0" err="1">
                          <a:effectLst/>
                        </a:rPr>
                        <a:t>Kunci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4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(Plaintext + Kunci) Mod 26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Ciphertext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15616" y="4869160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Jadi</a:t>
            </a:r>
            <a:r>
              <a:rPr lang="en-US" dirty="0"/>
              <a:t>, kata “</a:t>
            </a:r>
            <a:r>
              <a:rPr lang="en-US" dirty="0" err="1"/>
              <a:t>enkripsi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POLTEK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HRO  </a:t>
            </a:r>
            <a:r>
              <a:rPr lang="en-US" dirty="0" err="1"/>
              <a:t>adalah</a:t>
            </a:r>
            <a:r>
              <a:rPr lang="en-US" dirty="0"/>
              <a:t> WHFZAVY</a:t>
            </a:r>
          </a:p>
        </p:txBody>
      </p:sp>
    </p:spTree>
    <p:extLst>
      <p:ext uri="{BB962C8B-B14F-4D97-AF65-F5344CB8AC3E}">
        <p14:creationId xmlns:p14="http://schemas.microsoft.com/office/powerpoint/2010/main" val="3319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Kriptografi</a:t>
            </a:r>
            <a:r>
              <a:rPr lang="en-US" dirty="0"/>
              <a:t>: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kerahasiaan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(data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menyamarkannya</a:t>
            </a:r>
            <a:r>
              <a:rPr lang="en-US" dirty="0"/>
              <a:t> (</a:t>
            </a:r>
            <a:r>
              <a:rPr lang="en-US" i="1" dirty="0"/>
              <a:t>to crypt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menyamar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penyandian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agar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mengecek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bawa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hasi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err="1">
                <a:solidFill>
                  <a:schemeClr val="tx1"/>
                </a:solidFill>
              </a:rPr>
              <a:t>enkripsinya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benar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lakukan</a:t>
            </a:r>
            <a:r>
              <a:rPr lang="en-US" sz="2000" dirty="0">
                <a:solidFill>
                  <a:schemeClr val="tx1"/>
                </a:solidFill>
              </a:rPr>
              <a:t> proses </a:t>
            </a:r>
            <a:r>
              <a:rPr lang="en-US" sz="2000" dirty="0" err="1" smtClean="0">
                <a:solidFill>
                  <a:schemeClr val="tx1"/>
                </a:solidFill>
              </a:rPr>
              <a:t>Dekripsinya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07912"/>
              </p:ext>
            </p:extLst>
          </p:nvPr>
        </p:nvGraphicFramePr>
        <p:xfrm>
          <a:off x="1115616" y="2132856"/>
          <a:ext cx="7056783" cy="2880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262"/>
                <a:gridCol w="2581553"/>
                <a:gridCol w="683828"/>
                <a:gridCol w="683828"/>
                <a:gridCol w="683828"/>
                <a:gridCol w="683828"/>
                <a:gridCol w="683828"/>
                <a:gridCol w="683828"/>
              </a:tblGrid>
              <a:tr h="390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Ciphertext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Index Ciphertext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Kunci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Index Kunci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(Ciphertext - Kunci) Mod 26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Ciphertext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024744" cy="685880"/>
          </a:xfrm>
        </p:spPr>
        <p:txBody>
          <a:bodyPr>
            <a:noAutofit/>
          </a:bodyPr>
          <a:lstStyle/>
          <a:p>
            <a:pPr lvl="0"/>
            <a:r>
              <a:rPr lang="en-US" sz="2400" b="1" i="1" dirty="0">
                <a:solidFill>
                  <a:schemeClr val="tx1"/>
                </a:solidFill>
              </a:rPr>
              <a:t>Cipher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Transposisi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i="1" dirty="0">
                <a:solidFill>
                  <a:schemeClr val="tx1"/>
                </a:solidFill>
              </a:rPr>
              <a:t>Transposition Ciphers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  <a:br>
              <a:rPr lang="en-US" sz="2400" b="1" dirty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b="1" dirty="0" err="1" smtClean="0"/>
              <a:t>Contoh</a:t>
            </a:r>
            <a:endParaRPr lang="en-US" sz="2000" b="1" dirty="0" smtClean="0"/>
          </a:p>
          <a:p>
            <a:pPr marL="68580" indent="0">
              <a:buNone/>
            </a:pPr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en-US" sz="2000" dirty="0" err="1"/>
              <a:t>ekripsi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“POLITEKNIK TELKOM BANDUNG”</a:t>
            </a:r>
          </a:p>
          <a:p>
            <a:pPr marL="68580" indent="0">
              <a:buNone/>
            </a:pPr>
            <a:r>
              <a:rPr lang="en-US" sz="2000" b="1" dirty="0" err="1"/>
              <a:t>S</a:t>
            </a:r>
            <a:r>
              <a:rPr lang="en-US" sz="2000" b="1" dirty="0" err="1" smtClean="0"/>
              <a:t>olusi</a:t>
            </a:r>
            <a:endParaRPr lang="en-US" sz="2000" dirty="0"/>
          </a:p>
          <a:p>
            <a:pPr lvl="0"/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meng-enkripsi</a:t>
            </a:r>
            <a:r>
              <a:rPr lang="en-US" sz="2000" dirty="0"/>
              <a:t> </a:t>
            </a:r>
            <a:r>
              <a:rPr lang="en-US" sz="2000" dirty="0" err="1"/>
              <a:t>pesan</a:t>
            </a:r>
            <a:r>
              <a:rPr lang="en-US" sz="2000" dirty="0"/>
              <a:t>, </a:t>
            </a:r>
            <a:r>
              <a:rPr lang="en-US" sz="2000" dirty="0" err="1"/>
              <a:t>plainteks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horizontal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lebar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, </a:t>
            </a:r>
            <a:r>
              <a:rPr lang="en-US" sz="2000" dirty="0" err="1"/>
              <a:t>misal</a:t>
            </a:r>
            <a:r>
              <a:rPr lang="en-US" sz="2000" dirty="0"/>
              <a:t> </a:t>
            </a:r>
            <a:r>
              <a:rPr lang="en-US" sz="2000" dirty="0" err="1"/>
              <a:t>selebar</a:t>
            </a:r>
            <a:r>
              <a:rPr lang="en-US" sz="2000" dirty="0"/>
              <a:t> 5 </a:t>
            </a:r>
            <a:r>
              <a:rPr lang="en-US" sz="2000" dirty="0" err="1"/>
              <a:t>karakter</a:t>
            </a:r>
            <a:r>
              <a:rPr lang="en-US" sz="2000" dirty="0"/>
              <a:t> (</a:t>
            </a:r>
            <a:r>
              <a:rPr lang="en-US" sz="2000" dirty="0" err="1"/>
              <a:t>kunci</a:t>
            </a:r>
            <a:r>
              <a:rPr lang="en-US" sz="2000" dirty="0"/>
              <a:t> k = 5): 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chiperteksnya</a:t>
            </a:r>
            <a:r>
              <a:rPr lang="en-US" sz="2000" dirty="0"/>
              <a:t> </a:t>
            </a:r>
            <a:r>
              <a:rPr lang="en-US" sz="2000" dirty="0" err="1"/>
              <a:t>dibaca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vertikal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: PETMUOKEBNLNLAGIIKNTKOD</a:t>
            </a:r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742014"/>
              </p:ext>
            </p:extLst>
          </p:nvPr>
        </p:nvGraphicFramePr>
        <p:xfrm>
          <a:off x="1043608" y="4221088"/>
          <a:ext cx="3423915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783"/>
                <a:gridCol w="684783"/>
                <a:gridCol w="684783"/>
                <a:gridCol w="684783"/>
                <a:gridCol w="684783"/>
              </a:tblGrid>
              <a:tr h="383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2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704856" cy="4752528"/>
          </a:xfrm>
        </p:spPr>
        <p:txBody>
          <a:bodyPr/>
          <a:lstStyle/>
          <a:p>
            <a:pPr marL="6858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link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id-ID" u="sng" dirty="0">
                <a:hlinkClick r:id="rId2"/>
              </a:rPr>
              <a:t>http://www.youtube.com/watch?v=IzVCrSrZIX8</a:t>
            </a:r>
            <a:r>
              <a:rPr lang="en-US" dirty="0"/>
              <a:t> (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)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024744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23652"/>
            <a:ext cx="8352928" cy="3508977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en-US" sz="3200" dirty="0" err="1"/>
              <a:t>Ubahlah</a:t>
            </a:r>
            <a:r>
              <a:rPr lang="en-US" sz="3200" dirty="0"/>
              <a:t> </a:t>
            </a:r>
            <a:r>
              <a:rPr lang="en-US" sz="3200" dirty="0" err="1"/>
              <a:t>chippertext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kata </a:t>
            </a:r>
            <a:r>
              <a:rPr lang="en-US" sz="3200" dirty="0" err="1"/>
              <a:t>sandi</a:t>
            </a:r>
            <a:r>
              <a:rPr lang="en-US" sz="3200" dirty="0"/>
              <a:t> “JNR”. </a:t>
            </a:r>
            <a:r>
              <a:rPr lang="en-US" sz="3200" dirty="0" err="1"/>
              <a:t>Selanjutnya</a:t>
            </a:r>
            <a:r>
              <a:rPr lang="en-US" sz="3200" dirty="0"/>
              <a:t> </a:t>
            </a:r>
            <a:r>
              <a:rPr lang="en-US" sz="3200" dirty="0" err="1"/>
              <a:t>kerjakanlah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diminta</a:t>
            </a:r>
            <a:r>
              <a:rPr lang="en-US" sz="3200" dirty="0" smtClean="0"/>
              <a:t>!.</a:t>
            </a:r>
          </a:p>
          <a:p>
            <a:pPr marL="68580" lvl="0" indent="0">
              <a:buNone/>
            </a:pPr>
            <a:endParaRPr lang="en-US" sz="3200" dirty="0"/>
          </a:p>
          <a:p>
            <a:pPr marL="68580" indent="0">
              <a:buNone/>
            </a:pPr>
            <a:r>
              <a:rPr lang="pt-BR" sz="3200" dirty="0" smtClean="0"/>
              <a:t>T R E J Y Z C R D J A U N X R C Z L</a:t>
            </a:r>
            <a:endParaRPr lang="pt-BR" sz="2000" dirty="0"/>
          </a:p>
          <a:p>
            <a:pPr marL="6858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44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2736304" cy="61387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418016" cy="3493008"/>
          </a:xfrm>
        </p:spPr>
        <p:txBody>
          <a:bodyPr>
            <a:normAutofit lnSpcReduction="10000"/>
          </a:bodyPr>
          <a:lstStyle/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Munir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 R.,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Matematika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Diskrit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Infomatika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kedua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Bandung, 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Rosen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K. H.,  Discrete Mathematics and Its Applications, 5th  edition, McGraw-Hill, Singapore,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Lipschutz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S., Lipson M.,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Discrete Mathematics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McGraw Hill USA, 1997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Grossman, Discrete Mathematics for Computing, Second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Edition,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Grassroot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Series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024744" cy="936104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err="1"/>
              <a:t>Beberapa</a:t>
            </a:r>
            <a:r>
              <a:rPr lang="en-US" sz="3100" b="1" dirty="0"/>
              <a:t> </a:t>
            </a:r>
            <a:r>
              <a:rPr lang="en-US" sz="3100" b="1" dirty="0" err="1"/>
              <a:t>contoh</a:t>
            </a:r>
            <a:r>
              <a:rPr lang="en-US" sz="3100" b="1" dirty="0"/>
              <a:t> </a:t>
            </a:r>
            <a:r>
              <a:rPr lang="en-US" sz="3100" b="1" dirty="0" err="1"/>
              <a:t>dalam</a:t>
            </a:r>
            <a:r>
              <a:rPr lang="en-US" sz="3100" b="1" dirty="0"/>
              <a:t> </a:t>
            </a:r>
            <a:r>
              <a:rPr lang="en-US" sz="3100" b="1" dirty="0" err="1"/>
              <a:t>kehidupan</a:t>
            </a:r>
            <a:r>
              <a:rPr lang="en-US" sz="3100" b="1" dirty="0"/>
              <a:t> yang </a:t>
            </a:r>
            <a:r>
              <a:rPr lang="en-US" sz="3100" b="1" dirty="0" err="1"/>
              <a:t>menggunakan</a:t>
            </a:r>
            <a:r>
              <a:rPr lang="en-US" sz="3100" b="1" dirty="0"/>
              <a:t> </a:t>
            </a:r>
            <a:r>
              <a:rPr lang="en-US" sz="3100" b="1" dirty="0" err="1"/>
              <a:t>kriptografi</a:t>
            </a:r>
            <a:r>
              <a:rPr lang="en-US" sz="3100" b="1" dirty="0"/>
              <a:t/>
            </a:r>
            <a:br>
              <a:rPr lang="en-US" sz="31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6777317" cy="3508977"/>
          </a:xfrm>
        </p:spPr>
        <p:txBody>
          <a:bodyPr/>
          <a:lstStyle/>
          <a:p>
            <a:pPr lvl="0"/>
            <a:r>
              <a:rPr lang="en-US" dirty="0" smtClean="0"/>
              <a:t>ATM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  <a:p>
            <a:pPr lvl="0"/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genggam</a:t>
            </a:r>
            <a:r>
              <a:rPr lang="en-US" dirty="0"/>
              <a:t> (HP)</a:t>
            </a:r>
          </a:p>
          <a:p>
            <a:pPr lvl="0"/>
            <a:r>
              <a:rPr lang="en-US" dirty="0" err="1"/>
              <a:t>Komputer</a:t>
            </a:r>
            <a:r>
              <a:rPr lang="en-US" dirty="0"/>
              <a:t> di lab/</a:t>
            </a:r>
            <a:r>
              <a:rPr lang="en-US" dirty="0" err="1"/>
              <a:t>kantor</a:t>
            </a:r>
            <a:endParaRPr lang="en-US" dirty="0"/>
          </a:p>
          <a:p>
            <a:pPr lvl="0"/>
            <a:r>
              <a:rPr lang="en-US" dirty="0"/>
              <a:t>Internet</a:t>
            </a:r>
          </a:p>
          <a:p>
            <a:pPr lvl="0"/>
            <a:r>
              <a:rPr lang="en-US" dirty="0" err="1"/>
              <a:t>Gedung-gedung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Pangkalan</a:t>
            </a:r>
            <a:r>
              <a:rPr lang="en-US" dirty="0"/>
              <a:t> </a:t>
            </a:r>
            <a:r>
              <a:rPr lang="en-US" dirty="0" err="1"/>
              <a:t>militer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kriptos</a:t>
            </a:r>
            <a:r>
              <a:rPr lang="en-US" dirty="0"/>
              <a:t> (”hidden”) </a:t>
            </a:r>
            <a:r>
              <a:rPr lang="en-US" dirty="0" err="1"/>
              <a:t>dan</a:t>
            </a:r>
            <a:r>
              <a:rPr lang="en-US" dirty="0"/>
              <a:t> logos (”written”),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“</a:t>
            </a:r>
            <a:r>
              <a:rPr lang="en-US" dirty="0" err="1"/>
              <a:t>menyembunyikan</a:t>
            </a:r>
            <a:r>
              <a:rPr lang="en-US" dirty="0"/>
              <a:t>” </a:t>
            </a:r>
            <a:r>
              <a:rPr lang="en-US" dirty="0" err="1"/>
              <a:t>pesan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modern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 kali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78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6777317" cy="3508977"/>
          </a:xfrm>
        </p:spPr>
        <p:txBody>
          <a:bodyPr/>
          <a:lstStyle/>
          <a:p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Sparta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militer</a:t>
            </a:r>
            <a:r>
              <a:rPr lang="en-US" dirty="0"/>
              <a:t>. </a:t>
            </a:r>
            <a:r>
              <a:rPr lang="en-US" dirty="0" err="1"/>
              <a:t>Archilochus</a:t>
            </a:r>
            <a:r>
              <a:rPr lang="en-US" dirty="0"/>
              <a:t> </a:t>
            </a:r>
            <a:r>
              <a:rPr lang="en-US" dirty="0" err="1"/>
              <a:t>sejerawan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ke-7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masehi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tentara</a:t>
            </a:r>
            <a:r>
              <a:rPr lang="en-US" dirty="0"/>
              <a:t> Sparta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 </a:t>
            </a:r>
            <a:r>
              <a:rPr lang="en-US" dirty="0" err="1"/>
              <a:t>Scytale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 </a:t>
            </a:r>
            <a:r>
              <a:rPr lang="en-US" dirty="0" err="1"/>
              <a:t>pesan</a:t>
            </a:r>
            <a:r>
              <a:rPr lang="en-US" dirty="0"/>
              <a:t>.  </a:t>
            </a:r>
            <a:r>
              <a:rPr lang="en-US" dirty="0" err="1"/>
              <a:t>Scytale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silider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pita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kain</a:t>
            </a:r>
            <a:r>
              <a:rPr lang="en-US" dirty="0"/>
              <a:t>/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7482" y="4365104"/>
            <a:ext cx="51125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47071" y="5733256"/>
            <a:ext cx="77123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err="1" smtClean="0"/>
              <a:t>Silider</a:t>
            </a:r>
            <a:r>
              <a:rPr lang="en-US" dirty="0"/>
              <a:t>,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melilitkan</a:t>
            </a:r>
            <a:r>
              <a:rPr lang="en-US" dirty="0"/>
              <a:t> pita </a:t>
            </a:r>
            <a:r>
              <a:rPr lang="en-US" dirty="0" err="1"/>
              <a:t>pesan</a:t>
            </a:r>
            <a:r>
              <a:rPr lang="en-US" dirty="0"/>
              <a:t> 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Pita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dililitkan</a:t>
            </a:r>
            <a:r>
              <a:rPr lang="en-US" dirty="0"/>
              <a:t> di </a:t>
            </a:r>
            <a:r>
              <a:rPr lang="en-US" dirty="0" err="1"/>
              <a:t>siliner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sparta</a:t>
            </a:r>
            <a:r>
              <a:rPr lang="en-US" dirty="0" smtClean="0"/>
              <a:t> with </a:t>
            </a:r>
            <a:r>
              <a:rPr lang="en-US" dirty="0" err="1"/>
              <a:t>c</a:t>
            </a:r>
            <a:r>
              <a:rPr lang="en-US" dirty="0" err="1" smtClean="0"/>
              <a:t>riptograph</a:t>
            </a:r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5"/>
            <a:ext cx="6984776" cy="429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3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melilitkan</a:t>
            </a:r>
            <a:r>
              <a:rPr lang="en-US" dirty="0"/>
              <a:t> pita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silider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menutupi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silinder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tindih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tulislah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disembunyikan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Leodinas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komandan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“KILL KING TOMORROW MIDNIGHT”. 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per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pita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dililitkan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silinder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4653136"/>
            <a:ext cx="36004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11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632848" cy="50405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pisahkan</a:t>
            </a:r>
            <a:r>
              <a:rPr lang="en-US" dirty="0"/>
              <a:t> pita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silinder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karakter-karakter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pita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pita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dibentangkan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terbaca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“KTMIOTLMDLONKRIIRGGWT “</a:t>
            </a:r>
          </a:p>
          <a:p>
            <a:endParaRPr lang="en-US" dirty="0"/>
          </a:p>
          <a:p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mata-mata</a:t>
            </a:r>
            <a:r>
              <a:rPr lang="en-US" dirty="0"/>
              <a:t> Xerxes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Leonidas </a:t>
            </a:r>
            <a:r>
              <a:rPr lang="en-US" dirty="0" err="1"/>
              <a:t>mendapat</a:t>
            </a:r>
            <a:r>
              <a:rPr lang="en-US" dirty="0"/>
              <a:t> pita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silinder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melilitkannya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silinder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smtClean="0"/>
              <a:t>(slide </a:t>
            </a:r>
            <a:r>
              <a:rPr lang="en-US" dirty="0" err="1" smtClean="0"/>
              <a:t>sebelumnya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terbaca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terminologi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err="1"/>
              <a:t>Plainteks</a:t>
            </a:r>
            <a:r>
              <a:rPr lang="en-US" dirty="0"/>
              <a:t> (</a:t>
            </a:r>
            <a:r>
              <a:rPr lang="en-US" i="1" dirty="0"/>
              <a:t>plaintext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cleartext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):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dirahasiakan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Chiperteks</a:t>
            </a:r>
            <a:r>
              <a:rPr lang="en-US" dirty="0"/>
              <a:t> (</a:t>
            </a:r>
            <a:r>
              <a:rPr lang="en-US" i="1" dirty="0" err="1"/>
              <a:t>chipertext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cryptogram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tersandi</a:t>
            </a:r>
            <a:r>
              <a:rPr lang="en-US" dirty="0"/>
              <a:t>):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penyandian</a:t>
            </a:r>
            <a:r>
              <a:rPr lang="en-US" dirty="0"/>
              <a:t>. </a:t>
            </a:r>
          </a:p>
          <a:p>
            <a:pPr lvl="0"/>
            <a:r>
              <a:rPr lang="en-US" b="1" dirty="0" err="1"/>
              <a:t>Enkripsi</a:t>
            </a:r>
            <a:r>
              <a:rPr lang="en-US" dirty="0"/>
              <a:t> (</a:t>
            </a:r>
            <a:r>
              <a:rPr lang="en-US" i="1" dirty="0"/>
              <a:t>encryption </a:t>
            </a:r>
            <a:r>
              <a:rPr lang="en-US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enchipering</a:t>
            </a:r>
            <a:r>
              <a:rPr lang="en-US" dirty="0"/>
              <a:t>): proses </a:t>
            </a:r>
            <a:r>
              <a:rPr lang="en-US" dirty="0" err="1"/>
              <a:t>penyandian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chiperteks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Dekripsi</a:t>
            </a:r>
            <a:r>
              <a:rPr lang="en-US" dirty="0"/>
              <a:t> (</a:t>
            </a:r>
            <a:r>
              <a:rPr lang="en-US" i="1" dirty="0"/>
              <a:t>decryption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dechipering</a:t>
            </a:r>
            <a:r>
              <a:rPr lang="en-US" dirty="0"/>
              <a:t>): proses </a:t>
            </a:r>
            <a:r>
              <a:rPr lang="en-US" dirty="0" err="1"/>
              <a:t>pembalikan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chiperteks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6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1315</Words>
  <Application>Microsoft Office PowerPoint</Application>
  <PresentationFormat>On-screen Show (4:3)</PresentationFormat>
  <Paragraphs>296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Century Gothic</vt:lpstr>
      <vt:lpstr>Times New Roman</vt:lpstr>
      <vt:lpstr>Wingdings</vt:lpstr>
      <vt:lpstr>Wingdings 2</vt:lpstr>
      <vt:lpstr>Austin</vt:lpstr>
      <vt:lpstr>Document</vt:lpstr>
      <vt:lpstr>Fungsi dalam Kriptografi</vt:lpstr>
      <vt:lpstr>Defenisi Kriptografi</vt:lpstr>
      <vt:lpstr>Beberapa contoh dalam kehidupan yang menggunakan kriptografi </vt:lpstr>
      <vt:lpstr>Sejarah Kriptografi</vt:lpstr>
      <vt:lpstr>PowerPoint Presentation</vt:lpstr>
      <vt:lpstr>From sparta with criptograph</vt:lpstr>
      <vt:lpstr>PowerPoint Presentation</vt:lpstr>
      <vt:lpstr>PowerPoint Presentation</vt:lpstr>
      <vt:lpstr>Beberapa terminologi dasar dalam kriptografi</vt:lpstr>
      <vt:lpstr>Beberapa terminologi dasar dalam kriptografi(2)</vt:lpstr>
      <vt:lpstr>PowerPoint Presentation</vt:lpstr>
      <vt:lpstr>Algoritma Kriptografi Klasik </vt:lpstr>
      <vt:lpstr>Jenis kriptografi klasikAlgoritma  </vt:lpstr>
      <vt:lpstr>Cipher Substitusi (Substitution Ciphers) </vt:lpstr>
      <vt:lpstr>Cipher Substitusi (Substitution Ciphers) </vt:lpstr>
      <vt:lpstr>PowerPoint Presentation</vt:lpstr>
      <vt:lpstr>PowerPoint Presentation</vt:lpstr>
      <vt:lpstr>Contoh: </vt:lpstr>
      <vt:lpstr>Proses berikutnya, kita ubah kunci nya jadi index hurufnya, yang nantinya akan kita tambahkan ke index plaintextnya (A=0, Z=25): </vt:lpstr>
      <vt:lpstr>Untuk mengecek bawa hasi; enkripsinya adalah benar maka lakukan proses Dekripsinya, yaitu </vt:lpstr>
      <vt:lpstr>Cipher Transposisi (Transposition Ciphers) </vt:lpstr>
      <vt:lpstr>PowerPoint Presentation</vt:lpstr>
      <vt:lpstr>Latihan Soal</vt:lpstr>
      <vt:lpstr>referensi</vt:lpstr>
    </vt:vector>
  </TitlesOfParts>
  <Manager>Teten Kustendi</Manager>
  <Company>Politeknik Telkom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Diskrit</dc:title>
  <dc:subject>Fungsi</dc:subject>
  <dc:creator>Hanung N. Prasetyo</dc:creator>
  <cp:keywords>Fungsi</cp:keywords>
  <cp:lastModifiedBy>FERRA ARIK</cp:lastModifiedBy>
  <cp:revision>68</cp:revision>
  <dcterms:created xsi:type="dcterms:W3CDTF">2009-03-04T06:32:49Z</dcterms:created>
  <dcterms:modified xsi:type="dcterms:W3CDTF">2018-08-19T14:04:55Z</dcterms:modified>
</cp:coreProperties>
</file>