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5"/>
  </p:notesMasterIdLst>
  <p:sldIdLst>
    <p:sldId id="378" r:id="rId2"/>
    <p:sldId id="382" r:id="rId3"/>
    <p:sldId id="380" r:id="rId4"/>
    <p:sldId id="269" r:id="rId5"/>
    <p:sldId id="345" r:id="rId6"/>
    <p:sldId id="270" r:id="rId7"/>
    <p:sldId id="346" r:id="rId8"/>
    <p:sldId id="361" r:id="rId9"/>
    <p:sldId id="271" r:id="rId10"/>
    <p:sldId id="272" r:id="rId11"/>
    <p:sldId id="347" r:id="rId12"/>
    <p:sldId id="273" r:id="rId13"/>
    <p:sldId id="274" r:id="rId14"/>
    <p:sldId id="349" r:id="rId15"/>
    <p:sldId id="275" r:id="rId16"/>
    <p:sldId id="350" r:id="rId17"/>
    <p:sldId id="283" r:id="rId18"/>
    <p:sldId id="284" r:id="rId19"/>
    <p:sldId id="285" r:id="rId20"/>
    <p:sldId id="286" r:id="rId21"/>
    <p:sldId id="287" r:id="rId22"/>
    <p:sldId id="351" r:id="rId23"/>
    <p:sldId id="352" r:id="rId24"/>
    <p:sldId id="288" r:id="rId25"/>
    <p:sldId id="289" r:id="rId26"/>
    <p:sldId id="290" r:id="rId27"/>
    <p:sldId id="353" r:id="rId28"/>
    <p:sldId id="354" r:id="rId29"/>
    <p:sldId id="291" r:id="rId30"/>
    <p:sldId id="355" r:id="rId31"/>
    <p:sldId id="358" r:id="rId32"/>
    <p:sldId id="359" r:id="rId33"/>
    <p:sldId id="343" r:id="rId34"/>
    <p:sldId id="344" r:id="rId35"/>
    <p:sldId id="360" r:id="rId36"/>
    <p:sldId id="362" r:id="rId37"/>
    <p:sldId id="363" r:id="rId38"/>
    <p:sldId id="364" r:id="rId39"/>
    <p:sldId id="365" r:id="rId40"/>
    <p:sldId id="366" r:id="rId41"/>
    <p:sldId id="367" r:id="rId42"/>
    <p:sldId id="368" r:id="rId43"/>
    <p:sldId id="369" r:id="rId44"/>
    <p:sldId id="370" r:id="rId45"/>
    <p:sldId id="372" r:id="rId46"/>
    <p:sldId id="371" r:id="rId47"/>
    <p:sldId id="376" r:id="rId48"/>
    <p:sldId id="375" r:id="rId49"/>
    <p:sldId id="373" r:id="rId50"/>
    <p:sldId id="374" r:id="rId51"/>
    <p:sldId id="377" r:id="rId52"/>
    <p:sldId id="381" r:id="rId53"/>
    <p:sldId id="379" r:id="rId54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6" autoAdjust="0"/>
    <p:restoredTop sz="93165" autoAdjust="0"/>
  </p:normalViewPr>
  <p:slideViewPr>
    <p:cSldViewPr>
      <p:cViewPr varScale="1">
        <p:scale>
          <a:sx n="66" d="100"/>
          <a:sy n="66" d="100"/>
        </p:scale>
        <p:origin x="132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542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0610126-D61A-4E09-8BF1-ABA4CFCDE467}" type="datetimeFigureOut">
              <a:rPr lang="en-US"/>
              <a:pPr>
                <a:defRPr/>
              </a:pPr>
              <a:t>8/19/2018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E89CF9A-7BE9-416B-8B33-BC920FA6E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83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terminologi</a:t>
            </a:r>
            <a:r>
              <a:rPr lang="en-US" baseline="0" dirty="0" smtClean="0"/>
              <a:t> Graf, </a:t>
            </a:r>
            <a:r>
              <a:rPr lang="en-US" baseline="0" dirty="0" err="1" smtClean="0"/>
              <a:t>dosen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disarankan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melibatkan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secara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aktif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partisipasi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mahasiswa</a:t>
            </a:r>
            <a:r>
              <a:rPr lang="en-US" baseline="0" dirty="0" smtClean="0"/>
              <a:t> agar </a:t>
            </a:r>
            <a:r>
              <a:rPr lang="en-US" baseline="0" dirty="0" err="1" smtClean="0"/>
              <a:t>memahami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teori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graf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baik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89CF9A-7BE9-416B-8B33-BC920FA6EA7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31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menguraikan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graf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euler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hamilton</a:t>
            </a:r>
            <a:r>
              <a:rPr lang="en-US" baseline="0" dirty="0" smtClean="0"/>
              <a:t> , </a:t>
            </a:r>
            <a:r>
              <a:rPr lang="en-US" baseline="0" dirty="0" err="1" smtClean="0"/>
              <a:t>dosen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memberikan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latihan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secara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intensif</a:t>
            </a:r>
            <a:r>
              <a:rPr lang="en-US" baseline="0" dirty="0" smtClean="0"/>
              <a:t> agar </a:t>
            </a:r>
            <a:r>
              <a:rPr lang="en-US" baseline="0" dirty="0" err="1" smtClean="0"/>
              <a:t>mahasiswa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benar-benar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memahami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perbedaan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mendasar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antara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euler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smtClean="0"/>
              <a:t>hamilton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89CF9A-7BE9-416B-8B33-BC920FA6EA7F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2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F9FF2861-68B7-4115-B4C0-9E5B635798E0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193EEAD-553A-41AE-92E0-F05382005AF7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2D6E8F-C419-4A88-A3F3-E2EBF3D78A43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0DE5C-6ACA-45E2-9300-8291123B48E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558EFC-F320-46F3-B322-CE04E4205E9E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C27992-6C6A-4D48-8205-F4F8624C3FA7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359D9D-E721-4DC9-B687-BC6F89AE9B03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E3BF4-C9A2-4B4C-ADBC-CC0B7419999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573F56-9EB8-4D0E-8D39-89A44BC44457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B24A1-24AB-478A-A320-26F01EA92CD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77B138-516D-44BC-BA81-9117CCDA2AFB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373CD4-CA77-408F-97FE-A7CC88DDC6A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5A2196-C3C1-468A-A690-4791010B492E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1E494-0B39-4F63-A7DA-F05B68875E87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4B45ED-9E3B-43A1-93DC-AF9CD22962BC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4C838-D21E-44A5-81C7-3E7C33B638E1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758F36-EDC5-44C5-84A0-C0BB1C2C0884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1660E-0055-4D3F-90D9-BCA2A87A9C8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69A79-954C-4433-8F00-A7E4ECC92664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70EED-6529-417F-AA12-D5565BBFCE78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D93FF4-B3F8-4283-8B4E-92E8B789D7FA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C6CE2-ACDE-4F0F-8664-B8210368114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853AF2A2-5560-4D3B-B1FB-8893731CB5BD}" type="datetimeFigureOut">
              <a:rPr lang="id-ID" smtClean="0"/>
              <a:pPr>
                <a:defRPr/>
              </a:pPr>
              <a:t>19/08/2018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A466044D-38A5-4BA5-A45E-0044B36F6F93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wmf"/><Relationship Id="rId4" Type="http://schemas.openxmlformats.org/officeDocument/2006/relationships/oleObject" Target="../embeddings/Microsoft_Word_97_-_2003_Document1.doc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wmf"/><Relationship Id="rId4" Type="http://schemas.openxmlformats.org/officeDocument/2006/relationships/oleObject" Target="../embeddings/Microsoft_Word_97_-_2003_Document2.doc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Word_97_-_2003_Document3.doc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2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3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4.e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5.e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6.e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7.e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8.e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9.e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0.e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1.emf"/><Relationship Id="rId4" Type="http://schemas.openxmlformats.org/officeDocument/2006/relationships/oleObject" Target="../embeddings/oleObject20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oCJ-l0Htuk" TargetMode="External"/><Relationship Id="rId2" Type="http://schemas.openxmlformats.org/officeDocument/2006/relationships/hyperlink" Target="http://www.youtube.com/watch?v=VRcX9Fzu1J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phlZv2lRQu0" TargetMode="Externa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jpeg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36912"/>
            <a:ext cx="7715304" cy="1224136"/>
          </a:xfrm>
        </p:spPr>
        <p:txBody>
          <a:bodyPr rtlCol="0"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id-ID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Graf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3969930"/>
            <a:ext cx="39678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Disusun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: </a:t>
            </a:r>
          </a:p>
          <a:p>
            <a:r>
              <a:rPr lang="en-US" b="1" dirty="0" err="1"/>
              <a:t>Hanung</a:t>
            </a:r>
            <a:r>
              <a:rPr lang="en-US" b="1" dirty="0"/>
              <a:t> N. </a:t>
            </a:r>
            <a:r>
              <a:rPr lang="en-US" b="1" dirty="0" err="1"/>
              <a:t>Prasetyo</a:t>
            </a:r>
            <a:r>
              <a:rPr lang="en-US" b="1" dirty="0"/>
              <a:t>, </a:t>
            </a:r>
            <a:r>
              <a:rPr lang="en-US" b="1" dirty="0" err="1"/>
              <a:t>S.Si</a:t>
            </a:r>
            <a:r>
              <a:rPr lang="en-US" b="1" dirty="0"/>
              <a:t>, M.T. </a:t>
            </a:r>
            <a:r>
              <a:rPr lang="en-US" b="1" dirty="0" err="1"/>
              <a:t>dkk</a:t>
            </a:r>
            <a:endParaRPr lang="en-US" b="1" dirty="0"/>
          </a:p>
          <a:p>
            <a:r>
              <a:rPr lang="en-US" b="1" dirty="0"/>
              <a:t>hanungnp@telkomuniversity.ac.id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6309320"/>
            <a:ext cx="8858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Hanya</a:t>
            </a:r>
            <a:r>
              <a:rPr lang="en-US" i="1" dirty="0" smtClean="0"/>
              <a:t> </a:t>
            </a:r>
            <a:r>
              <a:rPr lang="en-US" i="1" dirty="0" err="1" smtClean="0"/>
              <a:t>dipergunakan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kepentingan</a:t>
            </a:r>
            <a:r>
              <a:rPr lang="en-US" i="1" dirty="0" smtClean="0"/>
              <a:t> </a:t>
            </a:r>
            <a:r>
              <a:rPr lang="en-US" i="1" dirty="0" err="1" smtClean="0"/>
              <a:t>pengajaran</a:t>
            </a:r>
            <a:r>
              <a:rPr lang="en-US" i="1" dirty="0" smtClean="0"/>
              <a:t> di </a:t>
            </a:r>
            <a:r>
              <a:rPr lang="en-US" i="1" dirty="0" err="1" smtClean="0"/>
              <a:t>Lingkungan</a:t>
            </a:r>
            <a:r>
              <a:rPr lang="en-US" i="1" dirty="0" smtClean="0"/>
              <a:t> Telkom University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5373216"/>
            <a:ext cx="3159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DPH1A3-Logika </a:t>
            </a:r>
            <a:r>
              <a:rPr lang="en-US" dirty="0" err="1" smtClean="0"/>
              <a:t>Matematika</a:t>
            </a:r>
            <a:endParaRPr lang="en-US" dirty="0" smtClean="0"/>
          </a:p>
          <a:p>
            <a:r>
              <a:rPr lang="en-US" dirty="0" smtClean="0"/>
              <a:t>Semester </a:t>
            </a:r>
            <a:r>
              <a:rPr lang="en-US" dirty="0" err="1" smtClean="0"/>
              <a:t>Ganjil</a:t>
            </a:r>
            <a:r>
              <a:rPr lang="en-US" dirty="0"/>
              <a:t> </a:t>
            </a:r>
            <a:r>
              <a:rPr lang="en-US" dirty="0" smtClean="0"/>
              <a:t>2018 </a:t>
            </a:r>
            <a:r>
              <a:rPr lang="en-US" dirty="0" smtClean="0"/>
              <a:t>- </a:t>
            </a:r>
            <a:r>
              <a:rPr lang="en-US" dirty="0" smtClean="0"/>
              <a:t>2019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077595" cy="107759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34057" y="172978"/>
            <a:ext cx="318542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Universitas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Telkom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www.telkomuniversity.ac.id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54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2"/>
          <p:cNvSpPr>
            <a:spLocks noGrp="1"/>
          </p:cNvSpPr>
          <p:nvPr>
            <p:ph type="title"/>
          </p:nvPr>
        </p:nvSpPr>
        <p:spPr>
          <a:xfrm>
            <a:off x="569647" y="692696"/>
            <a:ext cx="7024744" cy="4571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b="1" dirty="0" smtClean="0"/>
          </a:p>
        </p:txBody>
      </p:sp>
      <p:sp>
        <p:nvSpPr>
          <p:cNvPr id="68611" name="Content Placeholder 3"/>
          <p:cNvSpPr>
            <a:spLocks noGrp="1"/>
          </p:cNvSpPr>
          <p:nvPr>
            <p:ph idx="1"/>
          </p:nvPr>
        </p:nvSpPr>
        <p:spPr>
          <a:xfrm>
            <a:off x="2765421" y="1272168"/>
            <a:ext cx="5668950" cy="2071687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b="1" i="1" dirty="0" smtClean="0"/>
              <a:t>G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b="1" i="1" dirty="0" smtClean="0"/>
              <a:t>V</a:t>
            </a:r>
            <a:r>
              <a:rPr lang="en-US" b="1" dirty="0" smtClean="0"/>
              <a:t> = { 1, 2, 3, 4 }	     </a:t>
            </a:r>
          </a:p>
          <a:p>
            <a:pPr>
              <a:buFont typeface="Arial" charset="0"/>
              <a:buNone/>
            </a:pPr>
            <a:r>
              <a:rPr lang="en-US" b="1" i="1" dirty="0" smtClean="0"/>
              <a:t>E</a:t>
            </a:r>
            <a:r>
              <a:rPr lang="en-US" b="1" dirty="0" smtClean="0"/>
              <a:t> =  { (1, 2), (1, 3), (2,3), (2, 4), (3, 4) }</a:t>
            </a:r>
            <a:endParaRPr lang="en-US" dirty="0" smtClean="0"/>
          </a:p>
        </p:txBody>
      </p:sp>
      <p:grpSp>
        <p:nvGrpSpPr>
          <p:cNvPr id="68612" name="Group 79"/>
          <p:cNvGrpSpPr>
            <a:grpSpLocks/>
          </p:cNvGrpSpPr>
          <p:nvPr/>
        </p:nvGrpSpPr>
        <p:grpSpPr bwMode="auto">
          <a:xfrm>
            <a:off x="543548" y="1343605"/>
            <a:ext cx="2057044" cy="2000250"/>
            <a:chOff x="2233" y="2063"/>
            <a:chExt cx="1927" cy="1971"/>
          </a:xfrm>
        </p:grpSpPr>
        <p:sp>
          <p:nvSpPr>
            <p:cNvPr id="68647" name="Freeform 80"/>
            <p:cNvSpPr>
              <a:spLocks/>
            </p:cNvSpPr>
            <p:nvPr/>
          </p:nvSpPr>
          <p:spPr bwMode="auto">
            <a:xfrm>
              <a:off x="3119" y="2302"/>
              <a:ext cx="70" cy="65"/>
            </a:xfrm>
            <a:custGeom>
              <a:avLst/>
              <a:gdLst>
                <a:gd name="T0" fmla="*/ 0 w 70"/>
                <a:gd name="T1" fmla="*/ 35 h 65"/>
                <a:gd name="T2" fmla="*/ 8 w 70"/>
                <a:gd name="T3" fmla="*/ 15 h 65"/>
                <a:gd name="T4" fmla="*/ 24 w 70"/>
                <a:gd name="T5" fmla="*/ 0 h 65"/>
                <a:gd name="T6" fmla="*/ 47 w 70"/>
                <a:gd name="T7" fmla="*/ 0 h 65"/>
                <a:gd name="T8" fmla="*/ 62 w 70"/>
                <a:gd name="T9" fmla="*/ 15 h 65"/>
                <a:gd name="T10" fmla="*/ 70 w 70"/>
                <a:gd name="T11" fmla="*/ 35 h 65"/>
                <a:gd name="T12" fmla="*/ 62 w 70"/>
                <a:gd name="T13" fmla="*/ 54 h 65"/>
                <a:gd name="T14" fmla="*/ 47 w 70"/>
                <a:gd name="T15" fmla="*/ 65 h 65"/>
                <a:gd name="T16" fmla="*/ 24 w 70"/>
                <a:gd name="T17" fmla="*/ 65 h 65"/>
                <a:gd name="T18" fmla="*/ 8 w 70"/>
                <a:gd name="T19" fmla="*/ 54 h 65"/>
                <a:gd name="T20" fmla="*/ 0 w 70"/>
                <a:gd name="T21" fmla="*/ 35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0"/>
                <a:gd name="T34" fmla="*/ 0 h 65"/>
                <a:gd name="T35" fmla="*/ 70 w 70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0" h="65">
                  <a:moveTo>
                    <a:pt x="0" y="35"/>
                  </a:moveTo>
                  <a:lnTo>
                    <a:pt x="8" y="15"/>
                  </a:lnTo>
                  <a:lnTo>
                    <a:pt x="24" y="0"/>
                  </a:lnTo>
                  <a:lnTo>
                    <a:pt x="47" y="0"/>
                  </a:lnTo>
                  <a:lnTo>
                    <a:pt x="62" y="15"/>
                  </a:lnTo>
                  <a:lnTo>
                    <a:pt x="70" y="35"/>
                  </a:lnTo>
                  <a:lnTo>
                    <a:pt x="62" y="54"/>
                  </a:lnTo>
                  <a:lnTo>
                    <a:pt x="47" y="65"/>
                  </a:lnTo>
                  <a:lnTo>
                    <a:pt x="24" y="65"/>
                  </a:lnTo>
                  <a:lnTo>
                    <a:pt x="8" y="54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48" name="Freeform 81"/>
            <p:cNvSpPr>
              <a:spLocks/>
            </p:cNvSpPr>
            <p:nvPr/>
          </p:nvSpPr>
          <p:spPr bwMode="auto">
            <a:xfrm>
              <a:off x="2426" y="2995"/>
              <a:ext cx="69" cy="65"/>
            </a:xfrm>
            <a:custGeom>
              <a:avLst/>
              <a:gdLst>
                <a:gd name="T0" fmla="*/ 0 w 69"/>
                <a:gd name="T1" fmla="*/ 35 h 65"/>
                <a:gd name="T2" fmla="*/ 8 w 69"/>
                <a:gd name="T3" fmla="*/ 15 h 65"/>
                <a:gd name="T4" fmla="*/ 23 w 69"/>
                <a:gd name="T5" fmla="*/ 0 h 65"/>
                <a:gd name="T6" fmla="*/ 46 w 69"/>
                <a:gd name="T7" fmla="*/ 0 h 65"/>
                <a:gd name="T8" fmla="*/ 62 w 69"/>
                <a:gd name="T9" fmla="*/ 15 h 65"/>
                <a:gd name="T10" fmla="*/ 69 w 69"/>
                <a:gd name="T11" fmla="*/ 35 h 65"/>
                <a:gd name="T12" fmla="*/ 62 w 69"/>
                <a:gd name="T13" fmla="*/ 54 h 65"/>
                <a:gd name="T14" fmla="*/ 46 w 69"/>
                <a:gd name="T15" fmla="*/ 65 h 65"/>
                <a:gd name="T16" fmla="*/ 23 w 69"/>
                <a:gd name="T17" fmla="*/ 65 h 65"/>
                <a:gd name="T18" fmla="*/ 8 w 69"/>
                <a:gd name="T19" fmla="*/ 54 h 65"/>
                <a:gd name="T20" fmla="*/ 0 w 69"/>
                <a:gd name="T21" fmla="*/ 35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9"/>
                <a:gd name="T34" fmla="*/ 0 h 65"/>
                <a:gd name="T35" fmla="*/ 69 w 69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9" h="65">
                  <a:moveTo>
                    <a:pt x="0" y="35"/>
                  </a:moveTo>
                  <a:lnTo>
                    <a:pt x="8" y="15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62" y="15"/>
                  </a:lnTo>
                  <a:lnTo>
                    <a:pt x="69" y="35"/>
                  </a:lnTo>
                  <a:lnTo>
                    <a:pt x="62" y="54"/>
                  </a:lnTo>
                  <a:lnTo>
                    <a:pt x="46" y="65"/>
                  </a:lnTo>
                  <a:lnTo>
                    <a:pt x="23" y="65"/>
                  </a:lnTo>
                  <a:lnTo>
                    <a:pt x="8" y="54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49" name="Freeform 82"/>
            <p:cNvSpPr>
              <a:spLocks/>
            </p:cNvSpPr>
            <p:nvPr/>
          </p:nvSpPr>
          <p:spPr bwMode="auto">
            <a:xfrm>
              <a:off x="3119" y="3688"/>
              <a:ext cx="70" cy="65"/>
            </a:xfrm>
            <a:custGeom>
              <a:avLst/>
              <a:gdLst>
                <a:gd name="T0" fmla="*/ 0 w 70"/>
                <a:gd name="T1" fmla="*/ 34 h 65"/>
                <a:gd name="T2" fmla="*/ 8 w 70"/>
                <a:gd name="T3" fmla="*/ 15 h 65"/>
                <a:gd name="T4" fmla="*/ 24 w 70"/>
                <a:gd name="T5" fmla="*/ 0 h 65"/>
                <a:gd name="T6" fmla="*/ 47 w 70"/>
                <a:gd name="T7" fmla="*/ 0 h 65"/>
                <a:gd name="T8" fmla="*/ 62 w 70"/>
                <a:gd name="T9" fmla="*/ 15 h 65"/>
                <a:gd name="T10" fmla="*/ 70 w 70"/>
                <a:gd name="T11" fmla="*/ 34 h 65"/>
                <a:gd name="T12" fmla="*/ 62 w 70"/>
                <a:gd name="T13" fmla="*/ 54 h 65"/>
                <a:gd name="T14" fmla="*/ 47 w 70"/>
                <a:gd name="T15" fmla="*/ 65 h 65"/>
                <a:gd name="T16" fmla="*/ 24 w 70"/>
                <a:gd name="T17" fmla="*/ 65 h 65"/>
                <a:gd name="T18" fmla="*/ 8 w 70"/>
                <a:gd name="T19" fmla="*/ 54 h 65"/>
                <a:gd name="T20" fmla="*/ 0 w 70"/>
                <a:gd name="T21" fmla="*/ 34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0"/>
                <a:gd name="T34" fmla="*/ 0 h 65"/>
                <a:gd name="T35" fmla="*/ 70 w 70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0" h="65">
                  <a:moveTo>
                    <a:pt x="0" y="34"/>
                  </a:moveTo>
                  <a:lnTo>
                    <a:pt x="8" y="15"/>
                  </a:lnTo>
                  <a:lnTo>
                    <a:pt x="24" y="0"/>
                  </a:lnTo>
                  <a:lnTo>
                    <a:pt x="47" y="0"/>
                  </a:lnTo>
                  <a:lnTo>
                    <a:pt x="62" y="15"/>
                  </a:lnTo>
                  <a:lnTo>
                    <a:pt x="70" y="34"/>
                  </a:lnTo>
                  <a:lnTo>
                    <a:pt x="62" y="54"/>
                  </a:lnTo>
                  <a:lnTo>
                    <a:pt x="47" y="65"/>
                  </a:lnTo>
                  <a:lnTo>
                    <a:pt x="24" y="65"/>
                  </a:lnTo>
                  <a:lnTo>
                    <a:pt x="8" y="5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50" name="Freeform 83"/>
            <p:cNvSpPr>
              <a:spLocks/>
            </p:cNvSpPr>
            <p:nvPr/>
          </p:nvSpPr>
          <p:spPr bwMode="auto">
            <a:xfrm>
              <a:off x="3813" y="2995"/>
              <a:ext cx="69" cy="65"/>
            </a:xfrm>
            <a:custGeom>
              <a:avLst/>
              <a:gdLst>
                <a:gd name="T0" fmla="*/ 0 w 69"/>
                <a:gd name="T1" fmla="*/ 35 h 65"/>
                <a:gd name="T2" fmla="*/ 7 w 69"/>
                <a:gd name="T3" fmla="*/ 15 h 65"/>
                <a:gd name="T4" fmla="*/ 23 w 69"/>
                <a:gd name="T5" fmla="*/ 0 h 65"/>
                <a:gd name="T6" fmla="*/ 46 w 69"/>
                <a:gd name="T7" fmla="*/ 0 h 65"/>
                <a:gd name="T8" fmla="*/ 61 w 69"/>
                <a:gd name="T9" fmla="*/ 15 h 65"/>
                <a:gd name="T10" fmla="*/ 69 w 69"/>
                <a:gd name="T11" fmla="*/ 35 h 65"/>
                <a:gd name="T12" fmla="*/ 61 w 69"/>
                <a:gd name="T13" fmla="*/ 54 h 65"/>
                <a:gd name="T14" fmla="*/ 46 w 69"/>
                <a:gd name="T15" fmla="*/ 65 h 65"/>
                <a:gd name="T16" fmla="*/ 23 w 69"/>
                <a:gd name="T17" fmla="*/ 65 h 65"/>
                <a:gd name="T18" fmla="*/ 7 w 69"/>
                <a:gd name="T19" fmla="*/ 54 h 65"/>
                <a:gd name="T20" fmla="*/ 0 w 69"/>
                <a:gd name="T21" fmla="*/ 35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9"/>
                <a:gd name="T34" fmla="*/ 0 h 65"/>
                <a:gd name="T35" fmla="*/ 69 w 69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9" h="65">
                  <a:moveTo>
                    <a:pt x="0" y="35"/>
                  </a:moveTo>
                  <a:lnTo>
                    <a:pt x="7" y="15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61" y="15"/>
                  </a:lnTo>
                  <a:lnTo>
                    <a:pt x="69" y="35"/>
                  </a:lnTo>
                  <a:lnTo>
                    <a:pt x="61" y="54"/>
                  </a:lnTo>
                  <a:lnTo>
                    <a:pt x="46" y="65"/>
                  </a:lnTo>
                  <a:lnTo>
                    <a:pt x="23" y="65"/>
                  </a:lnTo>
                  <a:lnTo>
                    <a:pt x="7" y="54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51" name="Line 84"/>
            <p:cNvSpPr>
              <a:spLocks noChangeShapeType="1"/>
            </p:cNvSpPr>
            <p:nvPr/>
          </p:nvSpPr>
          <p:spPr bwMode="auto">
            <a:xfrm flipH="1">
              <a:off x="2461" y="2337"/>
              <a:ext cx="693" cy="693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52" name="Line 85"/>
            <p:cNvSpPr>
              <a:spLocks noChangeShapeType="1"/>
            </p:cNvSpPr>
            <p:nvPr/>
          </p:nvSpPr>
          <p:spPr bwMode="auto">
            <a:xfrm>
              <a:off x="2461" y="3030"/>
              <a:ext cx="693" cy="692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53" name="Line 86"/>
            <p:cNvSpPr>
              <a:spLocks noChangeShapeType="1"/>
            </p:cNvSpPr>
            <p:nvPr/>
          </p:nvSpPr>
          <p:spPr bwMode="auto">
            <a:xfrm>
              <a:off x="3154" y="2337"/>
              <a:ext cx="693" cy="693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54" name="Line 87"/>
            <p:cNvSpPr>
              <a:spLocks noChangeShapeType="1"/>
            </p:cNvSpPr>
            <p:nvPr/>
          </p:nvSpPr>
          <p:spPr bwMode="auto">
            <a:xfrm flipH="1">
              <a:off x="3154" y="3030"/>
              <a:ext cx="693" cy="692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55" name="Line 88"/>
            <p:cNvSpPr>
              <a:spLocks noChangeShapeType="1"/>
            </p:cNvSpPr>
            <p:nvPr/>
          </p:nvSpPr>
          <p:spPr bwMode="auto">
            <a:xfrm>
              <a:off x="2461" y="3030"/>
              <a:ext cx="1386" cy="1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56" name="Rectangle 89"/>
            <p:cNvSpPr>
              <a:spLocks noChangeArrowheads="1"/>
            </p:cNvSpPr>
            <p:nvPr/>
          </p:nvSpPr>
          <p:spPr bwMode="auto">
            <a:xfrm>
              <a:off x="3100" y="2063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68657" name="Rectangle 90"/>
            <p:cNvSpPr>
              <a:spLocks noChangeArrowheads="1"/>
            </p:cNvSpPr>
            <p:nvPr/>
          </p:nvSpPr>
          <p:spPr bwMode="auto">
            <a:xfrm>
              <a:off x="2233" y="2910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68658" name="Rectangle 91"/>
            <p:cNvSpPr>
              <a:spLocks noChangeArrowheads="1"/>
            </p:cNvSpPr>
            <p:nvPr/>
          </p:nvSpPr>
          <p:spPr bwMode="auto">
            <a:xfrm>
              <a:off x="3967" y="2910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68659" name="Rectangle 92"/>
            <p:cNvSpPr>
              <a:spLocks noChangeArrowheads="1"/>
            </p:cNvSpPr>
            <p:nvPr/>
          </p:nvSpPr>
          <p:spPr bwMode="auto">
            <a:xfrm>
              <a:off x="3100" y="3757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4</a:t>
              </a:r>
              <a:endParaRPr lang="en-US"/>
            </a:p>
          </p:txBody>
        </p:sp>
      </p:grpSp>
      <p:sp>
        <p:nvSpPr>
          <p:cNvPr id="68613" name="Rectangle 94"/>
          <p:cNvSpPr>
            <a:spLocks noChangeArrowheads="1"/>
          </p:cNvSpPr>
          <p:nvPr/>
        </p:nvSpPr>
        <p:spPr bwMode="auto">
          <a:xfrm>
            <a:off x="1000125" y="3643313"/>
            <a:ext cx="449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G</a:t>
            </a:r>
            <a:r>
              <a:rPr lang="en-US" b="1" baseline="-25000"/>
              <a:t>1</a:t>
            </a:r>
            <a:endParaRPr lang="en-US"/>
          </a:p>
        </p:txBody>
      </p:sp>
      <p:sp>
        <p:nvSpPr>
          <p:cNvPr id="126" name="Content Placeholder 3"/>
          <p:cNvSpPr txBox="1">
            <a:spLocks/>
          </p:cNvSpPr>
          <p:nvPr/>
        </p:nvSpPr>
        <p:spPr bwMode="auto">
          <a:xfrm>
            <a:off x="2771800" y="3393772"/>
            <a:ext cx="5808713" cy="222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b="1" i="1" dirty="0">
                <a:latin typeface="+mn-lt"/>
              </a:rPr>
              <a:t>G</a:t>
            </a:r>
            <a:r>
              <a:rPr lang="en-US" sz="2400" b="1" baseline="-25000" dirty="0">
                <a:latin typeface="+mn-lt"/>
              </a:rPr>
              <a:t>2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adalah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graf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dengan</a:t>
            </a:r>
            <a:r>
              <a:rPr lang="en-US" sz="2400" b="1" dirty="0">
                <a:latin typeface="+mn-lt"/>
              </a:rPr>
              <a:t> </a:t>
            </a:r>
          </a:p>
          <a:p>
            <a:pPr>
              <a:defRPr/>
            </a:pPr>
            <a:r>
              <a:rPr lang="en-US" sz="2400" b="1" i="1" dirty="0">
                <a:latin typeface="+mn-lt"/>
              </a:rPr>
              <a:t>V</a:t>
            </a:r>
            <a:r>
              <a:rPr lang="en-US" sz="2400" b="1" dirty="0">
                <a:latin typeface="+mn-lt"/>
              </a:rPr>
              <a:t> = { 1, 2, 3, 4  }    </a:t>
            </a:r>
          </a:p>
          <a:p>
            <a:pPr>
              <a:defRPr/>
            </a:pPr>
            <a:r>
              <a:rPr lang="en-US" sz="2400" b="1" i="1" dirty="0">
                <a:latin typeface="+mn-lt"/>
              </a:rPr>
              <a:t>E</a:t>
            </a:r>
            <a:r>
              <a:rPr lang="en-US" sz="2400" b="1" dirty="0">
                <a:latin typeface="+mn-lt"/>
              </a:rPr>
              <a:t> = { (1, 2), (2, 3), (1, 3), (1, 3), (2, 4), </a:t>
            </a:r>
          </a:p>
          <a:p>
            <a:pPr>
              <a:defRPr/>
            </a:pPr>
            <a:r>
              <a:rPr lang="en-US" sz="2400" b="1" dirty="0">
                <a:latin typeface="+mn-lt"/>
              </a:rPr>
              <a:t>         (3, 4), (3, 4) }   </a:t>
            </a:r>
          </a:p>
          <a:p>
            <a:pPr>
              <a:defRPr/>
            </a:pPr>
            <a:r>
              <a:rPr lang="en-US" sz="2400" b="1" i="1" dirty="0">
                <a:latin typeface="+mn-lt"/>
              </a:rPr>
              <a:t>  </a:t>
            </a:r>
            <a:r>
              <a:rPr lang="en-US" sz="2400" b="1" dirty="0">
                <a:latin typeface="+mn-lt"/>
              </a:rPr>
              <a:t> = { </a:t>
            </a:r>
            <a:r>
              <a:rPr lang="en-US" sz="2400" b="1" i="1" dirty="0">
                <a:latin typeface="+mn-lt"/>
              </a:rPr>
              <a:t>e</a:t>
            </a:r>
            <a:r>
              <a:rPr lang="en-US" sz="2400" b="1" baseline="-25000" dirty="0">
                <a:latin typeface="+mn-lt"/>
              </a:rPr>
              <a:t>1</a:t>
            </a:r>
            <a:r>
              <a:rPr lang="en-US" sz="2400" b="1" dirty="0">
                <a:latin typeface="+mn-lt"/>
              </a:rPr>
              <a:t>, </a:t>
            </a:r>
            <a:r>
              <a:rPr lang="en-US" sz="2400" b="1" i="1" dirty="0">
                <a:latin typeface="+mn-lt"/>
              </a:rPr>
              <a:t>e</a:t>
            </a:r>
            <a:r>
              <a:rPr lang="en-US" sz="2400" b="1" baseline="-25000" dirty="0">
                <a:latin typeface="+mn-lt"/>
              </a:rPr>
              <a:t>2</a:t>
            </a:r>
            <a:r>
              <a:rPr lang="en-US" sz="2400" b="1" dirty="0">
                <a:latin typeface="+mn-lt"/>
              </a:rPr>
              <a:t>, </a:t>
            </a:r>
            <a:r>
              <a:rPr lang="en-US" sz="2400" b="1" i="1" dirty="0">
                <a:latin typeface="+mn-lt"/>
              </a:rPr>
              <a:t>e</a:t>
            </a:r>
            <a:r>
              <a:rPr lang="en-US" sz="2400" b="1" baseline="-25000" dirty="0">
                <a:latin typeface="+mn-lt"/>
              </a:rPr>
              <a:t>3</a:t>
            </a:r>
            <a:r>
              <a:rPr lang="en-US" sz="2400" b="1" dirty="0">
                <a:latin typeface="+mn-lt"/>
              </a:rPr>
              <a:t>, </a:t>
            </a:r>
            <a:r>
              <a:rPr lang="en-US" sz="2400" b="1" i="1" dirty="0">
                <a:latin typeface="+mn-lt"/>
              </a:rPr>
              <a:t>e</a:t>
            </a:r>
            <a:r>
              <a:rPr lang="en-US" sz="2400" b="1" baseline="-25000" dirty="0">
                <a:latin typeface="+mn-lt"/>
              </a:rPr>
              <a:t>4</a:t>
            </a:r>
            <a:r>
              <a:rPr lang="en-US" sz="2400" b="1" dirty="0">
                <a:latin typeface="+mn-lt"/>
              </a:rPr>
              <a:t>, </a:t>
            </a:r>
            <a:r>
              <a:rPr lang="en-US" sz="2400" b="1" i="1" dirty="0">
                <a:latin typeface="+mn-lt"/>
              </a:rPr>
              <a:t>e</a:t>
            </a:r>
            <a:r>
              <a:rPr lang="en-US" sz="2400" b="1" baseline="-25000" dirty="0">
                <a:latin typeface="+mn-lt"/>
              </a:rPr>
              <a:t>5</a:t>
            </a:r>
            <a:r>
              <a:rPr lang="en-US" sz="2400" b="1" dirty="0">
                <a:latin typeface="+mn-lt"/>
              </a:rPr>
              <a:t>, </a:t>
            </a:r>
            <a:r>
              <a:rPr lang="en-US" sz="2400" b="1" i="1" dirty="0">
                <a:latin typeface="+mn-lt"/>
              </a:rPr>
              <a:t>e</a:t>
            </a:r>
            <a:r>
              <a:rPr lang="en-US" sz="2400" b="1" baseline="-25000" dirty="0">
                <a:latin typeface="+mn-lt"/>
              </a:rPr>
              <a:t>6</a:t>
            </a:r>
            <a:r>
              <a:rPr lang="en-US" sz="2400" b="1" dirty="0">
                <a:latin typeface="+mn-lt"/>
              </a:rPr>
              <a:t>, </a:t>
            </a:r>
            <a:r>
              <a:rPr lang="en-US" sz="2400" b="1" i="1" dirty="0">
                <a:latin typeface="+mn-lt"/>
              </a:rPr>
              <a:t>e</a:t>
            </a:r>
            <a:r>
              <a:rPr lang="en-US" sz="2400" b="1" baseline="-25000" dirty="0">
                <a:latin typeface="+mn-lt"/>
              </a:rPr>
              <a:t>7</a:t>
            </a:r>
            <a:r>
              <a:rPr lang="en-US" sz="2400" b="1" dirty="0">
                <a:latin typeface="+mn-lt"/>
              </a:rPr>
              <a:t>}</a:t>
            </a:r>
          </a:p>
        </p:txBody>
      </p:sp>
      <p:grpSp>
        <p:nvGrpSpPr>
          <p:cNvPr id="68615" name="Group 128"/>
          <p:cNvGrpSpPr>
            <a:grpSpLocks/>
          </p:cNvGrpSpPr>
          <p:nvPr/>
        </p:nvGrpSpPr>
        <p:grpSpPr bwMode="auto">
          <a:xfrm>
            <a:off x="500063" y="4000500"/>
            <a:ext cx="1928812" cy="2357438"/>
            <a:chOff x="214282" y="4000504"/>
            <a:chExt cx="1928826" cy="2357454"/>
          </a:xfrm>
        </p:grpSpPr>
        <p:grpSp>
          <p:nvGrpSpPr>
            <p:cNvPr id="68616" name="Group 93"/>
            <p:cNvGrpSpPr>
              <a:grpSpLocks/>
            </p:cNvGrpSpPr>
            <p:nvPr/>
          </p:nvGrpSpPr>
          <p:grpSpPr bwMode="auto">
            <a:xfrm>
              <a:off x="214282" y="4000504"/>
              <a:ext cx="1928826" cy="1928826"/>
              <a:chOff x="4660" y="2063"/>
              <a:chExt cx="1927" cy="1971"/>
            </a:xfrm>
          </p:grpSpPr>
          <p:sp>
            <p:nvSpPr>
              <p:cNvPr id="68618" name="Freeform 94"/>
              <p:cNvSpPr>
                <a:spLocks/>
              </p:cNvSpPr>
              <p:nvPr/>
            </p:nvSpPr>
            <p:spPr bwMode="auto">
              <a:xfrm>
                <a:off x="485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19" name="Freeform 95"/>
              <p:cNvSpPr>
                <a:spLocks/>
              </p:cNvSpPr>
              <p:nvPr/>
            </p:nvSpPr>
            <p:spPr bwMode="auto">
              <a:xfrm>
                <a:off x="5546" y="3688"/>
                <a:ext cx="69" cy="65"/>
              </a:xfrm>
              <a:custGeom>
                <a:avLst/>
                <a:gdLst>
                  <a:gd name="T0" fmla="*/ 0 w 69"/>
                  <a:gd name="T1" fmla="*/ 34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4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4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4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0" name="Freeform 96"/>
              <p:cNvSpPr>
                <a:spLocks/>
              </p:cNvSpPr>
              <p:nvPr/>
            </p:nvSpPr>
            <p:spPr bwMode="auto">
              <a:xfrm>
                <a:off x="5546" y="2302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1" name="Freeform 97"/>
              <p:cNvSpPr>
                <a:spLocks/>
              </p:cNvSpPr>
              <p:nvPr/>
            </p:nvSpPr>
            <p:spPr bwMode="auto">
              <a:xfrm>
                <a:off x="6239" y="2995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2" name="Freeform 98"/>
              <p:cNvSpPr>
                <a:spLocks/>
              </p:cNvSpPr>
              <p:nvPr/>
            </p:nvSpPr>
            <p:spPr bwMode="auto">
              <a:xfrm>
                <a:off x="5581" y="2337"/>
                <a:ext cx="693" cy="693"/>
              </a:xfrm>
              <a:custGeom>
                <a:avLst/>
                <a:gdLst>
                  <a:gd name="T0" fmla="*/ 0 w 693"/>
                  <a:gd name="T1" fmla="*/ 0 h 693"/>
                  <a:gd name="T2" fmla="*/ 38 w 693"/>
                  <a:gd name="T3" fmla="*/ 103 h 693"/>
                  <a:gd name="T4" fmla="*/ 88 w 693"/>
                  <a:gd name="T5" fmla="*/ 207 h 693"/>
                  <a:gd name="T6" fmla="*/ 150 w 693"/>
                  <a:gd name="T7" fmla="*/ 304 h 693"/>
                  <a:gd name="T8" fmla="*/ 219 w 693"/>
                  <a:gd name="T9" fmla="*/ 392 h 693"/>
                  <a:gd name="T10" fmla="*/ 300 w 693"/>
                  <a:gd name="T11" fmla="*/ 469 h 693"/>
                  <a:gd name="T12" fmla="*/ 389 w 693"/>
                  <a:gd name="T13" fmla="*/ 542 h 693"/>
                  <a:gd name="T14" fmla="*/ 485 w 693"/>
                  <a:gd name="T15" fmla="*/ 604 h 693"/>
                  <a:gd name="T16" fmla="*/ 585 w 693"/>
                  <a:gd name="T17" fmla="*/ 654 h 693"/>
                  <a:gd name="T18" fmla="*/ 693 w 693"/>
                  <a:gd name="T19" fmla="*/ 693 h 69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3"/>
                  <a:gd name="T32" fmla="*/ 693 w 693"/>
                  <a:gd name="T33" fmla="*/ 693 h 69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3">
                    <a:moveTo>
                      <a:pt x="0" y="0"/>
                    </a:moveTo>
                    <a:lnTo>
                      <a:pt x="38" y="103"/>
                    </a:lnTo>
                    <a:lnTo>
                      <a:pt x="88" y="207"/>
                    </a:lnTo>
                    <a:lnTo>
                      <a:pt x="150" y="304"/>
                    </a:lnTo>
                    <a:lnTo>
                      <a:pt x="219" y="392"/>
                    </a:lnTo>
                    <a:lnTo>
                      <a:pt x="300" y="469"/>
                    </a:lnTo>
                    <a:lnTo>
                      <a:pt x="389" y="542"/>
                    </a:lnTo>
                    <a:lnTo>
                      <a:pt x="485" y="604"/>
                    </a:lnTo>
                    <a:lnTo>
                      <a:pt x="585" y="654"/>
                    </a:lnTo>
                    <a:lnTo>
                      <a:pt x="693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3" name="Freeform 99"/>
              <p:cNvSpPr>
                <a:spLocks/>
              </p:cNvSpPr>
              <p:nvPr/>
            </p:nvSpPr>
            <p:spPr bwMode="auto">
              <a:xfrm>
                <a:off x="5581" y="3030"/>
                <a:ext cx="693" cy="692"/>
              </a:xfrm>
              <a:custGeom>
                <a:avLst/>
                <a:gdLst>
                  <a:gd name="T0" fmla="*/ 693 w 693"/>
                  <a:gd name="T1" fmla="*/ 0 h 692"/>
                  <a:gd name="T2" fmla="*/ 585 w 693"/>
                  <a:gd name="T3" fmla="*/ 38 h 692"/>
                  <a:gd name="T4" fmla="*/ 485 w 693"/>
                  <a:gd name="T5" fmla="*/ 88 h 692"/>
                  <a:gd name="T6" fmla="*/ 389 w 693"/>
                  <a:gd name="T7" fmla="*/ 150 h 692"/>
                  <a:gd name="T8" fmla="*/ 300 w 693"/>
                  <a:gd name="T9" fmla="*/ 219 h 692"/>
                  <a:gd name="T10" fmla="*/ 219 w 693"/>
                  <a:gd name="T11" fmla="*/ 300 h 692"/>
                  <a:gd name="T12" fmla="*/ 150 w 693"/>
                  <a:gd name="T13" fmla="*/ 388 h 692"/>
                  <a:gd name="T14" fmla="*/ 88 w 693"/>
                  <a:gd name="T15" fmla="*/ 485 h 692"/>
                  <a:gd name="T16" fmla="*/ 38 w 693"/>
                  <a:gd name="T17" fmla="*/ 585 h 692"/>
                  <a:gd name="T18" fmla="*/ 0 w 693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2"/>
                  <a:gd name="T32" fmla="*/ 693 w 693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2">
                    <a:moveTo>
                      <a:pt x="693" y="0"/>
                    </a:moveTo>
                    <a:lnTo>
                      <a:pt x="585" y="38"/>
                    </a:lnTo>
                    <a:lnTo>
                      <a:pt x="485" y="88"/>
                    </a:lnTo>
                    <a:lnTo>
                      <a:pt x="389" y="150"/>
                    </a:lnTo>
                    <a:lnTo>
                      <a:pt x="300" y="219"/>
                    </a:lnTo>
                    <a:lnTo>
                      <a:pt x="219" y="300"/>
                    </a:lnTo>
                    <a:lnTo>
                      <a:pt x="150" y="388"/>
                    </a:lnTo>
                    <a:lnTo>
                      <a:pt x="88" y="485"/>
                    </a:lnTo>
                    <a:lnTo>
                      <a:pt x="38" y="585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4" name="Line 100"/>
              <p:cNvSpPr>
                <a:spLocks noChangeShapeType="1"/>
              </p:cNvSpPr>
              <p:nvPr/>
            </p:nvSpPr>
            <p:spPr bwMode="auto">
              <a:xfrm>
                <a:off x="4887" y="3030"/>
                <a:ext cx="694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5" name="Line 101"/>
              <p:cNvSpPr>
                <a:spLocks noChangeShapeType="1"/>
              </p:cNvSpPr>
              <p:nvPr/>
            </p:nvSpPr>
            <p:spPr bwMode="auto">
              <a:xfrm flipH="1">
                <a:off x="4887" y="2337"/>
                <a:ext cx="694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6" name="Line 102"/>
              <p:cNvSpPr>
                <a:spLocks noChangeShapeType="1"/>
              </p:cNvSpPr>
              <p:nvPr/>
            </p:nvSpPr>
            <p:spPr bwMode="auto">
              <a:xfrm>
                <a:off x="4887" y="3030"/>
                <a:ext cx="1387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7" name="Freeform 103"/>
              <p:cNvSpPr>
                <a:spLocks/>
              </p:cNvSpPr>
              <p:nvPr/>
            </p:nvSpPr>
            <p:spPr bwMode="auto">
              <a:xfrm>
                <a:off x="5581" y="2337"/>
                <a:ext cx="693" cy="693"/>
              </a:xfrm>
              <a:custGeom>
                <a:avLst/>
                <a:gdLst>
                  <a:gd name="T0" fmla="*/ 0 w 693"/>
                  <a:gd name="T1" fmla="*/ 0 h 693"/>
                  <a:gd name="T2" fmla="*/ 96 w 693"/>
                  <a:gd name="T3" fmla="*/ 11 h 693"/>
                  <a:gd name="T4" fmla="*/ 189 w 693"/>
                  <a:gd name="T5" fmla="*/ 34 h 693"/>
                  <a:gd name="T6" fmla="*/ 281 w 693"/>
                  <a:gd name="T7" fmla="*/ 73 h 693"/>
                  <a:gd name="T8" fmla="*/ 366 w 693"/>
                  <a:gd name="T9" fmla="*/ 123 h 693"/>
                  <a:gd name="T10" fmla="*/ 443 w 693"/>
                  <a:gd name="T11" fmla="*/ 180 h 693"/>
                  <a:gd name="T12" fmla="*/ 512 w 693"/>
                  <a:gd name="T13" fmla="*/ 250 h 693"/>
                  <a:gd name="T14" fmla="*/ 570 w 693"/>
                  <a:gd name="T15" fmla="*/ 327 h 693"/>
                  <a:gd name="T16" fmla="*/ 620 w 693"/>
                  <a:gd name="T17" fmla="*/ 411 h 693"/>
                  <a:gd name="T18" fmla="*/ 655 w 693"/>
                  <a:gd name="T19" fmla="*/ 500 h 693"/>
                  <a:gd name="T20" fmla="*/ 682 w 693"/>
                  <a:gd name="T21" fmla="*/ 596 h 693"/>
                  <a:gd name="T22" fmla="*/ 693 w 693"/>
                  <a:gd name="T23" fmla="*/ 693 h 69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93"/>
                  <a:gd name="T37" fmla="*/ 0 h 693"/>
                  <a:gd name="T38" fmla="*/ 693 w 693"/>
                  <a:gd name="T39" fmla="*/ 693 h 69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93" h="693">
                    <a:moveTo>
                      <a:pt x="0" y="0"/>
                    </a:moveTo>
                    <a:lnTo>
                      <a:pt x="96" y="11"/>
                    </a:lnTo>
                    <a:lnTo>
                      <a:pt x="189" y="34"/>
                    </a:lnTo>
                    <a:lnTo>
                      <a:pt x="281" y="73"/>
                    </a:lnTo>
                    <a:lnTo>
                      <a:pt x="366" y="123"/>
                    </a:lnTo>
                    <a:lnTo>
                      <a:pt x="443" y="180"/>
                    </a:lnTo>
                    <a:lnTo>
                      <a:pt x="512" y="250"/>
                    </a:lnTo>
                    <a:lnTo>
                      <a:pt x="570" y="327"/>
                    </a:lnTo>
                    <a:lnTo>
                      <a:pt x="620" y="411"/>
                    </a:lnTo>
                    <a:lnTo>
                      <a:pt x="655" y="500"/>
                    </a:lnTo>
                    <a:lnTo>
                      <a:pt x="682" y="596"/>
                    </a:lnTo>
                    <a:lnTo>
                      <a:pt x="693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8" name="Freeform 104"/>
              <p:cNvSpPr>
                <a:spLocks/>
              </p:cNvSpPr>
              <p:nvPr/>
            </p:nvSpPr>
            <p:spPr bwMode="auto">
              <a:xfrm>
                <a:off x="5581" y="3030"/>
                <a:ext cx="693" cy="692"/>
              </a:xfrm>
              <a:custGeom>
                <a:avLst/>
                <a:gdLst>
                  <a:gd name="T0" fmla="*/ 693 w 693"/>
                  <a:gd name="T1" fmla="*/ 0 h 692"/>
                  <a:gd name="T2" fmla="*/ 655 w 693"/>
                  <a:gd name="T3" fmla="*/ 103 h 692"/>
                  <a:gd name="T4" fmla="*/ 605 w 693"/>
                  <a:gd name="T5" fmla="*/ 207 h 692"/>
                  <a:gd name="T6" fmla="*/ 543 w 693"/>
                  <a:gd name="T7" fmla="*/ 304 h 692"/>
                  <a:gd name="T8" fmla="*/ 470 w 693"/>
                  <a:gd name="T9" fmla="*/ 392 h 692"/>
                  <a:gd name="T10" fmla="*/ 393 w 693"/>
                  <a:gd name="T11" fmla="*/ 469 h 692"/>
                  <a:gd name="T12" fmla="*/ 304 w 693"/>
                  <a:gd name="T13" fmla="*/ 542 h 692"/>
                  <a:gd name="T14" fmla="*/ 208 w 693"/>
                  <a:gd name="T15" fmla="*/ 604 h 692"/>
                  <a:gd name="T16" fmla="*/ 104 w 693"/>
                  <a:gd name="T17" fmla="*/ 654 h 692"/>
                  <a:gd name="T18" fmla="*/ 0 w 693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2"/>
                  <a:gd name="T32" fmla="*/ 693 w 693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2">
                    <a:moveTo>
                      <a:pt x="693" y="0"/>
                    </a:moveTo>
                    <a:lnTo>
                      <a:pt x="655" y="103"/>
                    </a:lnTo>
                    <a:lnTo>
                      <a:pt x="605" y="207"/>
                    </a:lnTo>
                    <a:lnTo>
                      <a:pt x="543" y="304"/>
                    </a:lnTo>
                    <a:lnTo>
                      <a:pt x="470" y="392"/>
                    </a:lnTo>
                    <a:lnTo>
                      <a:pt x="393" y="469"/>
                    </a:lnTo>
                    <a:lnTo>
                      <a:pt x="304" y="542"/>
                    </a:lnTo>
                    <a:lnTo>
                      <a:pt x="208" y="604"/>
                    </a:lnTo>
                    <a:lnTo>
                      <a:pt x="104" y="654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9" name="Rectangle 105"/>
              <p:cNvSpPr>
                <a:spLocks noChangeArrowheads="1"/>
              </p:cNvSpPr>
              <p:nvPr/>
            </p:nvSpPr>
            <p:spPr bwMode="auto">
              <a:xfrm>
                <a:off x="5527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68630" name="Rectangle 106"/>
              <p:cNvSpPr>
                <a:spLocks noChangeArrowheads="1"/>
              </p:cNvSpPr>
              <p:nvPr/>
            </p:nvSpPr>
            <p:spPr bwMode="auto">
              <a:xfrm>
                <a:off x="4660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68631" name="Rectangle 107"/>
              <p:cNvSpPr>
                <a:spLocks noChangeArrowheads="1"/>
              </p:cNvSpPr>
              <p:nvPr/>
            </p:nvSpPr>
            <p:spPr bwMode="auto">
              <a:xfrm>
                <a:off x="6394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68632" name="Rectangle 108"/>
              <p:cNvSpPr>
                <a:spLocks noChangeArrowheads="1"/>
              </p:cNvSpPr>
              <p:nvPr/>
            </p:nvSpPr>
            <p:spPr bwMode="auto">
              <a:xfrm>
                <a:off x="5527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  <p:sp>
            <p:nvSpPr>
              <p:cNvPr id="68633" name="Rectangle 109"/>
              <p:cNvSpPr>
                <a:spLocks noChangeArrowheads="1"/>
              </p:cNvSpPr>
              <p:nvPr/>
            </p:nvSpPr>
            <p:spPr bwMode="auto">
              <a:xfrm>
                <a:off x="5146" y="237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68634" name="Rectangle 110"/>
              <p:cNvSpPr>
                <a:spLocks noChangeArrowheads="1"/>
              </p:cNvSpPr>
              <p:nvPr/>
            </p:nvSpPr>
            <p:spPr bwMode="auto">
              <a:xfrm>
                <a:off x="5253" y="2491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6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68635" name="Rectangle 111"/>
              <p:cNvSpPr>
                <a:spLocks noChangeArrowheads="1"/>
              </p:cNvSpPr>
              <p:nvPr/>
            </p:nvSpPr>
            <p:spPr bwMode="auto">
              <a:xfrm>
                <a:off x="5361" y="2756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68636" name="Rectangle 112"/>
              <p:cNvSpPr>
                <a:spLocks noChangeArrowheads="1"/>
              </p:cNvSpPr>
              <p:nvPr/>
            </p:nvSpPr>
            <p:spPr bwMode="auto">
              <a:xfrm>
                <a:off x="5469" y="28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6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68637" name="Rectangle 113"/>
              <p:cNvSpPr>
                <a:spLocks noChangeArrowheads="1"/>
              </p:cNvSpPr>
              <p:nvPr/>
            </p:nvSpPr>
            <p:spPr bwMode="auto">
              <a:xfrm>
                <a:off x="5623" y="2564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68638" name="Rectangle 114"/>
              <p:cNvSpPr>
                <a:spLocks noChangeArrowheads="1"/>
              </p:cNvSpPr>
              <p:nvPr/>
            </p:nvSpPr>
            <p:spPr bwMode="auto">
              <a:xfrm>
                <a:off x="5731" y="2683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6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68639" name="Rectangle 115"/>
              <p:cNvSpPr>
                <a:spLocks noChangeArrowheads="1"/>
              </p:cNvSpPr>
              <p:nvPr/>
            </p:nvSpPr>
            <p:spPr bwMode="auto">
              <a:xfrm>
                <a:off x="6055" y="237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68640" name="Rectangle 116"/>
              <p:cNvSpPr>
                <a:spLocks noChangeArrowheads="1"/>
              </p:cNvSpPr>
              <p:nvPr/>
            </p:nvSpPr>
            <p:spPr bwMode="auto">
              <a:xfrm>
                <a:off x="6162" y="2491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6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  <p:sp>
            <p:nvSpPr>
              <p:cNvPr id="68641" name="Rectangle 117"/>
              <p:cNvSpPr>
                <a:spLocks noChangeArrowheads="1"/>
              </p:cNvSpPr>
              <p:nvPr/>
            </p:nvSpPr>
            <p:spPr bwMode="auto">
              <a:xfrm>
                <a:off x="5015" y="3257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68642" name="Rectangle 118"/>
              <p:cNvSpPr>
                <a:spLocks noChangeArrowheads="1"/>
              </p:cNvSpPr>
              <p:nvPr/>
            </p:nvSpPr>
            <p:spPr bwMode="auto">
              <a:xfrm>
                <a:off x="5122" y="33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600">
                    <a:solidFill>
                      <a:srgbClr val="000000"/>
                    </a:solidFill>
                  </a:rPr>
                  <a:t>5</a:t>
                </a:r>
                <a:endParaRPr lang="en-US"/>
              </a:p>
            </p:txBody>
          </p:sp>
          <p:sp>
            <p:nvSpPr>
              <p:cNvPr id="68643" name="Rectangle 119"/>
              <p:cNvSpPr>
                <a:spLocks noChangeArrowheads="1"/>
              </p:cNvSpPr>
              <p:nvPr/>
            </p:nvSpPr>
            <p:spPr bwMode="auto">
              <a:xfrm>
                <a:off x="5623" y="3103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68644" name="Rectangle 120"/>
              <p:cNvSpPr>
                <a:spLocks noChangeArrowheads="1"/>
              </p:cNvSpPr>
              <p:nvPr/>
            </p:nvSpPr>
            <p:spPr bwMode="auto">
              <a:xfrm>
                <a:off x="5731" y="3222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600">
                    <a:solidFill>
                      <a:srgbClr val="000000"/>
                    </a:solidFill>
                  </a:rPr>
                  <a:t>6</a:t>
                </a:r>
                <a:endParaRPr lang="en-US"/>
              </a:p>
            </p:txBody>
          </p:sp>
          <p:sp>
            <p:nvSpPr>
              <p:cNvPr id="68645" name="Rectangle 121"/>
              <p:cNvSpPr>
                <a:spLocks noChangeArrowheads="1"/>
              </p:cNvSpPr>
              <p:nvPr/>
            </p:nvSpPr>
            <p:spPr bwMode="auto">
              <a:xfrm>
                <a:off x="6055" y="341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68646" name="Rectangle 122"/>
              <p:cNvSpPr>
                <a:spLocks noChangeArrowheads="1"/>
              </p:cNvSpPr>
              <p:nvPr/>
            </p:nvSpPr>
            <p:spPr bwMode="auto">
              <a:xfrm>
                <a:off x="6162" y="3530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600">
                    <a:solidFill>
                      <a:srgbClr val="000000"/>
                    </a:solidFill>
                  </a:rPr>
                  <a:t>7</a:t>
                </a:r>
                <a:endParaRPr lang="en-US"/>
              </a:p>
            </p:txBody>
          </p:sp>
        </p:grpSp>
        <p:sp>
          <p:nvSpPr>
            <p:cNvPr id="68617" name="Rectangle 127"/>
            <p:cNvSpPr>
              <a:spLocks noChangeArrowheads="1"/>
            </p:cNvSpPr>
            <p:nvPr/>
          </p:nvSpPr>
          <p:spPr bwMode="auto">
            <a:xfrm>
              <a:off x="908128" y="5988626"/>
              <a:ext cx="4491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G</a:t>
              </a:r>
              <a:r>
                <a:rPr lang="en-US" b="1" baseline="-25000"/>
                <a:t>2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b="1" dirty="0" smtClean="0"/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3000375" y="1714500"/>
            <a:ext cx="5572125" cy="3357563"/>
          </a:xfrm>
        </p:spPr>
        <p:txBody>
          <a:bodyPr/>
          <a:lstStyle/>
          <a:p>
            <a:r>
              <a:rPr lang="en-US" b="1" i="1" dirty="0" smtClean="0"/>
              <a:t>G</a:t>
            </a:r>
            <a:r>
              <a:rPr lang="en-US" b="1" baseline="-25000" dirty="0" smtClean="0"/>
              <a:t>3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endParaRPr lang="en-US" dirty="0" smtClean="0"/>
          </a:p>
          <a:p>
            <a:r>
              <a:rPr lang="en-US" b="1" i="1" dirty="0" smtClean="0"/>
              <a:t>V</a:t>
            </a:r>
            <a:r>
              <a:rPr lang="en-US" b="1" dirty="0" smtClean="0"/>
              <a:t> = { 1, 2, 3, 4  }</a:t>
            </a:r>
            <a:endParaRPr lang="en-US" dirty="0" smtClean="0"/>
          </a:p>
          <a:p>
            <a:r>
              <a:rPr lang="en-US" b="1" i="1" dirty="0" smtClean="0"/>
              <a:t>E</a:t>
            </a:r>
            <a:r>
              <a:rPr lang="en-US" b="1" dirty="0" smtClean="0"/>
              <a:t> = { (1, 2), (2, 3), (1, 3), (1, 3),   </a:t>
            </a:r>
          </a:p>
          <a:p>
            <a:pPr>
              <a:buFont typeface="Arial" charset="0"/>
              <a:buNone/>
            </a:pPr>
            <a:r>
              <a:rPr lang="en-US" b="1" dirty="0" smtClean="0"/>
              <a:t>             (2, 4), (3, 4), (3, 4), (3, 3) 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b="1" dirty="0" smtClean="0"/>
              <a:t>      = { </a:t>
            </a:r>
            <a:r>
              <a:rPr lang="en-US" b="1" i="1" dirty="0" smtClean="0"/>
              <a:t>e</a:t>
            </a:r>
            <a:r>
              <a:rPr lang="en-US" b="1" baseline="-25000" dirty="0" smtClean="0"/>
              <a:t>1</a:t>
            </a:r>
            <a:r>
              <a:rPr lang="en-US" b="1" dirty="0" smtClean="0"/>
              <a:t>, </a:t>
            </a:r>
            <a:r>
              <a:rPr lang="en-US" b="1" i="1" dirty="0" smtClean="0"/>
              <a:t>e</a:t>
            </a:r>
            <a:r>
              <a:rPr lang="en-US" b="1" baseline="-25000" dirty="0" smtClean="0"/>
              <a:t>2</a:t>
            </a:r>
            <a:r>
              <a:rPr lang="en-US" b="1" dirty="0" smtClean="0"/>
              <a:t>, </a:t>
            </a:r>
            <a:r>
              <a:rPr lang="en-US" b="1" i="1" dirty="0" smtClean="0"/>
              <a:t>e</a:t>
            </a:r>
            <a:r>
              <a:rPr lang="en-US" b="1" baseline="-25000" dirty="0" smtClean="0"/>
              <a:t>3</a:t>
            </a:r>
            <a:r>
              <a:rPr lang="en-US" b="1" dirty="0" smtClean="0"/>
              <a:t>, </a:t>
            </a:r>
            <a:r>
              <a:rPr lang="en-US" b="1" i="1" dirty="0" smtClean="0"/>
              <a:t>e</a:t>
            </a:r>
            <a:r>
              <a:rPr lang="en-US" b="1" baseline="-25000" dirty="0" smtClean="0"/>
              <a:t>4</a:t>
            </a:r>
            <a:r>
              <a:rPr lang="en-US" b="1" dirty="0" smtClean="0"/>
              <a:t>, </a:t>
            </a:r>
            <a:r>
              <a:rPr lang="en-US" b="1" i="1" dirty="0" smtClean="0"/>
              <a:t>e</a:t>
            </a:r>
            <a:r>
              <a:rPr lang="en-US" b="1" baseline="-25000" dirty="0" smtClean="0"/>
              <a:t>5</a:t>
            </a:r>
            <a:r>
              <a:rPr lang="en-US" b="1" dirty="0" smtClean="0"/>
              <a:t>, </a:t>
            </a:r>
            <a:r>
              <a:rPr lang="en-US" b="1" i="1" dirty="0" smtClean="0"/>
              <a:t>e</a:t>
            </a:r>
            <a:r>
              <a:rPr lang="en-US" b="1" baseline="-25000" dirty="0" smtClean="0"/>
              <a:t>6</a:t>
            </a:r>
            <a:r>
              <a:rPr lang="en-US" b="1" dirty="0" smtClean="0"/>
              <a:t>, </a:t>
            </a:r>
            <a:r>
              <a:rPr lang="en-US" b="1" i="1" dirty="0" smtClean="0"/>
              <a:t>e</a:t>
            </a:r>
            <a:r>
              <a:rPr lang="en-US" b="1" baseline="-25000" dirty="0" smtClean="0"/>
              <a:t>7</a:t>
            </a:r>
            <a:r>
              <a:rPr lang="en-US" b="1" dirty="0" smtClean="0"/>
              <a:t>, </a:t>
            </a:r>
            <a:r>
              <a:rPr lang="en-US" b="1" i="1" dirty="0" smtClean="0"/>
              <a:t>e</a:t>
            </a:r>
            <a:r>
              <a:rPr lang="en-US" b="1" baseline="-25000" dirty="0" smtClean="0"/>
              <a:t>8</a:t>
            </a:r>
            <a:r>
              <a:rPr lang="en-US" b="1" dirty="0" smtClean="0"/>
              <a:t>}</a:t>
            </a:r>
            <a:r>
              <a:rPr lang="en-US" dirty="0" smtClean="0"/>
              <a:t>		</a:t>
            </a:r>
          </a:p>
        </p:txBody>
      </p:sp>
      <p:grpSp>
        <p:nvGrpSpPr>
          <p:cNvPr id="69636" name="Group 37"/>
          <p:cNvGrpSpPr>
            <a:grpSpLocks/>
          </p:cNvGrpSpPr>
          <p:nvPr/>
        </p:nvGrpSpPr>
        <p:grpSpPr bwMode="auto">
          <a:xfrm>
            <a:off x="428625" y="2000250"/>
            <a:ext cx="2571750" cy="2492040"/>
            <a:chOff x="428596" y="2000240"/>
            <a:chExt cx="2571768" cy="2491519"/>
          </a:xfrm>
        </p:grpSpPr>
        <p:grpSp>
          <p:nvGrpSpPr>
            <p:cNvPr id="69637" name="Group 2"/>
            <p:cNvGrpSpPr>
              <a:grpSpLocks/>
            </p:cNvGrpSpPr>
            <p:nvPr/>
          </p:nvGrpSpPr>
          <p:grpSpPr bwMode="auto">
            <a:xfrm>
              <a:off x="428596" y="2000240"/>
              <a:ext cx="2571768" cy="2286016"/>
              <a:chOff x="7087" y="2063"/>
              <a:chExt cx="2326" cy="1971"/>
            </a:xfrm>
          </p:grpSpPr>
          <p:sp>
            <p:nvSpPr>
              <p:cNvPr id="69639" name="Freeform 3"/>
              <p:cNvSpPr>
                <a:spLocks/>
              </p:cNvSpPr>
              <p:nvPr/>
            </p:nvSpPr>
            <p:spPr bwMode="auto">
              <a:xfrm>
                <a:off x="7279" y="2995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69640" name="Freeform 4"/>
              <p:cNvSpPr>
                <a:spLocks/>
              </p:cNvSpPr>
              <p:nvPr/>
            </p:nvSpPr>
            <p:spPr bwMode="auto">
              <a:xfrm>
                <a:off x="7973" y="2302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69641" name="Freeform 5"/>
              <p:cNvSpPr>
                <a:spLocks/>
              </p:cNvSpPr>
              <p:nvPr/>
            </p:nvSpPr>
            <p:spPr bwMode="auto">
              <a:xfrm>
                <a:off x="7973" y="3688"/>
                <a:ext cx="69" cy="65"/>
              </a:xfrm>
              <a:custGeom>
                <a:avLst/>
                <a:gdLst>
                  <a:gd name="T0" fmla="*/ 0 w 69"/>
                  <a:gd name="T1" fmla="*/ 34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4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4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4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69642" name="Freeform 6"/>
              <p:cNvSpPr>
                <a:spLocks/>
              </p:cNvSpPr>
              <p:nvPr/>
            </p:nvSpPr>
            <p:spPr bwMode="auto">
              <a:xfrm>
                <a:off x="8666" y="2995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3 w 70"/>
                  <a:gd name="T5" fmla="*/ 0 h 65"/>
                  <a:gd name="T6" fmla="*/ 46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6 w 70"/>
                  <a:gd name="T15" fmla="*/ 65 h 65"/>
                  <a:gd name="T16" fmla="*/ 23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69643" name="Line 7"/>
              <p:cNvSpPr>
                <a:spLocks noChangeShapeType="1"/>
              </p:cNvSpPr>
              <p:nvPr/>
            </p:nvSpPr>
            <p:spPr bwMode="auto">
              <a:xfrm>
                <a:off x="7314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69644" name="Freeform 8"/>
              <p:cNvSpPr>
                <a:spLocks/>
              </p:cNvSpPr>
              <p:nvPr/>
            </p:nvSpPr>
            <p:spPr bwMode="auto">
              <a:xfrm>
                <a:off x="8007" y="2337"/>
                <a:ext cx="694" cy="693"/>
              </a:xfrm>
              <a:custGeom>
                <a:avLst/>
                <a:gdLst>
                  <a:gd name="T0" fmla="*/ 0 w 694"/>
                  <a:gd name="T1" fmla="*/ 0 h 693"/>
                  <a:gd name="T2" fmla="*/ 39 w 694"/>
                  <a:gd name="T3" fmla="*/ 103 h 693"/>
                  <a:gd name="T4" fmla="*/ 89 w 694"/>
                  <a:gd name="T5" fmla="*/ 207 h 693"/>
                  <a:gd name="T6" fmla="*/ 151 w 694"/>
                  <a:gd name="T7" fmla="*/ 304 h 693"/>
                  <a:gd name="T8" fmla="*/ 220 w 694"/>
                  <a:gd name="T9" fmla="*/ 392 h 693"/>
                  <a:gd name="T10" fmla="*/ 301 w 694"/>
                  <a:gd name="T11" fmla="*/ 469 h 693"/>
                  <a:gd name="T12" fmla="*/ 390 w 694"/>
                  <a:gd name="T13" fmla="*/ 542 h 693"/>
                  <a:gd name="T14" fmla="*/ 486 w 694"/>
                  <a:gd name="T15" fmla="*/ 604 h 693"/>
                  <a:gd name="T16" fmla="*/ 586 w 694"/>
                  <a:gd name="T17" fmla="*/ 654 h 693"/>
                  <a:gd name="T18" fmla="*/ 694 w 694"/>
                  <a:gd name="T19" fmla="*/ 693 h 69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4"/>
                  <a:gd name="T31" fmla="*/ 0 h 693"/>
                  <a:gd name="T32" fmla="*/ 694 w 694"/>
                  <a:gd name="T33" fmla="*/ 693 h 69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4" h="693">
                    <a:moveTo>
                      <a:pt x="0" y="0"/>
                    </a:moveTo>
                    <a:lnTo>
                      <a:pt x="39" y="103"/>
                    </a:lnTo>
                    <a:lnTo>
                      <a:pt x="89" y="207"/>
                    </a:lnTo>
                    <a:lnTo>
                      <a:pt x="151" y="304"/>
                    </a:lnTo>
                    <a:lnTo>
                      <a:pt x="220" y="392"/>
                    </a:lnTo>
                    <a:lnTo>
                      <a:pt x="301" y="469"/>
                    </a:lnTo>
                    <a:lnTo>
                      <a:pt x="390" y="542"/>
                    </a:lnTo>
                    <a:lnTo>
                      <a:pt x="486" y="604"/>
                    </a:lnTo>
                    <a:lnTo>
                      <a:pt x="586" y="654"/>
                    </a:lnTo>
                    <a:lnTo>
                      <a:pt x="694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69645" name="Freeform 9"/>
              <p:cNvSpPr>
                <a:spLocks/>
              </p:cNvSpPr>
              <p:nvPr/>
            </p:nvSpPr>
            <p:spPr bwMode="auto">
              <a:xfrm>
                <a:off x="8007" y="3030"/>
                <a:ext cx="694" cy="692"/>
              </a:xfrm>
              <a:custGeom>
                <a:avLst/>
                <a:gdLst>
                  <a:gd name="T0" fmla="*/ 694 w 694"/>
                  <a:gd name="T1" fmla="*/ 0 h 692"/>
                  <a:gd name="T2" fmla="*/ 586 w 694"/>
                  <a:gd name="T3" fmla="*/ 38 h 692"/>
                  <a:gd name="T4" fmla="*/ 486 w 694"/>
                  <a:gd name="T5" fmla="*/ 88 h 692"/>
                  <a:gd name="T6" fmla="*/ 390 w 694"/>
                  <a:gd name="T7" fmla="*/ 150 h 692"/>
                  <a:gd name="T8" fmla="*/ 301 w 694"/>
                  <a:gd name="T9" fmla="*/ 219 h 692"/>
                  <a:gd name="T10" fmla="*/ 220 w 694"/>
                  <a:gd name="T11" fmla="*/ 300 h 692"/>
                  <a:gd name="T12" fmla="*/ 151 w 694"/>
                  <a:gd name="T13" fmla="*/ 388 h 692"/>
                  <a:gd name="T14" fmla="*/ 89 w 694"/>
                  <a:gd name="T15" fmla="*/ 485 h 692"/>
                  <a:gd name="T16" fmla="*/ 39 w 694"/>
                  <a:gd name="T17" fmla="*/ 585 h 692"/>
                  <a:gd name="T18" fmla="*/ 0 w 694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4"/>
                  <a:gd name="T31" fmla="*/ 0 h 692"/>
                  <a:gd name="T32" fmla="*/ 694 w 694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4" h="692">
                    <a:moveTo>
                      <a:pt x="694" y="0"/>
                    </a:moveTo>
                    <a:lnTo>
                      <a:pt x="586" y="38"/>
                    </a:lnTo>
                    <a:lnTo>
                      <a:pt x="486" y="88"/>
                    </a:lnTo>
                    <a:lnTo>
                      <a:pt x="390" y="150"/>
                    </a:lnTo>
                    <a:lnTo>
                      <a:pt x="301" y="219"/>
                    </a:lnTo>
                    <a:lnTo>
                      <a:pt x="220" y="300"/>
                    </a:lnTo>
                    <a:lnTo>
                      <a:pt x="151" y="388"/>
                    </a:lnTo>
                    <a:lnTo>
                      <a:pt x="89" y="485"/>
                    </a:lnTo>
                    <a:lnTo>
                      <a:pt x="39" y="585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69646" name="Line 10"/>
              <p:cNvSpPr>
                <a:spLocks noChangeShapeType="1"/>
              </p:cNvSpPr>
              <p:nvPr/>
            </p:nvSpPr>
            <p:spPr bwMode="auto">
              <a:xfrm flipH="1">
                <a:off x="7314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69647" name="Line 11"/>
              <p:cNvSpPr>
                <a:spLocks noChangeShapeType="1"/>
              </p:cNvSpPr>
              <p:nvPr/>
            </p:nvSpPr>
            <p:spPr bwMode="auto">
              <a:xfrm>
                <a:off x="7314" y="3030"/>
                <a:ext cx="1387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69648" name="Freeform 12"/>
              <p:cNvSpPr>
                <a:spLocks/>
              </p:cNvSpPr>
              <p:nvPr/>
            </p:nvSpPr>
            <p:spPr bwMode="auto">
              <a:xfrm>
                <a:off x="8007" y="2337"/>
                <a:ext cx="694" cy="693"/>
              </a:xfrm>
              <a:custGeom>
                <a:avLst/>
                <a:gdLst>
                  <a:gd name="T0" fmla="*/ 0 w 694"/>
                  <a:gd name="T1" fmla="*/ 0 h 693"/>
                  <a:gd name="T2" fmla="*/ 104 w 694"/>
                  <a:gd name="T3" fmla="*/ 38 h 693"/>
                  <a:gd name="T4" fmla="*/ 208 w 694"/>
                  <a:gd name="T5" fmla="*/ 88 h 693"/>
                  <a:gd name="T6" fmla="*/ 305 w 694"/>
                  <a:gd name="T7" fmla="*/ 150 h 693"/>
                  <a:gd name="T8" fmla="*/ 393 w 694"/>
                  <a:gd name="T9" fmla="*/ 219 h 693"/>
                  <a:gd name="T10" fmla="*/ 470 w 694"/>
                  <a:gd name="T11" fmla="*/ 300 h 693"/>
                  <a:gd name="T12" fmla="*/ 544 w 694"/>
                  <a:gd name="T13" fmla="*/ 388 h 693"/>
                  <a:gd name="T14" fmla="*/ 605 w 694"/>
                  <a:gd name="T15" fmla="*/ 485 h 693"/>
                  <a:gd name="T16" fmla="*/ 655 w 694"/>
                  <a:gd name="T17" fmla="*/ 585 h 693"/>
                  <a:gd name="T18" fmla="*/ 694 w 694"/>
                  <a:gd name="T19" fmla="*/ 693 h 69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4"/>
                  <a:gd name="T31" fmla="*/ 0 h 693"/>
                  <a:gd name="T32" fmla="*/ 694 w 694"/>
                  <a:gd name="T33" fmla="*/ 693 h 69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4" h="693">
                    <a:moveTo>
                      <a:pt x="0" y="0"/>
                    </a:moveTo>
                    <a:lnTo>
                      <a:pt x="104" y="38"/>
                    </a:lnTo>
                    <a:lnTo>
                      <a:pt x="208" y="88"/>
                    </a:lnTo>
                    <a:lnTo>
                      <a:pt x="305" y="150"/>
                    </a:lnTo>
                    <a:lnTo>
                      <a:pt x="393" y="219"/>
                    </a:lnTo>
                    <a:lnTo>
                      <a:pt x="470" y="300"/>
                    </a:lnTo>
                    <a:lnTo>
                      <a:pt x="544" y="388"/>
                    </a:lnTo>
                    <a:lnTo>
                      <a:pt x="605" y="485"/>
                    </a:lnTo>
                    <a:lnTo>
                      <a:pt x="655" y="585"/>
                    </a:lnTo>
                    <a:lnTo>
                      <a:pt x="694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69649" name="Freeform 13"/>
              <p:cNvSpPr>
                <a:spLocks/>
              </p:cNvSpPr>
              <p:nvPr/>
            </p:nvSpPr>
            <p:spPr bwMode="auto">
              <a:xfrm>
                <a:off x="8007" y="3030"/>
                <a:ext cx="694" cy="692"/>
              </a:xfrm>
              <a:custGeom>
                <a:avLst/>
                <a:gdLst>
                  <a:gd name="T0" fmla="*/ 694 w 694"/>
                  <a:gd name="T1" fmla="*/ 0 h 692"/>
                  <a:gd name="T2" fmla="*/ 655 w 694"/>
                  <a:gd name="T3" fmla="*/ 103 h 692"/>
                  <a:gd name="T4" fmla="*/ 605 w 694"/>
                  <a:gd name="T5" fmla="*/ 207 h 692"/>
                  <a:gd name="T6" fmla="*/ 544 w 694"/>
                  <a:gd name="T7" fmla="*/ 304 h 692"/>
                  <a:gd name="T8" fmla="*/ 470 w 694"/>
                  <a:gd name="T9" fmla="*/ 392 h 692"/>
                  <a:gd name="T10" fmla="*/ 393 w 694"/>
                  <a:gd name="T11" fmla="*/ 469 h 692"/>
                  <a:gd name="T12" fmla="*/ 305 w 694"/>
                  <a:gd name="T13" fmla="*/ 542 h 692"/>
                  <a:gd name="T14" fmla="*/ 208 w 694"/>
                  <a:gd name="T15" fmla="*/ 604 h 692"/>
                  <a:gd name="T16" fmla="*/ 104 w 694"/>
                  <a:gd name="T17" fmla="*/ 654 h 692"/>
                  <a:gd name="T18" fmla="*/ 0 w 694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4"/>
                  <a:gd name="T31" fmla="*/ 0 h 692"/>
                  <a:gd name="T32" fmla="*/ 694 w 694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4" h="692">
                    <a:moveTo>
                      <a:pt x="694" y="0"/>
                    </a:moveTo>
                    <a:lnTo>
                      <a:pt x="655" y="103"/>
                    </a:lnTo>
                    <a:lnTo>
                      <a:pt x="605" y="207"/>
                    </a:lnTo>
                    <a:lnTo>
                      <a:pt x="544" y="304"/>
                    </a:lnTo>
                    <a:lnTo>
                      <a:pt x="470" y="392"/>
                    </a:lnTo>
                    <a:lnTo>
                      <a:pt x="393" y="469"/>
                    </a:lnTo>
                    <a:lnTo>
                      <a:pt x="305" y="542"/>
                    </a:lnTo>
                    <a:lnTo>
                      <a:pt x="208" y="604"/>
                    </a:lnTo>
                    <a:lnTo>
                      <a:pt x="104" y="654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69650" name="Freeform 14"/>
              <p:cNvSpPr>
                <a:spLocks/>
              </p:cNvSpPr>
              <p:nvPr/>
            </p:nvSpPr>
            <p:spPr bwMode="auto">
              <a:xfrm>
                <a:off x="8701" y="2814"/>
                <a:ext cx="389" cy="389"/>
              </a:xfrm>
              <a:custGeom>
                <a:avLst/>
                <a:gdLst>
                  <a:gd name="T0" fmla="*/ 0 w 389"/>
                  <a:gd name="T1" fmla="*/ 192 h 389"/>
                  <a:gd name="T2" fmla="*/ 8 w 389"/>
                  <a:gd name="T3" fmla="*/ 142 h 389"/>
                  <a:gd name="T4" fmla="*/ 27 w 389"/>
                  <a:gd name="T5" fmla="*/ 96 h 389"/>
                  <a:gd name="T6" fmla="*/ 58 w 389"/>
                  <a:gd name="T7" fmla="*/ 54 h 389"/>
                  <a:gd name="T8" fmla="*/ 96 w 389"/>
                  <a:gd name="T9" fmla="*/ 23 h 389"/>
                  <a:gd name="T10" fmla="*/ 142 w 389"/>
                  <a:gd name="T11" fmla="*/ 4 h 389"/>
                  <a:gd name="T12" fmla="*/ 192 w 389"/>
                  <a:gd name="T13" fmla="*/ 0 h 389"/>
                  <a:gd name="T14" fmla="*/ 246 w 389"/>
                  <a:gd name="T15" fmla="*/ 4 h 389"/>
                  <a:gd name="T16" fmla="*/ 293 w 389"/>
                  <a:gd name="T17" fmla="*/ 23 h 389"/>
                  <a:gd name="T18" fmla="*/ 331 w 389"/>
                  <a:gd name="T19" fmla="*/ 54 h 389"/>
                  <a:gd name="T20" fmla="*/ 362 w 389"/>
                  <a:gd name="T21" fmla="*/ 96 h 389"/>
                  <a:gd name="T22" fmla="*/ 381 w 389"/>
                  <a:gd name="T23" fmla="*/ 142 h 389"/>
                  <a:gd name="T24" fmla="*/ 389 w 389"/>
                  <a:gd name="T25" fmla="*/ 192 h 389"/>
                  <a:gd name="T26" fmla="*/ 381 w 389"/>
                  <a:gd name="T27" fmla="*/ 242 h 389"/>
                  <a:gd name="T28" fmla="*/ 362 w 389"/>
                  <a:gd name="T29" fmla="*/ 292 h 389"/>
                  <a:gd name="T30" fmla="*/ 331 w 389"/>
                  <a:gd name="T31" fmla="*/ 331 h 389"/>
                  <a:gd name="T32" fmla="*/ 293 w 389"/>
                  <a:gd name="T33" fmla="*/ 362 h 389"/>
                  <a:gd name="T34" fmla="*/ 246 w 389"/>
                  <a:gd name="T35" fmla="*/ 381 h 389"/>
                  <a:gd name="T36" fmla="*/ 192 w 389"/>
                  <a:gd name="T37" fmla="*/ 389 h 389"/>
                  <a:gd name="T38" fmla="*/ 142 w 389"/>
                  <a:gd name="T39" fmla="*/ 381 h 389"/>
                  <a:gd name="T40" fmla="*/ 96 w 389"/>
                  <a:gd name="T41" fmla="*/ 362 h 389"/>
                  <a:gd name="T42" fmla="*/ 58 w 389"/>
                  <a:gd name="T43" fmla="*/ 331 h 389"/>
                  <a:gd name="T44" fmla="*/ 27 w 389"/>
                  <a:gd name="T45" fmla="*/ 292 h 389"/>
                  <a:gd name="T46" fmla="*/ 8 w 389"/>
                  <a:gd name="T47" fmla="*/ 242 h 389"/>
                  <a:gd name="T48" fmla="*/ 0 w 389"/>
                  <a:gd name="T49" fmla="*/ 192 h 3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9"/>
                  <a:gd name="T76" fmla="*/ 0 h 389"/>
                  <a:gd name="T77" fmla="*/ 389 w 389"/>
                  <a:gd name="T78" fmla="*/ 389 h 38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9" h="389">
                    <a:moveTo>
                      <a:pt x="0" y="192"/>
                    </a:moveTo>
                    <a:lnTo>
                      <a:pt x="8" y="142"/>
                    </a:lnTo>
                    <a:lnTo>
                      <a:pt x="27" y="96"/>
                    </a:lnTo>
                    <a:lnTo>
                      <a:pt x="58" y="54"/>
                    </a:lnTo>
                    <a:lnTo>
                      <a:pt x="96" y="23"/>
                    </a:lnTo>
                    <a:lnTo>
                      <a:pt x="142" y="4"/>
                    </a:lnTo>
                    <a:lnTo>
                      <a:pt x="192" y="0"/>
                    </a:lnTo>
                    <a:lnTo>
                      <a:pt x="246" y="4"/>
                    </a:lnTo>
                    <a:lnTo>
                      <a:pt x="293" y="23"/>
                    </a:lnTo>
                    <a:lnTo>
                      <a:pt x="331" y="54"/>
                    </a:lnTo>
                    <a:lnTo>
                      <a:pt x="362" y="96"/>
                    </a:lnTo>
                    <a:lnTo>
                      <a:pt x="381" y="142"/>
                    </a:lnTo>
                    <a:lnTo>
                      <a:pt x="389" y="192"/>
                    </a:lnTo>
                    <a:lnTo>
                      <a:pt x="381" y="242"/>
                    </a:lnTo>
                    <a:lnTo>
                      <a:pt x="362" y="292"/>
                    </a:lnTo>
                    <a:lnTo>
                      <a:pt x="331" y="331"/>
                    </a:lnTo>
                    <a:lnTo>
                      <a:pt x="293" y="362"/>
                    </a:lnTo>
                    <a:lnTo>
                      <a:pt x="246" y="381"/>
                    </a:lnTo>
                    <a:lnTo>
                      <a:pt x="192" y="389"/>
                    </a:lnTo>
                    <a:lnTo>
                      <a:pt x="142" y="381"/>
                    </a:lnTo>
                    <a:lnTo>
                      <a:pt x="96" y="362"/>
                    </a:lnTo>
                    <a:lnTo>
                      <a:pt x="58" y="331"/>
                    </a:lnTo>
                    <a:lnTo>
                      <a:pt x="27" y="292"/>
                    </a:lnTo>
                    <a:lnTo>
                      <a:pt x="8" y="242"/>
                    </a:lnTo>
                    <a:lnTo>
                      <a:pt x="0" y="192"/>
                    </a:lnTo>
                    <a:close/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69651" name="Rectangle 15"/>
              <p:cNvSpPr>
                <a:spLocks noChangeArrowheads="1"/>
              </p:cNvSpPr>
              <p:nvPr/>
            </p:nvSpPr>
            <p:spPr bwMode="auto">
              <a:xfrm>
                <a:off x="7954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 sz="1200"/>
              </a:p>
            </p:txBody>
          </p:sp>
          <p:sp>
            <p:nvSpPr>
              <p:cNvPr id="69652" name="Rectangle 16"/>
              <p:cNvSpPr>
                <a:spLocks noChangeArrowheads="1"/>
              </p:cNvSpPr>
              <p:nvPr/>
            </p:nvSpPr>
            <p:spPr bwMode="auto">
              <a:xfrm>
                <a:off x="7087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69653" name="Rectangle 17"/>
              <p:cNvSpPr>
                <a:spLocks noChangeArrowheads="1"/>
              </p:cNvSpPr>
              <p:nvPr/>
            </p:nvSpPr>
            <p:spPr bwMode="auto">
              <a:xfrm>
                <a:off x="7954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 sz="1200"/>
              </a:p>
            </p:txBody>
          </p:sp>
          <p:sp>
            <p:nvSpPr>
              <p:cNvPr id="69654" name="Rectangle 18"/>
              <p:cNvSpPr>
                <a:spLocks noChangeArrowheads="1"/>
              </p:cNvSpPr>
              <p:nvPr/>
            </p:nvSpPr>
            <p:spPr bwMode="auto">
              <a:xfrm>
                <a:off x="8832" y="2956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dirty="0">
                    <a:solidFill>
                      <a:srgbClr val="000000"/>
                    </a:solidFill>
                  </a:rPr>
                  <a:t>3</a:t>
                </a:r>
                <a:endParaRPr lang="en-US" sz="1200" dirty="0"/>
              </a:p>
            </p:txBody>
          </p:sp>
          <p:sp>
            <p:nvSpPr>
              <p:cNvPr id="69655" name="Rectangle 19"/>
              <p:cNvSpPr>
                <a:spLocks noChangeArrowheads="1"/>
              </p:cNvSpPr>
              <p:nvPr/>
            </p:nvSpPr>
            <p:spPr bwMode="auto">
              <a:xfrm>
                <a:off x="7572" y="2410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 dirty="0">
                    <a:solidFill>
                      <a:srgbClr val="000000"/>
                    </a:solidFill>
                  </a:rPr>
                  <a:t>e</a:t>
                </a:r>
                <a:endParaRPr lang="en-US" sz="1200" dirty="0"/>
              </a:p>
            </p:txBody>
          </p:sp>
          <p:sp>
            <p:nvSpPr>
              <p:cNvPr id="69656" name="Rectangle 20"/>
              <p:cNvSpPr>
                <a:spLocks noChangeArrowheads="1"/>
              </p:cNvSpPr>
              <p:nvPr/>
            </p:nvSpPr>
            <p:spPr bwMode="auto">
              <a:xfrm>
                <a:off x="7680" y="2529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dirty="0">
                    <a:solidFill>
                      <a:srgbClr val="000000"/>
                    </a:solidFill>
                  </a:rPr>
                  <a:t>1</a:t>
                </a:r>
                <a:endParaRPr lang="en-US" sz="1200" dirty="0"/>
              </a:p>
            </p:txBody>
          </p:sp>
          <p:sp>
            <p:nvSpPr>
              <p:cNvPr id="69657" name="Rectangle 21"/>
              <p:cNvSpPr>
                <a:spLocks noChangeArrowheads="1"/>
              </p:cNvSpPr>
              <p:nvPr/>
            </p:nvSpPr>
            <p:spPr bwMode="auto">
              <a:xfrm>
                <a:off x="7703" y="2756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69658" name="Rectangle 22"/>
              <p:cNvSpPr>
                <a:spLocks noChangeArrowheads="1"/>
              </p:cNvSpPr>
              <p:nvPr/>
            </p:nvSpPr>
            <p:spPr bwMode="auto">
              <a:xfrm>
                <a:off x="7811" y="28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69659" name="Rectangle 23"/>
              <p:cNvSpPr>
                <a:spLocks noChangeArrowheads="1"/>
              </p:cNvSpPr>
              <p:nvPr/>
            </p:nvSpPr>
            <p:spPr bwMode="auto">
              <a:xfrm>
                <a:off x="8050" y="2564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 dirty="0">
                    <a:solidFill>
                      <a:srgbClr val="000000"/>
                    </a:solidFill>
                  </a:rPr>
                  <a:t>e</a:t>
                </a:r>
                <a:endParaRPr lang="en-US" sz="1200" dirty="0"/>
              </a:p>
            </p:txBody>
          </p:sp>
          <p:sp>
            <p:nvSpPr>
              <p:cNvPr id="69660" name="Rectangle 24"/>
              <p:cNvSpPr>
                <a:spLocks noChangeArrowheads="1"/>
              </p:cNvSpPr>
              <p:nvPr/>
            </p:nvSpPr>
            <p:spPr bwMode="auto">
              <a:xfrm>
                <a:off x="8158" y="2683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 sz="1200"/>
              </a:p>
            </p:txBody>
          </p:sp>
          <p:sp>
            <p:nvSpPr>
              <p:cNvPr id="69661" name="Rectangle 25"/>
              <p:cNvSpPr>
                <a:spLocks noChangeArrowheads="1"/>
              </p:cNvSpPr>
              <p:nvPr/>
            </p:nvSpPr>
            <p:spPr bwMode="auto">
              <a:xfrm>
                <a:off x="8397" y="237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 dirty="0">
                    <a:solidFill>
                      <a:srgbClr val="000000"/>
                    </a:solidFill>
                  </a:rPr>
                  <a:t>e</a:t>
                </a:r>
                <a:endParaRPr lang="en-US" sz="1200" dirty="0"/>
              </a:p>
            </p:txBody>
          </p:sp>
          <p:sp>
            <p:nvSpPr>
              <p:cNvPr id="69662" name="Rectangle 26"/>
              <p:cNvSpPr>
                <a:spLocks noChangeArrowheads="1"/>
              </p:cNvSpPr>
              <p:nvPr/>
            </p:nvSpPr>
            <p:spPr bwMode="auto">
              <a:xfrm>
                <a:off x="8504" y="2491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 sz="1200"/>
              </a:p>
            </p:txBody>
          </p:sp>
          <p:sp>
            <p:nvSpPr>
              <p:cNvPr id="69663" name="Rectangle 27"/>
              <p:cNvSpPr>
                <a:spLocks noChangeArrowheads="1"/>
              </p:cNvSpPr>
              <p:nvPr/>
            </p:nvSpPr>
            <p:spPr bwMode="auto">
              <a:xfrm>
                <a:off x="7441" y="3257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69664" name="Rectangle 28"/>
              <p:cNvSpPr>
                <a:spLocks noChangeArrowheads="1"/>
              </p:cNvSpPr>
              <p:nvPr/>
            </p:nvSpPr>
            <p:spPr bwMode="auto">
              <a:xfrm>
                <a:off x="7549" y="33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5</a:t>
                </a:r>
                <a:endParaRPr lang="en-US" sz="1200"/>
              </a:p>
            </p:txBody>
          </p:sp>
          <p:sp>
            <p:nvSpPr>
              <p:cNvPr id="69665" name="Rectangle 29"/>
              <p:cNvSpPr>
                <a:spLocks noChangeArrowheads="1"/>
              </p:cNvSpPr>
              <p:nvPr/>
            </p:nvSpPr>
            <p:spPr bwMode="auto">
              <a:xfrm>
                <a:off x="8050" y="3103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69666" name="Rectangle 30"/>
              <p:cNvSpPr>
                <a:spLocks noChangeArrowheads="1"/>
              </p:cNvSpPr>
              <p:nvPr/>
            </p:nvSpPr>
            <p:spPr bwMode="auto">
              <a:xfrm>
                <a:off x="8158" y="3222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6</a:t>
                </a:r>
                <a:endParaRPr lang="en-US" sz="1200"/>
              </a:p>
            </p:txBody>
          </p:sp>
          <p:sp>
            <p:nvSpPr>
              <p:cNvPr id="69667" name="Rectangle 31"/>
              <p:cNvSpPr>
                <a:spLocks noChangeArrowheads="1"/>
              </p:cNvSpPr>
              <p:nvPr/>
            </p:nvSpPr>
            <p:spPr bwMode="auto">
              <a:xfrm>
                <a:off x="8397" y="3449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69668" name="Rectangle 32"/>
              <p:cNvSpPr>
                <a:spLocks noChangeArrowheads="1"/>
              </p:cNvSpPr>
              <p:nvPr/>
            </p:nvSpPr>
            <p:spPr bwMode="auto">
              <a:xfrm>
                <a:off x="8504" y="3569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7</a:t>
                </a:r>
                <a:endParaRPr lang="en-US" sz="1200"/>
              </a:p>
            </p:txBody>
          </p:sp>
          <p:sp>
            <p:nvSpPr>
              <p:cNvPr id="69669" name="Rectangle 33"/>
              <p:cNvSpPr>
                <a:spLocks noChangeArrowheads="1"/>
              </p:cNvSpPr>
              <p:nvPr/>
            </p:nvSpPr>
            <p:spPr bwMode="auto">
              <a:xfrm>
                <a:off x="9175" y="2910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69670" name="Rectangle 34"/>
              <p:cNvSpPr>
                <a:spLocks noChangeArrowheads="1"/>
              </p:cNvSpPr>
              <p:nvPr/>
            </p:nvSpPr>
            <p:spPr bwMode="auto">
              <a:xfrm>
                <a:off x="9282" y="3030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8</a:t>
                </a:r>
                <a:endParaRPr lang="en-US" sz="1200"/>
              </a:p>
            </p:txBody>
          </p:sp>
        </p:grpSp>
        <p:sp>
          <p:nvSpPr>
            <p:cNvPr id="69638" name="Rectangle 36"/>
            <p:cNvSpPr>
              <a:spLocks noChangeArrowheads="1"/>
            </p:cNvSpPr>
            <p:nvPr/>
          </p:nvSpPr>
          <p:spPr bwMode="auto">
            <a:xfrm>
              <a:off x="1214413" y="4214818"/>
              <a:ext cx="362603" cy="2769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i="1"/>
                <a:t>G</a:t>
              </a:r>
              <a:r>
                <a:rPr lang="en-US" sz="1200" b="1" baseline="-25000"/>
                <a:t>3</a:t>
              </a:r>
              <a:endParaRPr lang="en-US" sz="1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93"/>
          <p:cNvGrpSpPr>
            <a:grpSpLocks/>
          </p:cNvGrpSpPr>
          <p:nvPr/>
        </p:nvGrpSpPr>
        <p:grpSpPr bwMode="auto">
          <a:xfrm>
            <a:off x="285750" y="2071688"/>
            <a:ext cx="1928813" cy="1928812"/>
            <a:chOff x="4660" y="2063"/>
            <a:chExt cx="1927" cy="1971"/>
          </a:xfrm>
        </p:grpSpPr>
        <p:sp>
          <p:nvSpPr>
            <p:cNvPr id="70661" name="Freeform 94"/>
            <p:cNvSpPr>
              <a:spLocks/>
            </p:cNvSpPr>
            <p:nvPr/>
          </p:nvSpPr>
          <p:spPr bwMode="auto">
            <a:xfrm>
              <a:off x="4853" y="2995"/>
              <a:ext cx="69" cy="65"/>
            </a:xfrm>
            <a:custGeom>
              <a:avLst/>
              <a:gdLst>
                <a:gd name="T0" fmla="*/ 0 w 69"/>
                <a:gd name="T1" fmla="*/ 35 h 65"/>
                <a:gd name="T2" fmla="*/ 7 w 69"/>
                <a:gd name="T3" fmla="*/ 15 h 65"/>
                <a:gd name="T4" fmla="*/ 23 w 69"/>
                <a:gd name="T5" fmla="*/ 0 h 65"/>
                <a:gd name="T6" fmla="*/ 46 w 69"/>
                <a:gd name="T7" fmla="*/ 0 h 65"/>
                <a:gd name="T8" fmla="*/ 61 w 69"/>
                <a:gd name="T9" fmla="*/ 15 h 65"/>
                <a:gd name="T10" fmla="*/ 69 w 69"/>
                <a:gd name="T11" fmla="*/ 35 h 65"/>
                <a:gd name="T12" fmla="*/ 61 w 69"/>
                <a:gd name="T13" fmla="*/ 54 h 65"/>
                <a:gd name="T14" fmla="*/ 46 w 69"/>
                <a:gd name="T15" fmla="*/ 65 h 65"/>
                <a:gd name="T16" fmla="*/ 23 w 69"/>
                <a:gd name="T17" fmla="*/ 65 h 65"/>
                <a:gd name="T18" fmla="*/ 7 w 69"/>
                <a:gd name="T19" fmla="*/ 54 h 65"/>
                <a:gd name="T20" fmla="*/ 0 w 69"/>
                <a:gd name="T21" fmla="*/ 35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9"/>
                <a:gd name="T34" fmla="*/ 0 h 65"/>
                <a:gd name="T35" fmla="*/ 69 w 69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9" h="65">
                  <a:moveTo>
                    <a:pt x="0" y="35"/>
                  </a:moveTo>
                  <a:lnTo>
                    <a:pt x="7" y="15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61" y="15"/>
                  </a:lnTo>
                  <a:lnTo>
                    <a:pt x="69" y="35"/>
                  </a:lnTo>
                  <a:lnTo>
                    <a:pt x="61" y="54"/>
                  </a:lnTo>
                  <a:lnTo>
                    <a:pt x="46" y="65"/>
                  </a:lnTo>
                  <a:lnTo>
                    <a:pt x="23" y="65"/>
                  </a:lnTo>
                  <a:lnTo>
                    <a:pt x="7" y="54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2" name="Freeform 95"/>
            <p:cNvSpPr>
              <a:spLocks/>
            </p:cNvSpPr>
            <p:nvPr/>
          </p:nvSpPr>
          <p:spPr bwMode="auto">
            <a:xfrm>
              <a:off x="5546" y="3688"/>
              <a:ext cx="69" cy="65"/>
            </a:xfrm>
            <a:custGeom>
              <a:avLst/>
              <a:gdLst>
                <a:gd name="T0" fmla="*/ 0 w 69"/>
                <a:gd name="T1" fmla="*/ 34 h 65"/>
                <a:gd name="T2" fmla="*/ 8 w 69"/>
                <a:gd name="T3" fmla="*/ 15 h 65"/>
                <a:gd name="T4" fmla="*/ 23 w 69"/>
                <a:gd name="T5" fmla="*/ 0 h 65"/>
                <a:gd name="T6" fmla="*/ 46 w 69"/>
                <a:gd name="T7" fmla="*/ 0 h 65"/>
                <a:gd name="T8" fmla="*/ 62 w 69"/>
                <a:gd name="T9" fmla="*/ 15 h 65"/>
                <a:gd name="T10" fmla="*/ 69 w 69"/>
                <a:gd name="T11" fmla="*/ 34 h 65"/>
                <a:gd name="T12" fmla="*/ 62 w 69"/>
                <a:gd name="T13" fmla="*/ 54 h 65"/>
                <a:gd name="T14" fmla="*/ 46 w 69"/>
                <a:gd name="T15" fmla="*/ 65 h 65"/>
                <a:gd name="T16" fmla="*/ 23 w 69"/>
                <a:gd name="T17" fmla="*/ 65 h 65"/>
                <a:gd name="T18" fmla="*/ 8 w 69"/>
                <a:gd name="T19" fmla="*/ 54 h 65"/>
                <a:gd name="T20" fmla="*/ 0 w 69"/>
                <a:gd name="T21" fmla="*/ 34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9"/>
                <a:gd name="T34" fmla="*/ 0 h 65"/>
                <a:gd name="T35" fmla="*/ 69 w 69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9" h="65">
                  <a:moveTo>
                    <a:pt x="0" y="34"/>
                  </a:moveTo>
                  <a:lnTo>
                    <a:pt x="8" y="15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62" y="15"/>
                  </a:lnTo>
                  <a:lnTo>
                    <a:pt x="69" y="34"/>
                  </a:lnTo>
                  <a:lnTo>
                    <a:pt x="62" y="54"/>
                  </a:lnTo>
                  <a:lnTo>
                    <a:pt x="46" y="65"/>
                  </a:lnTo>
                  <a:lnTo>
                    <a:pt x="23" y="65"/>
                  </a:lnTo>
                  <a:lnTo>
                    <a:pt x="8" y="5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3" name="Freeform 96"/>
            <p:cNvSpPr>
              <a:spLocks/>
            </p:cNvSpPr>
            <p:nvPr/>
          </p:nvSpPr>
          <p:spPr bwMode="auto">
            <a:xfrm>
              <a:off x="5546" y="2302"/>
              <a:ext cx="69" cy="65"/>
            </a:xfrm>
            <a:custGeom>
              <a:avLst/>
              <a:gdLst>
                <a:gd name="T0" fmla="*/ 0 w 69"/>
                <a:gd name="T1" fmla="*/ 35 h 65"/>
                <a:gd name="T2" fmla="*/ 8 w 69"/>
                <a:gd name="T3" fmla="*/ 15 h 65"/>
                <a:gd name="T4" fmla="*/ 23 w 69"/>
                <a:gd name="T5" fmla="*/ 0 h 65"/>
                <a:gd name="T6" fmla="*/ 46 w 69"/>
                <a:gd name="T7" fmla="*/ 0 h 65"/>
                <a:gd name="T8" fmla="*/ 62 w 69"/>
                <a:gd name="T9" fmla="*/ 15 h 65"/>
                <a:gd name="T10" fmla="*/ 69 w 69"/>
                <a:gd name="T11" fmla="*/ 35 h 65"/>
                <a:gd name="T12" fmla="*/ 62 w 69"/>
                <a:gd name="T13" fmla="*/ 54 h 65"/>
                <a:gd name="T14" fmla="*/ 46 w 69"/>
                <a:gd name="T15" fmla="*/ 65 h 65"/>
                <a:gd name="T16" fmla="*/ 23 w 69"/>
                <a:gd name="T17" fmla="*/ 65 h 65"/>
                <a:gd name="T18" fmla="*/ 8 w 69"/>
                <a:gd name="T19" fmla="*/ 54 h 65"/>
                <a:gd name="T20" fmla="*/ 0 w 69"/>
                <a:gd name="T21" fmla="*/ 35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9"/>
                <a:gd name="T34" fmla="*/ 0 h 65"/>
                <a:gd name="T35" fmla="*/ 69 w 69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9" h="65">
                  <a:moveTo>
                    <a:pt x="0" y="35"/>
                  </a:moveTo>
                  <a:lnTo>
                    <a:pt x="8" y="15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62" y="15"/>
                  </a:lnTo>
                  <a:lnTo>
                    <a:pt x="69" y="35"/>
                  </a:lnTo>
                  <a:lnTo>
                    <a:pt x="62" y="54"/>
                  </a:lnTo>
                  <a:lnTo>
                    <a:pt x="46" y="65"/>
                  </a:lnTo>
                  <a:lnTo>
                    <a:pt x="23" y="65"/>
                  </a:lnTo>
                  <a:lnTo>
                    <a:pt x="8" y="54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4" name="Freeform 97"/>
            <p:cNvSpPr>
              <a:spLocks/>
            </p:cNvSpPr>
            <p:nvPr/>
          </p:nvSpPr>
          <p:spPr bwMode="auto">
            <a:xfrm>
              <a:off x="6239" y="2995"/>
              <a:ext cx="70" cy="65"/>
            </a:xfrm>
            <a:custGeom>
              <a:avLst/>
              <a:gdLst>
                <a:gd name="T0" fmla="*/ 0 w 70"/>
                <a:gd name="T1" fmla="*/ 35 h 65"/>
                <a:gd name="T2" fmla="*/ 8 w 70"/>
                <a:gd name="T3" fmla="*/ 15 h 65"/>
                <a:gd name="T4" fmla="*/ 24 w 70"/>
                <a:gd name="T5" fmla="*/ 0 h 65"/>
                <a:gd name="T6" fmla="*/ 47 w 70"/>
                <a:gd name="T7" fmla="*/ 0 h 65"/>
                <a:gd name="T8" fmla="*/ 62 w 70"/>
                <a:gd name="T9" fmla="*/ 15 h 65"/>
                <a:gd name="T10" fmla="*/ 70 w 70"/>
                <a:gd name="T11" fmla="*/ 35 h 65"/>
                <a:gd name="T12" fmla="*/ 62 w 70"/>
                <a:gd name="T13" fmla="*/ 54 h 65"/>
                <a:gd name="T14" fmla="*/ 47 w 70"/>
                <a:gd name="T15" fmla="*/ 65 h 65"/>
                <a:gd name="T16" fmla="*/ 24 w 70"/>
                <a:gd name="T17" fmla="*/ 65 h 65"/>
                <a:gd name="T18" fmla="*/ 8 w 70"/>
                <a:gd name="T19" fmla="*/ 54 h 65"/>
                <a:gd name="T20" fmla="*/ 0 w 70"/>
                <a:gd name="T21" fmla="*/ 35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0"/>
                <a:gd name="T34" fmla="*/ 0 h 65"/>
                <a:gd name="T35" fmla="*/ 70 w 70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0" h="65">
                  <a:moveTo>
                    <a:pt x="0" y="35"/>
                  </a:moveTo>
                  <a:lnTo>
                    <a:pt x="8" y="15"/>
                  </a:lnTo>
                  <a:lnTo>
                    <a:pt x="24" y="0"/>
                  </a:lnTo>
                  <a:lnTo>
                    <a:pt x="47" y="0"/>
                  </a:lnTo>
                  <a:lnTo>
                    <a:pt x="62" y="15"/>
                  </a:lnTo>
                  <a:lnTo>
                    <a:pt x="70" y="35"/>
                  </a:lnTo>
                  <a:lnTo>
                    <a:pt x="62" y="54"/>
                  </a:lnTo>
                  <a:lnTo>
                    <a:pt x="47" y="65"/>
                  </a:lnTo>
                  <a:lnTo>
                    <a:pt x="24" y="65"/>
                  </a:lnTo>
                  <a:lnTo>
                    <a:pt x="8" y="54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5" name="Freeform 98"/>
            <p:cNvSpPr>
              <a:spLocks/>
            </p:cNvSpPr>
            <p:nvPr/>
          </p:nvSpPr>
          <p:spPr bwMode="auto">
            <a:xfrm>
              <a:off x="5581" y="2337"/>
              <a:ext cx="693" cy="693"/>
            </a:xfrm>
            <a:custGeom>
              <a:avLst/>
              <a:gdLst>
                <a:gd name="T0" fmla="*/ 0 w 693"/>
                <a:gd name="T1" fmla="*/ 0 h 693"/>
                <a:gd name="T2" fmla="*/ 38 w 693"/>
                <a:gd name="T3" fmla="*/ 103 h 693"/>
                <a:gd name="T4" fmla="*/ 88 w 693"/>
                <a:gd name="T5" fmla="*/ 207 h 693"/>
                <a:gd name="T6" fmla="*/ 150 w 693"/>
                <a:gd name="T7" fmla="*/ 304 h 693"/>
                <a:gd name="T8" fmla="*/ 219 w 693"/>
                <a:gd name="T9" fmla="*/ 392 h 693"/>
                <a:gd name="T10" fmla="*/ 300 w 693"/>
                <a:gd name="T11" fmla="*/ 469 h 693"/>
                <a:gd name="T12" fmla="*/ 389 w 693"/>
                <a:gd name="T13" fmla="*/ 542 h 693"/>
                <a:gd name="T14" fmla="*/ 485 w 693"/>
                <a:gd name="T15" fmla="*/ 604 h 693"/>
                <a:gd name="T16" fmla="*/ 585 w 693"/>
                <a:gd name="T17" fmla="*/ 654 h 693"/>
                <a:gd name="T18" fmla="*/ 693 w 693"/>
                <a:gd name="T19" fmla="*/ 693 h 69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93"/>
                <a:gd name="T31" fmla="*/ 0 h 693"/>
                <a:gd name="T32" fmla="*/ 693 w 693"/>
                <a:gd name="T33" fmla="*/ 693 h 69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93" h="693">
                  <a:moveTo>
                    <a:pt x="0" y="0"/>
                  </a:moveTo>
                  <a:lnTo>
                    <a:pt x="38" y="103"/>
                  </a:lnTo>
                  <a:lnTo>
                    <a:pt x="88" y="207"/>
                  </a:lnTo>
                  <a:lnTo>
                    <a:pt x="150" y="304"/>
                  </a:lnTo>
                  <a:lnTo>
                    <a:pt x="219" y="392"/>
                  </a:lnTo>
                  <a:lnTo>
                    <a:pt x="300" y="469"/>
                  </a:lnTo>
                  <a:lnTo>
                    <a:pt x="389" y="542"/>
                  </a:lnTo>
                  <a:lnTo>
                    <a:pt x="485" y="604"/>
                  </a:lnTo>
                  <a:lnTo>
                    <a:pt x="585" y="654"/>
                  </a:lnTo>
                  <a:lnTo>
                    <a:pt x="693" y="693"/>
                  </a:lnTo>
                </a:path>
              </a:pathLst>
            </a:cu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6" name="Freeform 99"/>
            <p:cNvSpPr>
              <a:spLocks/>
            </p:cNvSpPr>
            <p:nvPr/>
          </p:nvSpPr>
          <p:spPr bwMode="auto">
            <a:xfrm>
              <a:off x="5581" y="3030"/>
              <a:ext cx="693" cy="692"/>
            </a:xfrm>
            <a:custGeom>
              <a:avLst/>
              <a:gdLst>
                <a:gd name="T0" fmla="*/ 693 w 693"/>
                <a:gd name="T1" fmla="*/ 0 h 692"/>
                <a:gd name="T2" fmla="*/ 585 w 693"/>
                <a:gd name="T3" fmla="*/ 38 h 692"/>
                <a:gd name="T4" fmla="*/ 485 w 693"/>
                <a:gd name="T5" fmla="*/ 88 h 692"/>
                <a:gd name="T6" fmla="*/ 389 w 693"/>
                <a:gd name="T7" fmla="*/ 150 h 692"/>
                <a:gd name="T8" fmla="*/ 300 w 693"/>
                <a:gd name="T9" fmla="*/ 219 h 692"/>
                <a:gd name="T10" fmla="*/ 219 w 693"/>
                <a:gd name="T11" fmla="*/ 300 h 692"/>
                <a:gd name="T12" fmla="*/ 150 w 693"/>
                <a:gd name="T13" fmla="*/ 388 h 692"/>
                <a:gd name="T14" fmla="*/ 88 w 693"/>
                <a:gd name="T15" fmla="*/ 485 h 692"/>
                <a:gd name="T16" fmla="*/ 38 w 693"/>
                <a:gd name="T17" fmla="*/ 585 h 692"/>
                <a:gd name="T18" fmla="*/ 0 w 693"/>
                <a:gd name="T19" fmla="*/ 692 h 6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93"/>
                <a:gd name="T31" fmla="*/ 0 h 692"/>
                <a:gd name="T32" fmla="*/ 693 w 693"/>
                <a:gd name="T33" fmla="*/ 692 h 6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93" h="692">
                  <a:moveTo>
                    <a:pt x="693" y="0"/>
                  </a:moveTo>
                  <a:lnTo>
                    <a:pt x="585" y="38"/>
                  </a:lnTo>
                  <a:lnTo>
                    <a:pt x="485" y="88"/>
                  </a:lnTo>
                  <a:lnTo>
                    <a:pt x="389" y="150"/>
                  </a:lnTo>
                  <a:lnTo>
                    <a:pt x="300" y="219"/>
                  </a:lnTo>
                  <a:lnTo>
                    <a:pt x="219" y="300"/>
                  </a:lnTo>
                  <a:lnTo>
                    <a:pt x="150" y="388"/>
                  </a:lnTo>
                  <a:lnTo>
                    <a:pt x="88" y="485"/>
                  </a:lnTo>
                  <a:lnTo>
                    <a:pt x="38" y="585"/>
                  </a:lnTo>
                  <a:lnTo>
                    <a:pt x="0" y="692"/>
                  </a:lnTo>
                </a:path>
              </a:pathLst>
            </a:cu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7" name="Line 100"/>
            <p:cNvSpPr>
              <a:spLocks noChangeShapeType="1"/>
            </p:cNvSpPr>
            <p:nvPr/>
          </p:nvSpPr>
          <p:spPr bwMode="auto">
            <a:xfrm>
              <a:off x="4887" y="3030"/>
              <a:ext cx="694" cy="692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8" name="Line 101"/>
            <p:cNvSpPr>
              <a:spLocks noChangeShapeType="1"/>
            </p:cNvSpPr>
            <p:nvPr/>
          </p:nvSpPr>
          <p:spPr bwMode="auto">
            <a:xfrm flipH="1">
              <a:off x="4887" y="2337"/>
              <a:ext cx="694" cy="693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9" name="Line 102"/>
            <p:cNvSpPr>
              <a:spLocks noChangeShapeType="1"/>
            </p:cNvSpPr>
            <p:nvPr/>
          </p:nvSpPr>
          <p:spPr bwMode="auto">
            <a:xfrm>
              <a:off x="4887" y="3030"/>
              <a:ext cx="1387" cy="1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70" name="Freeform 103"/>
            <p:cNvSpPr>
              <a:spLocks/>
            </p:cNvSpPr>
            <p:nvPr/>
          </p:nvSpPr>
          <p:spPr bwMode="auto">
            <a:xfrm>
              <a:off x="5581" y="2337"/>
              <a:ext cx="693" cy="693"/>
            </a:xfrm>
            <a:custGeom>
              <a:avLst/>
              <a:gdLst>
                <a:gd name="T0" fmla="*/ 0 w 693"/>
                <a:gd name="T1" fmla="*/ 0 h 693"/>
                <a:gd name="T2" fmla="*/ 96 w 693"/>
                <a:gd name="T3" fmla="*/ 11 h 693"/>
                <a:gd name="T4" fmla="*/ 189 w 693"/>
                <a:gd name="T5" fmla="*/ 34 h 693"/>
                <a:gd name="T6" fmla="*/ 281 w 693"/>
                <a:gd name="T7" fmla="*/ 73 h 693"/>
                <a:gd name="T8" fmla="*/ 366 w 693"/>
                <a:gd name="T9" fmla="*/ 123 h 693"/>
                <a:gd name="T10" fmla="*/ 443 w 693"/>
                <a:gd name="T11" fmla="*/ 180 h 693"/>
                <a:gd name="T12" fmla="*/ 512 w 693"/>
                <a:gd name="T13" fmla="*/ 250 h 693"/>
                <a:gd name="T14" fmla="*/ 570 w 693"/>
                <a:gd name="T15" fmla="*/ 327 h 693"/>
                <a:gd name="T16" fmla="*/ 620 w 693"/>
                <a:gd name="T17" fmla="*/ 411 h 693"/>
                <a:gd name="T18" fmla="*/ 655 w 693"/>
                <a:gd name="T19" fmla="*/ 500 h 693"/>
                <a:gd name="T20" fmla="*/ 682 w 693"/>
                <a:gd name="T21" fmla="*/ 596 h 693"/>
                <a:gd name="T22" fmla="*/ 693 w 693"/>
                <a:gd name="T23" fmla="*/ 693 h 69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93"/>
                <a:gd name="T37" fmla="*/ 0 h 693"/>
                <a:gd name="T38" fmla="*/ 693 w 693"/>
                <a:gd name="T39" fmla="*/ 693 h 69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93" h="693">
                  <a:moveTo>
                    <a:pt x="0" y="0"/>
                  </a:moveTo>
                  <a:lnTo>
                    <a:pt x="96" y="11"/>
                  </a:lnTo>
                  <a:lnTo>
                    <a:pt x="189" y="34"/>
                  </a:lnTo>
                  <a:lnTo>
                    <a:pt x="281" y="73"/>
                  </a:lnTo>
                  <a:lnTo>
                    <a:pt x="366" y="123"/>
                  </a:lnTo>
                  <a:lnTo>
                    <a:pt x="443" y="180"/>
                  </a:lnTo>
                  <a:lnTo>
                    <a:pt x="512" y="250"/>
                  </a:lnTo>
                  <a:lnTo>
                    <a:pt x="570" y="327"/>
                  </a:lnTo>
                  <a:lnTo>
                    <a:pt x="620" y="411"/>
                  </a:lnTo>
                  <a:lnTo>
                    <a:pt x="655" y="500"/>
                  </a:lnTo>
                  <a:lnTo>
                    <a:pt x="682" y="596"/>
                  </a:lnTo>
                  <a:lnTo>
                    <a:pt x="693" y="693"/>
                  </a:lnTo>
                </a:path>
              </a:pathLst>
            </a:cu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71" name="Freeform 104"/>
            <p:cNvSpPr>
              <a:spLocks/>
            </p:cNvSpPr>
            <p:nvPr/>
          </p:nvSpPr>
          <p:spPr bwMode="auto">
            <a:xfrm>
              <a:off x="5581" y="3030"/>
              <a:ext cx="693" cy="692"/>
            </a:xfrm>
            <a:custGeom>
              <a:avLst/>
              <a:gdLst>
                <a:gd name="T0" fmla="*/ 693 w 693"/>
                <a:gd name="T1" fmla="*/ 0 h 692"/>
                <a:gd name="T2" fmla="*/ 655 w 693"/>
                <a:gd name="T3" fmla="*/ 103 h 692"/>
                <a:gd name="T4" fmla="*/ 605 w 693"/>
                <a:gd name="T5" fmla="*/ 207 h 692"/>
                <a:gd name="T6" fmla="*/ 543 w 693"/>
                <a:gd name="T7" fmla="*/ 304 h 692"/>
                <a:gd name="T8" fmla="*/ 470 w 693"/>
                <a:gd name="T9" fmla="*/ 392 h 692"/>
                <a:gd name="T10" fmla="*/ 393 w 693"/>
                <a:gd name="T11" fmla="*/ 469 h 692"/>
                <a:gd name="T12" fmla="*/ 304 w 693"/>
                <a:gd name="T13" fmla="*/ 542 h 692"/>
                <a:gd name="T14" fmla="*/ 208 w 693"/>
                <a:gd name="T15" fmla="*/ 604 h 692"/>
                <a:gd name="T16" fmla="*/ 104 w 693"/>
                <a:gd name="T17" fmla="*/ 654 h 692"/>
                <a:gd name="T18" fmla="*/ 0 w 693"/>
                <a:gd name="T19" fmla="*/ 692 h 6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93"/>
                <a:gd name="T31" fmla="*/ 0 h 692"/>
                <a:gd name="T32" fmla="*/ 693 w 693"/>
                <a:gd name="T33" fmla="*/ 692 h 6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93" h="692">
                  <a:moveTo>
                    <a:pt x="693" y="0"/>
                  </a:moveTo>
                  <a:lnTo>
                    <a:pt x="655" y="103"/>
                  </a:lnTo>
                  <a:lnTo>
                    <a:pt x="605" y="207"/>
                  </a:lnTo>
                  <a:lnTo>
                    <a:pt x="543" y="304"/>
                  </a:lnTo>
                  <a:lnTo>
                    <a:pt x="470" y="392"/>
                  </a:lnTo>
                  <a:lnTo>
                    <a:pt x="393" y="469"/>
                  </a:lnTo>
                  <a:lnTo>
                    <a:pt x="304" y="542"/>
                  </a:lnTo>
                  <a:lnTo>
                    <a:pt x="208" y="604"/>
                  </a:lnTo>
                  <a:lnTo>
                    <a:pt x="104" y="654"/>
                  </a:lnTo>
                  <a:lnTo>
                    <a:pt x="0" y="692"/>
                  </a:lnTo>
                </a:path>
              </a:pathLst>
            </a:cu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72" name="Rectangle 105"/>
            <p:cNvSpPr>
              <a:spLocks noChangeArrowheads="1"/>
            </p:cNvSpPr>
            <p:nvPr/>
          </p:nvSpPr>
          <p:spPr bwMode="auto">
            <a:xfrm>
              <a:off x="5527" y="2063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1</a:t>
              </a:r>
              <a:endParaRPr lang="en-US" sz="1200"/>
            </a:p>
          </p:txBody>
        </p:sp>
        <p:sp>
          <p:nvSpPr>
            <p:cNvPr id="70673" name="Rectangle 106"/>
            <p:cNvSpPr>
              <a:spLocks noChangeArrowheads="1"/>
            </p:cNvSpPr>
            <p:nvPr/>
          </p:nvSpPr>
          <p:spPr bwMode="auto">
            <a:xfrm>
              <a:off x="4660" y="2910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2</a:t>
              </a:r>
              <a:endParaRPr lang="en-US" sz="1200"/>
            </a:p>
          </p:txBody>
        </p:sp>
        <p:sp>
          <p:nvSpPr>
            <p:cNvPr id="70674" name="Rectangle 107"/>
            <p:cNvSpPr>
              <a:spLocks noChangeArrowheads="1"/>
            </p:cNvSpPr>
            <p:nvPr/>
          </p:nvSpPr>
          <p:spPr bwMode="auto">
            <a:xfrm>
              <a:off x="6394" y="2910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3</a:t>
              </a:r>
              <a:endParaRPr lang="en-US" sz="1200"/>
            </a:p>
          </p:txBody>
        </p:sp>
        <p:sp>
          <p:nvSpPr>
            <p:cNvPr id="70675" name="Rectangle 108"/>
            <p:cNvSpPr>
              <a:spLocks noChangeArrowheads="1"/>
            </p:cNvSpPr>
            <p:nvPr/>
          </p:nvSpPr>
          <p:spPr bwMode="auto">
            <a:xfrm>
              <a:off x="5527" y="3757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4</a:t>
              </a:r>
              <a:endParaRPr lang="en-US" sz="1200"/>
            </a:p>
          </p:txBody>
        </p:sp>
        <p:sp>
          <p:nvSpPr>
            <p:cNvPr id="70676" name="Rectangle 109"/>
            <p:cNvSpPr>
              <a:spLocks noChangeArrowheads="1"/>
            </p:cNvSpPr>
            <p:nvPr/>
          </p:nvSpPr>
          <p:spPr bwMode="auto">
            <a:xfrm>
              <a:off x="5146" y="2371"/>
              <a:ext cx="19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i="1">
                  <a:solidFill>
                    <a:srgbClr val="000000"/>
                  </a:solidFill>
                </a:rPr>
                <a:t>e</a:t>
              </a:r>
              <a:endParaRPr lang="en-US" sz="1200"/>
            </a:p>
          </p:txBody>
        </p:sp>
        <p:sp>
          <p:nvSpPr>
            <p:cNvPr id="70677" name="Rectangle 110"/>
            <p:cNvSpPr>
              <a:spLocks noChangeArrowheads="1"/>
            </p:cNvSpPr>
            <p:nvPr/>
          </p:nvSpPr>
          <p:spPr bwMode="auto">
            <a:xfrm>
              <a:off x="5253" y="2491"/>
              <a:ext cx="131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1</a:t>
              </a:r>
              <a:endParaRPr lang="en-US" sz="1200"/>
            </a:p>
          </p:txBody>
        </p:sp>
        <p:sp>
          <p:nvSpPr>
            <p:cNvPr id="70678" name="Rectangle 111"/>
            <p:cNvSpPr>
              <a:spLocks noChangeArrowheads="1"/>
            </p:cNvSpPr>
            <p:nvPr/>
          </p:nvSpPr>
          <p:spPr bwMode="auto">
            <a:xfrm>
              <a:off x="5361" y="2756"/>
              <a:ext cx="19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i="1">
                  <a:solidFill>
                    <a:srgbClr val="000000"/>
                  </a:solidFill>
                </a:rPr>
                <a:t>e</a:t>
              </a:r>
              <a:endParaRPr lang="en-US" sz="1200"/>
            </a:p>
          </p:txBody>
        </p:sp>
        <p:sp>
          <p:nvSpPr>
            <p:cNvPr id="70679" name="Rectangle 112"/>
            <p:cNvSpPr>
              <a:spLocks noChangeArrowheads="1"/>
            </p:cNvSpPr>
            <p:nvPr/>
          </p:nvSpPr>
          <p:spPr bwMode="auto">
            <a:xfrm>
              <a:off x="5469" y="2876"/>
              <a:ext cx="131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2</a:t>
              </a:r>
              <a:endParaRPr lang="en-US" sz="1200"/>
            </a:p>
          </p:txBody>
        </p:sp>
        <p:sp>
          <p:nvSpPr>
            <p:cNvPr id="70680" name="Rectangle 113"/>
            <p:cNvSpPr>
              <a:spLocks noChangeArrowheads="1"/>
            </p:cNvSpPr>
            <p:nvPr/>
          </p:nvSpPr>
          <p:spPr bwMode="auto">
            <a:xfrm>
              <a:off x="5623" y="2564"/>
              <a:ext cx="19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i="1">
                  <a:solidFill>
                    <a:srgbClr val="000000"/>
                  </a:solidFill>
                </a:rPr>
                <a:t>e</a:t>
              </a:r>
              <a:endParaRPr lang="en-US" sz="1200"/>
            </a:p>
          </p:txBody>
        </p:sp>
        <p:sp>
          <p:nvSpPr>
            <p:cNvPr id="70681" name="Rectangle 114"/>
            <p:cNvSpPr>
              <a:spLocks noChangeArrowheads="1"/>
            </p:cNvSpPr>
            <p:nvPr/>
          </p:nvSpPr>
          <p:spPr bwMode="auto">
            <a:xfrm>
              <a:off x="5731" y="2683"/>
              <a:ext cx="131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3</a:t>
              </a:r>
              <a:endParaRPr lang="en-US" sz="1200"/>
            </a:p>
          </p:txBody>
        </p:sp>
        <p:sp>
          <p:nvSpPr>
            <p:cNvPr id="70682" name="Rectangle 115"/>
            <p:cNvSpPr>
              <a:spLocks noChangeArrowheads="1"/>
            </p:cNvSpPr>
            <p:nvPr/>
          </p:nvSpPr>
          <p:spPr bwMode="auto">
            <a:xfrm>
              <a:off x="6055" y="2371"/>
              <a:ext cx="19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i="1">
                  <a:solidFill>
                    <a:srgbClr val="000000"/>
                  </a:solidFill>
                </a:rPr>
                <a:t>e</a:t>
              </a:r>
              <a:endParaRPr lang="en-US" sz="1200"/>
            </a:p>
          </p:txBody>
        </p:sp>
        <p:sp>
          <p:nvSpPr>
            <p:cNvPr id="70683" name="Rectangle 116"/>
            <p:cNvSpPr>
              <a:spLocks noChangeArrowheads="1"/>
            </p:cNvSpPr>
            <p:nvPr/>
          </p:nvSpPr>
          <p:spPr bwMode="auto">
            <a:xfrm>
              <a:off x="6162" y="2491"/>
              <a:ext cx="131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4</a:t>
              </a:r>
              <a:endParaRPr lang="en-US" sz="1200"/>
            </a:p>
          </p:txBody>
        </p:sp>
        <p:sp>
          <p:nvSpPr>
            <p:cNvPr id="70684" name="Rectangle 117"/>
            <p:cNvSpPr>
              <a:spLocks noChangeArrowheads="1"/>
            </p:cNvSpPr>
            <p:nvPr/>
          </p:nvSpPr>
          <p:spPr bwMode="auto">
            <a:xfrm>
              <a:off x="5015" y="3257"/>
              <a:ext cx="19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i="1">
                  <a:solidFill>
                    <a:srgbClr val="000000"/>
                  </a:solidFill>
                </a:rPr>
                <a:t>e</a:t>
              </a:r>
              <a:endParaRPr lang="en-US" sz="1200"/>
            </a:p>
          </p:txBody>
        </p:sp>
        <p:sp>
          <p:nvSpPr>
            <p:cNvPr id="70685" name="Rectangle 118"/>
            <p:cNvSpPr>
              <a:spLocks noChangeArrowheads="1"/>
            </p:cNvSpPr>
            <p:nvPr/>
          </p:nvSpPr>
          <p:spPr bwMode="auto">
            <a:xfrm>
              <a:off x="5122" y="3376"/>
              <a:ext cx="131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5</a:t>
              </a:r>
              <a:endParaRPr lang="en-US" sz="1200"/>
            </a:p>
          </p:txBody>
        </p:sp>
        <p:sp>
          <p:nvSpPr>
            <p:cNvPr id="70686" name="Rectangle 119"/>
            <p:cNvSpPr>
              <a:spLocks noChangeArrowheads="1"/>
            </p:cNvSpPr>
            <p:nvPr/>
          </p:nvSpPr>
          <p:spPr bwMode="auto">
            <a:xfrm>
              <a:off x="5623" y="3103"/>
              <a:ext cx="19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i="1">
                  <a:solidFill>
                    <a:srgbClr val="000000"/>
                  </a:solidFill>
                </a:rPr>
                <a:t>e</a:t>
              </a:r>
              <a:endParaRPr lang="en-US" sz="1200"/>
            </a:p>
          </p:txBody>
        </p:sp>
        <p:sp>
          <p:nvSpPr>
            <p:cNvPr id="70687" name="Rectangle 120"/>
            <p:cNvSpPr>
              <a:spLocks noChangeArrowheads="1"/>
            </p:cNvSpPr>
            <p:nvPr/>
          </p:nvSpPr>
          <p:spPr bwMode="auto">
            <a:xfrm>
              <a:off x="5731" y="3222"/>
              <a:ext cx="131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6</a:t>
              </a:r>
              <a:endParaRPr lang="en-US" sz="1200"/>
            </a:p>
          </p:txBody>
        </p:sp>
        <p:sp>
          <p:nvSpPr>
            <p:cNvPr id="70688" name="Rectangle 121"/>
            <p:cNvSpPr>
              <a:spLocks noChangeArrowheads="1"/>
            </p:cNvSpPr>
            <p:nvPr/>
          </p:nvSpPr>
          <p:spPr bwMode="auto">
            <a:xfrm>
              <a:off x="6055" y="3411"/>
              <a:ext cx="19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i="1" dirty="0">
                  <a:solidFill>
                    <a:srgbClr val="000000"/>
                  </a:solidFill>
                </a:rPr>
                <a:t>e</a:t>
              </a:r>
              <a:endParaRPr lang="en-US" sz="1200" dirty="0"/>
            </a:p>
          </p:txBody>
        </p:sp>
        <p:sp>
          <p:nvSpPr>
            <p:cNvPr id="70689" name="Rectangle 122"/>
            <p:cNvSpPr>
              <a:spLocks noChangeArrowheads="1"/>
            </p:cNvSpPr>
            <p:nvPr/>
          </p:nvSpPr>
          <p:spPr bwMode="auto">
            <a:xfrm>
              <a:off x="6162" y="3530"/>
              <a:ext cx="131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7</a:t>
              </a:r>
              <a:endParaRPr lang="en-US" sz="1200"/>
            </a:p>
          </p:txBody>
        </p:sp>
      </p:grpSp>
      <p:sp>
        <p:nvSpPr>
          <p:cNvPr id="34" name="Content Placeholder 3"/>
          <p:cNvSpPr txBox="1">
            <a:spLocks/>
          </p:cNvSpPr>
          <p:nvPr/>
        </p:nvSpPr>
        <p:spPr bwMode="auto">
          <a:xfrm>
            <a:off x="2428875" y="1714500"/>
            <a:ext cx="6175573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en-US" sz="2800" dirty="0" err="1">
                <a:latin typeface="+mn-lt"/>
              </a:rPr>
              <a:t>Pada</a:t>
            </a:r>
            <a:r>
              <a:rPr lang="en-US" sz="2800" dirty="0">
                <a:latin typeface="+mn-lt"/>
              </a:rPr>
              <a:t> </a:t>
            </a:r>
            <a:r>
              <a:rPr lang="en-US" sz="2800" i="1" dirty="0">
                <a:latin typeface="+mn-lt"/>
              </a:rPr>
              <a:t>G</a:t>
            </a:r>
            <a:r>
              <a:rPr lang="en-US" sz="2800" baseline="-25000" dirty="0">
                <a:latin typeface="+mn-lt"/>
              </a:rPr>
              <a:t>2</a:t>
            </a:r>
            <a:r>
              <a:rPr lang="en-US" sz="2800" dirty="0">
                <a:latin typeface="+mn-lt"/>
              </a:rPr>
              <a:t>, </a:t>
            </a:r>
            <a:r>
              <a:rPr lang="en-US" sz="2800" dirty="0" err="1">
                <a:latin typeface="+mn-lt"/>
              </a:rPr>
              <a:t>sisi</a:t>
            </a:r>
            <a:r>
              <a:rPr lang="en-US" sz="2800" dirty="0">
                <a:latin typeface="+mn-lt"/>
              </a:rPr>
              <a:t>  </a:t>
            </a:r>
            <a:r>
              <a:rPr lang="en-US" sz="2800" b="1" i="1" dirty="0">
                <a:latin typeface="+mn-lt"/>
              </a:rPr>
              <a:t>e</a:t>
            </a:r>
            <a:r>
              <a:rPr lang="en-US" sz="2800" b="1" baseline="-25000" dirty="0">
                <a:latin typeface="+mn-lt"/>
              </a:rPr>
              <a:t>3</a:t>
            </a:r>
            <a:r>
              <a:rPr lang="en-US" sz="2800" b="1" dirty="0">
                <a:latin typeface="+mn-lt"/>
              </a:rPr>
              <a:t> = (1, 3) </a:t>
            </a:r>
            <a:r>
              <a:rPr lang="en-US" sz="2800" b="1" dirty="0" err="1">
                <a:latin typeface="+mn-lt"/>
              </a:rPr>
              <a:t>dan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sisi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i="1" dirty="0">
                <a:latin typeface="+mn-lt"/>
              </a:rPr>
              <a:t>e</a:t>
            </a:r>
            <a:r>
              <a:rPr lang="en-US" sz="2800" b="1" baseline="-25000" dirty="0">
                <a:latin typeface="+mn-lt"/>
              </a:rPr>
              <a:t>4</a:t>
            </a:r>
            <a:r>
              <a:rPr lang="en-US" sz="2800" b="1" dirty="0">
                <a:latin typeface="+mn-lt"/>
              </a:rPr>
              <a:t> = (1, 3)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dinamakan</a:t>
            </a:r>
            <a:r>
              <a:rPr lang="en-US" sz="2800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sisi-ganda</a:t>
            </a:r>
            <a:r>
              <a:rPr lang="en-US" sz="2800" dirty="0">
                <a:latin typeface="+mn-lt"/>
              </a:rPr>
              <a:t> (</a:t>
            </a:r>
            <a:r>
              <a:rPr lang="en-US" sz="2800" i="1" dirty="0">
                <a:latin typeface="+mn-lt"/>
              </a:rPr>
              <a:t>multiple edges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atau</a:t>
            </a:r>
            <a:r>
              <a:rPr lang="en-US" sz="2800" dirty="0">
                <a:latin typeface="+mn-lt"/>
              </a:rPr>
              <a:t> </a:t>
            </a:r>
            <a:r>
              <a:rPr lang="en-US" sz="2800" i="1" dirty="0" err="1">
                <a:latin typeface="+mn-lt"/>
              </a:rPr>
              <a:t>paralel</a:t>
            </a:r>
            <a:r>
              <a:rPr lang="en-US" sz="2800" i="1" dirty="0">
                <a:latin typeface="+mn-lt"/>
              </a:rPr>
              <a:t> edges</a:t>
            </a:r>
            <a:r>
              <a:rPr lang="en-US" sz="2800" dirty="0">
                <a:latin typeface="+mn-lt"/>
              </a:rPr>
              <a:t>) </a:t>
            </a:r>
            <a:r>
              <a:rPr lang="en-US" sz="2800" dirty="0" err="1">
                <a:latin typeface="+mn-lt"/>
              </a:rPr>
              <a:t>karena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kedua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sisi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ini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menghubungi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dua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buah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simpul</a:t>
            </a:r>
            <a:r>
              <a:rPr lang="en-US" sz="2800" dirty="0">
                <a:latin typeface="+mn-lt"/>
              </a:rPr>
              <a:t> yang </a:t>
            </a:r>
            <a:r>
              <a:rPr lang="en-US" sz="2800" dirty="0" err="1">
                <a:latin typeface="+mn-lt"/>
              </a:rPr>
              <a:t>sama</a:t>
            </a:r>
            <a:r>
              <a:rPr lang="en-US" sz="2800" dirty="0">
                <a:latin typeface="+mn-lt"/>
              </a:rPr>
              <a:t>, </a:t>
            </a:r>
            <a:r>
              <a:rPr lang="en-US" sz="2800" dirty="0" err="1">
                <a:latin typeface="+mn-lt"/>
              </a:rPr>
              <a:t>yaitu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simpul</a:t>
            </a:r>
            <a:r>
              <a:rPr lang="en-US" sz="2800" dirty="0">
                <a:latin typeface="+mn-lt"/>
              </a:rPr>
              <a:t> 1 </a:t>
            </a:r>
            <a:r>
              <a:rPr lang="en-US" sz="2800" dirty="0" err="1">
                <a:latin typeface="+mn-lt"/>
              </a:rPr>
              <a:t>dan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simpul</a:t>
            </a:r>
            <a:r>
              <a:rPr lang="en-US" sz="2800" dirty="0">
                <a:latin typeface="+mn-lt"/>
              </a:rPr>
              <a:t> 3.</a:t>
            </a:r>
          </a:p>
        </p:txBody>
      </p:sp>
      <p:sp>
        <p:nvSpPr>
          <p:cNvPr id="70660" name="Rectangle 34"/>
          <p:cNvSpPr>
            <a:spLocks noChangeArrowheads="1"/>
          </p:cNvSpPr>
          <p:nvPr/>
        </p:nvSpPr>
        <p:spPr bwMode="auto">
          <a:xfrm>
            <a:off x="979488" y="4059238"/>
            <a:ext cx="449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G</a:t>
            </a:r>
            <a:r>
              <a:rPr lang="en-US" b="1" baseline="-25000"/>
              <a:t>2</a:t>
            </a:r>
            <a:endParaRPr lang="en-US"/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/>
          </p:nvPr>
        </p:nvSpPr>
        <p:spPr>
          <a:xfrm>
            <a:off x="455273" y="764704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Jenis-Jenis Graf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707" name="Content Placeholder 3"/>
          <p:cNvSpPr>
            <a:spLocks noGrp="1"/>
          </p:cNvSpPr>
          <p:nvPr>
            <p:ph idx="1"/>
          </p:nvPr>
        </p:nvSpPr>
        <p:spPr>
          <a:xfrm>
            <a:off x="477725" y="1271091"/>
            <a:ext cx="8229600" cy="4686320"/>
          </a:xfrm>
        </p:spPr>
        <p:txBody>
          <a:bodyPr/>
          <a:lstStyle/>
          <a:p>
            <a:r>
              <a:rPr lang="en-AU" dirty="0" err="1" smtClean="0"/>
              <a:t>Berdasarkan</a:t>
            </a:r>
            <a:r>
              <a:rPr lang="en-AU" dirty="0" smtClean="0"/>
              <a:t> </a:t>
            </a:r>
            <a:r>
              <a:rPr lang="en-AU" dirty="0" err="1" smtClean="0"/>
              <a:t>ada</a:t>
            </a:r>
            <a:r>
              <a:rPr lang="en-AU" dirty="0" smtClean="0"/>
              <a:t> </a:t>
            </a:r>
            <a:r>
              <a:rPr lang="en-AU" dirty="0" err="1" smtClean="0"/>
              <a:t>tidaknya</a:t>
            </a:r>
            <a:r>
              <a:rPr lang="en-AU" dirty="0" smtClean="0"/>
              <a:t> </a:t>
            </a:r>
            <a:r>
              <a:rPr lang="en-AU" dirty="0" err="1" smtClean="0"/>
              <a:t>gelang</a:t>
            </a:r>
            <a:r>
              <a:rPr lang="en-AU" dirty="0" smtClean="0"/>
              <a:t>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en-AU" dirty="0" err="1" smtClean="0"/>
              <a:t>sisi</a:t>
            </a:r>
            <a:r>
              <a:rPr lang="en-AU" dirty="0" smtClean="0"/>
              <a:t> </a:t>
            </a:r>
            <a:r>
              <a:rPr lang="en-AU" dirty="0" err="1" smtClean="0"/>
              <a:t>ganda</a:t>
            </a:r>
            <a:r>
              <a:rPr lang="en-AU" dirty="0" smtClean="0"/>
              <a:t>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suatu</a:t>
            </a:r>
            <a:r>
              <a:rPr lang="en-AU" dirty="0" smtClean="0"/>
              <a:t> </a:t>
            </a:r>
            <a:r>
              <a:rPr lang="en-AU" dirty="0" err="1" smtClean="0"/>
              <a:t>graf</a:t>
            </a:r>
            <a:r>
              <a:rPr lang="en-AU" dirty="0" smtClean="0"/>
              <a:t>, </a:t>
            </a:r>
            <a:r>
              <a:rPr lang="en-AU" dirty="0" err="1" smtClean="0"/>
              <a:t>maka</a:t>
            </a:r>
            <a:r>
              <a:rPr lang="en-AU" dirty="0" smtClean="0"/>
              <a:t> </a:t>
            </a:r>
            <a:r>
              <a:rPr lang="en-AU" dirty="0" err="1" smtClean="0"/>
              <a:t>graf</a:t>
            </a:r>
            <a:r>
              <a:rPr lang="en-AU" dirty="0" smtClean="0"/>
              <a:t> </a:t>
            </a:r>
            <a:r>
              <a:rPr lang="en-AU" dirty="0" err="1" smtClean="0"/>
              <a:t>digolongkan</a:t>
            </a:r>
            <a:r>
              <a:rPr lang="en-AU" dirty="0" smtClean="0"/>
              <a:t> </a:t>
            </a:r>
            <a:r>
              <a:rPr lang="en-AU" dirty="0" err="1" smtClean="0"/>
              <a:t>menjadi</a:t>
            </a:r>
            <a:r>
              <a:rPr lang="en-AU" dirty="0" smtClean="0"/>
              <a:t> </a:t>
            </a:r>
            <a:r>
              <a:rPr lang="en-AU" dirty="0" err="1" smtClean="0"/>
              <a:t>dua</a:t>
            </a:r>
            <a:r>
              <a:rPr lang="en-AU" dirty="0" smtClean="0"/>
              <a:t> </a:t>
            </a:r>
            <a:r>
              <a:rPr lang="en-AU" dirty="0" err="1" smtClean="0"/>
              <a:t>jenis</a:t>
            </a:r>
            <a:r>
              <a:rPr lang="en-AU" dirty="0" smtClean="0"/>
              <a:t>:</a:t>
            </a:r>
            <a:endParaRPr lang="id-ID" dirty="0" smtClean="0"/>
          </a:p>
          <a:p>
            <a:pPr marL="914400" lvl="1" indent="-514350">
              <a:buFont typeface="+mj-lt"/>
              <a:buAutoNum type="arabicPeriod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Graf </a:t>
            </a:r>
            <a:r>
              <a:rPr lang="en-US" b="1" dirty="0" err="1" smtClean="0">
                <a:solidFill>
                  <a:srgbClr val="FF0000"/>
                </a:solidFill>
              </a:rPr>
              <a:t>sederhana</a:t>
            </a:r>
            <a:r>
              <a:rPr lang="en-US" b="1" dirty="0" smtClean="0">
                <a:solidFill>
                  <a:srgbClr val="FF0000"/>
                </a:solidFill>
              </a:rPr>
              <a:t> (simple graph)</a:t>
            </a:r>
            <a:endParaRPr lang="id-ID" b="1" dirty="0" smtClean="0">
              <a:solidFill>
                <a:srgbClr val="FF0000"/>
              </a:solidFill>
            </a:endParaRPr>
          </a:p>
          <a:p>
            <a:pPr marL="914400" lvl="1" indent="-514350">
              <a:buNone/>
              <a:defRPr/>
            </a:pPr>
            <a:r>
              <a:rPr lang="id-ID" dirty="0" smtClean="0"/>
              <a:t>	</a:t>
            </a:r>
            <a:r>
              <a:rPr lang="en-US" dirty="0" smtClean="0"/>
              <a:t>Graf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 </a:t>
            </a:r>
            <a:r>
              <a:rPr lang="en-US" b="1" dirty="0" err="1" smtClean="0"/>
              <a:t>gelang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b="1" dirty="0" err="1" smtClean="0"/>
              <a:t>sisi-ganda</a:t>
            </a:r>
            <a:endParaRPr lang="id-ID" b="1" dirty="0" smtClean="0"/>
          </a:p>
          <a:p>
            <a:pPr marL="914400" lvl="1" indent="-514350">
              <a:buNone/>
              <a:defRPr/>
            </a:pPr>
            <a:r>
              <a:rPr lang="id-ID" b="1" dirty="0" smtClean="0"/>
              <a:t>	contoh:</a:t>
            </a: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grpSp>
        <p:nvGrpSpPr>
          <p:cNvPr id="72708" name="Group 19"/>
          <p:cNvGrpSpPr>
            <a:grpSpLocks/>
          </p:cNvGrpSpPr>
          <p:nvPr/>
        </p:nvGrpSpPr>
        <p:grpSpPr bwMode="auto">
          <a:xfrm>
            <a:off x="2989355" y="3635675"/>
            <a:ext cx="2057044" cy="2298700"/>
            <a:chOff x="6857984" y="4286256"/>
            <a:chExt cx="2286016" cy="2298158"/>
          </a:xfrm>
        </p:grpSpPr>
        <p:grpSp>
          <p:nvGrpSpPr>
            <p:cNvPr id="72710" name="Group 79"/>
            <p:cNvGrpSpPr>
              <a:grpSpLocks/>
            </p:cNvGrpSpPr>
            <p:nvPr/>
          </p:nvGrpSpPr>
          <p:grpSpPr bwMode="auto">
            <a:xfrm>
              <a:off x="6857984" y="4286256"/>
              <a:ext cx="2286016" cy="2000264"/>
              <a:chOff x="2233" y="2063"/>
              <a:chExt cx="1927" cy="1971"/>
            </a:xfrm>
          </p:grpSpPr>
          <p:sp>
            <p:nvSpPr>
              <p:cNvPr id="72712" name="Freeform 80"/>
              <p:cNvSpPr>
                <a:spLocks/>
              </p:cNvSpPr>
              <p:nvPr/>
            </p:nvSpPr>
            <p:spPr bwMode="auto">
              <a:xfrm>
                <a:off x="3119" y="2302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13" name="Freeform 81"/>
              <p:cNvSpPr>
                <a:spLocks/>
              </p:cNvSpPr>
              <p:nvPr/>
            </p:nvSpPr>
            <p:spPr bwMode="auto">
              <a:xfrm>
                <a:off x="2426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14" name="Freeform 82"/>
              <p:cNvSpPr>
                <a:spLocks/>
              </p:cNvSpPr>
              <p:nvPr/>
            </p:nvSpPr>
            <p:spPr bwMode="auto">
              <a:xfrm>
                <a:off x="3119" y="3688"/>
                <a:ext cx="70" cy="65"/>
              </a:xfrm>
              <a:custGeom>
                <a:avLst/>
                <a:gdLst>
                  <a:gd name="T0" fmla="*/ 0 w 70"/>
                  <a:gd name="T1" fmla="*/ 34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4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4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4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15" name="Freeform 83"/>
              <p:cNvSpPr>
                <a:spLocks/>
              </p:cNvSpPr>
              <p:nvPr/>
            </p:nvSpPr>
            <p:spPr bwMode="auto">
              <a:xfrm>
                <a:off x="381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16" name="Line 84"/>
              <p:cNvSpPr>
                <a:spLocks noChangeShapeType="1"/>
              </p:cNvSpPr>
              <p:nvPr/>
            </p:nvSpPr>
            <p:spPr bwMode="auto">
              <a:xfrm flipH="1">
                <a:off x="2461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17" name="Line 85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18" name="Line 86"/>
              <p:cNvSpPr>
                <a:spLocks noChangeShapeType="1"/>
              </p:cNvSpPr>
              <p:nvPr/>
            </p:nvSpPr>
            <p:spPr bwMode="auto">
              <a:xfrm>
                <a:off x="3154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19" name="Line 87"/>
              <p:cNvSpPr>
                <a:spLocks noChangeShapeType="1"/>
              </p:cNvSpPr>
              <p:nvPr/>
            </p:nvSpPr>
            <p:spPr bwMode="auto">
              <a:xfrm flipH="1">
                <a:off x="3154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20" name="Line 88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1386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21" name="Rectangle 89"/>
              <p:cNvSpPr>
                <a:spLocks noChangeArrowheads="1"/>
              </p:cNvSpPr>
              <p:nvPr/>
            </p:nvSpPr>
            <p:spPr bwMode="auto">
              <a:xfrm>
                <a:off x="3100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72722" name="Rectangle 90"/>
              <p:cNvSpPr>
                <a:spLocks noChangeArrowheads="1"/>
              </p:cNvSpPr>
              <p:nvPr/>
            </p:nvSpPr>
            <p:spPr bwMode="auto">
              <a:xfrm>
                <a:off x="2233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72723" name="Rectangle 91"/>
              <p:cNvSpPr>
                <a:spLocks noChangeArrowheads="1"/>
              </p:cNvSpPr>
              <p:nvPr/>
            </p:nvSpPr>
            <p:spPr bwMode="auto">
              <a:xfrm>
                <a:off x="3967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72724" name="Rectangle 92"/>
              <p:cNvSpPr>
                <a:spLocks noChangeArrowheads="1"/>
              </p:cNvSpPr>
              <p:nvPr/>
            </p:nvSpPr>
            <p:spPr bwMode="auto">
              <a:xfrm>
                <a:off x="3100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</p:grpSp>
        <p:sp>
          <p:nvSpPr>
            <p:cNvPr id="72711" name="Rectangle 18"/>
            <p:cNvSpPr>
              <a:spLocks noChangeArrowheads="1"/>
            </p:cNvSpPr>
            <p:nvPr/>
          </p:nvSpPr>
          <p:spPr bwMode="auto">
            <a:xfrm>
              <a:off x="7715240" y="6215082"/>
              <a:ext cx="4491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G</a:t>
              </a:r>
              <a:r>
                <a:rPr lang="en-US" b="1" baseline="-25000"/>
                <a:t>1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6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Jenis-Jenis Graf</a:t>
            </a:r>
            <a:endParaRPr lang="id-ID" dirty="0"/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charset="0"/>
              <a:buNone/>
            </a:pPr>
            <a:r>
              <a:rPr lang="en-US" dirty="0" smtClean="0"/>
              <a:t>2. </a:t>
            </a:r>
            <a:r>
              <a:rPr lang="en-US" b="1" dirty="0" smtClean="0">
                <a:solidFill>
                  <a:srgbClr val="FF0000"/>
                </a:solidFill>
              </a:rPr>
              <a:t>Graf </a:t>
            </a:r>
            <a:r>
              <a:rPr lang="en-US" b="1" dirty="0" err="1" smtClean="0">
                <a:solidFill>
                  <a:srgbClr val="FF0000"/>
                </a:solidFill>
              </a:rPr>
              <a:t>tak-sederhana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i="1" dirty="0" err="1" smtClean="0">
                <a:solidFill>
                  <a:srgbClr val="FF0000"/>
                </a:solidFill>
              </a:rPr>
              <a:t>unsimple</a:t>
            </a:r>
            <a:r>
              <a:rPr lang="en-US" i="1" dirty="0" smtClean="0">
                <a:solidFill>
                  <a:srgbClr val="FF0000"/>
                </a:solidFill>
              </a:rPr>
              <a:t>-graph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  <a:endParaRPr lang="id-ID" dirty="0" smtClean="0">
              <a:solidFill>
                <a:srgbClr val="FF0000"/>
              </a:solidFill>
            </a:endParaRPr>
          </a:p>
          <a:p>
            <a:pPr lvl="1">
              <a:buFont typeface="Arial" charset="0"/>
              <a:buNone/>
            </a:pPr>
            <a:r>
              <a:rPr lang="id-ID" dirty="0" smtClean="0"/>
              <a:t>	</a:t>
            </a:r>
            <a:r>
              <a:rPr lang="en-US" dirty="0" smtClean="0"/>
              <a:t>Graf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gelang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tak-sederhana</a:t>
            </a:r>
            <a:r>
              <a:rPr lang="en-US" dirty="0" smtClean="0"/>
              <a:t> (</a:t>
            </a:r>
            <a:r>
              <a:rPr lang="en-US" i="1" dirty="0" err="1" smtClean="0"/>
              <a:t>unsimple</a:t>
            </a:r>
            <a:r>
              <a:rPr lang="en-US" i="1" dirty="0" smtClean="0"/>
              <a:t> graph</a:t>
            </a:r>
            <a:r>
              <a:rPr lang="en-US" dirty="0" smtClean="0"/>
              <a:t>)</a:t>
            </a:r>
            <a:endParaRPr lang="id-ID" dirty="0" smtClean="0"/>
          </a:p>
          <a:p>
            <a:pPr lvl="1">
              <a:buFont typeface="Arial" charset="0"/>
              <a:buNone/>
            </a:pPr>
            <a:r>
              <a:rPr lang="id-ID" dirty="0" smtClean="0"/>
              <a:t>	</a:t>
            </a:r>
            <a:r>
              <a:rPr lang="id-ID" b="1" dirty="0" smtClean="0"/>
              <a:t>contoh:</a:t>
            </a: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grpSp>
        <p:nvGrpSpPr>
          <p:cNvPr id="73731" name="Group 3"/>
          <p:cNvGrpSpPr>
            <a:grpSpLocks/>
          </p:cNvGrpSpPr>
          <p:nvPr/>
        </p:nvGrpSpPr>
        <p:grpSpPr bwMode="auto">
          <a:xfrm>
            <a:off x="2342848" y="3938887"/>
            <a:ext cx="2373167" cy="2514449"/>
            <a:chOff x="214258" y="4000499"/>
            <a:chExt cx="1928816" cy="2265128"/>
          </a:xfrm>
        </p:grpSpPr>
        <p:grpSp>
          <p:nvGrpSpPr>
            <p:cNvPr id="73767" name="Group 93"/>
            <p:cNvGrpSpPr>
              <a:grpSpLocks/>
            </p:cNvGrpSpPr>
            <p:nvPr/>
          </p:nvGrpSpPr>
          <p:grpSpPr bwMode="auto">
            <a:xfrm>
              <a:off x="214258" y="4000499"/>
              <a:ext cx="1928816" cy="1928821"/>
              <a:chOff x="4660" y="2063"/>
              <a:chExt cx="1927" cy="1971"/>
            </a:xfrm>
          </p:grpSpPr>
          <p:sp>
            <p:nvSpPr>
              <p:cNvPr id="73769" name="Freeform 94"/>
              <p:cNvSpPr>
                <a:spLocks/>
              </p:cNvSpPr>
              <p:nvPr/>
            </p:nvSpPr>
            <p:spPr bwMode="auto">
              <a:xfrm>
                <a:off x="485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3770" name="Freeform 95"/>
              <p:cNvSpPr>
                <a:spLocks/>
              </p:cNvSpPr>
              <p:nvPr/>
            </p:nvSpPr>
            <p:spPr bwMode="auto">
              <a:xfrm>
                <a:off x="5546" y="3688"/>
                <a:ext cx="69" cy="65"/>
              </a:xfrm>
              <a:custGeom>
                <a:avLst/>
                <a:gdLst>
                  <a:gd name="T0" fmla="*/ 0 w 69"/>
                  <a:gd name="T1" fmla="*/ 34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4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4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4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3771" name="Freeform 96"/>
              <p:cNvSpPr>
                <a:spLocks/>
              </p:cNvSpPr>
              <p:nvPr/>
            </p:nvSpPr>
            <p:spPr bwMode="auto">
              <a:xfrm>
                <a:off x="5546" y="2302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3772" name="Freeform 97"/>
              <p:cNvSpPr>
                <a:spLocks/>
              </p:cNvSpPr>
              <p:nvPr/>
            </p:nvSpPr>
            <p:spPr bwMode="auto">
              <a:xfrm>
                <a:off x="6239" y="2995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3773" name="Freeform 98"/>
              <p:cNvSpPr>
                <a:spLocks/>
              </p:cNvSpPr>
              <p:nvPr/>
            </p:nvSpPr>
            <p:spPr bwMode="auto">
              <a:xfrm>
                <a:off x="5581" y="2337"/>
                <a:ext cx="693" cy="693"/>
              </a:xfrm>
              <a:custGeom>
                <a:avLst/>
                <a:gdLst>
                  <a:gd name="T0" fmla="*/ 0 w 693"/>
                  <a:gd name="T1" fmla="*/ 0 h 693"/>
                  <a:gd name="T2" fmla="*/ 38 w 693"/>
                  <a:gd name="T3" fmla="*/ 103 h 693"/>
                  <a:gd name="T4" fmla="*/ 88 w 693"/>
                  <a:gd name="T5" fmla="*/ 207 h 693"/>
                  <a:gd name="T6" fmla="*/ 150 w 693"/>
                  <a:gd name="T7" fmla="*/ 304 h 693"/>
                  <a:gd name="T8" fmla="*/ 219 w 693"/>
                  <a:gd name="T9" fmla="*/ 392 h 693"/>
                  <a:gd name="T10" fmla="*/ 300 w 693"/>
                  <a:gd name="T11" fmla="*/ 469 h 693"/>
                  <a:gd name="T12" fmla="*/ 389 w 693"/>
                  <a:gd name="T13" fmla="*/ 542 h 693"/>
                  <a:gd name="T14" fmla="*/ 485 w 693"/>
                  <a:gd name="T15" fmla="*/ 604 h 693"/>
                  <a:gd name="T16" fmla="*/ 585 w 693"/>
                  <a:gd name="T17" fmla="*/ 654 h 693"/>
                  <a:gd name="T18" fmla="*/ 693 w 693"/>
                  <a:gd name="T19" fmla="*/ 693 h 69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3"/>
                  <a:gd name="T32" fmla="*/ 693 w 693"/>
                  <a:gd name="T33" fmla="*/ 693 h 69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3">
                    <a:moveTo>
                      <a:pt x="0" y="0"/>
                    </a:moveTo>
                    <a:lnTo>
                      <a:pt x="38" y="103"/>
                    </a:lnTo>
                    <a:lnTo>
                      <a:pt x="88" y="207"/>
                    </a:lnTo>
                    <a:lnTo>
                      <a:pt x="150" y="304"/>
                    </a:lnTo>
                    <a:lnTo>
                      <a:pt x="219" y="392"/>
                    </a:lnTo>
                    <a:lnTo>
                      <a:pt x="300" y="469"/>
                    </a:lnTo>
                    <a:lnTo>
                      <a:pt x="389" y="542"/>
                    </a:lnTo>
                    <a:lnTo>
                      <a:pt x="485" y="604"/>
                    </a:lnTo>
                    <a:lnTo>
                      <a:pt x="585" y="654"/>
                    </a:lnTo>
                    <a:lnTo>
                      <a:pt x="693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3774" name="Freeform 99"/>
              <p:cNvSpPr>
                <a:spLocks/>
              </p:cNvSpPr>
              <p:nvPr/>
            </p:nvSpPr>
            <p:spPr bwMode="auto">
              <a:xfrm>
                <a:off x="5581" y="3030"/>
                <a:ext cx="693" cy="692"/>
              </a:xfrm>
              <a:custGeom>
                <a:avLst/>
                <a:gdLst>
                  <a:gd name="T0" fmla="*/ 693 w 693"/>
                  <a:gd name="T1" fmla="*/ 0 h 692"/>
                  <a:gd name="T2" fmla="*/ 585 w 693"/>
                  <a:gd name="T3" fmla="*/ 38 h 692"/>
                  <a:gd name="T4" fmla="*/ 485 w 693"/>
                  <a:gd name="T5" fmla="*/ 88 h 692"/>
                  <a:gd name="T6" fmla="*/ 389 w 693"/>
                  <a:gd name="T7" fmla="*/ 150 h 692"/>
                  <a:gd name="T8" fmla="*/ 300 w 693"/>
                  <a:gd name="T9" fmla="*/ 219 h 692"/>
                  <a:gd name="T10" fmla="*/ 219 w 693"/>
                  <a:gd name="T11" fmla="*/ 300 h 692"/>
                  <a:gd name="T12" fmla="*/ 150 w 693"/>
                  <a:gd name="T13" fmla="*/ 388 h 692"/>
                  <a:gd name="T14" fmla="*/ 88 w 693"/>
                  <a:gd name="T15" fmla="*/ 485 h 692"/>
                  <a:gd name="T16" fmla="*/ 38 w 693"/>
                  <a:gd name="T17" fmla="*/ 585 h 692"/>
                  <a:gd name="T18" fmla="*/ 0 w 693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2"/>
                  <a:gd name="T32" fmla="*/ 693 w 693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2">
                    <a:moveTo>
                      <a:pt x="693" y="0"/>
                    </a:moveTo>
                    <a:lnTo>
                      <a:pt x="585" y="38"/>
                    </a:lnTo>
                    <a:lnTo>
                      <a:pt x="485" y="88"/>
                    </a:lnTo>
                    <a:lnTo>
                      <a:pt x="389" y="150"/>
                    </a:lnTo>
                    <a:lnTo>
                      <a:pt x="300" y="219"/>
                    </a:lnTo>
                    <a:lnTo>
                      <a:pt x="219" y="300"/>
                    </a:lnTo>
                    <a:lnTo>
                      <a:pt x="150" y="388"/>
                    </a:lnTo>
                    <a:lnTo>
                      <a:pt x="88" y="485"/>
                    </a:lnTo>
                    <a:lnTo>
                      <a:pt x="38" y="585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3775" name="Line 100"/>
              <p:cNvSpPr>
                <a:spLocks noChangeShapeType="1"/>
              </p:cNvSpPr>
              <p:nvPr/>
            </p:nvSpPr>
            <p:spPr bwMode="auto">
              <a:xfrm>
                <a:off x="4887" y="3030"/>
                <a:ext cx="694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3776" name="Line 101"/>
              <p:cNvSpPr>
                <a:spLocks noChangeShapeType="1"/>
              </p:cNvSpPr>
              <p:nvPr/>
            </p:nvSpPr>
            <p:spPr bwMode="auto">
              <a:xfrm flipH="1">
                <a:off x="4887" y="2337"/>
                <a:ext cx="694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3777" name="Line 102"/>
              <p:cNvSpPr>
                <a:spLocks noChangeShapeType="1"/>
              </p:cNvSpPr>
              <p:nvPr/>
            </p:nvSpPr>
            <p:spPr bwMode="auto">
              <a:xfrm>
                <a:off x="4887" y="3030"/>
                <a:ext cx="1387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3778" name="Freeform 103"/>
              <p:cNvSpPr>
                <a:spLocks/>
              </p:cNvSpPr>
              <p:nvPr/>
            </p:nvSpPr>
            <p:spPr bwMode="auto">
              <a:xfrm>
                <a:off x="5581" y="2337"/>
                <a:ext cx="693" cy="693"/>
              </a:xfrm>
              <a:custGeom>
                <a:avLst/>
                <a:gdLst>
                  <a:gd name="T0" fmla="*/ 0 w 693"/>
                  <a:gd name="T1" fmla="*/ 0 h 693"/>
                  <a:gd name="T2" fmla="*/ 96 w 693"/>
                  <a:gd name="T3" fmla="*/ 11 h 693"/>
                  <a:gd name="T4" fmla="*/ 189 w 693"/>
                  <a:gd name="T5" fmla="*/ 34 h 693"/>
                  <a:gd name="T6" fmla="*/ 281 w 693"/>
                  <a:gd name="T7" fmla="*/ 73 h 693"/>
                  <a:gd name="T8" fmla="*/ 366 w 693"/>
                  <a:gd name="T9" fmla="*/ 123 h 693"/>
                  <a:gd name="T10" fmla="*/ 443 w 693"/>
                  <a:gd name="T11" fmla="*/ 180 h 693"/>
                  <a:gd name="T12" fmla="*/ 512 w 693"/>
                  <a:gd name="T13" fmla="*/ 250 h 693"/>
                  <a:gd name="T14" fmla="*/ 570 w 693"/>
                  <a:gd name="T15" fmla="*/ 327 h 693"/>
                  <a:gd name="T16" fmla="*/ 620 w 693"/>
                  <a:gd name="T17" fmla="*/ 411 h 693"/>
                  <a:gd name="T18" fmla="*/ 655 w 693"/>
                  <a:gd name="T19" fmla="*/ 500 h 693"/>
                  <a:gd name="T20" fmla="*/ 682 w 693"/>
                  <a:gd name="T21" fmla="*/ 596 h 693"/>
                  <a:gd name="T22" fmla="*/ 693 w 693"/>
                  <a:gd name="T23" fmla="*/ 693 h 69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93"/>
                  <a:gd name="T37" fmla="*/ 0 h 693"/>
                  <a:gd name="T38" fmla="*/ 693 w 693"/>
                  <a:gd name="T39" fmla="*/ 693 h 69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93" h="693">
                    <a:moveTo>
                      <a:pt x="0" y="0"/>
                    </a:moveTo>
                    <a:lnTo>
                      <a:pt x="96" y="11"/>
                    </a:lnTo>
                    <a:lnTo>
                      <a:pt x="189" y="34"/>
                    </a:lnTo>
                    <a:lnTo>
                      <a:pt x="281" y="73"/>
                    </a:lnTo>
                    <a:lnTo>
                      <a:pt x="366" y="123"/>
                    </a:lnTo>
                    <a:lnTo>
                      <a:pt x="443" y="180"/>
                    </a:lnTo>
                    <a:lnTo>
                      <a:pt x="512" y="250"/>
                    </a:lnTo>
                    <a:lnTo>
                      <a:pt x="570" y="327"/>
                    </a:lnTo>
                    <a:lnTo>
                      <a:pt x="620" y="411"/>
                    </a:lnTo>
                    <a:lnTo>
                      <a:pt x="655" y="500"/>
                    </a:lnTo>
                    <a:lnTo>
                      <a:pt x="682" y="596"/>
                    </a:lnTo>
                    <a:lnTo>
                      <a:pt x="693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3779" name="Freeform 104"/>
              <p:cNvSpPr>
                <a:spLocks/>
              </p:cNvSpPr>
              <p:nvPr/>
            </p:nvSpPr>
            <p:spPr bwMode="auto">
              <a:xfrm>
                <a:off x="5581" y="3030"/>
                <a:ext cx="693" cy="692"/>
              </a:xfrm>
              <a:custGeom>
                <a:avLst/>
                <a:gdLst>
                  <a:gd name="T0" fmla="*/ 693 w 693"/>
                  <a:gd name="T1" fmla="*/ 0 h 692"/>
                  <a:gd name="T2" fmla="*/ 655 w 693"/>
                  <a:gd name="T3" fmla="*/ 103 h 692"/>
                  <a:gd name="T4" fmla="*/ 605 w 693"/>
                  <a:gd name="T5" fmla="*/ 207 h 692"/>
                  <a:gd name="T6" fmla="*/ 543 w 693"/>
                  <a:gd name="T7" fmla="*/ 304 h 692"/>
                  <a:gd name="T8" fmla="*/ 470 w 693"/>
                  <a:gd name="T9" fmla="*/ 392 h 692"/>
                  <a:gd name="T10" fmla="*/ 393 w 693"/>
                  <a:gd name="T11" fmla="*/ 469 h 692"/>
                  <a:gd name="T12" fmla="*/ 304 w 693"/>
                  <a:gd name="T13" fmla="*/ 542 h 692"/>
                  <a:gd name="T14" fmla="*/ 208 w 693"/>
                  <a:gd name="T15" fmla="*/ 604 h 692"/>
                  <a:gd name="T16" fmla="*/ 104 w 693"/>
                  <a:gd name="T17" fmla="*/ 654 h 692"/>
                  <a:gd name="T18" fmla="*/ 0 w 693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2"/>
                  <a:gd name="T32" fmla="*/ 693 w 693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2">
                    <a:moveTo>
                      <a:pt x="693" y="0"/>
                    </a:moveTo>
                    <a:lnTo>
                      <a:pt x="655" y="103"/>
                    </a:lnTo>
                    <a:lnTo>
                      <a:pt x="605" y="207"/>
                    </a:lnTo>
                    <a:lnTo>
                      <a:pt x="543" y="304"/>
                    </a:lnTo>
                    <a:lnTo>
                      <a:pt x="470" y="392"/>
                    </a:lnTo>
                    <a:lnTo>
                      <a:pt x="393" y="469"/>
                    </a:lnTo>
                    <a:lnTo>
                      <a:pt x="304" y="542"/>
                    </a:lnTo>
                    <a:lnTo>
                      <a:pt x="208" y="604"/>
                    </a:lnTo>
                    <a:lnTo>
                      <a:pt x="104" y="654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3780" name="Rectangle 105"/>
              <p:cNvSpPr>
                <a:spLocks noChangeArrowheads="1"/>
              </p:cNvSpPr>
              <p:nvPr/>
            </p:nvSpPr>
            <p:spPr bwMode="auto">
              <a:xfrm>
                <a:off x="5527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 sz="1200"/>
              </a:p>
            </p:txBody>
          </p:sp>
          <p:sp>
            <p:nvSpPr>
              <p:cNvPr id="73781" name="Rectangle 106"/>
              <p:cNvSpPr>
                <a:spLocks noChangeArrowheads="1"/>
              </p:cNvSpPr>
              <p:nvPr/>
            </p:nvSpPr>
            <p:spPr bwMode="auto">
              <a:xfrm>
                <a:off x="4660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73782" name="Rectangle 107"/>
              <p:cNvSpPr>
                <a:spLocks noChangeArrowheads="1"/>
              </p:cNvSpPr>
              <p:nvPr/>
            </p:nvSpPr>
            <p:spPr bwMode="auto">
              <a:xfrm>
                <a:off x="6394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 sz="1200"/>
              </a:p>
            </p:txBody>
          </p:sp>
          <p:sp>
            <p:nvSpPr>
              <p:cNvPr id="73783" name="Rectangle 108"/>
              <p:cNvSpPr>
                <a:spLocks noChangeArrowheads="1"/>
              </p:cNvSpPr>
              <p:nvPr/>
            </p:nvSpPr>
            <p:spPr bwMode="auto">
              <a:xfrm>
                <a:off x="5527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 sz="1200"/>
              </a:p>
            </p:txBody>
          </p:sp>
          <p:sp>
            <p:nvSpPr>
              <p:cNvPr id="73784" name="Rectangle 109"/>
              <p:cNvSpPr>
                <a:spLocks noChangeArrowheads="1"/>
              </p:cNvSpPr>
              <p:nvPr/>
            </p:nvSpPr>
            <p:spPr bwMode="auto">
              <a:xfrm>
                <a:off x="5146" y="237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3785" name="Rectangle 110"/>
              <p:cNvSpPr>
                <a:spLocks noChangeArrowheads="1"/>
              </p:cNvSpPr>
              <p:nvPr/>
            </p:nvSpPr>
            <p:spPr bwMode="auto">
              <a:xfrm>
                <a:off x="5253" y="2491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 sz="1200"/>
              </a:p>
            </p:txBody>
          </p:sp>
          <p:sp>
            <p:nvSpPr>
              <p:cNvPr id="73786" name="Rectangle 111"/>
              <p:cNvSpPr>
                <a:spLocks noChangeArrowheads="1"/>
              </p:cNvSpPr>
              <p:nvPr/>
            </p:nvSpPr>
            <p:spPr bwMode="auto">
              <a:xfrm>
                <a:off x="5361" y="2756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3787" name="Rectangle 112"/>
              <p:cNvSpPr>
                <a:spLocks noChangeArrowheads="1"/>
              </p:cNvSpPr>
              <p:nvPr/>
            </p:nvSpPr>
            <p:spPr bwMode="auto">
              <a:xfrm>
                <a:off x="5469" y="28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73788" name="Rectangle 113"/>
              <p:cNvSpPr>
                <a:spLocks noChangeArrowheads="1"/>
              </p:cNvSpPr>
              <p:nvPr/>
            </p:nvSpPr>
            <p:spPr bwMode="auto">
              <a:xfrm>
                <a:off x="5623" y="2564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3789" name="Rectangle 114"/>
              <p:cNvSpPr>
                <a:spLocks noChangeArrowheads="1"/>
              </p:cNvSpPr>
              <p:nvPr/>
            </p:nvSpPr>
            <p:spPr bwMode="auto">
              <a:xfrm>
                <a:off x="5731" y="2683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 sz="1200"/>
              </a:p>
            </p:txBody>
          </p:sp>
          <p:sp>
            <p:nvSpPr>
              <p:cNvPr id="73790" name="Rectangle 115"/>
              <p:cNvSpPr>
                <a:spLocks noChangeArrowheads="1"/>
              </p:cNvSpPr>
              <p:nvPr/>
            </p:nvSpPr>
            <p:spPr bwMode="auto">
              <a:xfrm>
                <a:off x="6055" y="237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3791" name="Rectangle 116"/>
              <p:cNvSpPr>
                <a:spLocks noChangeArrowheads="1"/>
              </p:cNvSpPr>
              <p:nvPr/>
            </p:nvSpPr>
            <p:spPr bwMode="auto">
              <a:xfrm>
                <a:off x="6162" y="2491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dirty="0">
                    <a:solidFill>
                      <a:srgbClr val="000000"/>
                    </a:solidFill>
                  </a:rPr>
                  <a:t>4</a:t>
                </a:r>
                <a:endParaRPr lang="en-US" sz="1200" dirty="0"/>
              </a:p>
            </p:txBody>
          </p:sp>
          <p:sp>
            <p:nvSpPr>
              <p:cNvPr id="73792" name="Rectangle 117"/>
              <p:cNvSpPr>
                <a:spLocks noChangeArrowheads="1"/>
              </p:cNvSpPr>
              <p:nvPr/>
            </p:nvSpPr>
            <p:spPr bwMode="auto">
              <a:xfrm>
                <a:off x="5015" y="3257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3793" name="Rectangle 118"/>
              <p:cNvSpPr>
                <a:spLocks noChangeArrowheads="1"/>
              </p:cNvSpPr>
              <p:nvPr/>
            </p:nvSpPr>
            <p:spPr bwMode="auto">
              <a:xfrm>
                <a:off x="5122" y="33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5</a:t>
                </a:r>
                <a:endParaRPr lang="en-US" sz="1200"/>
              </a:p>
            </p:txBody>
          </p:sp>
          <p:sp>
            <p:nvSpPr>
              <p:cNvPr id="73794" name="Rectangle 119"/>
              <p:cNvSpPr>
                <a:spLocks noChangeArrowheads="1"/>
              </p:cNvSpPr>
              <p:nvPr/>
            </p:nvSpPr>
            <p:spPr bwMode="auto">
              <a:xfrm>
                <a:off x="5623" y="3103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3795" name="Rectangle 120"/>
              <p:cNvSpPr>
                <a:spLocks noChangeArrowheads="1"/>
              </p:cNvSpPr>
              <p:nvPr/>
            </p:nvSpPr>
            <p:spPr bwMode="auto">
              <a:xfrm>
                <a:off x="5731" y="3222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6</a:t>
                </a:r>
                <a:endParaRPr lang="en-US" sz="1200"/>
              </a:p>
            </p:txBody>
          </p:sp>
          <p:sp>
            <p:nvSpPr>
              <p:cNvPr id="73796" name="Rectangle 121"/>
              <p:cNvSpPr>
                <a:spLocks noChangeArrowheads="1"/>
              </p:cNvSpPr>
              <p:nvPr/>
            </p:nvSpPr>
            <p:spPr bwMode="auto">
              <a:xfrm>
                <a:off x="6055" y="341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3797" name="Rectangle 122"/>
              <p:cNvSpPr>
                <a:spLocks noChangeArrowheads="1"/>
              </p:cNvSpPr>
              <p:nvPr/>
            </p:nvSpPr>
            <p:spPr bwMode="auto">
              <a:xfrm>
                <a:off x="6162" y="3530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7</a:t>
                </a:r>
                <a:endParaRPr lang="en-US" sz="1200"/>
              </a:p>
            </p:txBody>
          </p:sp>
        </p:grpSp>
        <p:sp>
          <p:nvSpPr>
            <p:cNvPr id="73768" name="Rectangle 5"/>
            <p:cNvSpPr>
              <a:spLocks noChangeArrowheads="1"/>
            </p:cNvSpPr>
            <p:nvPr/>
          </p:nvSpPr>
          <p:spPr bwMode="auto">
            <a:xfrm>
              <a:off x="908128" y="5988626"/>
              <a:ext cx="362603" cy="277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i="1"/>
                <a:t>G</a:t>
              </a:r>
              <a:r>
                <a:rPr lang="en-US" sz="1200" b="1" baseline="-25000"/>
                <a:t>2</a:t>
              </a:r>
              <a:endParaRPr lang="en-US" sz="1200"/>
            </a:p>
          </p:txBody>
        </p:sp>
      </p:grpSp>
      <p:grpSp>
        <p:nvGrpSpPr>
          <p:cNvPr id="73732" name="Group 35"/>
          <p:cNvGrpSpPr>
            <a:grpSpLocks/>
          </p:cNvGrpSpPr>
          <p:nvPr/>
        </p:nvGrpSpPr>
        <p:grpSpPr bwMode="auto">
          <a:xfrm>
            <a:off x="5286407" y="3838822"/>
            <a:ext cx="2571741" cy="2492028"/>
            <a:chOff x="428568" y="2000252"/>
            <a:chExt cx="2571759" cy="2491507"/>
          </a:xfrm>
        </p:grpSpPr>
        <p:grpSp>
          <p:nvGrpSpPr>
            <p:cNvPr id="73733" name="Group 36"/>
            <p:cNvGrpSpPr>
              <a:grpSpLocks/>
            </p:cNvGrpSpPr>
            <p:nvPr/>
          </p:nvGrpSpPr>
          <p:grpSpPr bwMode="auto">
            <a:xfrm>
              <a:off x="428568" y="2000252"/>
              <a:ext cx="2571759" cy="2286028"/>
              <a:chOff x="7087" y="2063"/>
              <a:chExt cx="2326" cy="1971"/>
            </a:xfrm>
          </p:grpSpPr>
          <p:sp>
            <p:nvSpPr>
              <p:cNvPr id="73735" name="Freeform 3"/>
              <p:cNvSpPr>
                <a:spLocks/>
              </p:cNvSpPr>
              <p:nvPr/>
            </p:nvSpPr>
            <p:spPr bwMode="auto">
              <a:xfrm>
                <a:off x="7279" y="2995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3736" name="Freeform 4"/>
              <p:cNvSpPr>
                <a:spLocks/>
              </p:cNvSpPr>
              <p:nvPr/>
            </p:nvSpPr>
            <p:spPr bwMode="auto">
              <a:xfrm>
                <a:off x="7973" y="2302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3737" name="Freeform 5"/>
              <p:cNvSpPr>
                <a:spLocks/>
              </p:cNvSpPr>
              <p:nvPr/>
            </p:nvSpPr>
            <p:spPr bwMode="auto">
              <a:xfrm>
                <a:off x="7973" y="3688"/>
                <a:ext cx="69" cy="65"/>
              </a:xfrm>
              <a:custGeom>
                <a:avLst/>
                <a:gdLst>
                  <a:gd name="T0" fmla="*/ 0 w 69"/>
                  <a:gd name="T1" fmla="*/ 34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4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4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4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3738" name="Freeform 6"/>
              <p:cNvSpPr>
                <a:spLocks/>
              </p:cNvSpPr>
              <p:nvPr/>
            </p:nvSpPr>
            <p:spPr bwMode="auto">
              <a:xfrm>
                <a:off x="8666" y="2995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3 w 70"/>
                  <a:gd name="T5" fmla="*/ 0 h 65"/>
                  <a:gd name="T6" fmla="*/ 46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6 w 70"/>
                  <a:gd name="T15" fmla="*/ 65 h 65"/>
                  <a:gd name="T16" fmla="*/ 23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3739" name="Line 7"/>
              <p:cNvSpPr>
                <a:spLocks noChangeShapeType="1"/>
              </p:cNvSpPr>
              <p:nvPr/>
            </p:nvSpPr>
            <p:spPr bwMode="auto">
              <a:xfrm>
                <a:off x="7314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3740" name="Freeform 8"/>
              <p:cNvSpPr>
                <a:spLocks/>
              </p:cNvSpPr>
              <p:nvPr/>
            </p:nvSpPr>
            <p:spPr bwMode="auto">
              <a:xfrm>
                <a:off x="8007" y="2337"/>
                <a:ext cx="694" cy="693"/>
              </a:xfrm>
              <a:custGeom>
                <a:avLst/>
                <a:gdLst>
                  <a:gd name="T0" fmla="*/ 0 w 694"/>
                  <a:gd name="T1" fmla="*/ 0 h 693"/>
                  <a:gd name="T2" fmla="*/ 39 w 694"/>
                  <a:gd name="T3" fmla="*/ 103 h 693"/>
                  <a:gd name="T4" fmla="*/ 89 w 694"/>
                  <a:gd name="T5" fmla="*/ 207 h 693"/>
                  <a:gd name="T6" fmla="*/ 151 w 694"/>
                  <a:gd name="T7" fmla="*/ 304 h 693"/>
                  <a:gd name="T8" fmla="*/ 220 w 694"/>
                  <a:gd name="T9" fmla="*/ 392 h 693"/>
                  <a:gd name="T10" fmla="*/ 301 w 694"/>
                  <a:gd name="T11" fmla="*/ 469 h 693"/>
                  <a:gd name="T12" fmla="*/ 390 w 694"/>
                  <a:gd name="T13" fmla="*/ 542 h 693"/>
                  <a:gd name="T14" fmla="*/ 486 w 694"/>
                  <a:gd name="T15" fmla="*/ 604 h 693"/>
                  <a:gd name="T16" fmla="*/ 586 w 694"/>
                  <a:gd name="T17" fmla="*/ 654 h 693"/>
                  <a:gd name="T18" fmla="*/ 694 w 694"/>
                  <a:gd name="T19" fmla="*/ 693 h 69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4"/>
                  <a:gd name="T31" fmla="*/ 0 h 693"/>
                  <a:gd name="T32" fmla="*/ 694 w 694"/>
                  <a:gd name="T33" fmla="*/ 693 h 69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4" h="693">
                    <a:moveTo>
                      <a:pt x="0" y="0"/>
                    </a:moveTo>
                    <a:lnTo>
                      <a:pt x="39" y="103"/>
                    </a:lnTo>
                    <a:lnTo>
                      <a:pt x="89" y="207"/>
                    </a:lnTo>
                    <a:lnTo>
                      <a:pt x="151" y="304"/>
                    </a:lnTo>
                    <a:lnTo>
                      <a:pt x="220" y="392"/>
                    </a:lnTo>
                    <a:lnTo>
                      <a:pt x="301" y="469"/>
                    </a:lnTo>
                    <a:lnTo>
                      <a:pt x="390" y="542"/>
                    </a:lnTo>
                    <a:lnTo>
                      <a:pt x="486" y="604"/>
                    </a:lnTo>
                    <a:lnTo>
                      <a:pt x="586" y="654"/>
                    </a:lnTo>
                    <a:lnTo>
                      <a:pt x="694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3741" name="Freeform 9"/>
              <p:cNvSpPr>
                <a:spLocks/>
              </p:cNvSpPr>
              <p:nvPr/>
            </p:nvSpPr>
            <p:spPr bwMode="auto">
              <a:xfrm>
                <a:off x="8007" y="3030"/>
                <a:ext cx="694" cy="692"/>
              </a:xfrm>
              <a:custGeom>
                <a:avLst/>
                <a:gdLst>
                  <a:gd name="T0" fmla="*/ 694 w 694"/>
                  <a:gd name="T1" fmla="*/ 0 h 692"/>
                  <a:gd name="T2" fmla="*/ 586 w 694"/>
                  <a:gd name="T3" fmla="*/ 38 h 692"/>
                  <a:gd name="T4" fmla="*/ 486 w 694"/>
                  <a:gd name="T5" fmla="*/ 88 h 692"/>
                  <a:gd name="T6" fmla="*/ 390 w 694"/>
                  <a:gd name="T7" fmla="*/ 150 h 692"/>
                  <a:gd name="T8" fmla="*/ 301 w 694"/>
                  <a:gd name="T9" fmla="*/ 219 h 692"/>
                  <a:gd name="T10" fmla="*/ 220 w 694"/>
                  <a:gd name="T11" fmla="*/ 300 h 692"/>
                  <a:gd name="T12" fmla="*/ 151 w 694"/>
                  <a:gd name="T13" fmla="*/ 388 h 692"/>
                  <a:gd name="T14" fmla="*/ 89 w 694"/>
                  <a:gd name="T15" fmla="*/ 485 h 692"/>
                  <a:gd name="T16" fmla="*/ 39 w 694"/>
                  <a:gd name="T17" fmla="*/ 585 h 692"/>
                  <a:gd name="T18" fmla="*/ 0 w 694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4"/>
                  <a:gd name="T31" fmla="*/ 0 h 692"/>
                  <a:gd name="T32" fmla="*/ 694 w 694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4" h="692">
                    <a:moveTo>
                      <a:pt x="694" y="0"/>
                    </a:moveTo>
                    <a:lnTo>
                      <a:pt x="586" y="38"/>
                    </a:lnTo>
                    <a:lnTo>
                      <a:pt x="486" y="88"/>
                    </a:lnTo>
                    <a:lnTo>
                      <a:pt x="390" y="150"/>
                    </a:lnTo>
                    <a:lnTo>
                      <a:pt x="301" y="219"/>
                    </a:lnTo>
                    <a:lnTo>
                      <a:pt x="220" y="300"/>
                    </a:lnTo>
                    <a:lnTo>
                      <a:pt x="151" y="388"/>
                    </a:lnTo>
                    <a:lnTo>
                      <a:pt x="89" y="485"/>
                    </a:lnTo>
                    <a:lnTo>
                      <a:pt x="39" y="585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3742" name="Line 10"/>
              <p:cNvSpPr>
                <a:spLocks noChangeShapeType="1"/>
              </p:cNvSpPr>
              <p:nvPr/>
            </p:nvSpPr>
            <p:spPr bwMode="auto">
              <a:xfrm flipH="1">
                <a:off x="7314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3743" name="Line 11"/>
              <p:cNvSpPr>
                <a:spLocks noChangeShapeType="1"/>
              </p:cNvSpPr>
              <p:nvPr/>
            </p:nvSpPr>
            <p:spPr bwMode="auto">
              <a:xfrm>
                <a:off x="7314" y="3030"/>
                <a:ext cx="1387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3744" name="Freeform 12"/>
              <p:cNvSpPr>
                <a:spLocks/>
              </p:cNvSpPr>
              <p:nvPr/>
            </p:nvSpPr>
            <p:spPr bwMode="auto">
              <a:xfrm>
                <a:off x="8007" y="2337"/>
                <a:ext cx="694" cy="693"/>
              </a:xfrm>
              <a:custGeom>
                <a:avLst/>
                <a:gdLst>
                  <a:gd name="T0" fmla="*/ 0 w 694"/>
                  <a:gd name="T1" fmla="*/ 0 h 693"/>
                  <a:gd name="T2" fmla="*/ 104 w 694"/>
                  <a:gd name="T3" fmla="*/ 38 h 693"/>
                  <a:gd name="T4" fmla="*/ 208 w 694"/>
                  <a:gd name="T5" fmla="*/ 88 h 693"/>
                  <a:gd name="T6" fmla="*/ 305 w 694"/>
                  <a:gd name="T7" fmla="*/ 150 h 693"/>
                  <a:gd name="T8" fmla="*/ 393 w 694"/>
                  <a:gd name="T9" fmla="*/ 219 h 693"/>
                  <a:gd name="T10" fmla="*/ 470 w 694"/>
                  <a:gd name="T11" fmla="*/ 300 h 693"/>
                  <a:gd name="T12" fmla="*/ 544 w 694"/>
                  <a:gd name="T13" fmla="*/ 388 h 693"/>
                  <a:gd name="T14" fmla="*/ 605 w 694"/>
                  <a:gd name="T15" fmla="*/ 485 h 693"/>
                  <a:gd name="T16" fmla="*/ 655 w 694"/>
                  <a:gd name="T17" fmla="*/ 585 h 693"/>
                  <a:gd name="T18" fmla="*/ 694 w 694"/>
                  <a:gd name="T19" fmla="*/ 693 h 69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4"/>
                  <a:gd name="T31" fmla="*/ 0 h 693"/>
                  <a:gd name="T32" fmla="*/ 694 w 694"/>
                  <a:gd name="T33" fmla="*/ 693 h 69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4" h="693">
                    <a:moveTo>
                      <a:pt x="0" y="0"/>
                    </a:moveTo>
                    <a:lnTo>
                      <a:pt x="104" y="38"/>
                    </a:lnTo>
                    <a:lnTo>
                      <a:pt x="208" y="88"/>
                    </a:lnTo>
                    <a:lnTo>
                      <a:pt x="305" y="150"/>
                    </a:lnTo>
                    <a:lnTo>
                      <a:pt x="393" y="219"/>
                    </a:lnTo>
                    <a:lnTo>
                      <a:pt x="470" y="300"/>
                    </a:lnTo>
                    <a:lnTo>
                      <a:pt x="544" y="388"/>
                    </a:lnTo>
                    <a:lnTo>
                      <a:pt x="605" y="485"/>
                    </a:lnTo>
                    <a:lnTo>
                      <a:pt x="655" y="585"/>
                    </a:lnTo>
                    <a:lnTo>
                      <a:pt x="694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3745" name="Freeform 13"/>
              <p:cNvSpPr>
                <a:spLocks/>
              </p:cNvSpPr>
              <p:nvPr/>
            </p:nvSpPr>
            <p:spPr bwMode="auto">
              <a:xfrm>
                <a:off x="8007" y="3030"/>
                <a:ext cx="694" cy="692"/>
              </a:xfrm>
              <a:custGeom>
                <a:avLst/>
                <a:gdLst>
                  <a:gd name="T0" fmla="*/ 694 w 694"/>
                  <a:gd name="T1" fmla="*/ 0 h 692"/>
                  <a:gd name="T2" fmla="*/ 655 w 694"/>
                  <a:gd name="T3" fmla="*/ 103 h 692"/>
                  <a:gd name="T4" fmla="*/ 605 w 694"/>
                  <a:gd name="T5" fmla="*/ 207 h 692"/>
                  <a:gd name="T6" fmla="*/ 544 w 694"/>
                  <a:gd name="T7" fmla="*/ 304 h 692"/>
                  <a:gd name="T8" fmla="*/ 470 w 694"/>
                  <a:gd name="T9" fmla="*/ 392 h 692"/>
                  <a:gd name="T10" fmla="*/ 393 w 694"/>
                  <a:gd name="T11" fmla="*/ 469 h 692"/>
                  <a:gd name="T12" fmla="*/ 305 w 694"/>
                  <a:gd name="T13" fmla="*/ 542 h 692"/>
                  <a:gd name="T14" fmla="*/ 208 w 694"/>
                  <a:gd name="T15" fmla="*/ 604 h 692"/>
                  <a:gd name="T16" fmla="*/ 104 w 694"/>
                  <a:gd name="T17" fmla="*/ 654 h 692"/>
                  <a:gd name="T18" fmla="*/ 0 w 694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4"/>
                  <a:gd name="T31" fmla="*/ 0 h 692"/>
                  <a:gd name="T32" fmla="*/ 694 w 694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4" h="692">
                    <a:moveTo>
                      <a:pt x="694" y="0"/>
                    </a:moveTo>
                    <a:lnTo>
                      <a:pt x="655" y="103"/>
                    </a:lnTo>
                    <a:lnTo>
                      <a:pt x="605" y="207"/>
                    </a:lnTo>
                    <a:lnTo>
                      <a:pt x="544" y="304"/>
                    </a:lnTo>
                    <a:lnTo>
                      <a:pt x="470" y="392"/>
                    </a:lnTo>
                    <a:lnTo>
                      <a:pt x="393" y="469"/>
                    </a:lnTo>
                    <a:lnTo>
                      <a:pt x="305" y="542"/>
                    </a:lnTo>
                    <a:lnTo>
                      <a:pt x="208" y="604"/>
                    </a:lnTo>
                    <a:lnTo>
                      <a:pt x="104" y="654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3746" name="Freeform 14"/>
              <p:cNvSpPr>
                <a:spLocks/>
              </p:cNvSpPr>
              <p:nvPr/>
            </p:nvSpPr>
            <p:spPr bwMode="auto">
              <a:xfrm>
                <a:off x="8701" y="2814"/>
                <a:ext cx="389" cy="389"/>
              </a:xfrm>
              <a:custGeom>
                <a:avLst/>
                <a:gdLst>
                  <a:gd name="T0" fmla="*/ 0 w 389"/>
                  <a:gd name="T1" fmla="*/ 192 h 389"/>
                  <a:gd name="T2" fmla="*/ 8 w 389"/>
                  <a:gd name="T3" fmla="*/ 142 h 389"/>
                  <a:gd name="T4" fmla="*/ 27 w 389"/>
                  <a:gd name="T5" fmla="*/ 96 h 389"/>
                  <a:gd name="T6" fmla="*/ 58 w 389"/>
                  <a:gd name="T7" fmla="*/ 54 h 389"/>
                  <a:gd name="T8" fmla="*/ 96 w 389"/>
                  <a:gd name="T9" fmla="*/ 23 h 389"/>
                  <a:gd name="T10" fmla="*/ 142 w 389"/>
                  <a:gd name="T11" fmla="*/ 4 h 389"/>
                  <a:gd name="T12" fmla="*/ 192 w 389"/>
                  <a:gd name="T13" fmla="*/ 0 h 389"/>
                  <a:gd name="T14" fmla="*/ 246 w 389"/>
                  <a:gd name="T15" fmla="*/ 4 h 389"/>
                  <a:gd name="T16" fmla="*/ 293 w 389"/>
                  <a:gd name="T17" fmla="*/ 23 h 389"/>
                  <a:gd name="T18" fmla="*/ 331 w 389"/>
                  <a:gd name="T19" fmla="*/ 54 h 389"/>
                  <a:gd name="T20" fmla="*/ 362 w 389"/>
                  <a:gd name="T21" fmla="*/ 96 h 389"/>
                  <a:gd name="T22" fmla="*/ 381 w 389"/>
                  <a:gd name="T23" fmla="*/ 142 h 389"/>
                  <a:gd name="T24" fmla="*/ 389 w 389"/>
                  <a:gd name="T25" fmla="*/ 192 h 389"/>
                  <a:gd name="T26" fmla="*/ 381 w 389"/>
                  <a:gd name="T27" fmla="*/ 242 h 389"/>
                  <a:gd name="T28" fmla="*/ 362 w 389"/>
                  <a:gd name="T29" fmla="*/ 292 h 389"/>
                  <a:gd name="T30" fmla="*/ 331 w 389"/>
                  <a:gd name="T31" fmla="*/ 331 h 389"/>
                  <a:gd name="T32" fmla="*/ 293 w 389"/>
                  <a:gd name="T33" fmla="*/ 362 h 389"/>
                  <a:gd name="T34" fmla="*/ 246 w 389"/>
                  <a:gd name="T35" fmla="*/ 381 h 389"/>
                  <a:gd name="T36" fmla="*/ 192 w 389"/>
                  <a:gd name="T37" fmla="*/ 389 h 389"/>
                  <a:gd name="T38" fmla="*/ 142 w 389"/>
                  <a:gd name="T39" fmla="*/ 381 h 389"/>
                  <a:gd name="T40" fmla="*/ 96 w 389"/>
                  <a:gd name="T41" fmla="*/ 362 h 389"/>
                  <a:gd name="T42" fmla="*/ 58 w 389"/>
                  <a:gd name="T43" fmla="*/ 331 h 389"/>
                  <a:gd name="T44" fmla="*/ 27 w 389"/>
                  <a:gd name="T45" fmla="*/ 292 h 389"/>
                  <a:gd name="T46" fmla="*/ 8 w 389"/>
                  <a:gd name="T47" fmla="*/ 242 h 389"/>
                  <a:gd name="T48" fmla="*/ 0 w 389"/>
                  <a:gd name="T49" fmla="*/ 192 h 3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9"/>
                  <a:gd name="T76" fmla="*/ 0 h 389"/>
                  <a:gd name="T77" fmla="*/ 389 w 389"/>
                  <a:gd name="T78" fmla="*/ 389 h 38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9" h="389">
                    <a:moveTo>
                      <a:pt x="0" y="192"/>
                    </a:moveTo>
                    <a:lnTo>
                      <a:pt x="8" y="142"/>
                    </a:lnTo>
                    <a:lnTo>
                      <a:pt x="27" y="96"/>
                    </a:lnTo>
                    <a:lnTo>
                      <a:pt x="58" y="54"/>
                    </a:lnTo>
                    <a:lnTo>
                      <a:pt x="96" y="23"/>
                    </a:lnTo>
                    <a:lnTo>
                      <a:pt x="142" y="4"/>
                    </a:lnTo>
                    <a:lnTo>
                      <a:pt x="192" y="0"/>
                    </a:lnTo>
                    <a:lnTo>
                      <a:pt x="246" y="4"/>
                    </a:lnTo>
                    <a:lnTo>
                      <a:pt x="293" y="23"/>
                    </a:lnTo>
                    <a:lnTo>
                      <a:pt x="331" y="54"/>
                    </a:lnTo>
                    <a:lnTo>
                      <a:pt x="362" y="96"/>
                    </a:lnTo>
                    <a:lnTo>
                      <a:pt x="381" y="142"/>
                    </a:lnTo>
                    <a:lnTo>
                      <a:pt x="389" y="192"/>
                    </a:lnTo>
                    <a:lnTo>
                      <a:pt x="381" y="242"/>
                    </a:lnTo>
                    <a:lnTo>
                      <a:pt x="362" y="292"/>
                    </a:lnTo>
                    <a:lnTo>
                      <a:pt x="331" y="331"/>
                    </a:lnTo>
                    <a:lnTo>
                      <a:pt x="293" y="362"/>
                    </a:lnTo>
                    <a:lnTo>
                      <a:pt x="246" y="381"/>
                    </a:lnTo>
                    <a:lnTo>
                      <a:pt x="192" y="389"/>
                    </a:lnTo>
                    <a:lnTo>
                      <a:pt x="142" y="381"/>
                    </a:lnTo>
                    <a:lnTo>
                      <a:pt x="96" y="362"/>
                    </a:lnTo>
                    <a:lnTo>
                      <a:pt x="58" y="331"/>
                    </a:lnTo>
                    <a:lnTo>
                      <a:pt x="27" y="292"/>
                    </a:lnTo>
                    <a:lnTo>
                      <a:pt x="8" y="242"/>
                    </a:lnTo>
                    <a:lnTo>
                      <a:pt x="0" y="192"/>
                    </a:lnTo>
                    <a:close/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3747" name="Rectangle 15"/>
              <p:cNvSpPr>
                <a:spLocks noChangeArrowheads="1"/>
              </p:cNvSpPr>
              <p:nvPr/>
            </p:nvSpPr>
            <p:spPr bwMode="auto">
              <a:xfrm>
                <a:off x="7954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 sz="1200"/>
              </a:p>
            </p:txBody>
          </p:sp>
          <p:sp>
            <p:nvSpPr>
              <p:cNvPr id="73748" name="Rectangle 16"/>
              <p:cNvSpPr>
                <a:spLocks noChangeArrowheads="1"/>
              </p:cNvSpPr>
              <p:nvPr/>
            </p:nvSpPr>
            <p:spPr bwMode="auto">
              <a:xfrm>
                <a:off x="7087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73749" name="Rectangle 17"/>
              <p:cNvSpPr>
                <a:spLocks noChangeArrowheads="1"/>
              </p:cNvSpPr>
              <p:nvPr/>
            </p:nvSpPr>
            <p:spPr bwMode="auto">
              <a:xfrm>
                <a:off x="7954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 sz="1200"/>
              </a:p>
            </p:txBody>
          </p:sp>
          <p:sp>
            <p:nvSpPr>
              <p:cNvPr id="73750" name="Rectangle 18"/>
              <p:cNvSpPr>
                <a:spLocks noChangeArrowheads="1"/>
              </p:cNvSpPr>
              <p:nvPr/>
            </p:nvSpPr>
            <p:spPr bwMode="auto">
              <a:xfrm>
                <a:off x="8647" y="310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 sz="1200"/>
              </a:p>
            </p:txBody>
          </p:sp>
          <p:sp>
            <p:nvSpPr>
              <p:cNvPr id="73751" name="Rectangle 19"/>
              <p:cNvSpPr>
                <a:spLocks noChangeArrowheads="1"/>
              </p:cNvSpPr>
              <p:nvPr/>
            </p:nvSpPr>
            <p:spPr bwMode="auto">
              <a:xfrm>
                <a:off x="7572" y="2410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3752" name="Rectangle 20"/>
              <p:cNvSpPr>
                <a:spLocks noChangeArrowheads="1"/>
              </p:cNvSpPr>
              <p:nvPr/>
            </p:nvSpPr>
            <p:spPr bwMode="auto">
              <a:xfrm>
                <a:off x="7680" y="2529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 sz="1200"/>
              </a:p>
            </p:txBody>
          </p:sp>
          <p:sp>
            <p:nvSpPr>
              <p:cNvPr id="73753" name="Rectangle 21"/>
              <p:cNvSpPr>
                <a:spLocks noChangeArrowheads="1"/>
              </p:cNvSpPr>
              <p:nvPr/>
            </p:nvSpPr>
            <p:spPr bwMode="auto">
              <a:xfrm>
                <a:off x="7703" y="2756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3754" name="Rectangle 22"/>
              <p:cNvSpPr>
                <a:spLocks noChangeArrowheads="1"/>
              </p:cNvSpPr>
              <p:nvPr/>
            </p:nvSpPr>
            <p:spPr bwMode="auto">
              <a:xfrm>
                <a:off x="7811" y="28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73755" name="Rectangle 23"/>
              <p:cNvSpPr>
                <a:spLocks noChangeArrowheads="1"/>
              </p:cNvSpPr>
              <p:nvPr/>
            </p:nvSpPr>
            <p:spPr bwMode="auto">
              <a:xfrm>
                <a:off x="8050" y="2564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3756" name="Rectangle 24"/>
              <p:cNvSpPr>
                <a:spLocks noChangeArrowheads="1"/>
              </p:cNvSpPr>
              <p:nvPr/>
            </p:nvSpPr>
            <p:spPr bwMode="auto">
              <a:xfrm>
                <a:off x="8158" y="2683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 sz="1200"/>
              </a:p>
            </p:txBody>
          </p:sp>
          <p:sp>
            <p:nvSpPr>
              <p:cNvPr id="73757" name="Rectangle 25"/>
              <p:cNvSpPr>
                <a:spLocks noChangeArrowheads="1"/>
              </p:cNvSpPr>
              <p:nvPr/>
            </p:nvSpPr>
            <p:spPr bwMode="auto">
              <a:xfrm>
                <a:off x="8397" y="237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3758" name="Rectangle 26"/>
              <p:cNvSpPr>
                <a:spLocks noChangeArrowheads="1"/>
              </p:cNvSpPr>
              <p:nvPr/>
            </p:nvSpPr>
            <p:spPr bwMode="auto">
              <a:xfrm>
                <a:off x="8504" y="2491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 sz="1200"/>
              </a:p>
            </p:txBody>
          </p:sp>
          <p:sp>
            <p:nvSpPr>
              <p:cNvPr id="73759" name="Rectangle 27"/>
              <p:cNvSpPr>
                <a:spLocks noChangeArrowheads="1"/>
              </p:cNvSpPr>
              <p:nvPr/>
            </p:nvSpPr>
            <p:spPr bwMode="auto">
              <a:xfrm>
                <a:off x="7441" y="3257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3760" name="Rectangle 28"/>
              <p:cNvSpPr>
                <a:spLocks noChangeArrowheads="1"/>
              </p:cNvSpPr>
              <p:nvPr/>
            </p:nvSpPr>
            <p:spPr bwMode="auto">
              <a:xfrm>
                <a:off x="7549" y="33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5</a:t>
                </a:r>
                <a:endParaRPr lang="en-US" sz="1200"/>
              </a:p>
            </p:txBody>
          </p:sp>
          <p:sp>
            <p:nvSpPr>
              <p:cNvPr id="73761" name="Rectangle 29"/>
              <p:cNvSpPr>
                <a:spLocks noChangeArrowheads="1"/>
              </p:cNvSpPr>
              <p:nvPr/>
            </p:nvSpPr>
            <p:spPr bwMode="auto">
              <a:xfrm>
                <a:off x="8050" y="3103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3762" name="Rectangle 30"/>
              <p:cNvSpPr>
                <a:spLocks noChangeArrowheads="1"/>
              </p:cNvSpPr>
              <p:nvPr/>
            </p:nvSpPr>
            <p:spPr bwMode="auto">
              <a:xfrm>
                <a:off x="8158" y="3222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6</a:t>
                </a:r>
                <a:endParaRPr lang="en-US" sz="1200"/>
              </a:p>
            </p:txBody>
          </p:sp>
          <p:sp>
            <p:nvSpPr>
              <p:cNvPr id="73763" name="Rectangle 31"/>
              <p:cNvSpPr>
                <a:spLocks noChangeArrowheads="1"/>
              </p:cNvSpPr>
              <p:nvPr/>
            </p:nvSpPr>
            <p:spPr bwMode="auto">
              <a:xfrm>
                <a:off x="8397" y="3449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3764" name="Rectangle 32"/>
              <p:cNvSpPr>
                <a:spLocks noChangeArrowheads="1"/>
              </p:cNvSpPr>
              <p:nvPr/>
            </p:nvSpPr>
            <p:spPr bwMode="auto">
              <a:xfrm>
                <a:off x="8504" y="3569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7</a:t>
                </a:r>
                <a:endParaRPr lang="en-US" sz="1200"/>
              </a:p>
            </p:txBody>
          </p:sp>
          <p:sp>
            <p:nvSpPr>
              <p:cNvPr id="73765" name="Rectangle 33"/>
              <p:cNvSpPr>
                <a:spLocks noChangeArrowheads="1"/>
              </p:cNvSpPr>
              <p:nvPr/>
            </p:nvSpPr>
            <p:spPr bwMode="auto">
              <a:xfrm>
                <a:off x="9175" y="2910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3766" name="Rectangle 34"/>
              <p:cNvSpPr>
                <a:spLocks noChangeArrowheads="1"/>
              </p:cNvSpPr>
              <p:nvPr/>
            </p:nvSpPr>
            <p:spPr bwMode="auto">
              <a:xfrm>
                <a:off x="9282" y="3030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8</a:t>
                </a:r>
                <a:endParaRPr lang="en-US" sz="1200"/>
              </a:p>
            </p:txBody>
          </p:sp>
        </p:grpSp>
        <p:sp>
          <p:nvSpPr>
            <p:cNvPr id="73734" name="Rectangle 37"/>
            <p:cNvSpPr>
              <a:spLocks noChangeArrowheads="1"/>
            </p:cNvSpPr>
            <p:nvPr/>
          </p:nvSpPr>
          <p:spPr bwMode="auto">
            <a:xfrm>
              <a:off x="1214415" y="4214818"/>
              <a:ext cx="362603" cy="2769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i="1"/>
                <a:t>G</a:t>
              </a:r>
              <a:r>
                <a:rPr lang="en-US" sz="1200" b="1" baseline="-25000"/>
                <a:t>3</a:t>
              </a:r>
              <a:endParaRPr lang="en-US" sz="1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85"/>
          <p:cNvSpPr>
            <a:spLocks noGrp="1"/>
          </p:cNvSpPr>
          <p:nvPr>
            <p:ph type="title"/>
          </p:nvPr>
        </p:nvSpPr>
        <p:spPr>
          <a:xfrm>
            <a:off x="643413" y="836712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Jenis-Jenis Graf</a:t>
            </a:r>
            <a:endParaRPr lang="id-ID" dirty="0"/>
          </a:p>
        </p:txBody>
      </p:sp>
      <p:sp>
        <p:nvSpPr>
          <p:cNvPr id="74754" name="Content Placeholder 3"/>
          <p:cNvSpPr>
            <a:spLocks noGrp="1"/>
          </p:cNvSpPr>
          <p:nvPr>
            <p:ph idx="1"/>
          </p:nvPr>
        </p:nvSpPr>
        <p:spPr>
          <a:xfrm>
            <a:off x="695271" y="1421997"/>
            <a:ext cx="6777317" cy="3508977"/>
          </a:xfrm>
        </p:spPr>
        <p:txBody>
          <a:bodyPr/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2 </a:t>
            </a:r>
            <a:r>
              <a:rPr lang="en-US" dirty="0" err="1" smtClean="0"/>
              <a:t>jenis</a:t>
            </a:r>
            <a:r>
              <a:rPr lang="en-US" dirty="0" smtClean="0"/>
              <a:t>:</a:t>
            </a:r>
          </a:p>
          <a:p>
            <a:pPr marL="971550" lvl="1" indent="-514350">
              <a:buFont typeface="Arial" charset="0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Graf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tak-berarah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i="1" dirty="0" smtClean="0">
                <a:solidFill>
                  <a:srgbClr val="FF0000"/>
                </a:solidFill>
              </a:rPr>
              <a:t>undirected graph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id-ID" dirty="0" smtClean="0">
              <a:solidFill>
                <a:srgbClr val="FF0000"/>
              </a:solidFill>
            </a:endParaRPr>
          </a:p>
          <a:p>
            <a:pPr marL="971550" lvl="1" indent="-514350">
              <a:buNone/>
            </a:pPr>
            <a:r>
              <a:rPr lang="id-ID" dirty="0" smtClean="0"/>
              <a:t>	</a:t>
            </a:r>
            <a:r>
              <a:rPr lang="en-US" dirty="0" smtClean="0"/>
              <a:t>Graf yang </a:t>
            </a:r>
            <a:r>
              <a:rPr lang="en-US" dirty="0" err="1" smtClean="0"/>
              <a:t>sisinya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tak-berarah</a:t>
            </a:r>
            <a:r>
              <a:rPr lang="en-US" dirty="0" smtClean="0"/>
              <a:t>. </a:t>
            </a:r>
          </a:p>
          <a:p>
            <a:endParaRPr lang="en-US" dirty="0" smtClean="0"/>
          </a:p>
        </p:txBody>
      </p:sp>
      <p:grpSp>
        <p:nvGrpSpPr>
          <p:cNvPr id="87" name="Group 86"/>
          <p:cNvGrpSpPr/>
          <p:nvPr/>
        </p:nvGrpSpPr>
        <p:grpSpPr>
          <a:xfrm>
            <a:off x="646214" y="3943783"/>
            <a:ext cx="7952116" cy="2492028"/>
            <a:chOff x="500077" y="3987834"/>
            <a:chExt cx="8215261" cy="2492028"/>
          </a:xfrm>
        </p:grpSpPr>
        <p:grpSp>
          <p:nvGrpSpPr>
            <p:cNvPr id="74755" name="Group 4"/>
            <p:cNvGrpSpPr>
              <a:grpSpLocks/>
            </p:cNvGrpSpPr>
            <p:nvPr/>
          </p:nvGrpSpPr>
          <p:grpSpPr bwMode="auto">
            <a:xfrm>
              <a:off x="3357539" y="4202130"/>
              <a:ext cx="1928802" cy="2265113"/>
              <a:chOff x="214258" y="4000499"/>
              <a:chExt cx="1928816" cy="2265128"/>
            </a:xfrm>
          </p:grpSpPr>
          <p:grpSp>
            <p:nvGrpSpPr>
              <p:cNvPr id="74807" name="Group 93"/>
              <p:cNvGrpSpPr>
                <a:grpSpLocks/>
              </p:cNvGrpSpPr>
              <p:nvPr/>
            </p:nvGrpSpPr>
            <p:grpSpPr bwMode="auto">
              <a:xfrm>
                <a:off x="214258" y="4000499"/>
                <a:ext cx="1928816" cy="1928821"/>
                <a:chOff x="4660" y="2063"/>
                <a:chExt cx="1927" cy="1971"/>
              </a:xfrm>
            </p:grpSpPr>
            <p:sp>
              <p:nvSpPr>
                <p:cNvPr id="74809" name="Freeform 94"/>
                <p:cNvSpPr>
                  <a:spLocks/>
                </p:cNvSpPr>
                <p:nvPr/>
              </p:nvSpPr>
              <p:spPr bwMode="auto">
                <a:xfrm>
                  <a:off x="4853" y="2995"/>
                  <a:ext cx="69" cy="65"/>
                </a:xfrm>
                <a:custGeom>
                  <a:avLst/>
                  <a:gdLst>
                    <a:gd name="T0" fmla="*/ 0 w 69"/>
                    <a:gd name="T1" fmla="*/ 35 h 65"/>
                    <a:gd name="T2" fmla="*/ 7 w 69"/>
                    <a:gd name="T3" fmla="*/ 15 h 65"/>
                    <a:gd name="T4" fmla="*/ 23 w 69"/>
                    <a:gd name="T5" fmla="*/ 0 h 65"/>
                    <a:gd name="T6" fmla="*/ 46 w 69"/>
                    <a:gd name="T7" fmla="*/ 0 h 65"/>
                    <a:gd name="T8" fmla="*/ 61 w 69"/>
                    <a:gd name="T9" fmla="*/ 15 h 65"/>
                    <a:gd name="T10" fmla="*/ 69 w 69"/>
                    <a:gd name="T11" fmla="*/ 35 h 65"/>
                    <a:gd name="T12" fmla="*/ 61 w 69"/>
                    <a:gd name="T13" fmla="*/ 54 h 65"/>
                    <a:gd name="T14" fmla="*/ 46 w 69"/>
                    <a:gd name="T15" fmla="*/ 65 h 65"/>
                    <a:gd name="T16" fmla="*/ 23 w 69"/>
                    <a:gd name="T17" fmla="*/ 65 h 65"/>
                    <a:gd name="T18" fmla="*/ 7 w 69"/>
                    <a:gd name="T19" fmla="*/ 54 h 65"/>
                    <a:gd name="T20" fmla="*/ 0 w 69"/>
                    <a:gd name="T21" fmla="*/ 35 h 6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9"/>
                    <a:gd name="T34" fmla="*/ 0 h 65"/>
                    <a:gd name="T35" fmla="*/ 69 w 69"/>
                    <a:gd name="T36" fmla="*/ 65 h 65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9" h="65">
                      <a:moveTo>
                        <a:pt x="0" y="35"/>
                      </a:moveTo>
                      <a:lnTo>
                        <a:pt x="7" y="15"/>
                      </a:lnTo>
                      <a:lnTo>
                        <a:pt x="23" y="0"/>
                      </a:lnTo>
                      <a:lnTo>
                        <a:pt x="46" y="0"/>
                      </a:lnTo>
                      <a:lnTo>
                        <a:pt x="61" y="15"/>
                      </a:lnTo>
                      <a:lnTo>
                        <a:pt x="69" y="35"/>
                      </a:lnTo>
                      <a:lnTo>
                        <a:pt x="61" y="54"/>
                      </a:lnTo>
                      <a:lnTo>
                        <a:pt x="46" y="65"/>
                      </a:lnTo>
                      <a:lnTo>
                        <a:pt x="23" y="65"/>
                      </a:lnTo>
                      <a:lnTo>
                        <a:pt x="7" y="54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810" name="Freeform 95"/>
                <p:cNvSpPr>
                  <a:spLocks/>
                </p:cNvSpPr>
                <p:nvPr/>
              </p:nvSpPr>
              <p:spPr bwMode="auto">
                <a:xfrm>
                  <a:off x="5546" y="3688"/>
                  <a:ext cx="69" cy="65"/>
                </a:xfrm>
                <a:custGeom>
                  <a:avLst/>
                  <a:gdLst>
                    <a:gd name="T0" fmla="*/ 0 w 69"/>
                    <a:gd name="T1" fmla="*/ 34 h 65"/>
                    <a:gd name="T2" fmla="*/ 8 w 69"/>
                    <a:gd name="T3" fmla="*/ 15 h 65"/>
                    <a:gd name="T4" fmla="*/ 23 w 69"/>
                    <a:gd name="T5" fmla="*/ 0 h 65"/>
                    <a:gd name="T6" fmla="*/ 46 w 69"/>
                    <a:gd name="T7" fmla="*/ 0 h 65"/>
                    <a:gd name="T8" fmla="*/ 62 w 69"/>
                    <a:gd name="T9" fmla="*/ 15 h 65"/>
                    <a:gd name="T10" fmla="*/ 69 w 69"/>
                    <a:gd name="T11" fmla="*/ 34 h 65"/>
                    <a:gd name="T12" fmla="*/ 62 w 69"/>
                    <a:gd name="T13" fmla="*/ 54 h 65"/>
                    <a:gd name="T14" fmla="*/ 46 w 69"/>
                    <a:gd name="T15" fmla="*/ 65 h 65"/>
                    <a:gd name="T16" fmla="*/ 23 w 69"/>
                    <a:gd name="T17" fmla="*/ 65 h 65"/>
                    <a:gd name="T18" fmla="*/ 8 w 69"/>
                    <a:gd name="T19" fmla="*/ 54 h 65"/>
                    <a:gd name="T20" fmla="*/ 0 w 69"/>
                    <a:gd name="T21" fmla="*/ 34 h 6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9"/>
                    <a:gd name="T34" fmla="*/ 0 h 65"/>
                    <a:gd name="T35" fmla="*/ 69 w 69"/>
                    <a:gd name="T36" fmla="*/ 65 h 65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9" h="65">
                      <a:moveTo>
                        <a:pt x="0" y="34"/>
                      </a:moveTo>
                      <a:lnTo>
                        <a:pt x="8" y="15"/>
                      </a:lnTo>
                      <a:lnTo>
                        <a:pt x="23" y="0"/>
                      </a:lnTo>
                      <a:lnTo>
                        <a:pt x="46" y="0"/>
                      </a:lnTo>
                      <a:lnTo>
                        <a:pt x="62" y="15"/>
                      </a:lnTo>
                      <a:lnTo>
                        <a:pt x="69" y="34"/>
                      </a:lnTo>
                      <a:lnTo>
                        <a:pt x="62" y="54"/>
                      </a:lnTo>
                      <a:lnTo>
                        <a:pt x="46" y="65"/>
                      </a:lnTo>
                      <a:lnTo>
                        <a:pt x="23" y="65"/>
                      </a:lnTo>
                      <a:lnTo>
                        <a:pt x="8" y="5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811" name="Freeform 96"/>
                <p:cNvSpPr>
                  <a:spLocks/>
                </p:cNvSpPr>
                <p:nvPr/>
              </p:nvSpPr>
              <p:spPr bwMode="auto">
                <a:xfrm>
                  <a:off x="5546" y="2302"/>
                  <a:ext cx="69" cy="65"/>
                </a:xfrm>
                <a:custGeom>
                  <a:avLst/>
                  <a:gdLst>
                    <a:gd name="T0" fmla="*/ 0 w 69"/>
                    <a:gd name="T1" fmla="*/ 35 h 65"/>
                    <a:gd name="T2" fmla="*/ 8 w 69"/>
                    <a:gd name="T3" fmla="*/ 15 h 65"/>
                    <a:gd name="T4" fmla="*/ 23 w 69"/>
                    <a:gd name="T5" fmla="*/ 0 h 65"/>
                    <a:gd name="T6" fmla="*/ 46 w 69"/>
                    <a:gd name="T7" fmla="*/ 0 h 65"/>
                    <a:gd name="T8" fmla="*/ 62 w 69"/>
                    <a:gd name="T9" fmla="*/ 15 h 65"/>
                    <a:gd name="T10" fmla="*/ 69 w 69"/>
                    <a:gd name="T11" fmla="*/ 35 h 65"/>
                    <a:gd name="T12" fmla="*/ 62 w 69"/>
                    <a:gd name="T13" fmla="*/ 54 h 65"/>
                    <a:gd name="T14" fmla="*/ 46 w 69"/>
                    <a:gd name="T15" fmla="*/ 65 h 65"/>
                    <a:gd name="T16" fmla="*/ 23 w 69"/>
                    <a:gd name="T17" fmla="*/ 65 h 65"/>
                    <a:gd name="T18" fmla="*/ 8 w 69"/>
                    <a:gd name="T19" fmla="*/ 54 h 65"/>
                    <a:gd name="T20" fmla="*/ 0 w 69"/>
                    <a:gd name="T21" fmla="*/ 35 h 6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9"/>
                    <a:gd name="T34" fmla="*/ 0 h 65"/>
                    <a:gd name="T35" fmla="*/ 69 w 69"/>
                    <a:gd name="T36" fmla="*/ 65 h 65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9" h="65">
                      <a:moveTo>
                        <a:pt x="0" y="35"/>
                      </a:moveTo>
                      <a:lnTo>
                        <a:pt x="8" y="15"/>
                      </a:lnTo>
                      <a:lnTo>
                        <a:pt x="23" y="0"/>
                      </a:lnTo>
                      <a:lnTo>
                        <a:pt x="46" y="0"/>
                      </a:lnTo>
                      <a:lnTo>
                        <a:pt x="62" y="15"/>
                      </a:lnTo>
                      <a:lnTo>
                        <a:pt x="69" y="35"/>
                      </a:lnTo>
                      <a:lnTo>
                        <a:pt x="62" y="54"/>
                      </a:lnTo>
                      <a:lnTo>
                        <a:pt x="46" y="65"/>
                      </a:lnTo>
                      <a:lnTo>
                        <a:pt x="23" y="65"/>
                      </a:lnTo>
                      <a:lnTo>
                        <a:pt x="8" y="54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812" name="Freeform 97"/>
                <p:cNvSpPr>
                  <a:spLocks/>
                </p:cNvSpPr>
                <p:nvPr/>
              </p:nvSpPr>
              <p:spPr bwMode="auto">
                <a:xfrm>
                  <a:off x="6239" y="2995"/>
                  <a:ext cx="70" cy="65"/>
                </a:xfrm>
                <a:custGeom>
                  <a:avLst/>
                  <a:gdLst>
                    <a:gd name="T0" fmla="*/ 0 w 70"/>
                    <a:gd name="T1" fmla="*/ 35 h 65"/>
                    <a:gd name="T2" fmla="*/ 8 w 70"/>
                    <a:gd name="T3" fmla="*/ 15 h 65"/>
                    <a:gd name="T4" fmla="*/ 24 w 70"/>
                    <a:gd name="T5" fmla="*/ 0 h 65"/>
                    <a:gd name="T6" fmla="*/ 47 w 70"/>
                    <a:gd name="T7" fmla="*/ 0 h 65"/>
                    <a:gd name="T8" fmla="*/ 62 w 70"/>
                    <a:gd name="T9" fmla="*/ 15 h 65"/>
                    <a:gd name="T10" fmla="*/ 70 w 70"/>
                    <a:gd name="T11" fmla="*/ 35 h 65"/>
                    <a:gd name="T12" fmla="*/ 62 w 70"/>
                    <a:gd name="T13" fmla="*/ 54 h 65"/>
                    <a:gd name="T14" fmla="*/ 47 w 70"/>
                    <a:gd name="T15" fmla="*/ 65 h 65"/>
                    <a:gd name="T16" fmla="*/ 24 w 70"/>
                    <a:gd name="T17" fmla="*/ 65 h 65"/>
                    <a:gd name="T18" fmla="*/ 8 w 70"/>
                    <a:gd name="T19" fmla="*/ 54 h 65"/>
                    <a:gd name="T20" fmla="*/ 0 w 70"/>
                    <a:gd name="T21" fmla="*/ 35 h 6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70"/>
                    <a:gd name="T34" fmla="*/ 0 h 65"/>
                    <a:gd name="T35" fmla="*/ 70 w 70"/>
                    <a:gd name="T36" fmla="*/ 65 h 65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70" h="65">
                      <a:moveTo>
                        <a:pt x="0" y="35"/>
                      </a:moveTo>
                      <a:lnTo>
                        <a:pt x="8" y="15"/>
                      </a:lnTo>
                      <a:lnTo>
                        <a:pt x="24" y="0"/>
                      </a:lnTo>
                      <a:lnTo>
                        <a:pt x="47" y="0"/>
                      </a:lnTo>
                      <a:lnTo>
                        <a:pt x="62" y="15"/>
                      </a:lnTo>
                      <a:lnTo>
                        <a:pt x="70" y="35"/>
                      </a:lnTo>
                      <a:lnTo>
                        <a:pt x="62" y="54"/>
                      </a:lnTo>
                      <a:lnTo>
                        <a:pt x="47" y="65"/>
                      </a:lnTo>
                      <a:lnTo>
                        <a:pt x="24" y="65"/>
                      </a:lnTo>
                      <a:lnTo>
                        <a:pt x="8" y="54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813" name="Freeform 98"/>
                <p:cNvSpPr>
                  <a:spLocks/>
                </p:cNvSpPr>
                <p:nvPr/>
              </p:nvSpPr>
              <p:spPr bwMode="auto">
                <a:xfrm>
                  <a:off x="5581" y="2337"/>
                  <a:ext cx="693" cy="693"/>
                </a:xfrm>
                <a:custGeom>
                  <a:avLst/>
                  <a:gdLst>
                    <a:gd name="T0" fmla="*/ 0 w 693"/>
                    <a:gd name="T1" fmla="*/ 0 h 693"/>
                    <a:gd name="T2" fmla="*/ 38 w 693"/>
                    <a:gd name="T3" fmla="*/ 103 h 693"/>
                    <a:gd name="T4" fmla="*/ 88 w 693"/>
                    <a:gd name="T5" fmla="*/ 207 h 693"/>
                    <a:gd name="T6" fmla="*/ 150 w 693"/>
                    <a:gd name="T7" fmla="*/ 304 h 693"/>
                    <a:gd name="T8" fmla="*/ 219 w 693"/>
                    <a:gd name="T9" fmla="*/ 392 h 693"/>
                    <a:gd name="T10" fmla="*/ 300 w 693"/>
                    <a:gd name="T11" fmla="*/ 469 h 693"/>
                    <a:gd name="T12" fmla="*/ 389 w 693"/>
                    <a:gd name="T13" fmla="*/ 542 h 693"/>
                    <a:gd name="T14" fmla="*/ 485 w 693"/>
                    <a:gd name="T15" fmla="*/ 604 h 693"/>
                    <a:gd name="T16" fmla="*/ 585 w 693"/>
                    <a:gd name="T17" fmla="*/ 654 h 693"/>
                    <a:gd name="T18" fmla="*/ 693 w 693"/>
                    <a:gd name="T19" fmla="*/ 693 h 69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93"/>
                    <a:gd name="T31" fmla="*/ 0 h 693"/>
                    <a:gd name="T32" fmla="*/ 693 w 693"/>
                    <a:gd name="T33" fmla="*/ 693 h 69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93" h="693">
                      <a:moveTo>
                        <a:pt x="0" y="0"/>
                      </a:moveTo>
                      <a:lnTo>
                        <a:pt x="38" y="103"/>
                      </a:lnTo>
                      <a:lnTo>
                        <a:pt x="88" y="207"/>
                      </a:lnTo>
                      <a:lnTo>
                        <a:pt x="150" y="304"/>
                      </a:lnTo>
                      <a:lnTo>
                        <a:pt x="219" y="392"/>
                      </a:lnTo>
                      <a:lnTo>
                        <a:pt x="300" y="469"/>
                      </a:lnTo>
                      <a:lnTo>
                        <a:pt x="389" y="542"/>
                      </a:lnTo>
                      <a:lnTo>
                        <a:pt x="485" y="604"/>
                      </a:lnTo>
                      <a:lnTo>
                        <a:pt x="585" y="654"/>
                      </a:lnTo>
                      <a:lnTo>
                        <a:pt x="693" y="693"/>
                      </a:lnTo>
                    </a:path>
                  </a:pathLst>
                </a:custGeom>
                <a:noFill/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814" name="Freeform 99"/>
                <p:cNvSpPr>
                  <a:spLocks/>
                </p:cNvSpPr>
                <p:nvPr/>
              </p:nvSpPr>
              <p:spPr bwMode="auto">
                <a:xfrm>
                  <a:off x="5581" y="3030"/>
                  <a:ext cx="693" cy="692"/>
                </a:xfrm>
                <a:custGeom>
                  <a:avLst/>
                  <a:gdLst>
                    <a:gd name="T0" fmla="*/ 693 w 693"/>
                    <a:gd name="T1" fmla="*/ 0 h 692"/>
                    <a:gd name="T2" fmla="*/ 585 w 693"/>
                    <a:gd name="T3" fmla="*/ 38 h 692"/>
                    <a:gd name="T4" fmla="*/ 485 w 693"/>
                    <a:gd name="T5" fmla="*/ 88 h 692"/>
                    <a:gd name="T6" fmla="*/ 389 w 693"/>
                    <a:gd name="T7" fmla="*/ 150 h 692"/>
                    <a:gd name="T8" fmla="*/ 300 w 693"/>
                    <a:gd name="T9" fmla="*/ 219 h 692"/>
                    <a:gd name="T10" fmla="*/ 219 w 693"/>
                    <a:gd name="T11" fmla="*/ 300 h 692"/>
                    <a:gd name="T12" fmla="*/ 150 w 693"/>
                    <a:gd name="T13" fmla="*/ 388 h 692"/>
                    <a:gd name="T14" fmla="*/ 88 w 693"/>
                    <a:gd name="T15" fmla="*/ 485 h 692"/>
                    <a:gd name="T16" fmla="*/ 38 w 693"/>
                    <a:gd name="T17" fmla="*/ 585 h 692"/>
                    <a:gd name="T18" fmla="*/ 0 w 693"/>
                    <a:gd name="T19" fmla="*/ 692 h 69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93"/>
                    <a:gd name="T31" fmla="*/ 0 h 692"/>
                    <a:gd name="T32" fmla="*/ 693 w 693"/>
                    <a:gd name="T33" fmla="*/ 692 h 69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93" h="692">
                      <a:moveTo>
                        <a:pt x="693" y="0"/>
                      </a:moveTo>
                      <a:lnTo>
                        <a:pt x="585" y="38"/>
                      </a:lnTo>
                      <a:lnTo>
                        <a:pt x="485" y="88"/>
                      </a:lnTo>
                      <a:lnTo>
                        <a:pt x="389" y="150"/>
                      </a:lnTo>
                      <a:lnTo>
                        <a:pt x="300" y="219"/>
                      </a:lnTo>
                      <a:lnTo>
                        <a:pt x="219" y="300"/>
                      </a:lnTo>
                      <a:lnTo>
                        <a:pt x="150" y="388"/>
                      </a:lnTo>
                      <a:lnTo>
                        <a:pt x="88" y="485"/>
                      </a:lnTo>
                      <a:lnTo>
                        <a:pt x="38" y="585"/>
                      </a:lnTo>
                      <a:lnTo>
                        <a:pt x="0" y="692"/>
                      </a:lnTo>
                    </a:path>
                  </a:pathLst>
                </a:custGeom>
                <a:noFill/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815" name="Line 100"/>
                <p:cNvSpPr>
                  <a:spLocks noChangeShapeType="1"/>
                </p:cNvSpPr>
                <p:nvPr/>
              </p:nvSpPr>
              <p:spPr bwMode="auto">
                <a:xfrm>
                  <a:off x="4887" y="3030"/>
                  <a:ext cx="694" cy="692"/>
                </a:xfrm>
                <a:prstGeom prst="line">
                  <a:avLst/>
                </a:prstGeom>
                <a:noFill/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816" name="Line 101"/>
                <p:cNvSpPr>
                  <a:spLocks noChangeShapeType="1"/>
                </p:cNvSpPr>
                <p:nvPr/>
              </p:nvSpPr>
              <p:spPr bwMode="auto">
                <a:xfrm flipH="1">
                  <a:off x="4887" y="2337"/>
                  <a:ext cx="694" cy="693"/>
                </a:xfrm>
                <a:prstGeom prst="line">
                  <a:avLst/>
                </a:prstGeom>
                <a:noFill/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817" name="Line 102"/>
                <p:cNvSpPr>
                  <a:spLocks noChangeShapeType="1"/>
                </p:cNvSpPr>
                <p:nvPr/>
              </p:nvSpPr>
              <p:spPr bwMode="auto">
                <a:xfrm>
                  <a:off x="4887" y="3030"/>
                  <a:ext cx="1387" cy="1"/>
                </a:xfrm>
                <a:prstGeom prst="line">
                  <a:avLst/>
                </a:prstGeom>
                <a:noFill/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818" name="Freeform 103"/>
                <p:cNvSpPr>
                  <a:spLocks/>
                </p:cNvSpPr>
                <p:nvPr/>
              </p:nvSpPr>
              <p:spPr bwMode="auto">
                <a:xfrm>
                  <a:off x="5581" y="2337"/>
                  <a:ext cx="693" cy="693"/>
                </a:xfrm>
                <a:custGeom>
                  <a:avLst/>
                  <a:gdLst>
                    <a:gd name="T0" fmla="*/ 0 w 693"/>
                    <a:gd name="T1" fmla="*/ 0 h 693"/>
                    <a:gd name="T2" fmla="*/ 96 w 693"/>
                    <a:gd name="T3" fmla="*/ 11 h 693"/>
                    <a:gd name="T4" fmla="*/ 189 w 693"/>
                    <a:gd name="T5" fmla="*/ 34 h 693"/>
                    <a:gd name="T6" fmla="*/ 281 w 693"/>
                    <a:gd name="T7" fmla="*/ 73 h 693"/>
                    <a:gd name="T8" fmla="*/ 366 w 693"/>
                    <a:gd name="T9" fmla="*/ 123 h 693"/>
                    <a:gd name="T10" fmla="*/ 443 w 693"/>
                    <a:gd name="T11" fmla="*/ 180 h 693"/>
                    <a:gd name="T12" fmla="*/ 512 w 693"/>
                    <a:gd name="T13" fmla="*/ 250 h 693"/>
                    <a:gd name="T14" fmla="*/ 570 w 693"/>
                    <a:gd name="T15" fmla="*/ 327 h 693"/>
                    <a:gd name="T16" fmla="*/ 620 w 693"/>
                    <a:gd name="T17" fmla="*/ 411 h 693"/>
                    <a:gd name="T18" fmla="*/ 655 w 693"/>
                    <a:gd name="T19" fmla="*/ 500 h 693"/>
                    <a:gd name="T20" fmla="*/ 682 w 693"/>
                    <a:gd name="T21" fmla="*/ 596 h 693"/>
                    <a:gd name="T22" fmla="*/ 693 w 693"/>
                    <a:gd name="T23" fmla="*/ 693 h 69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693"/>
                    <a:gd name="T37" fmla="*/ 0 h 693"/>
                    <a:gd name="T38" fmla="*/ 693 w 693"/>
                    <a:gd name="T39" fmla="*/ 693 h 69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693" h="693">
                      <a:moveTo>
                        <a:pt x="0" y="0"/>
                      </a:moveTo>
                      <a:lnTo>
                        <a:pt x="96" y="11"/>
                      </a:lnTo>
                      <a:lnTo>
                        <a:pt x="189" y="34"/>
                      </a:lnTo>
                      <a:lnTo>
                        <a:pt x="281" y="73"/>
                      </a:lnTo>
                      <a:lnTo>
                        <a:pt x="366" y="123"/>
                      </a:lnTo>
                      <a:lnTo>
                        <a:pt x="443" y="180"/>
                      </a:lnTo>
                      <a:lnTo>
                        <a:pt x="512" y="250"/>
                      </a:lnTo>
                      <a:lnTo>
                        <a:pt x="570" y="327"/>
                      </a:lnTo>
                      <a:lnTo>
                        <a:pt x="620" y="411"/>
                      </a:lnTo>
                      <a:lnTo>
                        <a:pt x="655" y="500"/>
                      </a:lnTo>
                      <a:lnTo>
                        <a:pt x="682" y="596"/>
                      </a:lnTo>
                      <a:lnTo>
                        <a:pt x="693" y="693"/>
                      </a:lnTo>
                    </a:path>
                  </a:pathLst>
                </a:custGeom>
                <a:noFill/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819" name="Freeform 104"/>
                <p:cNvSpPr>
                  <a:spLocks/>
                </p:cNvSpPr>
                <p:nvPr/>
              </p:nvSpPr>
              <p:spPr bwMode="auto">
                <a:xfrm>
                  <a:off x="5581" y="3030"/>
                  <a:ext cx="693" cy="692"/>
                </a:xfrm>
                <a:custGeom>
                  <a:avLst/>
                  <a:gdLst>
                    <a:gd name="T0" fmla="*/ 693 w 693"/>
                    <a:gd name="T1" fmla="*/ 0 h 692"/>
                    <a:gd name="T2" fmla="*/ 655 w 693"/>
                    <a:gd name="T3" fmla="*/ 103 h 692"/>
                    <a:gd name="T4" fmla="*/ 605 w 693"/>
                    <a:gd name="T5" fmla="*/ 207 h 692"/>
                    <a:gd name="T6" fmla="*/ 543 w 693"/>
                    <a:gd name="T7" fmla="*/ 304 h 692"/>
                    <a:gd name="T8" fmla="*/ 470 w 693"/>
                    <a:gd name="T9" fmla="*/ 392 h 692"/>
                    <a:gd name="T10" fmla="*/ 393 w 693"/>
                    <a:gd name="T11" fmla="*/ 469 h 692"/>
                    <a:gd name="T12" fmla="*/ 304 w 693"/>
                    <a:gd name="T13" fmla="*/ 542 h 692"/>
                    <a:gd name="T14" fmla="*/ 208 w 693"/>
                    <a:gd name="T15" fmla="*/ 604 h 692"/>
                    <a:gd name="T16" fmla="*/ 104 w 693"/>
                    <a:gd name="T17" fmla="*/ 654 h 692"/>
                    <a:gd name="T18" fmla="*/ 0 w 693"/>
                    <a:gd name="T19" fmla="*/ 692 h 69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93"/>
                    <a:gd name="T31" fmla="*/ 0 h 692"/>
                    <a:gd name="T32" fmla="*/ 693 w 693"/>
                    <a:gd name="T33" fmla="*/ 692 h 69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93" h="692">
                      <a:moveTo>
                        <a:pt x="693" y="0"/>
                      </a:moveTo>
                      <a:lnTo>
                        <a:pt x="655" y="103"/>
                      </a:lnTo>
                      <a:lnTo>
                        <a:pt x="605" y="207"/>
                      </a:lnTo>
                      <a:lnTo>
                        <a:pt x="543" y="304"/>
                      </a:lnTo>
                      <a:lnTo>
                        <a:pt x="470" y="392"/>
                      </a:lnTo>
                      <a:lnTo>
                        <a:pt x="393" y="469"/>
                      </a:lnTo>
                      <a:lnTo>
                        <a:pt x="304" y="542"/>
                      </a:lnTo>
                      <a:lnTo>
                        <a:pt x="208" y="604"/>
                      </a:lnTo>
                      <a:lnTo>
                        <a:pt x="104" y="654"/>
                      </a:lnTo>
                      <a:lnTo>
                        <a:pt x="0" y="692"/>
                      </a:lnTo>
                    </a:path>
                  </a:pathLst>
                </a:custGeom>
                <a:noFill/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820" name="Rectangle 105"/>
                <p:cNvSpPr>
                  <a:spLocks noChangeArrowheads="1"/>
                </p:cNvSpPr>
                <p:nvPr/>
              </p:nvSpPr>
              <p:spPr bwMode="auto">
                <a:xfrm>
                  <a:off x="5527" y="2063"/>
                  <a:ext cx="193" cy="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>
                      <a:solidFill>
                        <a:srgbClr val="000000"/>
                      </a:solidFill>
                    </a:rPr>
                    <a:t>1</a:t>
                  </a:r>
                  <a:endParaRPr lang="en-US" sz="1200"/>
                </a:p>
              </p:txBody>
            </p:sp>
            <p:sp>
              <p:nvSpPr>
                <p:cNvPr id="74821" name="Rectangle 106"/>
                <p:cNvSpPr>
                  <a:spLocks noChangeArrowheads="1"/>
                </p:cNvSpPr>
                <p:nvPr/>
              </p:nvSpPr>
              <p:spPr bwMode="auto">
                <a:xfrm>
                  <a:off x="4660" y="2910"/>
                  <a:ext cx="193" cy="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>
                      <a:solidFill>
                        <a:srgbClr val="000000"/>
                      </a:solidFill>
                    </a:rPr>
                    <a:t>2</a:t>
                  </a:r>
                  <a:endParaRPr lang="en-US" sz="1200"/>
                </a:p>
              </p:txBody>
            </p:sp>
            <p:sp>
              <p:nvSpPr>
                <p:cNvPr id="74822" name="Rectangle 107"/>
                <p:cNvSpPr>
                  <a:spLocks noChangeArrowheads="1"/>
                </p:cNvSpPr>
                <p:nvPr/>
              </p:nvSpPr>
              <p:spPr bwMode="auto">
                <a:xfrm>
                  <a:off x="6394" y="2910"/>
                  <a:ext cx="193" cy="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>
                      <a:solidFill>
                        <a:srgbClr val="000000"/>
                      </a:solidFill>
                    </a:rPr>
                    <a:t>3</a:t>
                  </a:r>
                  <a:endParaRPr lang="en-US" sz="1200"/>
                </a:p>
              </p:txBody>
            </p:sp>
            <p:sp>
              <p:nvSpPr>
                <p:cNvPr id="74823" name="Rectangle 108"/>
                <p:cNvSpPr>
                  <a:spLocks noChangeArrowheads="1"/>
                </p:cNvSpPr>
                <p:nvPr/>
              </p:nvSpPr>
              <p:spPr bwMode="auto">
                <a:xfrm>
                  <a:off x="5527" y="3757"/>
                  <a:ext cx="193" cy="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>
                      <a:solidFill>
                        <a:srgbClr val="000000"/>
                      </a:solidFill>
                    </a:rPr>
                    <a:t>4</a:t>
                  </a:r>
                  <a:endParaRPr lang="en-US" sz="1200"/>
                </a:p>
              </p:txBody>
            </p:sp>
            <p:sp>
              <p:nvSpPr>
                <p:cNvPr id="74824" name="Rectangle 109"/>
                <p:cNvSpPr>
                  <a:spLocks noChangeArrowheads="1"/>
                </p:cNvSpPr>
                <p:nvPr/>
              </p:nvSpPr>
              <p:spPr bwMode="auto">
                <a:xfrm>
                  <a:off x="5146" y="2371"/>
                  <a:ext cx="193" cy="2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 i="1">
                      <a:solidFill>
                        <a:srgbClr val="000000"/>
                      </a:solidFill>
                    </a:rPr>
                    <a:t>e</a:t>
                  </a:r>
                  <a:endParaRPr lang="en-US" sz="1200"/>
                </a:p>
              </p:txBody>
            </p:sp>
            <p:sp>
              <p:nvSpPr>
                <p:cNvPr id="74825" name="Rectangle 110"/>
                <p:cNvSpPr>
                  <a:spLocks noChangeArrowheads="1"/>
                </p:cNvSpPr>
                <p:nvPr/>
              </p:nvSpPr>
              <p:spPr bwMode="auto">
                <a:xfrm>
                  <a:off x="5253" y="2491"/>
                  <a:ext cx="131" cy="1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>
                      <a:solidFill>
                        <a:srgbClr val="000000"/>
                      </a:solidFill>
                    </a:rPr>
                    <a:t>1</a:t>
                  </a:r>
                  <a:endParaRPr lang="en-US" sz="1200"/>
                </a:p>
              </p:txBody>
            </p:sp>
            <p:sp>
              <p:nvSpPr>
                <p:cNvPr id="74826" name="Rectangle 111"/>
                <p:cNvSpPr>
                  <a:spLocks noChangeArrowheads="1"/>
                </p:cNvSpPr>
                <p:nvPr/>
              </p:nvSpPr>
              <p:spPr bwMode="auto">
                <a:xfrm>
                  <a:off x="5361" y="2756"/>
                  <a:ext cx="193" cy="2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 i="1">
                      <a:solidFill>
                        <a:srgbClr val="000000"/>
                      </a:solidFill>
                    </a:rPr>
                    <a:t>e</a:t>
                  </a:r>
                  <a:endParaRPr lang="en-US" sz="1200"/>
                </a:p>
              </p:txBody>
            </p:sp>
            <p:sp>
              <p:nvSpPr>
                <p:cNvPr id="74827" name="Rectangle 112"/>
                <p:cNvSpPr>
                  <a:spLocks noChangeArrowheads="1"/>
                </p:cNvSpPr>
                <p:nvPr/>
              </p:nvSpPr>
              <p:spPr bwMode="auto">
                <a:xfrm>
                  <a:off x="5469" y="2876"/>
                  <a:ext cx="131" cy="1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>
                      <a:solidFill>
                        <a:srgbClr val="000000"/>
                      </a:solidFill>
                    </a:rPr>
                    <a:t>2</a:t>
                  </a:r>
                  <a:endParaRPr lang="en-US" sz="1200"/>
                </a:p>
              </p:txBody>
            </p:sp>
            <p:sp>
              <p:nvSpPr>
                <p:cNvPr id="74828" name="Rectangle 113"/>
                <p:cNvSpPr>
                  <a:spLocks noChangeArrowheads="1"/>
                </p:cNvSpPr>
                <p:nvPr/>
              </p:nvSpPr>
              <p:spPr bwMode="auto">
                <a:xfrm>
                  <a:off x="5623" y="2564"/>
                  <a:ext cx="193" cy="2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 i="1">
                      <a:solidFill>
                        <a:srgbClr val="000000"/>
                      </a:solidFill>
                    </a:rPr>
                    <a:t>e</a:t>
                  </a:r>
                  <a:endParaRPr lang="en-US" sz="1200"/>
                </a:p>
              </p:txBody>
            </p:sp>
            <p:sp>
              <p:nvSpPr>
                <p:cNvPr id="74829" name="Rectangle 114"/>
                <p:cNvSpPr>
                  <a:spLocks noChangeArrowheads="1"/>
                </p:cNvSpPr>
                <p:nvPr/>
              </p:nvSpPr>
              <p:spPr bwMode="auto">
                <a:xfrm>
                  <a:off x="5731" y="2683"/>
                  <a:ext cx="131" cy="1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>
                      <a:solidFill>
                        <a:srgbClr val="000000"/>
                      </a:solidFill>
                    </a:rPr>
                    <a:t>3</a:t>
                  </a:r>
                  <a:endParaRPr lang="en-US" sz="1200"/>
                </a:p>
              </p:txBody>
            </p:sp>
            <p:sp>
              <p:nvSpPr>
                <p:cNvPr id="74830" name="Rectangle 115"/>
                <p:cNvSpPr>
                  <a:spLocks noChangeArrowheads="1"/>
                </p:cNvSpPr>
                <p:nvPr/>
              </p:nvSpPr>
              <p:spPr bwMode="auto">
                <a:xfrm>
                  <a:off x="6055" y="2371"/>
                  <a:ext cx="193" cy="2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 i="1">
                      <a:solidFill>
                        <a:srgbClr val="000000"/>
                      </a:solidFill>
                    </a:rPr>
                    <a:t>e</a:t>
                  </a:r>
                  <a:endParaRPr lang="en-US" sz="1200"/>
                </a:p>
              </p:txBody>
            </p:sp>
            <p:sp>
              <p:nvSpPr>
                <p:cNvPr id="74831" name="Rectangle 116"/>
                <p:cNvSpPr>
                  <a:spLocks noChangeArrowheads="1"/>
                </p:cNvSpPr>
                <p:nvPr/>
              </p:nvSpPr>
              <p:spPr bwMode="auto">
                <a:xfrm>
                  <a:off x="6162" y="2491"/>
                  <a:ext cx="131" cy="1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>
                      <a:solidFill>
                        <a:srgbClr val="000000"/>
                      </a:solidFill>
                    </a:rPr>
                    <a:t>4</a:t>
                  </a:r>
                  <a:endParaRPr lang="en-US" sz="1200"/>
                </a:p>
              </p:txBody>
            </p:sp>
            <p:sp>
              <p:nvSpPr>
                <p:cNvPr id="74832" name="Rectangle 117"/>
                <p:cNvSpPr>
                  <a:spLocks noChangeArrowheads="1"/>
                </p:cNvSpPr>
                <p:nvPr/>
              </p:nvSpPr>
              <p:spPr bwMode="auto">
                <a:xfrm>
                  <a:off x="5015" y="3257"/>
                  <a:ext cx="193" cy="2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 i="1">
                      <a:solidFill>
                        <a:srgbClr val="000000"/>
                      </a:solidFill>
                    </a:rPr>
                    <a:t>e</a:t>
                  </a:r>
                  <a:endParaRPr lang="en-US" sz="1200"/>
                </a:p>
              </p:txBody>
            </p:sp>
            <p:sp>
              <p:nvSpPr>
                <p:cNvPr id="74833" name="Rectangle 118"/>
                <p:cNvSpPr>
                  <a:spLocks noChangeArrowheads="1"/>
                </p:cNvSpPr>
                <p:nvPr/>
              </p:nvSpPr>
              <p:spPr bwMode="auto">
                <a:xfrm>
                  <a:off x="5122" y="3376"/>
                  <a:ext cx="131" cy="1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>
                      <a:solidFill>
                        <a:srgbClr val="000000"/>
                      </a:solidFill>
                    </a:rPr>
                    <a:t>5</a:t>
                  </a:r>
                  <a:endParaRPr lang="en-US" sz="1200"/>
                </a:p>
              </p:txBody>
            </p:sp>
            <p:sp>
              <p:nvSpPr>
                <p:cNvPr id="74834" name="Rectangle 119"/>
                <p:cNvSpPr>
                  <a:spLocks noChangeArrowheads="1"/>
                </p:cNvSpPr>
                <p:nvPr/>
              </p:nvSpPr>
              <p:spPr bwMode="auto">
                <a:xfrm>
                  <a:off x="5623" y="3103"/>
                  <a:ext cx="193" cy="2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 i="1">
                      <a:solidFill>
                        <a:srgbClr val="000000"/>
                      </a:solidFill>
                    </a:rPr>
                    <a:t>e</a:t>
                  </a:r>
                  <a:endParaRPr lang="en-US" sz="1200"/>
                </a:p>
              </p:txBody>
            </p:sp>
            <p:sp>
              <p:nvSpPr>
                <p:cNvPr id="74835" name="Rectangle 120"/>
                <p:cNvSpPr>
                  <a:spLocks noChangeArrowheads="1"/>
                </p:cNvSpPr>
                <p:nvPr/>
              </p:nvSpPr>
              <p:spPr bwMode="auto">
                <a:xfrm>
                  <a:off x="5731" y="3222"/>
                  <a:ext cx="131" cy="1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>
                      <a:solidFill>
                        <a:srgbClr val="000000"/>
                      </a:solidFill>
                    </a:rPr>
                    <a:t>6</a:t>
                  </a:r>
                  <a:endParaRPr lang="en-US" sz="1200"/>
                </a:p>
              </p:txBody>
            </p:sp>
            <p:sp>
              <p:nvSpPr>
                <p:cNvPr id="74836" name="Rectangle 121"/>
                <p:cNvSpPr>
                  <a:spLocks noChangeArrowheads="1"/>
                </p:cNvSpPr>
                <p:nvPr/>
              </p:nvSpPr>
              <p:spPr bwMode="auto">
                <a:xfrm>
                  <a:off x="6055" y="3411"/>
                  <a:ext cx="193" cy="2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 i="1">
                      <a:solidFill>
                        <a:srgbClr val="000000"/>
                      </a:solidFill>
                    </a:rPr>
                    <a:t>e</a:t>
                  </a:r>
                  <a:endParaRPr lang="en-US" sz="1200"/>
                </a:p>
              </p:txBody>
            </p:sp>
            <p:sp>
              <p:nvSpPr>
                <p:cNvPr id="74837" name="Rectangle 122"/>
                <p:cNvSpPr>
                  <a:spLocks noChangeArrowheads="1"/>
                </p:cNvSpPr>
                <p:nvPr/>
              </p:nvSpPr>
              <p:spPr bwMode="auto">
                <a:xfrm>
                  <a:off x="6162" y="3530"/>
                  <a:ext cx="131" cy="1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>
                      <a:solidFill>
                        <a:srgbClr val="000000"/>
                      </a:solidFill>
                    </a:rPr>
                    <a:t>7</a:t>
                  </a:r>
                  <a:endParaRPr lang="en-US" sz="1200"/>
                </a:p>
              </p:txBody>
            </p:sp>
          </p:grpSp>
          <p:sp>
            <p:nvSpPr>
              <p:cNvPr id="74808" name="Rectangle 6"/>
              <p:cNvSpPr>
                <a:spLocks noChangeArrowheads="1"/>
              </p:cNvSpPr>
              <p:nvPr/>
            </p:nvSpPr>
            <p:spPr bwMode="auto">
              <a:xfrm>
                <a:off x="908128" y="5988626"/>
                <a:ext cx="362603" cy="2770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 b="1" i="1"/>
                  <a:t>G</a:t>
                </a:r>
                <a:r>
                  <a:rPr lang="en-US" sz="1200" b="1" baseline="-25000"/>
                  <a:t>2</a:t>
                </a:r>
                <a:endParaRPr lang="en-US" sz="1200"/>
              </a:p>
            </p:txBody>
          </p:sp>
        </p:grpSp>
        <p:grpSp>
          <p:nvGrpSpPr>
            <p:cNvPr id="74756" name="Group 36"/>
            <p:cNvGrpSpPr>
              <a:grpSpLocks/>
            </p:cNvGrpSpPr>
            <p:nvPr/>
          </p:nvGrpSpPr>
          <p:grpSpPr bwMode="auto">
            <a:xfrm>
              <a:off x="6143597" y="3987834"/>
              <a:ext cx="2571741" cy="2492028"/>
              <a:chOff x="428568" y="2000252"/>
              <a:chExt cx="2571759" cy="2491507"/>
            </a:xfrm>
          </p:grpSpPr>
          <p:grpSp>
            <p:nvGrpSpPr>
              <p:cNvPr id="74773" name="Group 37"/>
              <p:cNvGrpSpPr>
                <a:grpSpLocks/>
              </p:cNvGrpSpPr>
              <p:nvPr/>
            </p:nvGrpSpPr>
            <p:grpSpPr bwMode="auto">
              <a:xfrm>
                <a:off x="428568" y="2000252"/>
                <a:ext cx="2571759" cy="2286028"/>
                <a:chOff x="7087" y="2063"/>
                <a:chExt cx="2326" cy="1971"/>
              </a:xfrm>
            </p:grpSpPr>
            <p:sp>
              <p:nvSpPr>
                <p:cNvPr id="74775" name="Freeform 3"/>
                <p:cNvSpPr>
                  <a:spLocks/>
                </p:cNvSpPr>
                <p:nvPr/>
              </p:nvSpPr>
              <p:spPr bwMode="auto">
                <a:xfrm>
                  <a:off x="7279" y="2995"/>
                  <a:ext cx="70" cy="65"/>
                </a:xfrm>
                <a:custGeom>
                  <a:avLst/>
                  <a:gdLst>
                    <a:gd name="T0" fmla="*/ 0 w 70"/>
                    <a:gd name="T1" fmla="*/ 35 h 65"/>
                    <a:gd name="T2" fmla="*/ 8 w 70"/>
                    <a:gd name="T3" fmla="*/ 15 h 65"/>
                    <a:gd name="T4" fmla="*/ 24 w 70"/>
                    <a:gd name="T5" fmla="*/ 0 h 65"/>
                    <a:gd name="T6" fmla="*/ 47 w 70"/>
                    <a:gd name="T7" fmla="*/ 0 h 65"/>
                    <a:gd name="T8" fmla="*/ 62 w 70"/>
                    <a:gd name="T9" fmla="*/ 15 h 65"/>
                    <a:gd name="T10" fmla="*/ 70 w 70"/>
                    <a:gd name="T11" fmla="*/ 35 h 65"/>
                    <a:gd name="T12" fmla="*/ 62 w 70"/>
                    <a:gd name="T13" fmla="*/ 54 h 65"/>
                    <a:gd name="T14" fmla="*/ 47 w 70"/>
                    <a:gd name="T15" fmla="*/ 65 h 65"/>
                    <a:gd name="T16" fmla="*/ 24 w 70"/>
                    <a:gd name="T17" fmla="*/ 65 h 65"/>
                    <a:gd name="T18" fmla="*/ 8 w 70"/>
                    <a:gd name="T19" fmla="*/ 54 h 65"/>
                    <a:gd name="T20" fmla="*/ 0 w 70"/>
                    <a:gd name="T21" fmla="*/ 35 h 6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70"/>
                    <a:gd name="T34" fmla="*/ 0 h 65"/>
                    <a:gd name="T35" fmla="*/ 70 w 70"/>
                    <a:gd name="T36" fmla="*/ 65 h 65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70" h="65">
                      <a:moveTo>
                        <a:pt x="0" y="35"/>
                      </a:moveTo>
                      <a:lnTo>
                        <a:pt x="8" y="15"/>
                      </a:lnTo>
                      <a:lnTo>
                        <a:pt x="24" y="0"/>
                      </a:lnTo>
                      <a:lnTo>
                        <a:pt x="47" y="0"/>
                      </a:lnTo>
                      <a:lnTo>
                        <a:pt x="62" y="15"/>
                      </a:lnTo>
                      <a:lnTo>
                        <a:pt x="70" y="35"/>
                      </a:lnTo>
                      <a:lnTo>
                        <a:pt x="62" y="54"/>
                      </a:lnTo>
                      <a:lnTo>
                        <a:pt x="47" y="65"/>
                      </a:lnTo>
                      <a:lnTo>
                        <a:pt x="24" y="65"/>
                      </a:lnTo>
                      <a:lnTo>
                        <a:pt x="8" y="54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776" name="Freeform 4"/>
                <p:cNvSpPr>
                  <a:spLocks/>
                </p:cNvSpPr>
                <p:nvPr/>
              </p:nvSpPr>
              <p:spPr bwMode="auto">
                <a:xfrm>
                  <a:off x="7973" y="2302"/>
                  <a:ext cx="69" cy="65"/>
                </a:xfrm>
                <a:custGeom>
                  <a:avLst/>
                  <a:gdLst>
                    <a:gd name="T0" fmla="*/ 0 w 69"/>
                    <a:gd name="T1" fmla="*/ 35 h 65"/>
                    <a:gd name="T2" fmla="*/ 8 w 69"/>
                    <a:gd name="T3" fmla="*/ 15 h 65"/>
                    <a:gd name="T4" fmla="*/ 23 w 69"/>
                    <a:gd name="T5" fmla="*/ 0 h 65"/>
                    <a:gd name="T6" fmla="*/ 46 w 69"/>
                    <a:gd name="T7" fmla="*/ 0 h 65"/>
                    <a:gd name="T8" fmla="*/ 61 w 69"/>
                    <a:gd name="T9" fmla="*/ 15 h 65"/>
                    <a:gd name="T10" fmla="*/ 69 w 69"/>
                    <a:gd name="T11" fmla="*/ 35 h 65"/>
                    <a:gd name="T12" fmla="*/ 61 w 69"/>
                    <a:gd name="T13" fmla="*/ 54 h 65"/>
                    <a:gd name="T14" fmla="*/ 46 w 69"/>
                    <a:gd name="T15" fmla="*/ 65 h 65"/>
                    <a:gd name="T16" fmla="*/ 23 w 69"/>
                    <a:gd name="T17" fmla="*/ 65 h 65"/>
                    <a:gd name="T18" fmla="*/ 8 w 69"/>
                    <a:gd name="T19" fmla="*/ 54 h 65"/>
                    <a:gd name="T20" fmla="*/ 0 w 69"/>
                    <a:gd name="T21" fmla="*/ 35 h 6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9"/>
                    <a:gd name="T34" fmla="*/ 0 h 65"/>
                    <a:gd name="T35" fmla="*/ 69 w 69"/>
                    <a:gd name="T36" fmla="*/ 65 h 65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9" h="65">
                      <a:moveTo>
                        <a:pt x="0" y="35"/>
                      </a:moveTo>
                      <a:lnTo>
                        <a:pt x="8" y="15"/>
                      </a:lnTo>
                      <a:lnTo>
                        <a:pt x="23" y="0"/>
                      </a:lnTo>
                      <a:lnTo>
                        <a:pt x="46" y="0"/>
                      </a:lnTo>
                      <a:lnTo>
                        <a:pt x="61" y="15"/>
                      </a:lnTo>
                      <a:lnTo>
                        <a:pt x="69" y="35"/>
                      </a:lnTo>
                      <a:lnTo>
                        <a:pt x="61" y="54"/>
                      </a:lnTo>
                      <a:lnTo>
                        <a:pt x="46" y="65"/>
                      </a:lnTo>
                      <a:lnTo>
                        <a:pt x="23" y="65"/>
                      </a:lnTo>
                      <a:lnTo>
                        <a:pt x="8" y="54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777" name="Freeform 5"/>
                <p:cNvSpPr>
                  <a:spLocks/>
                </p:cNvSpPr>
                <p:nvPr/>
              </p:nvSpPr>
              <p:spPr bwMode="auto">
                <a:xfrm>
                  <a:off x="7973" y="3688"/>
                  <a:ext cx="69" cy="65"/>
                </a:xfrm>
                <a:custGeom>
                  <a:avLst/>
                  <a:gdLst>
                    <a:gd name="T0" fmla="*/ 0 w 69"/>
                    <a:gd name="T1" fmla="*/ 34 h 65"/>
                    <a:gd name="T2" fmla="*/ 8 w 69"/>
                    <a:gd name="T3" fmla="*/ 15 h 65"/>
                    <a:gd name="T4" fmla="*/ 23 w 69"/>
                    <a:gd name="T5" fmla="*/ 0 h 65"/>
                    <a:gd name="T6" fmla="*/ 46 w 69"/>
                    <a:gd name="T7" fmla="*/ 0 h 65"/>
                    <a:gd name="T8" fmla="*/ 61 w 69"/>
                    <a:gd name="T9" fmla="*/ 15 h 65"/>
                    <a:gd name="T10" fmla="*/ 69 w 69"/>
                    <a:gd name="T11" fmla="*/ 34 h 65"/>
                    <a:gd name="T12" fmla="*/ 61 w 69"/>
                    <a:gd name="T13" fmla="*/ 54 h 65"/>
                    <a:gd name="T14" fmla="*/ 46 w 69"/>
                    <a:gd name="T15" fmla="*/ 65 h 65"/>
                    <a:gd name="T16" fmla="*/ 23 w 69"/>
                    <a:gd name="T17" fmla="*/ 65 h 65"/>
                    <a:gd name="T18" fmla="*/ 8 w 69"/>
                    <a:gd name="T19" fmla="*/ 54 h 65"/>
                    <a:gd name="T20" fmla="*/ 0 w 69"/>
                    <a:gd name="T21" fmla="*/ 34 h 6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9"/>
                    <a:gd name="T34" fmla="*/ 0 h 65"/>
                    <a:gd name="T35" fmla="*/ 69 w 69"/>
                    <a:gd name="T36" fmla="*/ 65 h 65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9" h="65">
                      <a:moveTo>
                        <a:pt x="0" y="34"/>
                      </a:moveTo>
                      <a:lnTo>
                        <a:pt x="8" y="15"/>
                      </a:lnTo>
                      <a:lnTo>
                        <a:pt x="23" y="0"/>
                      </a:lnTo>
                      <a:lnTo>
                        <a:pt x="46" y="0"/>
                      </a:lnTo>
                      <a:lnTo>
                        <a:pt x="61" y="15"/>
                      </a:lnTo>
                      <a:lnTo>
                        <a:pt x="69" y="34"/>
                      </a:lnTo>
                      <a:lnTo>
                        <a:pt x="61" y="54"/>
                      </a:lnTo>
                      <a:lnTo>
                        <a:pt x="46" y="65"/>
                      </a:lnTo>
                      <a:lnTo>
                        <a:pt x="23" y="65"/>
                      </a:lnTo>
                      <a:lnTo>
                        <a:pt x="8" y="5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778" name="Freeform 6"/>
                <p:cNvSpPr>
                  <a:spLocks/>
                </p:cNvSpPr>
                <p:nvPr/>
              </p:nvSpPr>
              <p:spPr bwMode="auto">
                <a:xfrm>
                  <a:off x="8666" y="2995"/>
                  <a:ext cx="70" cy="65"/>
                </a:xfrm>
                <a:custGeom>
                  <a:avLst/>
                  <a:gdLst>
                    <a:gd name="T0" fmla="*/ 0 w 70"/>
                    <a:gd name="T1" fmla="*/ 35 h 65"/>
                    <a:gd name="T2" fmla="*/ 8 w 70"/>
                    <a:gd name="T3" fmla="*/ 15 h 65"/>
                    <a:gd name="T4" fmla="*/ 23 w 70"/>
                    <a:gd name="T5" fmla="*/ 0 h 65"/>
                    <a:gd name="T6" fmla="*/ 46 w 70"/>
                    <a:gd name="T7" fmla="*/ 0 h 65"/>
                    <a:gd name="T8" fmla="*/ 62 w 70"/>
                    <a:gd name="T9" fmla="*/ 15 h 65"/>
                    <a:gd name="T10" fmla="*/ 70 w 70"/>
                    <a:gd name="T11" fmla="*/ 35 h 65"/>
                    <a:gd name="T12" fmla="*/ 62 w 70"/>
                    <a:gd name="T13" fmla="*/ 54 h 65"/>
                    <a:gd name="T14" fmla="*/ 46 w 70"/>
                    <a:gd name="T15" fmla="*/ 65 h 65"/>
                    <a:gd name="T16" fmla="*/ 23 w 70"/>
                    <a:gd name="T17" fmla="*/ 65 h 65"/>
                    <a:gd name="T18" fmla="*/ 8 w 70"/>
                    <a:gd name="T19" fmla="*/ 54 h 65"/>
                    <a:gd name="T20" fmla="*/ 0 w 70"/>
                    <a:gd name="T21" fmla="*/ 35 h 6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70"/>
                    <a:gd name="T34" fmla="*/ 0 h 65"/>
                    <a:gd name="T35" fmla="*/ 70 w 70"/>
                    <a:gd name="T36" fmla="*/ 65 h 65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70" h="65">
                      <a:moveTo>
                        <a:pt x="0" y="35"/>
                      </a:moveTo>
                      <a:lnTo>
                        <a:pt x="8" y="15"/>
                      </a:lnTo>
                      <a:lnTo>
                        <a:pt x="23" y="0"/>
                      </a:lnTo>
                      <a:lnTo>
                        <a:pt x="46" y="0"/>
                      </a:lnTo>
                      <a:lnTo>
                        <a:pt x="62" y="15"/>
                      </a:lnTo>
                      <a:lnTo>
                        <a:pt x="70" y="35"/>
                      </a:lnTo>
                      <a:lnTo>
                        <a:pt x="62" y="54"/>
                      </a:lnTo>
                      <a:lnTo>
                        <a:pt x="46" y="65"/>
                      </a:lnTo>
                      <a:lnTo>
                        <a:pt x="23" y="65"/>
                      </a:lnTo>
                      <a:lnTo>
                        <a:pt x="8" y="54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779" name="Line 7"/>
                <p:cNvSpPr>
                  <a:spLocks noChangeShapeType="1"/>
                </p:cNvSpPr>
                <p:nvPr/>
              </p:nvSpPr>
              <p:spPr bwMode="auto">
                <a:xfrm>
                  <a:off x="7314" y="3030"/>
                  <a:ext cx="693" cy="692"/>
                </a:xfrm>
                <a:prstGeom prst="line">
                  <a:avLst/>
                </a:prstGeom>
                <a:noFill/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780" name="Freeform 8"/>
                <p:cNvSpPr>
                  <a:spLocks/>
                </p:cNvSpPr>
                <p:nvPr/>
              </p:nvSpPr>
              <p:spPr bwMode="auto">
                <a:xfrm>
                  <a:off x="8007" y="2337"/>
                  <a:ext cx="694" cy="693"/>
                </a:xfrm>
                <a:custGeom>
                  <a:avLst/>
                  <a:gdLst>
                    <a:gd name="T0" fmla="*/ 0 w 694"/>
                    <a:gd name="T1" fmla="*/ 0 h 693"/>
                    <a:gd name="T2" fmla="*/ 39 w 694"/>
                    <a:gd name="T3" fmla="*/ 103 h 693"/>
                    <a:gd name="T4" fmla="*/ 89 w 694"/>
                    <a:gd name="T5" fmla="*/ 207 h 693"/>
                    <a:gd name="T6" fmla="*/ 151 w 694"/>
                    <a:gd name="T7" fmla="*/ 304 h 693"/>
                    <a:gd name="T8" fmla="*/ 220 w 694"/>
                    <a:gd name="T9" fmla="*/ 392 h 693"/>
                    <a:gd name="T10" fmla="*/ 301 w 694"/>
                    <a:gd name="T11" fmla="*/ 469 h 693"/>
                    <a:gd name="T12" fmla="*/ 390 w 694"/>
                    <a:gd name="T13" fmla="*/ 542 h 693"/>
                    <a:gd name="T14" fmla="*/ 486 w 694"/>
                    <a:gd name="T15" fmla="*/ 604 h 693"/>
                    <a:gd name="T16" fmla="*/ 586 w 694"/>
                    <a:gd name="T17" fmla="*/ 654 h 693"/>
                    <a:gd name="T18" fmla="*/ 694 w 694"/>
                    <a:gd name="T19" fmla="*/ 693 h 69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94"/>
                    <a:gd name="T31" fmla="*/ 0 h 693"/>
                    <a:gd name="T32" fmla="*/ 694 w 694"/>
                    <a:gd name="T33" fmla="*/ 693 h 69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94" h="693">
                      <a:moveTo>
                        <a:pt x="0" y="0"/>
                      </a:moveTo>
                      <a:lnTo>
                        <a:pt x="39" y="103"/>
                      </a:lnTo>
                      <a:lnTo>
                        <a:pt x="89" y="207"/>
                      </a:lnTo>
                      <a:lnTo>
                        <a:pt x="151" y="304"/>
                      </a:lnTo>
                      <a:lnTo>
                        <a:pt x="220" y="392"/>
                      </a:lnTo>
                      <a:lnTo>
                        <a:pt x="301" y="469"/>
                      </a:lnTo>
                      <a:lnTo>
                        <a:pt x="390" y="542"/>
                      </a:lnTo>
                      <a:lnTo>
                        <a:pt x="486" y="604"/>
                      </a:lnTo>
                      <a:lnTo>
                        <a:pt x="586" y="654"/>
                      </a:lnTo>
                      <a:lnTo>
                        <a:pt x="694" y="693"/>
                      </a:lnTo>
                    </a:path>
                  </a:pathLst>
                </a:custGeom>
                <a:noFill/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781" name="Freeform 9"/>
                <p:cNvSpPr>
                  <a:spLocks/>
                </p:cNvSpPr>
                <p:nvPr/>
              </p:nvSpPr>
              <p:spPr bwMode="auto">
                <a:xfrm>
                  <a:off x="8007" y="3030"/>
                  <a:ext cx="694" cy="692"/>
                </a:xfrm>
                <a:custGeom>
                  <a:avLst/>
                  <a:gdLst>
                    <a:gd name="T0" fmla="*/ 694 w 694"/>
                    <a:gd name="T1" fmla="*/ 0 h 692"/>
                    <a:gd name="T2" fmla="*/ 586 w 694"/>
                    <a:gd name="T3" fmla="*/ 38 h 692"/>
                    <a:gd name="T4" fmla="*/ 486 w 694"/>
                    <a:gd name="T5" fmla="*/ 88 h 692"/>
                    <a:gd name="T6" fmla="*/ 390 w 694"/>
                    <a:gd name="T7" fmla="*/ 150 h 692"/>
                    <a:gd name="T8" fmla="*/ 301 w 694"/>
                    <a:gd name="T9" fmla="*/ 219 h 692"/>
                    <a:gd name="T10" fmla="*/ 220 w 694"/>
                    <a:gd name="T11" fmla="*/ 300 h 692"/>
                    <a:gd name="T12" fmla="*/ 151 w 694"/>
                    <a:gd name="T13" fmla="*/ 388 h 692"/>
                    <a:gd name="T14" fmla="*/ 89 w 694"/>
                    <a:gd name="T15" fmla="*/ 485 h 692"/>
                    <a:gd name="T16" fmla="*/ 39 w 694"/>
                    <a:gd name="T17" fmla="*/ 585 h 692"/>
                    <a:gd name="T18" fmla="*/ 0 w 694"/>
                    <a:gd name="T19" fmla="*/ 692 h 69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94"/>
                    <a:gd name="T31" fmla="*/ 0 h 692"/>
                    <a:gd name="T32" fmla="*/ 694 w 694"/>
                    <a:gd name="T33" fmla="*/ 692 h 69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94" h="692">
                      <a:moveTo>
                        <a:pt x="694" y="0"/>
                      </a:moveTo>
                      <a:lnTo>
                        <a:pt x="586" y="38"/>
                      </a:lnTo>
                      <a:lnTo>
                        <a:pt x="486" y="88"/>
                      </a:lnTo>
                      <a:lnTo>
                        <a:pt x="390" y="150"/>
                      </a:lnTo>
                      <a:lnTo>
                        <a:pt x="301" y="219"/>
                      </a:lnTo>
                      <a:lnTo>
                        <a:pt x="220" y="300"/>
                      </a:lnTo>
                      <a:lnTo>
                        <a:pt x="151" y="388"/>
                      </a:lnTo>
                      <a:lnTo>
                        <a:pt x="89" y="485"/>
                      </a:lnTo>
                      <a:lnTo>
                        <a:pt x="39" y="585"/>
                      </a:lnTo>
                      <a:lnTo>
                        <a:pt x="0" y="692"/>
                      </a:lnTo>
                    </a:path>
                  </a:pathLst>
                </a:custGeom>
                <a:noFill/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782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7314" y="2337"/>
                  <a:ext cx="693" cy="693"/>
                </a:xfrm>
                <a:prstGeom prst="line">
                  <a:avLst/>
                </a:prstGeom>
                <a:noFill/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783" name="Line 11"/>
                <p:cNvSpPr>
                  <a:spLocks noChangeShapeType="1"/>
                </p:cNvSpPr>
                <p:nvPr/>
              </p:nvSpPr>
              <p:spPr bwMode="auto">
                <a:xfrm>
                  <a:off x="7314" y="3030"/>
                  <a:ext cx="1387" cy="1"/>
                </a:xfrm>
                <a:prstGeom prst="line">
                  <a:avLst/>
                </a:prstGeom>
                <a:noFill/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784" name="Freeform 12"/>
                <p:cNvSpPr>
                  <a:spLocks/>
                </p:cNvSpPr>
                <p:nvPr/>
              </p:nvSpPr>
              <p:spPr bwMode="auto">
                <a:xfrm>
                  <a:off x="8007" y="2337"/>
                  <a:ext cx="694" cy="693"/>
                </a:xfrm>
                <a:custGeom>
                  <a:avLst/>
                  <a:gdLst>
                    <a:gd name="T0" fmla="*/ 0 w 694"/>
                    <a:gd name="T1" fmla="*/ 0 h 693"/>
                    <a:gd name="T2" fmla="*/ 104 w 694"/>
                    <a:gd name="T3" fmla="*/ 38 h 693"/>
                    <a:gd name="T4" fmla="*/ 208 w 694"/>
                    <a:gd name="T5" fmla="*/ 88 h 693"/>
                    <a:gd name="T6" fmla="*/ 305 w 694"/>
                    <a:gd name="T7" fmla="*/ 150 h 693"/>
                    <a:gd name="T8" fmla="*/ 393 w 694"/>
                    <a:gd name="T9" fmla="*/ 219 h 693"/>
                    <a:gd name="T10" fmla="*/ 470 w 694"/>
                    <a:gd name="T11" fmla="*/ 300 h 693"/>
                    <a:gd name="T12" fmla="*/ 544 w 694"/>
                    <a:gd name="T13" fmla="*/ 388 h 693"/>
                    <a:gd name="T14" fmla="*/ 605 w 694"/>
                    <a:gd name="T15" fmla="*/ 485 h 693"/>
                    <a:gd name="T16" fmla="*/ 655 w 694"/>
                    <a:gd name="T17" fmla="*/ 585 h 693"/>
                    <a:gd name="T18" fmla="*/ 694 w 694"/>
                    <a:gd name="T19" fmla="*/ 693 h 69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94"/>
                    <a:gd name="T31" fmla="*/ 0 h 693"/>
                    <a:gd name="T32" fmla="*/ 694 w 694"/>
                    <a:gd name="T33" fmla="*/ 693 h 69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94" h="693">
                      <a:moveTo>
                        <a:pt x="0" y="0"/>
                      </a:moveTo>
                      <a:lnTo>
                        <a:pt x="104" y="38"/>
                      </a:lnTo>
                      <a:lnTo>
                        <a:pt x="208" y="88"/>
                      </a:lnTo>
                      <a:lnTo>
                        <a:pt x="305" y="150"/>
                      </a:lnTo>
                      <a:lnTo>
                        <a:pt x="393" y="219"/>
                      </a:lnTo>
                      <a:lnTo>
                        <a:pt x="470" y="300"/>
                      </a:lnTo>
                      <a:lnTo>
                        <a:pt x="544" y="388"/>
                      </a:lnTo>
                      <a:lnTo>
                        <a:pt x="605" y="485"/>
                      </a:lnTo>
                      <a:lnTo>
                        <a:pt x="655" y="585"/>
                      </a:lnTo>
                      <a:lnTo>
                        <a:pt x="694" y="693"/>
                      </a:lnTo>
                    </a:path>
                  </a:pathLst>
                </a:custGeom>
                <a:noFill/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785" name="Freeform 13"/>
                <p:cNvSpPr>
                  <a:spLocks/>
                </p:cNvSpPr>
                <p:nvPr/>
              </p:nvSpPr>
              <p:spPr bwMode="auto">
                <a:xfrm>
                  <a:off x="8007" y="3030"/>
                  <a:ext cx="694" cy="692"/>
                </a:xfrm>
                <a:custGeom>
                  <a:avLst/>
                  <a:gdLst>
                    <a:gd name="T0" fmla="*/ 694 w 694"/>
                    <a:gd name="T1" fmla="*/ 0 h 692"/>
                    <a:gd name="T2" fmla="*/ 655 w 694"/>
                    <a:gd name="T3" fmla="*/ 103 h 692"/>
                    <a:gd name="T4" fmla="*/ 605 w 694"/>
                    <a:gd name="T5" fmla="*/ 207 h 692"/>
                    <a:gd name="T6" fmla="*/ 544 w 694"/>
                    <a:gd name="T7" fmla="*/ 304 h 692"/>
                    <a:gd name="T8" fmla="*/ 470 w 694"/>
                    <a:gd name="T9" fmla="*/ 392 h 692"/>
                    <a:gd name="T10" fmla="*/ 393 w 694"/>
                    <a:gd name="T11" fmla="*/ 469 h 692"/>
                    <a:gd name="T12" fmla="*/ 305 w 694"/>
                    <a:gd name="T13" fmla="*/ 542 h 692"/>
                    <a:gd name="T14" fmla="*/ 208 w 694"/>
                    <a:gd name="T15" fmla="*/ 604 h 692"/>
                    <a:gd name="T16" fmla="*/ 104 w 694"/>
                    <a:gd name="T17" fmla="*/ 654 h 692"/>
                    <a:gd name="T18" fmla="*/ 0 w 694"/>
                    <a:gd name="T19" fmla="*/ 692 h 69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94"/>
                    <a:gd name="T31" fmla="*/ 0 h 692"/>
                    <a:gd name="T32" fmla="*/ 694 w 694"/>
                    <a:gd name="T33" fmla="*/ 692 h 69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94" h="692">
                      <a:moveTo>
                        <a:pt x="694" y="0"/>
                      </a:moveTo>
                      <a:lnTo>
                        <a:pt x="655" y="103"/>
                      </a:lnTo>
                      <a:lnTo>
                        <a:pt x="605" y="207"/>
                      </a:lnTo>
                      <a:lnTo>
                        <a:pt x="544" y="304"/>
                      </a:lnTo>
                      <a:lnTo>
                        <a:pt x="470" y="392"/>
                      </a:lnTo>
                      <a:lnTo>
                        <a:pt x="393" y="469"/>
                      </a:lnTo>
                      <a:lnTo>
                        <a:pt x="305" y="542"/>
                      </a:lnTo>
                      <a:lnTo>
                        <a:pt x="208" y="604"/>
                      </a:lnTo>
                      <a:lnTo>
                        <a:pt x="104" y="654"/>
                      </a:lnTo>
                      <a:lnTo>
                        <a:pt x="0" y="692"/>
                      </a:lnTo>
                    </a:path>
                  </a:pathLst>
                </a:custGeom>
                <a:noFill/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786" name="Freeform 14"/>
                <p:cNvSpPr>
                  <a:spLocks/>
                </p:cNvSpPr>
                <p:nvPr/>
              </p:nvSpPr>
              <p:spPr bwMode="auto">
                <a:xfrm>
                  <a:off x="8701" y="2814"/>
                  <a:ext cx="389" cy="389"/>
                </a:xfrm>
                <a:custGeom>
                  <a:avLst/>
                  <a:gdLst>
                    <a:gd name="T0" fmla="*/ 0 w 389"/>
                    <a:gd name="T1" fmla="*/ 192 h 389"/>
                    <a:gd name="T2" fmla="*/ 8 w 389"/>
                    <a:gd name="T3" fmla="*/ 142 h 389"/>
                    <a:gd name="T4" fmla="*/ 27 w 389"/>
                    <a:gd name="T5" fmla="*/ 96 h 389"/>
                    <a:gd name="T6" fmla="*/ 58 w 389"/>
                    <a:gd name="T7" fmla="*/ 54 h 389"/>
                    <a:gd name="T8" fmla="*/ 96 w 389"/>
                    <a:gd name="T9" fmla="*/ 23 h 389"/>
                    <a:gd name="T10" fmla="*/ 142 w 389"/>
                    <a:gd name="T11" fmla="*/ 4 h 389"/>
                    <a:gd name="T12" fmla="*/ 192 w 389"/>
                    <a:gd name="T13" fmla="*/ 0 h 389"/>
                    <a:gd name="T14" fmla="*/ 246 w 389"/>
                    <a:gd name="T15" fmla="*/ 4 h 389"/>
                    <a:gd name="T16" fmla="*/ 293 w 389"/>
                    <a:gd name="T17" fmla="*/ 23 h 389"/>
                    <a:gd name="T18" fmla="*/ 331 w 389"/>
                    <a:gd name="T19" fmla="*/ 54 h 389"/>
                    <a:gd name="T20" fmla="*/ 362 w 389"/>
                    <a:gd name="T21" fmla="*/ 96 h 389"/>
                    <a:gd name="T22" fmla="*/ 381 w 389"/>
                    <a:gd name="T23" fmla="*/ 142 h 389"/>
                    <a:gd name="T24" fmla="*/ 389 w 389"/>
                    <a:gd name="T25" fmla="*/ 192 h 389"/>
                    <a:gd name="T26" fmla="*/ 381 w 389"/>
                    <a:gd name="T27" fmla="*/ 242 h 389"/>
                    <a:gd name="T28" fmla="*/ 362 w 389"/>
                    <a:gd name="T29" fmla="*/ 292 h 389"/>
                    <a:gd name="T30" fmla="*/ 331 w 389"/>
                    <a:gd name="T31" fmla="*/ 331 h 389"/>
                    <a:gd name="T32" fmla="*/ 293 w 389"/>
                    <a:gd name="T33" fmla="*/ 362 h 389"/>
                    <a:gd name="T34" fmla="*/ 246 w 389"/>
                    <a:gd name="T35" fmla="*/ 381 h 389"/>
                    <a:gd name="T36" fmla="*/ 192 w 389"/>
                    <a:gd name="T37" fmla="*/ 389 h 389"/>
                    <a:gd name="T38" fmla="*/ 142 w 389"/>
                    <a:gd name="T39" fmla="*/ 381 h 389"/>
                    <a:gd name="T40" fmla="*/ 96 w 389"/>
                    <a:gd name="T41" fmla="*/ 362 h 389"/>
                    <a:gd name="T42" fmla="*/ 58 w 389"/>
                    <a:gd name="T43" fmla="*/ 331 h 389"/>
                    <a:gd name="T44" fmla="*/ 27 w 389"/>
                    <a:gd name="T45" fmla="*/ 292 h 389"/>
                    <a:gd name="T46" fmla="*/ 8 w 389"/>
                    <a:gd name="T47" fmla="*/ 242 h 389"/>
                    <a:gd name="T48" fmla="*/ 0 w 389"/>
                    <a:gd name="T49" fmla="*/ 192 h 389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389"/>
                    <a:gd name="T76" fmla="*/ 0 h 389"/>
                    <a:gd name="T77" fmla="*/ 389 w 389"/>
                    <a:gd name="T78" fmla="*/ 389 h 389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389" h="389">
                      <a:moveTo>
                        <a:pt x="0" y="192"/>
                      </a:moveTo>
                      <a:lnTo>
                        <a:pt x="8" y="142"/>
                      </a:lnTo>
                      <a:lnTo>
                        <a:pt x="27" y="96"/>
                      </a:lnTo>
                      <a:lnTo>
                        <a:pt x="58" y="54"/>
                      </a:lnTo>
                      <a:lnTo>
                        <a:pt x="96" y="23"/>
                      </a:lnTo>
                      <a:lnTo>
                        <a:pt x="142" y="4"/>
                      </a:lnTo>
                      <a:lnTo>
                        <a:pt x="192" y="0"/>
                      </a:lnTo>
                      <a:lnTo>
                        <a:pt x="246" y="4"/>
                      </a:lnTo>
                      <a:lnTo>
                        <a:pt x="293" y="23"/>
                      </a:lnTo>
                      <a:lnTo>
                        <a:pt x="331" y="54"/>
                      </a:lnTo>
                      <a:lnTo>
                        <a:pt x="362" y="96"/>
                      </a:lnTo>
                      <a:lnTo>
                        <a:pt x="381" y="142"/>
                      </a:lnTo>
                      <a:lnTo>
                        <a:pt x="389" y="192"/>
                      </a:lnTo>
                      <a:lnTo>
                        <a:pt x="381" y="242"/>
                      </a:lnTo>
                      <a:lnTo>
                        <a:pt x="362" y="292"/>
                      </a:lnTo>
                      <a:lnTo>
                        <a:pt x="331" y="331"/>
                      </a:lnTo>
                      <a:lnTo>
                        <a:pt x="293" y="362"/>
                      </a:lnTo>
                      <a:lnTo>
                        <a:pt x="246" y="381"/>
                      </a:lnTo>
                      <a:lnTo>
                        <a:pt x="192" y="389"/>
                      </a:lnTo>
                      <a:lnTo>
                        <a:pt x="142" y="381"/>
                      </a:lnTo>
                      <a:lnTo>
                        <a:pt x="96" y="362"/>
                      </a:lnTo>
                      <a:lnTo>
                        <a:pt x="58" y="331"/>
                      </a:lnTo>
                      <a:lnTo>
                        <a:pt x="27" y="292"/>
                      </a:lnTo>
                      <a:lnTo>
                        <a:pt x="8" y="242"/>
                      </a:lnTo>
                      <a:lnTo>
                        <a:pt x="0" y="192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787" name="Rectangle 15"/>
                <p:cNvSpPr>
                  <a:spLocks noChangeArrowheads="1"/>
                </p:cNvSpPr>
                <p:nvPr/>
              </p:nvSpPr>
              <p:spPr bwMode="auto">
                <a:xfrm>
                  <a:off x="7954" y="2063"/>
                  <a:ext cx="193" cy="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>
                      <a:solidFill>
                        <a:srgbClr val="000000"/>
                      </a:solidFill>
                    </a:rPr>
                    <a:t>1</a:t>
                  </a:r>
                  <a:endParaRPr lang="en-US" sz="1200"/>
                </a:p>
              </p:txBody>
            </p:sp>
            <p:sp>
              <p:nvSpPr>
                <p:cNvPr id="74788" name="Rectangle 16"/>
                <p:cNvSpPr>
                  <a:spLocks noChangeArrowheads="1"/>
                </p:cNvSpPr>
                <p:nvPr/>
              </p:nvSpPr>
              <p:spPr bwMode="auto">
                <a:xfrm>
                  <a:off x="7087" y="2910"/>
                  <a:ext cx="193" cy="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>
                      <a:solidFill>
                        <a:srgbClr val="000000"/>
                      </a:solidFill>
                    </a:rPr>
                    <a:t>2</a:t>
                  </a:r>
                  <a:endParaRPr lang="en-US" sz="1200"/>
                </a:p>
              </p:txBody>
            </p:sp>
            <p:sp>
              <p:nvSpPr>
                <p:cNvPr id="74789" name="Rectangle 17"/>
                <p:cNvSpPr>
                  <a:spLocks noChangeArrowheads="1"/>
                </p:cNvSpPr>
                <p:nvPr/>
              </p:nvSpPr>
              <p:spPr bwMode="auto">
                <a:xfrm>
                  <a:off x="7954" y="3757"/>
                  <a:ext cx="193" cy="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>
                      <a:solidFill>
                        <a:srgbClr val="000000"/>
                      </a:solidFill>
                    </a:rPr>
                    <a:t>4</a:t>
                  </a:r>
                  <a:endParaRPr lang="en-US" sz="1200"/>
                </a:p>
              </p:txBody>
            </p:sp>
            <p:sp>
              <p:nvSpPr>
                <p:cNvPr id="74790" name="Rectangle 18"/>
                <p:cNvSpPr>
                  <a:spLocks noChangeArrowheads="1"/>
                </p:cNvSpPr>
                <p:nvPr/>
              </p:nvSpPr>
              <p:spPr bwMode="auto">
                <a:xfrm>
                  <a:off x="8647" y="3103"/>
                  <a:ext cx="193" cy="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>
                      <a:solidFill>
                        <a:srgbClr val="000000"/>
                      </a:solidFill>
                    </a:rPr>
                    <a:t>3</a:t>
                  </a:r>
                  <a:endParaRPr lang="en-US" sz="1200"/>
                </a:p>
              </p:txBody>
            </p:sp>
            <p:sp>
              <p:nvSpPr>
                <p:cNvPr id="74791" name="Rectangle 19"/>
                <p:cNvSpPr>
                  <a:spLocks noChangeArrowheads="1"/>
                </p:cNvSpPr>
                <p:nvPr/>
              </p:nvSpPr>
              <p:spPr bwMode="auto">
                <a:xfrm>
                  <a:off x="7572" y="2410"/>
                  <a:ext cx="193" cy="2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 i="1">
                      <a:solidFill>
                        <a:srgbClr val="000000"/>
                      </a:solidFill>
                    </a:rPr>
                    <a:t>e</a:t>
                  </a:r>
                  <a:endParaRPr lang="en-US" sz="1200"/>
                </a:p>
              </p:txBody>
            </p:sp>
            <p:sp>
              <p:nvSpPr>
                <p:cNvPr id="74792" name="Rectangle 20"/>
                <p:cNvSpPr>
                  <a:spLocks noChangeArrowheads="1"/>
                </p:cNvSpPr>
                <p:nvPr/>
              </p:nvSpPr>
              <p:spPr bwMode="auto">
                <a:xfrm>
                  <a:off x="7680" y="2529"/>
                  <a:ext cx="131" cy="1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>
                      <a:solidFill>
                        <a:srgbClr val="000000"/>
                      </a:solidFill>
                    </a:rPr>
                    <a:t>1</a:t>
                  </a:r>
                  <a:endParaRPr lang="en-US" sz="1200"/>
                </a:p>
              </p:txBody>
            </p:sp>
            <p:sp>
              <p:nvSpPr>
                <p:cNvPr id="74793" name="Rectangle 21"/>
                <p:cNvSpPr>
                  <a:spLocks noChangeArrowheads="1"/>
                </p:cNvSpPr>
                <p:nvPr/>
              </p:nvSpPr>
              <p:spPr bwMode="auto">
                <a:xfrm>
                  <a:off x="7703" y="2756"/>
                  <a:ext cx="193" cy="2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 i="1">
                      <a:solidFill>
                        <a:srgbClr val="000000"/>
                      </a:solidFill>
                    </a:rPr>
                    <a:t>e</a:t>
                  </a:r>
                  <a:endParaRPr lang="en-US" sz="1200"/>
                </a:p>
              </p:txBody>
            </p:sp>
            <p:sp>
              <p:nvSpPr>
                <p:cNvPr id="74794" name="Rectangle 22"/>
                <p:cNvSpPr>
                  <a:spLocks noChangeArrowheads="1"/>
                </p:cNvSpPr>
                <p:nvPr/>
              </p:nvSpPr>
              <p:spPr bwMode="auto">
                <a:xfrm>
                  <a:off x="7811" y="2876"/>
                  <a:ext cx="131" cy="1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>
                      <a:solidFill>
                        <a:srgbClr val="000000"/>
                      </a:solidFill>
                    </a:rPr>
                    <a:t>2</a:t>
                  </a:r>
                  <a:endParaRPr lang="en-US" sz="1200"/>
                </a:p>
              </p:txBody>
            </p:sp>
            <p:sp>
              <p:nvSpPr>
                <p:cNvPr id="74795" name="Rectangle 23"/>
                <p:cNvSpPr>
                  <a:spLocks noChangeArrowheads="1"/>
                </p:cNvSpPr>
                <p:nvPr/>
              </p:nvSpPr>
              <p:spPr bwMode="auto">
                <a:xfrm>
                  <a:off x="8050" y="2564"/>
                  <a:ext cx="193" cy="2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 i="1">
                      <a:solidFill>
                        <a:srgbClr val="000000"/>
                      </a:solidFill>
                    </a:rPr>
                    <a:t>e</a:t>
                  </a:r>
                  <a:endParaRPr lang="en-US" sz="1200"/>
                </a:p>
              </p:txBody>
            </p:sp>
            <p:sp>
              <p:nvSpPr>
                <p:cNvPr id="74796" name="Rectangle 24"/>
                <p:cNvSpPr>
                  <a:spLocks noChangeArrowheads="1"/>
                </p:cNvSpPr>
                <p:nvPr/>
              </p:nvSpPr>
              <p:spPr bwMode="auto">
                <a:xfrm>
                  <a:off x="8158" y="2683"/>
                  <a:ext cx="131" cy="1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>
                      <a:solidFill>
                        <a:srgbClr val="000000"/>
                      </a:solidFill>
                    </a:rPr>
                    <a:t>3</a:t>
                  </a:r>
                  <a:endParaRPr lang="en-US" sz="1200"/>
                </a:p>
              </p:txBody>
            </p:sp>
            <p:sp>
              <p:nvSpPr>
                <p:cNvPr id="74797" name="Rectangle 25"/>
                <p:cNvSpPr>
                  <a:spLocks noChangeArrowheads="1"/>
                </p:cNvSpPr>
                <p:nvPr/>
              </p:nvSpPr>
              <p:spPr bwMode="auto">
                <a:xfrm>
                  <a:off x="8397" y="2371"/>
                  <a:ext cx="193" cy="2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 i="1">
                      <a:solidFill>
                        <a:srgbClr val="000000"/>
                      </a:solidFill>
                    </a:rPr>
                    <a:t>e</a:t>
                  </a:r>
                  <a:endParaRPr lang="en-US" sz="1200"/>
                </a:p>
              </p:txBody>
            </p:sp>
            <p:sp>
              <p:nvSpPr>
                <p:cNvPr id="74798" name="Rectangle 26"/>
                <p:cNvSpPr>
                  <a:spLocks noChangeArrowheads="1"/>
                </p:cNvSpPr>
                <p:nvPr/>
              </p:nvSpPr>
              <p:spPr bwMode="auto">
                <a:xfrm>
                  <a:off x="8504" y="2491"/>
                  <a:ext cx="131" cy="1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>
                      <a:solidFill>
                        <a:srgbClr val="000000"/>
                      </a:solidFill>
                    </a:rPr>
                    <a:t>4</a:t>
                  </a:r>
                  <a:endParaRPr lang="en-US" sz="1200"/>
                </a:p>
              </p:txBody>
            </p:sp>
            <p:sp>
              <p:nvSpPr>
                <p:cNvPr id="74799" name="Rectangle 27"/>
                <p:cNvSpPr>
                  <a:spLocks noChangeArrowheads="1"/>
                </p:cNvSpPr>
                <p:nvPr/>
              </p:nvSpPr>
              <p:spPr bwMode="auto">
                <a:xfrm>
                  <a:off x="7441" y="3257"/>
                  <a:ext cx="193" cy="2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 i="1">
                      <a:solidFill>
                        <a:srgbClr val="000000"/>
                      </a:solidFill>
                    </a:rPr>
                    <a:t>e</a:t>
                  </a:r>
                  <a:endParaRPr lang="en-US" sz="1200"/>
                </a:p>
              </p:txBody>
            </p:sp>
            <p:sp>
              <p:nvSpPr>
                <p:cNvPr id="74800" name="Rectangle 28"/>
                <p:cNvSpPr>
                  <a:spLocks noChangeArrowheads="1"/>
                </p:cNvSpPr>
                <p:nvPr/>
              </p:nvSpPr>
              <p:spPr bwMode="auto">
                <a:xfrm>
                  <a:off x="7549" y="3376"/>
                  <a:ext cx="131" cy="1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>
                      <a:solidFill>
                        <a:srgbClr val="000000"/>
                      </a:solidFill>
                    </a:rPr>
                    <a:t>5</a:t>
                  </a:r>
                  <a:endParaRPr lang="en-US" sz="1200"/>
                </a:p>
              </p:txBody>
            </p:sp>
            <p:sp>
              <p:nvSpPr>
                <p:cNvPr id="74801" name="Rectangle 29"/>
                <p:cNvSpPr>
                  <a:spLocks noChangeArrowheads="1"/>
                </p:cNvSpPr>
                <p:nvPr/>
              </p:nvSpPr>
              <p:spPr bwMode="auto">
                <a:xfrm>
                  <a:off x="8050" y="3103"/>
                  <a:ext cx="193" cy="2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 i="1">
                      <a:solidFill>
                        <a:srgbClr val="000000"/>
                      </a:solidFill>
                    </a:rPr>
                    <a:t>e</a:t>
                  </a:r>
                  <a:endParaRPr lang="en-US" sz="1200"/>
                </a:p>
              </p:txBody>
            </p:sp>
            <p:sp>
              <p:nvSpPr>
                <p:cNvPr id="74802" name="Rectangle 30"/>
                <p:cNvSpPr>
                  <a:spLocks noChangeArrowheads="1"/>
                </p:cNvSpPr>
                <p:nvPr/>
              </p:nvSpPr>
              <p:spPr bwMode="auto">
                <a:xfrm>
                  <a:off x="8158" y="3222"/>
                  <a:ext cx="131" cy="1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>
                      <a:solidFill>
                        <a:srgbClr val="000000"/>
                      </a:solidFill>
                    </a:rPr>
                    <a:t>6</a:t>
                  </a:r>
                  <a:endParaRPr lang="en-US" sz="1200"/>
                </a:p>
              </p:txBody>
            </p:sp>
            <p:sp>
              <p:nvSpPr>
                <p:cNvPr id="74803" name="Rectangle 31"/>
                <p:cNvSpPr>
                  <a:spLocks noChangeArrowheads="1"/>
                </p:cNvSpPr>
                <p:nvPr/>
              </p:nvSpPr>
              <p:spPr bwMode="auto">
                <a:xfrm>
                  <a:off x="8397" y="3449"/>
                  <a:ext cx="193" cy="2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 i="1">
                      <a:solidFill>
                        <a:srgbClr val="000000"/>
                      </a:solidFill>
                    </a:rPr>
                    <a:t>e</a:t>
                  </a:r>
                  <a:endParaRPr lang="en-US" sz="1200"/>
                </a:p>
              </p:txBody>
            </p:sp>
            <p:sp>
              <p:nvSpPr>
                <p:cNvPr id="74804" name="Rectangle 32"/>
                <p:cNvSpPr>
                  <a:spLocks noChangeArrowheads="1"/>
                </p:cNvSpPr>
                <p:nvPr/>
              </p:nvSpPr>
              <p:spPr bwMode="auto">
                <a:xfrm>
                  <a:off x="8504" y="3569"/>
                  <a:ext cx="131" cy="1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>
                      <a:solidFill>
                        <a:srgbClr val="000000"/>
                      </a:solidFill>
                    </a:rPr>
                    <a:t>7</a:t>
                  </a:r>
                  <a:endParaRPr lang="en-US" sz="1200"/>
                </a:p>
              </p:txBody>
            </p:sp>
            <p:sp>
              <p:nvSpPr>
                <p:cNvPr id="74805" name="Rectangle 33"/>
                <p:cNvSpPr>
                  <a:spLocks noChangeArrowheads="1"/>
                </p:cNvSpPr>
                <p:nvPr/>
              </p:nvSpPr>
              <p:spPr bwMode="auto">
                <a:xfrm>
                  <a:off x="9175" y="2910"/>
                  <a:ext cx="193" cy="2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 i="1">
                      <a:solidFill>
                        <a:srgbClr val="000000"/>
                      </a:solidFill>
                    </a:rPr>
                    <a:t>e</a:t>
                  </a:r>
                  <a:endParaRPr lang="en-US" sz="1200"/>
                </a:p>
              </p:txBody>
            </p:sp>
            <p:sp>
              <p:nvSpPr>
                <p:cNvPr id="74806" name="Rectangle 34"/>
                <p:cNvSpPr>
                  <a:spLocks noChangeArrowheads="1"/>
                </p:cNvSpPr>
                <p:nvPr/>
              </p:nvSpPr>
              <p:spPr bwMode="auto">
                <a:xfrm>
                  <a:off x="9282" y="3030"/>
                  <a:ext cx="131" cy="1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>
                      <a:solidFill>
                        <a:srgbClr val="000000"/>
                      </a:solidFill>
                    </a:rPr>
                    <a:t>8</a:t>
                  </a:r>
                  <a:endParaRPr lang="en-US" sz="1200"/>
                </a:p>
              </p:txBody>
            </p:sp>
          </p:grpSp>
          <p:sp>
            <p:nvSpPr>
              <p:cNvPr id="74774" name="Rectangle 38"/>
              <p:cNvSpPr>
                <a:spLocks noChangeArrowheads="1"/>
              </p:cNvSpPr>
              <p:nvPr/>
            </p:nvSpPr>
            <p:spPr bwMode="auto">
              <a:xfrm>
                <a:off x="1214415" y="4214818"/>
                <a:ext cx="362603" cy="2769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 b="1" i="1"/>
                  <a:t>G</a:t>
                </a:r>
                <a:r>
                  <a:rPr lang="en-US" sz="1200" b="1" baseline="-25000"/>
                  <a:t>3</a:t>
                </a:r>
                <a:endParaRPr lang="en-US" sz="1200"/>
              </a:p>
            </p:txBody>
          </p:sp>
        </p:grpSp>
        <p:grpSp>
          <p:nvGrpSpPr>
            <p:cNvPr id="74757" name="Group 71"/>
            <p:cNvGrpSpPr>
              <a:grpSpLocks/>
            </p:cNvGrpSpPr>
            <p:nvPr/>
          </p:nvGrpSpPr>
          <p:grpSpPr bwMode="auto">
            <a:xfrm>
              <a:off x="500077" y="4189431"/>
              <a:ext cx="2286012" cy="2206283"/>
              <a:chOff x="6857998" y="4286253"/>
              <a:chExt cx="2286028" cy="2205763"/>
            </a:xfrm>
          </p:grpSpPr>
          <p:grpSp>
            <p:nvGrpSpPr>
              <p:cNvPr id="74758" name="Group 79"/>
              <p:cNvGrpSpPr>
                <a:grpSpLocks/>
              </p:cNvGrpSpPr>
              <p:nvPr/>
            </p:nvGrpSpPr>
            <p:grpSpPr bwMode="auto">
              <a:xfrm>
                <a:off x="6857998" y="4286253"/>
                <a:ext cx="2286028" cy="2000261"/>
                <a:chOff x="2233" y="2063"/>
                <a:chExt cx="1927" cy="1971"/>
              </a:xfrm>
            </p:grpSpPr>
            <p:sp>
              <p:nvSpPr>
                <p:cNvPr id="74760" name="Freeform 80"/>
                <p:cNvSpPr>
                  <a:spLocks/>
                </p:cNvSpPr>
                <p:nvPr/>
              </p:nvSpPr>
              <p:spPr bwMode="auto">
                <a:xfrm>
                  <a:off x="3119" y="2302"/>
                  <a:ext cx="70" cy="65"/>
                </a:xfrm>
                <a:custGeom>
                  <a:avLst/>
                  <a:gdLst>
                    <a:gd name="T0" fmla="*/ 0 w 70"/>
                    <a:gd name="T1" fmla="*/ 35 h 65"/>
                    <a:gd name="T2" fmla="*/ 8 w 70"/>
                    <a:gd name="T3" fmla="*/ 15 h 65"/>
                    <a:gd name="T4" fmla="*/ 24 w 70"/>
                    <a:gd name="T5" fmla="*/ 0 h 65"/>
                    <a:gd name="T6" fmla="*/ 47 w 70"/>
                    <a:gd name="T7" fmla="*/ 0 h 65"/>
                    <a:gd name="T8" fmla="*/ 62 w 70"/>
                    <a:gd name="T9" fmla="*/ 15 h 65"/>
                    <a:gd name="T10" fmla="*/ 70 w 70"/>
                    <a:gd name="T11" fmla="*/ 35 h 65"/>
                    <a:gd name="T12" fmla="*/ 62 w 70"/>
                    <a:gd name="T13" fmla="*/ 54 h 65"/>
                    <a:gd name="T14" fmla="*/ 47 w 70"/>
                    <a:gd name="T15" fmla="*/ 65 h 65"/>
                    <a:gd name="T16" fmla="*/ 24 w 70"/>
                    <a:gd name="T17" fmla="*/ 65 h 65"/>
                    <a:gd name="T18" fmla="*/ 8 w 70"/>
                    <a:gd name="T19" fmla="*/ 54 h 65"/>
                    <a:gd name="T20" fmla="*/ 0 w 70"/>
                    <a:gd name="T21" fmla="*/ 35 h 6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70"/>
                    <a:gd name="T34" fmla="*/ 0 h 65"/>
                    <a:gd name="T35" fmla="*/ 70 w 70"/>
                    <a:gd name="T36" fmla="*/ 65 h 65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70" h="65">
                      <a:moveTo>
                        <a:pt x="0" y="35"/>
                      </a:moveTo>
                      <a:lnTo>
                        <a:pt x="8" y="15"/>
                      </a:lnTo>
                      <a:lnTo>
                        <a:pt x="24" y="0"/>
                      </a:lnTo>
                      <a:lnTo>
                        <a:pt x="47" y="0"/>
                      </a:lnTo>
                      <a:lnTo>
                        <a:pt x="62" y="15"/>
                      </a:lnTo>
                      <a:lnTo>
                        <a:pt x="70" y="35"/>
                      </a:lnTo>
                      <a:lnTo>
                        <a:pt x="62" y="54"/>
                      </a:lnTo>
                      <a:lnTo>
                        <a:pt x="47" y="65"/>
                      </a:lnTo>
                      <a:lnTo>
                        <a:pt x="24" y="65"/>
                      </a:lnTo>
                      <a:lnTo>
                        <a:pt x="8" y="54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761" name="Freeform 81"/>
                <p:cNvSpPr>
                  <a:spLocks/>
                </p:cNvSpPr>
                <p:nvPr/>
              </p:nvSpPr>
              <p:spPr bwMode="auto">
                <a:xfrm>
                  <a:off x="2426" y="2995"/>
                  <a:ext cx="69" cy="65"/>
                </a:xfrm>
                <a:custGeom>
                  <a:avLst/>
                  <a:gdLst>
                    <a:gd name="T0" fmla="*/ 0 w 69"/>
                    <a:gd name="T1" fmla="*/ 35 h 65"/>
                    <a:gd name="T2" fmla="*/ 8 w 69"/>
                    <a:gd name="T3" fmla="*/ 15 h 65"/>
                    <a:gd name="T4" fmla="*/ 23 w 69"/>
                    <a:gd name="T5" fmla="*/ 0 h 65"/>
                    <a:gd name="T6" fmla="*/ 46 w 69"/>
                    <a:gd name="T7" fmla="*/ 0 h 65"/>
                    <a:gd name="T8" fmla="*/ 62 w 69"/>
                    <a:gd name="T9" fmla="*/ 15 h 65"/>
                    <a:gd name="T10" fmla="*/ 69 w 69"/>
                    <a:gd name="T11" fmla="*/ 35 h 65"/>
                    <a:gd name="T12" fmla="*/ 62 w 69"/>
                    <a:gd name="T13" fmla="*/ 54 h 65"/>
                    <a:gd name="T14" fmla="*/ 46 w 69"/>
                    <a:gd name="T15" fmla="*/ 65 h 65"/>
                    <a:gd name="T16" fmla="*/ 23 w 69"/>
                    <a:gd name="T17" fmla="*/ 65 h 65"/>
                    <a:gd name="T18" fmla="*/ 8 w 69"/>
                    <a:gd name="T19" fmla="*/ 54 h 65"/>
                    <a:gd name="T20" fmla="*/ 0 w 69"/>
                    <a:gd name="T21" fmla="*/ 35 h 6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9"/>
                    <a:gd name="T34" fmla="*/ 0 h 65"/>
                    <a:gd name="T35" fmla="*/ 69 w 69"/>
                    <a:gd name="T36" fmla="*/ 65 h 65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9" h="65">
                      <a:moveTo>
                        <a:pt x="0" y="35"/>
                      </a:moveTo>
                      <a:lnTo>
                        <a:pt x="8" y="15"/>
                      </a:lnTo>
                      <a:lnTo>
                        <a:pt x="23" y="0"/>
                      </a:lnTo>
                      <a:lnTo>
                        <a:pt x="46" y="0"/>
                      </a:lnTo>
                      <a:lnTo>
                        <a:pt x="62" y="15"/>
                      </a:lnTo>
                      <a:lnTo>
                        <a:pt x="69" y="35"/>
                      </a:lnTo>
                      <a:lnTo>
                        <a:pt x="62" y="54"/>
                      </a:lnTo>
                      <a:lnTo>
                        <a:pt x="46" y="65"/>
                      </a:lnTo>
                      <a:lnTo>
                        <a:pt x="23" y="65"/>
                      </a:lnTo>
                      <a:lnTo>
                        <a:pt x="8" y="54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762" name="Freeform 82"/>
                <p:cNvSpPr>
                  <a:spLocks/>
                </p:cNvSpPr>
                <p:nvPr/>
              </p:nvSpPr>
              <p:spPr bwMode="auto">
                <a:xfrm>
                  <a:off x="3119" y="3688"/>
                  <a:ext cx="70" cy="65"/>
                </a:xfrm>
                <a:custGeom>
                  <a:avLst/>
                  <a:gdLst>
                    <a:gd name="T0" fmla="*/ 0 w 70"/>
                    <a:gd name="T1" fmla="*/ 34 h 65"/>
                    <a:gd name="T2" fmla="*/ 8 w 70"/>
                    <a:gd name="T3" fmla="*/ 15 h 65"/>
                    <a:gd name="T4" fmla="*/ 24 w 70"/>
                    <a:gd name="T5" fmla="*/ 0 h 65"/>
                    <a:gd name="T6" fmla="*/ 47 w 70"/>
                    <a:gd name="T7" fmla="*/ 0 h 65"/>
                    <a:gd name="T8" fmla="*/ 62 w 70"/>
                    <a:gd name="T9" fmla="*/ 15 h 65"/>
                    <a:gd name="T10" fmla="*/ 70 w 70"/>
                    <a:gd name="T11" fmla="*/ 34 h 65"/>
                    <a:gd name="T12" fmla="*/ 62 w 70"/>
                    <a:gd name="T13" fmla="*/ 54 h 65"/>
                    <a:gd name="T14" fmla="*/ 47 w 70"/>
                    <a:gd name="T15" fmla="*/ 65 h 65"/>
                    <a:gd name="T16" fmla="*/ 24 w 70"/>
                    <a:gd name="T17" fmla="*/ 65 h 65"/>
                    <a:gd name="T18" fmla="*/ 8 w 70"/>
                    <a:gd name="T19" fmla="*/ 54 h 65"/>
                    <a:gd name="T20" fmla="*/ 0 w 70"/>
                    <a:gd name="T21" fmla="*/ 34 h 6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70"/>
                    <a:gd name="T34" fmla="*/ 0 h 65"/>
                    <a:gd name="T35" fmla="*/ 70 w 70"/>
                    <a:gd name="T36" fmla="*/ 65 h 65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70" h="65">
                      <a:moveTo>
                        <a:pt x="0" y="34"/>
                      </a:moveTo>
                      <a:lnTo>
                        <a:pt x="8" y="15"/>
                      </a:lnTo>
                      <a:lnTo>
                        <a:pt x="24" y="0"/>
                      </a:lnTo>
                      <a:lnTo>
                        <a:pt x="47" y="0"/>
                      </a:lnTo>
                      <a:lnTo>
                        <a:pt x="62" y="15"/>
                      </a:lnTo>
                      <a:lnTo>
                        <a:pt x="70" y="34"/>
                      </a:lnTo>
                      <a:lnTo>
                        <a:pt x="62" y="54"/>
                      </a:lnTo>
                      <a:lnTo>
                        <a:pt x="47" y="65"/>
                      </a:lnTo>
                      <a:lnTo>
                        <a:pt x="24" y="65"/>
                      </a:lnTo>
                      <a:lnTo>
                        <a:pt x="8" y="5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763" name="Freeform 83"/>
                <p:cNvSpPr>
                  <a:spLocks/>
                </p:cNvSpPr>
                <p:nvPr/>
              </p:nvSpPr>
              <p:spPr bwMode="auto">
                <a:xfrm>
                  <a:off x="3813" y="2995"/>
                  <a:ext cx="69" cy="65"/>
                </a:xfrm>
                <a:custGeom>
                  <a:avLst/>
                  <a:gdLst>
                    <a:gd name="T0" fmla="*/ 0 w 69"/>
                    <a:gd name="T1" fmla="*/ 35 h 65"/>
                    <a:gd name="T2" fmla="*/ 7 w 69"/>
                    <a:gd name="T3" fmla="*/ 15 h 65"/>
                    <a:gd name="T4" fmla="*/ 23 w 69"/>
                    <a:gd name="T5" fmla="*/ 0 h 65"/>
                    <a:gd name="T6" fmla="*/ 46 w 69"/>
                    <a:gd name="T7" fmla="*/ 0 h 65"/>
                    <a:gd name="T8" fmla="*/ 61 w 69"/>
                    <a:gd name="T9" fmla="*/ 15 h 65"/>
                    <a:gd name="T10" fmla="*/ 69 w 69"/>
                    <a:gd name="T11" fmla="*/ 35 h 65"/>
                    <a:gd name="T12" fmla="*/ 61 w 69"/>
                    <a:gd name="T13" fmla="*/ 54 h 65"/>
                    <a:gd name="T14" fmla="*/ 46 w 69"/>
                    <a:gd name="T15" fmla="*/ 65 h 65"/>
                    <a:gd name="T16" fmla="*/ 23 w 69"/>
                    <a:gd name="T17" fmla="*/ 65 h 65"/>
                    <a:gd name="T18" fmla="*/ 7 w 69"/>
                    <a:gd name="T19" fmla="*/ 54 h 65"/>
                    <a:gd name="T20" fmla="*/ 0 w 69"/>
                    <a:gd name="T21" fmla="*/ 35 h 6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9"/>
                    <a:gd name="T34" fmla="*/ 0 h 65"/>
                    <a:gd name="T35" fmla="*/ 69 w 69"/>
                    <a:gd name="T36" fmla="*/ 65 h 65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9" h="65">
                      <a:moveTo>
                        <a:pt x="0" y="35"/>
                      </a:moveTo>
                      <a:lnTo>
                        <a:pt x="7" y="15"/>
                      </a:lnTo>
                      <a:lnTo>
                        <a:pt x="23" y="0"/>
                      </a:lnTo>
                      <a:lnTo>
                        <a:pt x="46" y="0"/>
                      </a:lnTo>
                      <a:lnTo>
                        <a:pt x="61" y="15"/>
                      </a:lnTo>
                      <a:lnTo>
                        <a:pt x="69" y="35"/>
                      </a:lnTo>
                      <a:lnTo>
                        <a:pt x="61" y="54"/>
                      </a:lnTo>
                      <a:lnTo>
                        <a:pt x="46" y="65"/>
                      </a:lnTo>
                      <a:lnTo>
                        <a:pt x="23" y="65"/>
                      </a:lnTo>
                      <a:lnTo>
                        <a:pt x="7" y="54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764" name="Line 84"/>
                <p:cNvSpPr>
                  <a:spLocks noChangeShapeType="1"/>
                </p:cNvSpPr>
                <p:nvPr/>
              </p:nvSpPr>
              <p:spPr bwMode="auto">
                <a:xfrm flipH="1">
                  <a:off x="2461" y="2337"/>
                  <a:ext cx="693" cy="693"/>
                </a:xfrm>
                <a:prstGeom prst="line">
                  <a:avLst/>
                </a:prstGeom>
                <a:noFill/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765" name="Line 85"/>
                <p:cNvSpPr>
                  <a:spLocks noChangeShapeType="1"/>
                </p:cNvSpPr>
                <p:nvPr/>
              </p:nvSpPr>
              <p:spPr bwMode="auto">
                <a:xfrm>
                  <a:off x="2461" y="3030"/>
                  <a:ext cx="693" cy="692"/>
                </a:xfrm>
                <a:prstGeom prst="line">
                  <a:avLst/>
                </a:prstGeom>
                <a:noFill/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766" name="Line 86"/>
                <p:cNvSpPr>
                  <a:spLocks noChangeShapeType="1"/>
                </p:cNvSpPr>
                <p:nvPr/>
              </p:nvSpPr>
              <p:spPr bwMode="auto">
                <a:xfrm>
                  <a:off x="3154" y="2337"/>
                  <a:ext cx="693" cy="693"/>
                </a:xfrm>
                <a:prstGeom prst="line">
                  <a:avLst/>
                </a:prstGeom>
                <a:noFill/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767" name="Line 87"/>
                <p:cNvSpPr>
                  <a:spLocks noChangeShapeType="1"/>
                </p:cNvSpPr>
                <p:nvPr/>
              </p:nvSpPr>
              <p:spPr bwMode="auto">
                <a:xfrm flipH="1">
                  <a:off x="3154" y="3030"/>
                  <a:ext cx="693" cy="692"/>
                </a:xfrm>
                <a:prstGeom prst="line">
                  <a:avLst/>
                </a:prstGeom>
                <a:noFill/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768" name="Line 88"/>
                <p:cNvSpPr>
                  <a:spLocks noChangeShapeType="1"/>
                </p:cNvSpPr>
                <p:nvPr/>
              </p:nvSpPr>
              <p:spPr bwMode="auto">
                <a:xfrm>
                  <a:off x="2461" y="3030"/>
                  <a:ext cx="1386" cy="1"/>
                </a:xfrm>
                <a:prstGeom prst="line">
                  <a:avLst/>
                </a:prstGeom>
                <a:noFill/>
                <a:ln w="254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 sz="1200"/>
                </a:p>
              </p:txBody>
            </p:sp>
            <p:sp>
              <p:nvSpPr>
                <p:cNvPr id="74769" name="Rectangle 89"/>
                <p:cNvSpPr>
                  <a:spLocks noChangeArrowheads="1"/>
                </p:cNvSpPr>
                <p:nvPr/>
              </p:nvSpPr>
              <p:spPr bwMode="auto">
                <a:xfrm>
                  <a:off x="3100" y="2063"/>
                  <a:ext cx="193" cy="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>
                      <a:solidFill>
                        <a:srgbClr val="000000"/>
                      </a:solidFill>
                    </a:rPr>
                    <a:t>1</a:t>
                  </a:r>
                  <a:endParaRPr lang="en-US" sz="1200"/>
                </a:p>
              </p:txBody>
            </p:sp>
            <p:sp>
              <p:nvSpPr>
                <p:cNvPr id="74770" name="Rectangle 90"/>
                <p:cNvSpPr>
                  <a:spLocks noChangeArrowheads="1"/>
                </p:cNvSpPr>
                <p:nvPr/>
              </p:nvSpPr>
              <p:spPr bwMode="auto">
                <a:xfrm>
                  <a:off x="2233" y="2910"/>
                  <a:ext cx="193" cy="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>
                      <a:solidFill>
                        <a:srgbClr val="000000"/>
                      </a:solidFill>
                    </a:rPr>
                    <a:t>2</a:t>
                  </a:r>
                  <a:endParaRPr lang="en-US" sz="1200"/>
                </a:p>
              </p:txBody>
            </p:sp>
            <p:sp>
              <p:nvSpPr>
                <p:cNvPr id="74771" name="Rectangle 91"/>
                <p:cNvSpPr>
                  <a:spLocks noChangeArrowheads="1"/>
                </p:cNvSpPr>
                <p:nvPr/>
              </p:nvSpPr>
              <p:spPr bwMode="auto">
                <a:xfrm>
                  <a:off x="3967" y="2910"/>
                  <a:ext cx="193" cy="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>
                      <a:solidFill>
                        <a:srgbClr val="000000"/>
                      </a:solidFill>
                    </a:rPr>
                    <a:t>3</a:t>
                  </a:r>
                  <a:endParaRPr lang="en-US" sz="1200"/>
                </a:p>
              </p:txBody>
            </p:sp>
            <p:sp>
              <p:nvSpPr>
                <p:cNvPr id="74772" name="Rectangle 92"/>
                <p:cNvSpPr>
                  <a:spLocks noChangeArrowheads="1"/>
                </p:cNvSpPr>
                <p:nvPr/>
              </p:nvSpPr>
              <p:spPr bwMode="auto">
                <a:xfrm>
                  <a:off x="3100" y="3757"/>
                  <a:ext cx="193" cy="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1200">
                      <a:solidFill>
                        <a:srgbClr val="000000"/>
                      </a:solidFill>
                    </a:rPr>
                    <a:t>4</a:t>
                  </a:r>
                  <a:endParaRPr lang="en-US" sz="1200"/>
                </a:p>
              </p:txBody>
            </p:sp>
          </p:grpSp>
          <p:sp>
            <p:nvSpPr>
              <p:cNvPr id="74759" name="Rectangle 73"/>
              <p:cNvSpPr>
                <a:spLocks noChangeArrowheads="1"/>
              </p:cNvSpPr>
              <p:nvPr/>
            </p:nvSpPr>
            <p:spPr bwMode="auto">
              <a:xfrm>
                <a:off x="7715240" y="6215082"/>
                <a:ext cx="362603" cy="2769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 b="1" i="1"/>
                  <a:t>G</a:t>
                </a:r>
                <a:r>
                  <a:rPr lang="en-US" sz="1200" b="1" baseline="-25000"/>
                  <a:t>1</a:t>
                </a:r>
                <a:endParaRPr lang="en-US" sz="12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668779" y="836712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Jenis-Jenis Graf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13" y="1331455"/>
            <a:ext cx="7824903" cy="3508977"/>
          </a:xfrm>
        </p:spPr>
        <p:txBody>
          <a:bodyPr/>
          <a:lstStyle/>
          <a:p>
            <a:pPr marL="914400" lvl="1" indent="-514350">
              <a:buFont typeface="Arial" charset="0"/>
              <a:buAutoNum type="arabicPeriod" startAt="2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Graf </a:t>
            </a:r>
            <a:r>
              <a:rPr lang="en-US" b="1" dirty="0" err="1" smtClean="0">
                <a:solidFill>
                  <a:srgbClr val="FF0000"/>
                </a:solidFill>
              </a:rPr>
              <a:t>berarah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i="1" dirty="0" smtClean="0">
                <a:solidFill>
                  <a:srgbClr val="FF0000"/>
                </a:solidFill>
              </a:rPr>
              <a:t>directed graph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digraph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id-ID" dirty="0" smtClean="0">
              <a:solidFill>
                <a:srgbClr val="FF0000"/>
              </a:solidFill>
            </a:endParaRPr>
          </a:p>
          <a:p>
            <a:pPr marL="914400" lvl="1" indent="-514350">
              <a:buNone/>
              <a:defRPr/>
            </a:pPr>
            <a:r>
              <a:rPr lang="id-ID" dirty="0" smtClean="0"/>
              <a:t>	</a:t>
            </a:r>
            <a:r>
              <a:rPr lang="en-US" dirty="0" smtClean="0"/>
              <a:t>Graf yang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sisinya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berarah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. </a:t>
            </a:r>
          </a:p>
          <a:p>
            <a:pPr>
              <a:defRPr/>
            </a:pPr>
            <a:endParaRPr lang="en-US" dirty="0"/>
          </a:p>
        </p:txBody>
      </p:sp>
      <p:grpSp>
        <p:nvGrpSpPr>
          <p:cNvPr id="75779" name="Group 3"/>
          <p:cNvGrpSpPr>
            <a:grpSpLocks/>
          </p:cNvGrpSpPr>
          <p:nvPr/>
        </p:nvGrpSpPr>
        <p:grpSpPr bwMode="auto">
          <a:xfrm>
            <a:off x="1428775" y="3068960"/>
            <a:ext cx="2428875" cy="2646041"/>
            <a:chOff x="4050" y="1896"/>
            <a:chExt cx="2253" cy="2347"/>
          </a:xfrm>
        </p:grpSpPr>
        <p:sp>
          <p:nvSpPr>
            <p:cNvPr id="75809" name="Freeform 4"/>
            <p:cNvSpPr>
              <a:spLocks/>
            </p:cNvSpPr>
            <p:nvPr/>
          </p:nvSpPr>
          <p:spPr bwMode="auto">
            <a:xfrm>
              <a:off x="5132" y="2180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7 w 85"/>
                <a:gd name="T9" fmla="*/ 20 h 85"/>
                <a:gd name="T10" fmla="*/ 12 w 85"/>
                <a:gd name="T11" fmla="*/ 13 h 85"/>
                <a:gd name="T12" fmla="*/ 19 w 85"/>
                <a:gd name="T13" fmla="*/ 7 h 85"/>
                <a:gd name="T14" fmla="*/ 26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2 w 85"/>
                <a:gd name="T21" fmla="*/ 0 h 85"/>
                <a:gd name="T22" fmla="*/ 48 w 85"/>
                <a:gd name="T23" fmla="*/ 0 h 85"/>
                <a:gd name="T24" fmla="*/ 51 w 85"/>
                <a:gd name="T25" fmla="*/ 2 h 85"/>
                <a:gd name="T26" fmla="*/ 60 w 85"/>
                <a:gd name="T27" fmla="*/ 4 h 85"/>
                <a:gd name="T28" fmla="*/ 67 w 85"/>
                <a:gd name="T29" fmla="*/ 7 h 85"/>
                <a:gd name="T30" fmla="*/ 72 w 85"/>
                <a:gd name="T31" fmla="*/ 13 h 85"/>
                <a:gd name="T32" fmla="*/ 78 w 85"/>
                <a:gd name="T33" fmla="*/ 20 h 85"/>
                <a:gd name="T34" fmla="*/ 81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2 h 85"/>
                <a:gd name="T48" fmla="*/ 81 w 85"/>
                <a:gd name="T49" fmla="*/ 60 h 85"/>
                <a:gd name="T50" fmla="*/ 78 w 85"/>
                <a:gd name="T51" fmla="*/ 67 h 85"/>
                <a:gd name="T52" fmla="*/ 72 w 85"/>
                <a:gd name="T53" fmla="*/ 73 h 85"/>
                <a:gd name="T54" fmla="*/ 67 w 85"/>
                <a:gd name="T55" fmla="*/ 78 h 85"/>
                <a:gd name="T56" fmla="*/ 60 w 85"/>
                <a:gd name="T57" fmla="*/ 82 h 85"/>
                <a:gd name="T58" fmla="*/ 51 w 85"/>
                <a:gd name="T59" fmla="*/ 85 h 85"/>
                <a:gd name="T60" fmla="*/ 48 w 85"/>
                <a:gd name="T61" fmla="*/ 85 h 85"/>
                <a:gd name="T62" fmla="*/ 42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6 w 85"/>
                <a:gd name="T69" fmla="*/ 82 h 85"/>
                <a:gd name="T70" fmla="*/ 19 w 85"/>
                <a:gd name="T71" fmla="*/ 78 h 85"/>
                <a:gd name="T72" fmla="*/ 12 w 85"/>
                <a:gd name="T73" fmla="*/ 73 h 85"/>
                <a:gd name="T74" fmla="*/ 7 w 85"/>
                <a:gd name="T75" fmla="*/ 67 h 85"/>
                <a:gd name="T76" fmla="*/ 4 w 85"/>
                <a:gd name="T77" fmla="*/ 60 h 85"/>
                <a:gd name="T78" fmla="*/ 2 w 85"/>
                <a:gd name="T79" fmla="*/ 52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7" y="20"/>
                  </a:lnTo>
                  <a:lnTo>
                    <a:pt x="12" y="13"/>
                  </a:lnTo>
                  <a:lnTo>
                    <a:pt x="19" y="7"/>
                  </a:lnTo>
                  <a:lnTo>
                    <a:pt x="26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4"/>
                  </a:lnTo>
                  <a:lnTo>
                    <a:pt x="67" y="7"/>
                  </a:lnTo>
                  <a:lnTo>
                    <a:pt x="72" y="13"/>
                  </a:lnTo>
                  <a:lnTo>
                    <a:pt x="78" y="20"/>
                  </a:lnTo>
                  <a:lnTo>
                    <a:pt x="81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2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3"/>
                  </a:lnTo>
                  <a:lnTo>
                    <a:pt x="67" y="78"/>
                  </a:lnTo>
                  <a:lnTo>
                    <a:pt x="60" y="82"/>
                  </a:lnTo>
                  <a:lnTo>
                    <a:pt x="51" y="85"/>
                  </a:lnTo>
                  <a:lnTo>
                    <a:pt x="48" y="85"/>
                  </a:lnTo>
                  <a:lnTo>
                    <a:pt x="42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6" y="82"/>
                  </a:lnTo>
                  <a:lnTo>
                    <a:pt x="19" y="78"/>
                  </a:lnTo>
                  <a:lnTo>
                    <a:pt x="12" y="73"/>
                  </a:lnTo>
                  <a:lnTo>
                    <a:pt x="7" y="67"/>
                  </a:lnTo>
                  <a:lnTo>
                    <a:pt x="4" y="60"/>
                  </a:lnTo>
                  <a:lnTo>
                    <a:pt x="2" y="52"/>
                  </a:lnTo>
                  <a:lnTo>
                    <a:pt x="0" y="4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0" name="Freeform 5"/>
            <p:cNvSpPr>
              <a:spLocks/>
            </p:cNvSpPr>
            <p:nvPr/>
          </p:nvSpPr>
          <p:spPr bwMode="auto">
            <a:xfrm>
              <a:off x="5132" y="2180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7 w 85"/>
                <a:gd name="T9" fmla="*/ 20 h 85"/>
                <a:gd name="T10" fmla="*/ 12 w 85"/>
                <a:gd name="T11" fmla="*/ 13 h 85"/>
                <a:gd name="T12" fmla="*/ 19 w 85"/>
                <a:gd name="T13" fmla="*/ 7 h 85"/>
                <a:gd name="T14" fmla="*/ 26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2 w 85"/>
                <a:gd name="T21" fmla="*/ 0 h 85"/>
                <a:gd name="T22" fmla="*/ 48 w 85"/>
                <a:gd name="T23" fmla="*/ 0 h 85"/>
                <a:gd name="T24" fmla="*/ 51 w 85"/>
                <a:gd name="T25" fmla="*/ 2 h 85"/>
                <a:gd name="T26" fmla="*/ 60 w 85"/>
                <a:gd name="T27" fmla="*/ 4 h 85"/>
                <a:gd name="T28" fmla="*/ 67 w 85"/>
                <a:gd name="T29" fmla="*/ 7 h 85"/>
                <a:gd name="T30" fmla="*/ 72 w 85"/>
                <a:gd name="T31" fmla="*/ 13 h 85"/>
                <a:gd name="T32" fmla="*/ 78 w 85"/>
                <a:gd name="T33" fmla="*/ 20 h 85"/>
                <a:gd name="T34" fmla="*/ 81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2 h 85"/>
                <a:gd name="T48" fmla="*/ 81 w 85"/>
                <a:gd name="T49" fmla="*/ 60 h 85"/>
                <a:gd name="T50" fmla="*/ 78 w 85"/>
                <a:gd name="T51" fmla="*/ 67 h 85"/>
                <a:gd name="T52" fmla="*/ 72 w 85"/>
                <a:gd name="T53" fmla="*/ 73 h 85"/>
                <a:gd name="T54" fmla="*/ 67 w 85"/>
                <a:gd name="T55" fmla="*/ 78 h 85"/>
                <a:gd name="T56" fmla="*/ 60 w 85"/>
                <a:gd name="T57" fmla="*/ 82 h 85"/>
                <a:gd name="T58" fmla="*/ 51 w 85"/>
                <a:gd name="T59" fmla="*/ 85 h 85"/>
                <a:gd name="T60" fmla="*/ 48 w 85"/>
                <a:gd name="T61" fmla="*/ 85 h 85"/>
                <a:gd name="T62" fmla="*/ 42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6 w 85"/>
                <a:gd name="T69" fmla="*/ 82 h 85"/>
                <a:gd name="T70" fmla="*/ 19 w 85"/>
                <a:gd name="T71" fmla="*/ 78 h 85"/>
                <a:gd name="T72" fmla="*/ 12 w 85"/>
                <a:gd name="T73" fmla="*/ 73 h 85"/>
                <a:gd name="T74" fmla="*/ 7 w 85"/>
                <a:gd name="T75" fmla="*/ 67 h 85"/>
                <a:gd name="T76" fmla="*/ 4 w 85"/>
                <a:gd name="T77" fmla="*/ 60 h 85"/>
                <a:gd name="T78" fmla="*/ 2 w 85"/>
                <a:gd name="T79" fmla="*/ 52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7" y="20"/>
                  </a:lnTo>
                  <a:lnTo>
                    <a:pt x="12" y="13"/>
                  </a:lnTo>
                  <a:lnTo>
                    <a:pt x="19" y="7"/>
                  </a:lnTo>
                  <a:lnTo>
                    <a:pt x="26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4"/>
                  </a:lnTo>
                  <a:lnTo>
                    <a:pt x="67" y="7"/>
                  </a:lnTo>
                  <a:lnTo>
                    <a:pt x="72" y="13"/>
                  </a:lnTo>
                  <a:lnTo>
                    <a:pt x="78" y="20"/>
                  </a:lnTo>
                  <a:lnTo>
                    <a:pt x="81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2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3"/>
                  </a:lnTo>
                  <a:lnTo>
                    <a:pt x="67" y="78"/>
                  </a:lnTo>
                  <a:lnTo>
                    <a:pt x="60" y="82"/>
                  </a:lnTo>
                  <a:lnTo>
                    <a:pt x="51" y="85"/>
                  </a:lnTo>
                  <a:lnTo>
                    <a:pt x="48" y="85"/>
                  </a:lnTo>
                  <a:lnTo>
                    <a:pt x="42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6" y="82"/>
                  </a:lnTo>
                  <a:lnTo>
                    <a:pt x="19" y="78"/>
                  </a:lnTo>
                  <a:lnTo>
                    <a:pt x="12" y="73"/>
                  </a:lnTo>
                  <a:lnTo>
                    <a:pt x="7" y="67"/>
                  </a:lnTo>
                  <a:lnTo>
                    <a:pt x="4" y="60"/>
                  </a:lnTo>
                  <a:lnTo>
                    <a:pt x="2" y="52"/>
                  </a:lnTo>
                  <a:lnTo>
                    <a:pt x="0" y="48"/>
                  </a:lnTo>
                  <a:lnTo>
                    <a:pt x="0" y="4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1" name="Freeform 6"/>
            <p:cNvSpPr>
              <a:spLocks/>
            </p:cNvSpPr>
            <p:nvPr/>
          </p:nvSpPr>
          <p:spPr bwMode="auto">
            <a:xfrm>
              <a:off x="4284" y="3028"/>
              <a:ext cx="85" cy="84"/>
            </a:xfrm>
            <a:custGeom>
              <a:avLst/>
              <a:gdLst>
                <a:gd name="T0" fmla="*/ 0 w 85"/>
                <a:gd name="T1" fmla="*/ 42 h 84"/>
                <a:gd name="T2" fmla="*/ 0 w 85"/>
                <a:gd name="T3" fmla="*/ 39 h 84"/>
                <a:gd name="T4" fmla="*/ 2 w 85"/>
                <a:gd name="T5" fmla="*/ 33 h 84"/>
                <a:gd name="T6" fmla="*/ 4 w 85"/>
                <a:gd name="T7" fmla="*/ 26 h 84"/>
                <a:gd name="T8" fmla="*/ 8 w 85"/>
                <a:gd name="T9" fmla="*/ 19 h 84"/>
                <a:gd name="T10" fmla="*/ 13 w 85"/>
                <a:gd name="T11" fmla="*/ 12 h 84"/>
                <a:gd name="T12" fmla="*/ 20 w 85"/>
                <a:gd name="T13" fmla="*/ 7 h 84"/>
                <a:gd name="T14" fmla="*/ 27 w 85"/>
                <a:gd name="T15" fmla="*/ 3 h 84"/>
                <a:gd name="T16" fmla="*/ 34 w 85"/>
                <a:gd name="T17" fmla="*/ 2 h 84"/>
                <a:gd name="T18" fmla="*/ 39 w 85"/>
                <a:gd name="T19" fmla="*/ 0 h 84"/>
                <a:gd name="T20" fmla="*/ 43 w 85"/>
                <a:gd name="T21" fmla="*/ 0 h 84"/>
                <a:gd name="T22" fmla="*/ 48 w 85"/>
                <a:gd name="T23" fmla="*/ 0 h 84"/>
                <a:gd name="T24" fmla="*/ 52 w 85"/>
                <a:gd name="T25" fmla="*/ 2 h 84"/>
                <a:gd name="T26" fmla="*/ 60 w 85"/>
                <a:gd name="T27" fmla="*/ 3 h 84"/>
                <a:gd name="T28" fmla="*/ 68 w 85"/>
                <a:gd name="T29" fmla="*/ 7 h 84"/>
                <a:gd name="T30" fmla="*/ 73 w 85"/>
                <a:gd name="T31" fmla="*/ 12 h 84"/>
                <a:gd name="T32" fmla="*/ 78 w 85"/>
                <a:gd name="T33" fmla="*/ 19 h 84"/>
                <a:gd name="T34" fmla="*/ 82 w 85"/>
                <a:gd name="T35" fmla="*/ 26 h 84"/>
                <a:gd name="T36" fmla="*/ 85 w 85"/>
                <a:gd name="T37" fmla="*/ 33 h 84"/>
                <a:gd name="T38" fmla="*/ 85 w 85"/>
                <a:gd name="T39" fmla="*/ 39 h 84"/>
                <a:gd name="T40" fmla="*/ 85 w 85"/>
                <a:gd name="T41" fmla="*/ 42 h 84"/>
                <a:gd name="T42" fmla="*/ 85 w 85"/>
                <a:gd name="T43" fmla="*/ 42 h 84"/>
                <a:gd name="T44" fmla="*/ 85 w 85"/>
                <a:gd name="T45" fmla="*/ 47 h 84"/>
                <a:gd name="T46" fmla="*/ 85 w 85"/>
                <a:gd name="T47" fmla="*/ 51 h 84"/>
                <a:gd name="T48" fmla="*/ 82 w 85"/>
                <a:gd name="T49" fmla="*/ 60 h 84"/>
                <a:gd name="T50" fmla="*/ 78 w 85"/>
                <a:gd name="T51" fmla="*/ 67 h 84"/>
                <a:gd name="T52" fmla="*/ 73 w 85"/>
                <a:gd name="T53" fmla="*/ 72 h 84"/>
                <a:gd name="T54" fmla="*/ 68 w 85"/>
                <a:gd name="T55" fmla="*/ 77 h 84"/>
                <a:gd name="T56" fmla="*/ 60 w 85"/>
                <a:gd name="T57" fmla="*/ 81 h 84"/>
                <a:gd name="T58" fmla="*/ 52 w 85"/>
                <a:gd name="T59" fmla="*/ 84 h 84"/>
                <a:gd name="T60" fmla="*/ 48 w 85"/>
                <a:gd name="T61" fmla="*/ 84 h 84"/>
                <a:gd name="T62" fmla="*/ 43 w 85"/>
                <a:gd name="T63" fmla="*/ 84 h 84"/>
                <a:gd name="T64" fmla="*/ 39 w 85"/>
                <a:gd name="T65" fmla="*/ 84 h 84"/>
                <a:gd name="T66" fmla="*/ 34 w 85"/>
                <a:gd name="T67" fmla="*/ 84 h 84"/>
                <a:gd name="T68" fmla="*/ 27 w 85"/>
                <a:gd name="T69" fmla="*/ 81 h 84"/>
                <a:gd name="T70" fmla="*/ 20 w 85"/>
                <a:gd name="T71" fmla="*/ 77 h 84"/>
                <a:gd name="T72" fmla="*/ 13 w 85"/>
                <a:gd name="T73" fmla="*/ 72 h 84"/>
                <a:gd name="T74" fmla="*/ 8 w 85"/>
                <a:gd name="T75" fmla="*/ 67 h 84"/>
                <a:gd name="T76" fmla="*/ 4 w 85"/>
                <a:gd name="T77" fmla="*/ 60 h 84"/>
                <a:gd name="T78" fmla="*/ 2 w 85"/>
                <a:gd name="T79" fmla="*/ 51 h 84"/>
                <a:gd name="T80" fmla="*/ 0 w 85"/>
                <a:gd name="T81" fmla="*/ 47 h 84"/>
                <a:gd name="T82" fmla="*/ 0 w 85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4"/>
                <a:gd name="T128" fmla="*/ 85 w 85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4">
                  <a:moveTo>
                    <a:pt x="0" y="42"/>
                  </a:moveTo>
                  <a:lnTo>
                    <a:pt x="0" y="39"/>
                  </a:lnTo>
                  <a:lnTo>
                    <a:pt x="2" y="33"/>
                  </a:lnTo>
                  <a:lnTo>
                    <a:pt x="4" y="26"/>
                  </a:lnTo>
                  <a:lnTo>
                    <a:pt x="8" y="19"/>
                  </a:lnTo>
                  <a:lnTo>
                    <a:pt x="13" y="12"/>
                  </a:lnTo>
                  <a:lnTo>
                    <a:pt x="20" y="7"/>
                  </a:lnTo>
                  <a:lnTo>
                    <a:pt x="27" y="3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60" y="3"/>
                  </a:lnTo>
                  <a:lnTo>
                    <a:pt x="68" y="7"/>
                  </a:lnTo>
                  <a:lnTo>
                    <a:pt x="73" y="12"/>
                  </a:lnTo>
                  <a:lnTo>
                    <a:pt x="78" y="19"/>
                  </a:lnTo>
                  <a:lnTo>
                    <a:pt x="82" y="26"/>
                  </a:lnTo>
                  <a:lnTo>
                    <a:pt x="85" y="33"/>
                  </a:lnTo>
                  <a:lnTo>
                    <a:pt x="85" y="39"/>
                  </a:lnTo>
                  <a:lnTo>
                    <a:pt x="85" y="42"/>
                  </a:lnTo>
                  <a:lnTo>
                    <a:pt x="85" y="47"/>
                  </a:lnTo>
                  <a:lnTo>
                    <a:pt x="85" y="51"/>
                  </a:lnTo>
                  <a:lnTo>
                    <a:pt x="82" y="60"/>
                  </a:lnTo>
                  <a:lnTo>
                    <a:pt x="78" y="67"/>
                  </a:lnTo>
                  <a:lnTo>
                    <a:pt x="73" y="72"/>
                  </a:lnTo>
                  <a:lnTo>
                    <a:pt x="68" y="77"/>
                  </a:lnTo>
                  <a:lnTo>
                    <a:pt x="60" y="81"/>
                  </a:lnTo>
                  <a:lnTo>
                    <a:pt x="52" y="84"/>
                  </a:lnTo>
                  <a:lnTo>
                    <a:pt x="48" y="84"/>
                  </a:lnTo>
                  <a:lnTo>
                    <a:pt x="43" y="84"/>
                  </a:lnTo>
                  <a:lnTo>
                    <a:pt x="39" y="84"/>
                  </a:lnTo>
                  <a:lnTo>
                    <a:pt x="34" y="84"/>
                  </a:lnTo>
                  <a:lnTo>
                    <a:pt x="27" y="81"/>
                  </a:lnTo>
                  <a:lnTo>
                    <a:pt x="20" y="77"/>
                  </a:lnTo>
                  <a:lnTo>
                    <a:pt x="13" y="72"/>
                  </a:lnTo>
                  <a:lnTo>
                    <a:pt x="8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7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2" name="Freeform 7"/>
            <p:cNvSpPr>
              <a:spLocks/>
            </p:cNvSpPr>
            <p:nvPr/>
          </p:nvSpPr>
          <p:spPr bwMode="auto">
            <a:xfrm>
              <a:off x="4284" y="3028"/>
              <a:ext cx="85" cy="84"/>
            </a:xfrm>
            <a:custGeom>
              <a:avLst/>
              <a:gdLst>
                <a:gd name="T0" fmla="*/ 0 w 85"/>
                <a:gd name="T1" fmla="*/ 42 h 84"/>
                <a:gd name="T2" fmla="*/ 0 w 85"/>
                <a:gd name="T3" fmla="*/ 39 h 84"/>
                <a:gd name="T4" fmla="*/ 2 w 85"/>
                <a:gd name="T5" fmla="*/ 33 h 84"/>
                <a:gd name="T6" fmla="*/ 4 w 85"/>
                <a:gd name="T7" fmla="*/ 26 h 84"/>
                <a:gd name="T8" fmla="*/ 8 w 85"/>
                <a:gd name="T9" fmla="*/ 19 h 84"/>
                <a:gd name="T10" fmla="*/ 13 w 85"/>
                <a:gd name="T11" fmla="*/ 12 h 84"/>
                <a:gd name="T12" fmla="*/ 20 w 85"/>
                <a:gd name="T13" fmla="*/ 7 h 84"/>
                <a:gd name="T14" fmla="*/ 27 w 85"/>
                <a:gd name="T15" fmla="*/ 3 h 84"/>
                <a:gd name="T16" fmla="*/ 34 w 85"/>
                <a:gd name="T17" fmla="*/ 2 h 84"/>
                <a:gd name="T18" fmla="*/ 39 w 85"/>
                <a:gd name="T19" fmla="*/ 0 h 84"/>
                <a:gd name="T20" fmla="*/ 43 w 85"/>
                <a:gd name="T21" fmla="*/ 0 h 84"/>
                <a:gd name="T22" fmla="*/ 48 w 85"/>
                <a:gd name="T23" fmla="*/ 0 h 84"/>
                <a:gd name="T24" fmla="*/ 52 w 85"/>
                <a:gd name="T25" fmla="*/ 2 h 84"/>
                <a:gd name="T26" fmla="*/ 60 w 85"/>
                <a:gd name="T27" fmla="*/ 3 h 84"/>
                <a:gd name="T28" fmla="*/ 68 w 85"/>
                <a:gd name="T29" fmla="*/ 7 h 84"/>
                <a:gd name="T30" fmla="*/ 73 w 85"/>
                <a:gd name="T31" fmla="*/ 12 h 84"/>
                <a:gd name="T32" fmla="*/ 78 w 85"/>
                <a:gd name="T33" fmla="*/ 19 h 84"/>
                <a:gd name="T34" fmla="*/ 82 w 85"/>
                <a:gd name="T35" fmla="*/ 26 h 84"/>
                <a:gd name="T36" fmla="*/ 85 w 85"/>
                <a:gd name="T37" fmla="*/ 33 h 84"/>
                <a:gd name="T38" fmla="*/ 85 w 85"/>
                <a:gd name="T39" fmla="*/ 39 h 84"/>
                <a:gd name="T40" fmla="*/ 85 w 85"/>
                <a:gd name="T41" fmla="*/ 42 h 84"/>
                <a:gd name="T42" fmla="*/ 85 w 85"/>
                <a:gd name="T43" fmla="*/ 42 h 84"/>
                <a:gd name="T44" fmla="*/ 85 w 85"/>
                <a:gd name="T45" fmla="*/ 47 h 84"/>
                <a:gd name="T46" fmla="*/ 85 w 85"/>
                <a:gd name="T47" fmla="*/ 51 h 84"/>
                <a:gd name="T48" fmla="*/ 82 w 85"/>
                <a:gd name="T49" fmla="*/ 60 h 84"/>
                <a:gd name="T50" fmla="*/ 78 w 85"/>
                <a:gd name="T51" fmla="*/ 67 h 84"/>
                <a:gd name="T52" fmla="*/ 73 w 85"/>
                <a:gd name="T53" fmla="*/ 72 h 84"/>
                <a:gd name="T54" fmla="*/ 68 w 85"/>
                <a:gd name="T55" fmla="*/ 77 h 84"/>
                <a:gd name="T56" fmla="*/ 60 w 85"/>
                <a:gd name="T57" fmla="*/ 81 h 84"/>
                <a:gd name="T58" fmla="*/ 52 w 85"/>
                <a:gd name="T59" fmla="*/ 84 h 84"/>
                <a:gd name="T60" fmla="*/ 48 w 85"/>
                <a:gd name="T61" fmla="*/ 84 h 84"/>
                <a:gd name="T62" fmla="*/ 43 w 85"/>
                <a:gd name="T63" fmla="*/ 84 h 84"/>
                <a:gd name="T64" fmla="*/ 39 w 85"/>
                <a:gd name="T65" fmla="*/ 84 h 84"/>
                <a:gd name="T66" fmla="*/ 34 w 85"/>
                <a:gd name="T67" fmla="*/ 84 h 84"/>
                <a:gd name="T68" fmla="*/ 27 w 85"/>
                <a:gd name="T69" fmla="*/ 81 h 84"/>
                <a:gd name="T70" fmla="*/ 20 w 85"/>
                <a:gd name="T71" fmla="*/ 77 h 84"/>
                <a:gd name="T72" fmla="*/ 13 w 85"/>
                <a:gd name="T73" fmla="*/ 72 h 84"/>
                <a:gd name="T74" fmla="*/ 8 w 85"/>
                <a:gd name="T75" fmla="*/ 67 h 84"/>
                <a:gd name="T76" fmla="*/ 4 w 85"/>
                <a:gd name="T77" fmla="*/ 60 h 84"/>
                <a:gd name="T78" fmla="*/ 2 w 85"/>
                <a:gd name="T79" fmla="*/ 51 h 84"/>
                <a:gd name="T80" fmla="*/ 0 w 85"/>
                <a:gd name="T81" fmla="*/ 47 h 84"/>
                <a:gd name="T82" fmla="*/ 0 w 85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4"/>
                <a:gd name="T128" fmla="*/ 85 w 85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4">
                  <a:moveTo>
                    <a:pt x="0" y="42"/>
                  </a:moveTo>
                  <a:lnTo>
                    <a:pt x="0" y="39"/>
                  </a:lnTo>
                  <a:lnTo>
                    <a:pt x="2" y="33"/>
                  </a:lnTo>
                  <a:lnTo>
                    <a:pt x="4" y="26"/>
                  </a:lnTo>
                  <a:lnTo>
                    <a:pt x="8" y="19"/>
                  </a:lnTo>
                  <a:lnTo>
                    <a:pt x="13" y="12"/>
                  </a:lnTo>
                  <a:lnTo>
                    <a:pt x="20" y="7"/>
                  </a:lnTo>
                  <a:lnTo>
                    <a:pt x="27" y="3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60" y="3"/>
                  </a:lnTo>
                  <a:lnTo>
                    <a:pt x="68" y="7"/>
                  </a:lnTo>
                  <a:lnTo>
                    <a:pt x="73" y="12"/>
                  </a:lnTo>
                  <a:lnTo>
                    <a:pt x="78" y="19"/>
                  </a:lnTo>
                  <a:lnTo>
                    <a:pt x="82" y="26"/>
                  </a:lnTo>
                  <a:lnTo>
                    <a:pt x="85" y="33"/>
                  </a:lnTo>
                  <a:lnTo>
                    <a:pt x="85" y="39"/>
                  </a:lnTo>
                  <a:lnTo>
                    <a:pt x="85" y="42"/>
                  </a:lnTo>
                  <a:lnTo>
                    <a:pt x="85" y="47"/>
                  </a:lnTo>
                  <a:lnTo>
                    <a:pt x="85" y="51"/>
                  </a:lnTo>
                  <a:lnTo>
                    <a:pt x="82" y="60"/>
                  </a:lnTo>
                  <a:lnTo>
                    <a:pt x="78" y="67"/>
                  </a:lnTo>
                  <a:lnTo>
                    <a:pt x="73" y="72"/>
                  </a:lnTo>
                  <a:lnTo>
                    <a:pt x="68" y="77"/>
                  </a:lnTo>
                  <a:lnTo>
                    <a:pt x="60" y="81"/>
                  </a:lnTo>
                  <a:lnTo>
                    <a:pt x="52" y="84"/>
                  </a:lnTo>
                  <a:lnTo>
                    <a:pt x="48" y="84"/>
                  </a:lnTo>
                  <a:lnTo>
                    <a:pt x="43" y="84"/>
                  </a:lnTo>
                  <a:lnTo>
                    <a:pt x="39" y="84"/>
                  </a:lnTo>
                  <a:lnTo>
                    <a:pt x="34" y="84"/>
                  </a:lnTo>
                  <a:lnTo>
                    <a:pt x="27" y="81"/>
                  </a:lnTo>
                  <a:lnTo>
                    <a:pt x="20" y="77"/>
                  </a:lnTo>
                  <a:lnTo>
                    <a:pt x="13" y="72"/>
                  </a:lnTo>
                  <a:lnTo>
                    <a:pt x="8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7"/>
                  </a:lnTo>
                  <a:lnTo>
                    <a:pt x="0" y="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3" name="Freeform 8"/>
            <p:cNvSpPr>
              <a:spLocks/>
            </p:cNvSpPr>
            <p:nvPr/>
          </p:nvSpPr>
          <p:spPr bwMode="auto">
            <a:xfrm>
              <a:off x="5132" y="3875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7 w 85"/>
                <a:gd name="T9" fmla="*/ 20 h 85"/>
                <a:gd name="T10" fmla="*/ 12 w 85"/>
                <a:gd name="T11" fmla="*/ 13 h 85"/>
                <a:gd name="T12" fmla="*/ 19 w 85"/>
                <a:gd name="T13" fmla="*/ 7 h 85"/>
                <a:gd name="T14" fmla="*/ 26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2 w 85"/>
                <a:gd name="T21" fmla="*/ 0 h 85"/>
                <a:gd name="T22" fmla="*/ 48 w 85"/>
                <a:gd name="T23" fmla="*/ 0 h 85"/>
                <a:gd name="T24" fmla="*/ 51 w 85"/>
                <a:gd name="T25" fmla="*/ 2 h 85"/>
                <a:gd name="T26" fmla="*/ 60 w 85"/>
                <a:gd name="T27" fmla="*/ 4 h 85"/>
                <a:gd name="T28" fmla="*/ 67 w 85"/>
                <a:gd name="T29" fmla="*/ 7 h 85"/>
                <a:gd name="T30" fmla="*/ 72 w 85"/>
                <a:gd name="T31" fmla="*/ 13 h 85"/>
                <a:gd name="T32" fmla="*/ 78 w 85"/>
                <a:gd name="T33" fmla="*/ 20 h 85"/>
                <a:gd name="T34" fmla="*/ 81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1 h 85"/>
                <a:gd name="T48" fmla="*/ 81 w 85"/>
                <a:gd name="T49" fmla="*/ 60 h 85"/>
                <a:gd name="T50" fmla="*/ 78 w 85"/>
                <a:gd name="T51" fmla="*/ 67 h 85"/>
                <a:gd name="T52" fmla="*/ 72 w 85"/>
                <a:gd name="T53" fmla="*/ 73 h 85"/>
                <a:gd name="T54" fmla="*/ 67 w 85"/>
                <a:gd name="T55" fmla="*/ 78 h 85"/>
                <a:gd name="T56" fmla="*/ 60 w 85"/>
                <a:gd name="T57" fmla="*/ 81 h 85"/>
                <a:gd name="T58" fmla="*/ 51 w 85"/>
                <a:gd name="T59" fmla="*/ 85 h 85"/>
                <a:gd name="T60" fmla="*/ 48 w 85"/>
                <a:gd name="T61" fmla="*/ 85 h 85"/>
                <a:gd name="T62" fmla="*/ 42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6 w 85"/>
                <a:gd name="T69" fmla="*/ 81 h 85"/>
                <a:gd name="T70" fmla="*/ 19 w 85"/>
                <a:gd name="T71" fmla="*/ 78 h 85"/>
                <a:gd name="T72" fmla="*/ 12 w 85"/>
                <a:gd name="T73" fmla="*/ 73 h 85"/>
                <a:gd name="T74" fmla="*/ 7 w 85"/>
                <a:gd name="T75" fmla="*/ 67 h 85"/>
                <a:gd name="T76" fmla="*/ 4 w 85"/>
                <a:gd name="T77" fmla="*/ 60 h 85"/>
                <a:gd name="T78" fmla="*/ 2 w 85"/>
                <a:gd name="T79" fmla="*/ 51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7" y="20"/>
                  </a:lnTo>
                  <a:lnTo>
                    <a:pt x="12" y="13"/>
                  </a:lnTo>
                  <a:lnTo>
                    <a:pt x="19" y="7"/>
                  </a:lnTo>
                  <a:lnTo>
                    <a:pt x="26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4"/>
                  </a:lnTo>
                  <a:lnTo>
                    <a:pt x="67" y="7"/>
                  </a:lnTo>
                  <a:lnTo>
                    <a:pt x="72" y="13"/>
                  </a:lnTo>
                  <a:lnTo>
                    <a:pt x="78" y="20"/>
                  </a:lnTo>
                  <a:lnTo>
                    <a:pt x="81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1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3"/>
                  </a:lnTo>
                  <a:lnTo>
                    <a:pt x="67" y="78"/>
                  </a:lnTo>
                  <a:lnTo>
                    <a:pt x="60" y="81"/>
                  </a:lnTo>
                  <a:lnTo>
                    <a:pt x="51" y="85"/>
                  </a:lnTo>
                  <a:lnTo>
                    <a:pt x="48" y="85"/>
                  </a:lnTo>
                  <a:lnTo>
                    <a:pt x="42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6" y="81"/>
                  </a:lnTo>
                  <a:lnTo>
                    <a:pt x="19" y="78"/>
                  </a:lnTo>
                  <a:lnTo>
                    <a:pt x="12" y="73"/>
                  </a:lnTo>
                  <a:lnTo>
                    <a:pt x="7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4" name="Freeform 9"/>
            <p:cNvSpPr>
              <a:spLocks/>
            </p:cNvSpPr>
            <p:nvPr/>
          </p:nvSpPr>
          <p:spPr bwMode="auto">
            <a:xfrm>
              <a:off x="5132" y="3875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7 w 85"/>
                <a:gd name="T9" fmla="*/ 20 h 85"/>
                <a:gd name="T10" fmla="*/ 12 w 85"/>
                <a:gd name="T11" fmla="*/ 13 h 85"/>
                <a:gd name="T12" fmla="*/ 19 w 85"/>
                <a:gd name="T13" fmla="*/ 7 h 85"/>
                <a:gd name="T14" fmla="*/ 26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2 w 85"/>
                <a:gd name="T21" fmla="*/ 0 h 85"/>
                <a:gd name="T22" fmla="*/ 48 w 85"/>
                <a:gd name="T23" fmla="*/ 0 h 85"/>
                <a:gd name="T24" fmla="*/ 51 w 85"/>
                <a:gd name="T25" fmla="*/ 2 h 85"/>
                <a:gd name="T26" fmla="*/ 60 w 85"/>
                <a:gd name="T27" fmla="*/ 4 h 85"/>
                <a:gd name="T28" fmla="*/ 67 w 85"/>
                <a:gd name="T29" fmla="*/ 7 h 85"/>
                <a:gd name="T30" fmla="*/ 72 w 85"/>
                <a:gd name="T31" fmla="*/ 13 h 85"/>
                <a:gd name="T32" fmla="*/ 78 w 85"/>
                <a:gd name="T33" fmla="*/ 20 h 85"/>
                <a:gd name="T34" fmla="*/ 81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1 h 85"/>
                <a:gd name="T48" fmla="*/ 81 w 85"/>
                <a:gd name="T49" fmla="*/ 60 h 85"/>
                <a:gd name="T50" fmla="*/ 78 w 85"/>
                <a:gd name="T51" fmla="*/ 67 h 85"/>
                <a:gd name="T52" fmla="*/ 72 w 85"/>
                <a:gd name="T53" fmla="*/ 73 h 85"/>
                <a:gd name="T54" fmla="*/ 67 w 85"/>
                <a:gd name="T55" fmla="*/ 78 h 85"/>
                <a:gd name="T56" fmla="*/ 60 w 85"/>
                <a:gd name="T57" fmla="*/ 81 h 85"/>
                <a:gd name="T58" fmla="*/ 51 w 85"/>
                <a:gd name="T59" fmla="*/ 85 h 85"/>
                <a:gd name="T60" fmla="*/ 48 w 85"/>
                <a:gd name="T61" fmla="*/ 85 h 85"/>
                <a:gd name="T62" fmla="*/ 42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6 w 85"/>
                <a:gd name="T69" fmla="*/ 81 h 85"/>
                <a:gd name="T70" fmla="*/ 19 w 85"/>
                <a:gd name="T71" fmla="*/ 78 h 85"/>
                <a:gd name="T72" fmla="*/ 12 w 85"/>
                <a:gd name="T73" fmla="*/ 73 h 85"/>
                <a:gd name="T74" fmla="*/ 7 w 85"/>
                <a:gd name="T75" fmla="*/ 67 h 85"/>
                <a:gd name="T76" fmla="*/ 4 w 85"/>
                <a:gd name="T77" fmla="*/ 60 h 85"/>
                <a:gd name="T78" fmla="*/ 2 w 85"/>
                <a:gd name="T79" fmla="*/ 51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7" y="20"/>
                  </a:lnTo>
                  <a:lnTo>
                    <a:pt x="12" y="13"/>
                  </a:lnTo>
                  <a:lnTo>
                    <a:pt x="19" y="7"/>
                  </a:lnTo>
                  <a:lnTo>
                    <a:pt x="26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4"/>
                  </a:lnTo>
                  <a:lnTo>
                    <a:pt x="67" y="7"/>
                  </a:lnTo>
                  <a:lnTo>
                    <a:pt x="72" y="13"/>
                  </a:lnTo>
                  <a:lnTo>
                    <a:pt x="78" y="20"/>
                  </a:lnTo>
                  <a:lnTo>
                    <a:pt x="81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1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3"/>
                  </a:lnTo>
                  <a:lnTo>
                    <a:pt x="67" y="78"/>
                  </a:lnTo>
                  <a:lnTo>
                    <a:pt x="60" y="81"/>
                  </a:lnTo>
                  <a:lnTo>
                    <a:pt x="51" y="85"/>
                  </a:lnTo>
                  <a:lnTo>
                    <a:pt x="48" y="85"/>
                  </a:lnTo>
                  <a:lnTo>
                    <a:pt x="42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6" y="81"/>
                  </a:lnTo>
                  <a:lnTo>
                    <a:pt x="19" y="78"/>
                  </a:lnTo>
                  <a:lnTo>
                    <a:pt x="12" y="73"/>
                  </a:lnTo>
                  <a:lnTo>
                    <a:pt x="7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8"/>
                  </a:lnTo>
                  <a:lnTo>
                    <a:pt x="0" y="4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5" name="Freeform 10"/>
            <p:cNvSpPr>
              <a:spLocks/>
            </p:cNvSpPr>
            <p:nvPr/>
          </p:nvSpPr>
          <p:spPr bwMode="auto">
            <a:xfrm>
              <a:off x="5980" y="3028"/>
              <a:ext cx="84" cy="84"/>
            </a:xfrm>
            <a:custGeom>
              <a:avLst/>
              <a:gdLst>
                <a:gd name="T0" fmla="*/ 0 w 84"/>
                <a:gd name="T1" fmla="*/ 42 h 84"/>
                <a:gd name="T2" fmla="*/ 0 w 84"/>
                <a:gd name="T3" fmla="*/ 39 h 84"/>
                <a:gd name="T4" fmla="*/ 1 w 84"/>
                <a:gd name="T5" fmla="*/ 33 h 84"/>
                <a:gd name="T6" fmla="*/ 3 w 84"/>
                <a:gd name="T7" fmla="*/ 26 h 84"/>
                <a:gd name="T8" fmla="*/ 7 w 84"/>
                <a:gd name="T9" fmla="*/ 19 h 84"/>
                <a:gd name="T10" fmla="*/ 12 w 84"/>
                <a:gd name="T11" fmla="*/ 12 h 84"/>
                <a:gd name="T12" fmla="*/ 19 w 84"/>
                <a:gd name="T13" fmla="*/ 7 h 84"/>
                <a:gd name="T14" fmla="*/ 26 w 84"/>
                <a:gd name="T15" fmla="*/ 3 h 84"/>
                <a:gd name="T16" fmla="*/ 33 w 84"/>
                <a:gd name="T17" fmla="*/ 2 h 84"/>
                <a:gd name="T18" fmla="*/ 38 w 84"/>
                <a:gd name="T19" fmla="*/ 0 h 84"/>
                <a:gd name="T20" fmla="*/ 42 w 84"/>
                <a:gd name="T21" fmla="*/ 0 h 84"/>
                <a:gd name="T22" fmla="*/ 47 w 84"/>
                <a:gd name="T23" fmla="*/ 0 h 84"/>
                <a:gd name="T24" fmla="*/ 51 w 84"/>
                <a:gd name="T25" fmla="*/ 2 h 84"/>
                <a:gd name="T26" fmla="*/ 60 w 84"/>
                <a:gd name="T27" fmla="*/ 3 h 84"/>
                <a:gd name="T28" fmla="*/ 67 w 84"/>
                <a:gd name="T29" fmla="*/ 7 h 84"/>
                <a:gd name="T30" fmla="*/ 72 w 84"/>
                <a:gd name="T31" fmla="*/ 12 h 84"/>
                <a:gd name="T32" fmla="*/ 77 w 84"/>
                <a:gd name="T33" fmla="*/ 19 h 84"/>
                <a:gd name="T34" fmla="*/ 81 w 84"/>
                <a:gd name="T35" fmla="*/ 26 h 84"/>
                <a:gd name="T36" fmla="*/ 84 w 84"/>
                <a:gd name="T37" fmla="*/ 33 h 84"/>
                <a:gd name="T38" fmla="*/ 84 w 84"/>
                <a:gd name="T39" fmla="*/ 39 h 84"/>
                <a:gd name="T40" fmla="*/ 84 w 84"/>
                <a:gd name="T41" fmla="*/ 42 h 84"/>
                <a:gd name="T42" fmla="*/ 84 w 84"/>
                <a:gd name="T43" fmla="*/ 42 h 84"/>
                <a:gd name="T44" fmla="*/ 84 w 84"/>
                <a:gd name="T45" fmla="*/ 47 h 84"/>
                <a:gd name="T46" fmla="*/ 84 w 84"/>
                <a:gd name="T47" fmla="*/ 51 h 84"/>
                <a:gd name="T48" fmla="*/ 81 w 84"/>
                <a:gd name="T49" fmla="*/ 60 h 84"/>
                <a:gd name="T50" fmla="*/ 77 w 84"/>
                <a:gd name="T51" fmla="*/ 67 h 84"/>
                <a:gd name="T52" fmla="*/ 72 w 84"/>
                <a:gd name="T53" fmla="*/ 72 h 84"/>
                <a:gd name="T54" fmla="*/ 67 w 84"/>
                <a:gd name="T55" fmla="*/ 77 h 84"/>
                <a:gd name="T56" fmla="*/ 60 w 84"/>
                <a:gd name="T57" fmla="*/ 81 h 84"/>
                <a:gd name="T58" fmla="*/ 51 w 84"/>
                <a:gd name="T59" fmla="*/ 84 h 84"/>
                <a:gd name="T60" fmla="*/ 47 w 84"/>
                <a:gd name="T61" fmla="*/ 84 h 84"/>
                <a:gd name="T62" fmla="*/ 42 w 84"/>
                <a:gd name="T63" fmla="*/ 84 h 84"/>
                <a:gd name="T64" fmla="*/ 38 w 84"/>
                <a:gd name="T65" fmla="*/ 84 h 84"/>
                <a:gd name="T66" fmla="*/ 33 w 84"/>
                <a:gd name="T67" fmla="*/ 84 h 84"/>
                <a:gd name="T68" fmla="*/ 26 w 84"/>
                <a:gd name="T69" fmla="*/ 81 h 84"/>
                <a:gd name="T70" fmla="*/ 19 w 84"/>
                <a:gd name="T71" fmla="*/ 77 h 84"/>
                <a:gd name="T72" fmla="*/ 12 w 84"/>
                <a:gd name="T73" fmla="*/ 72 h 84"/>
                <a:gd name="T74" fmla="*/ 7 w 84"/>
                <a:gd name="T75" fmla="*/ 67 h 84"/>
                <a:gd name="T76" fmla="*/ 3 w 84"/>
                <a:gd name="T77" fmla="*/ 60 h 84"/>
                <a:gd name="T78" fmla="*/ 1 w 84"/>
                <a:gd name="T79" fmla="*/ 51 h 84"/>
                <a:gd name="T80" fmla="*/ 0 w 84"/>
                <a:gd name="T81" fmla="*/ 47 h 84"/>
                <a:gd name="T82" fmla="*/ 0 w 84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4"/>
                <a:gd name="T127" fmla="*/ 0 h 84"/>
                <a:gd name="T128" fmla="*/ 84 w 84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4" h="84">
                  <a:moveTo>
                    <a:pt x="0" y="42"/>
                  </a:moveTo>
                  <a:lnTo>
                    <a:pt x="0" y="39"/>
                  </a:lnTo>
                  <a:lnTo>
                    <a:pt x="1" y="33"/>
                  </a:lnTo>
                  <a:lnTo>
                    <a:pt x="3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6" y="3"/>
                  </a:lnTo>
                  <a:lnTo>
                    <a:pt x="33" y="2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7" y="0"/>
                  </a:lnTo>
                  <a:lnTo>
                    <a:pt x="51" y="2"/>
                  </a:lnTo>
                  <a:lnTo>
                    <a:pt x="60" y="3"/>
                  </a:lnTo>
                  <a:lnTo>
                    <a:pt x="67" y="7"/>
                  </a:lnTo>
                  <a:lnTo>
                    <a:pt x="72" y="12"/>
                  </a:lnTo>
                  <a:lnTo>
                    <a:pt x="77" y="19"/>
                  </a:lnTo>
                  <a:lnTo>
                    <a:pt x="81" y="26"/>
                  </a:lnTo>
                  <a:lnTo>
                    <a:pt x="84" y="33"/>
                  </a:lnTo>
                  <a:lnTo>
                    <a:pt x="84" y="39"/>
                  </a:lnTo>
                  <a:lnTo>
                    <a:pt x="84" y="42"/>
                  </a:lnTo>
                  <a:lnTo>
                    <a:pt x="84" y="47"/>
                  </a:lnTo>
                  <a:lnTo>
                    <a:pt x="84" y="51"/>
                  </a:lnTo>
                  <a:lnTo>
                    <a:pt x="81" y="60"/>
                  </a:lnTo>
                  <a:lnTo>
                    <a:pt x="77" y="67"/>
                  </a:lnTo>
                  <a:lnTo>
                    <a:pt x="72" y="72"/>
                  </a:lnTo>
                  <a:lnTo>
                    <a:pt x="67" y="77"/>
                  </a:lnTo>
                  <a:lnTo>
                    <a:pt x="60" y="81"/>
                  </a:lnTo>
                  <a:lnTo>
                    <a:pt x="51" y="84"/>
                  </a:lnTo>
                  <a:lnTo>
                    <a:pt x="47" y="84"/>
                  </a:lnTo>
                  <a:lnTo>
                    <a:pt x="42" y="84"/>
                  </a:lnTo>
                  <a:lnTo>
                    <a:pt x="38" y="84"/>
                  </a:lnTo>
                  <a:lnTo>
                    <a:pt x="33" y="84"/>
                  </a:lnTo>
                  <a:lnTo>
                    <a:pt x="26" y="81"/>
                  </a:lnTo>
                  <a:lnTo>
                    <a:pt x="19" y="77"/>
                  </a:lnTo>
                  <a:lnTo>
                    <a:pt x="12" y="72"/>
                  </a:lnTo>
                  <a:lnTo>
                    <a:pt x="7" y="67"/>
                  </a:lnTo>
                  <a:lnTo>
                    <a:pt x="3" y="60"/>
                  </a:lnTo>
                  <a:lnTo>
                    <a:pt x="1" y="51"/>
                  </a:lnTo>
                  <a:lnTo>
                    <a:pt x="0" y="47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6" name="Freeform 11"/>
            <p:cNvSpPr>
              <a:spLocks/>
            </p:cNvSpPr>
            <p:nvPr/>
          </p:nvSpPr>
          <p:spPr bwMode="auto">
            <a:xfrm>
              <a:off x="5980" y="3028"/>
              <a:ext cx="84" cy="84"/>
            </a:xfrm>
            <a:custGeom>
              <a:avLst/>
              <a:gdLst>
                <a:gd name="T0" fmla="*/ 0 w 84"/>
                <a:gd name="T1" fmla="*/ 42 h 84"/>
                <a:gd name="T2" fmla="*/ 0 w 84"/>
                <a:gd name="T3" fmla="*/ 39 h 84"/>
                <a:gd name="T4" fmla="*/ 1 w 84"/>
                <a:gd name="T5" fmla="*/ 33 h 84"/>
                <a:gd name="T6" fmla="*/ 3 w 84"/>
                <a:gd name="T7" fmla="*/ 26 h 84"/>
                <a:gd name="T8" fmla="*/ 7 w 84"/>
                <a:gd name="T9" fmla="*/ 19 h 84"/>
                <a:gd name="T10" fmla="*/ 12 w 84"/>
                <a:gd name="T11" fmla="*/ 12 h 84"/>
                <a:gd name="T12" fmla="*/ 19 w 84"/>
                <a:gd name="T13" fmla="*/ 7 h 84"/>
                <a:gd name="T14" fmla="*/ 26 w 84"/>
                <a:gd name="T15" fmla="*/ 3 h 84"/>
                <a:gd name="T16" fmla="*/ 33 w 84"/>
                <a:gd name="T17" fmla="*/ 2 h 84"/>
                <a:gd name="T18" fmla="*/ 38 w 84"/>
                <a:gd name="T19" fmla="*/ 0 h 84"/>
                <a:gd name="T20" fmla="*/ 42 w 84"/>
                <a:gd name="T21" fmla="*/ 0 h 84"/>
                <a:gd name="T22" fmla="*/ 47 w 84"/>
                <a:gd name="T23" fmla="*/ 0 h 84"/>
                <a:gd name="T24" fmla="*/ 51 w 84"/>
                <a:gd name="T25" fmla="*/ 2 h 84"/>
                <a:gd name="T26" fmla="*/ 60 w 84"/>
                <a:gd name="T27" fmla="*/ 3 h 84"/>
                <a:gd name="T28" fmla="*/ 67 w 84"/>
                <a:gd name="T29" fmla="*/ 7 h 84"/>
                <a:gd name="T30" fmla="*/ 72 w 84"/>
                <a:gd name="T31" fmla="*/ 12 h 84"/>
                <a:gd name="T32" fmla="*/ 77 w 84"/>
                <a:gd name="T33" fmla="*/ 19 h 84"/>
                <a:gd name="T34" fmla="*/ 81 w 84"/>
                <a:gd name="T35" fmla="*/ 26 h 84"/>
                <a:gd name="T36" fmla="*/ 84 w 84"/>
                <a:gd name="T37" fmla="*/ 33 h 84"/>
                <a:gd name="T38" fmla="*/ 84 w 84"/>
                <a:gd name="T39" fmla="*/ 39 h 84"/>
                <a:gd name="T40" fmla="*/ 84 w 84"/>
                <a:gd name="T41" fmla="*/ 42 h 84"/>
                <a:gd name="T42" fmla="*/ 84 w 84"/>
                <a:gd name="T43" fmla="*/ 42 h 84"/>
                <a:gd name="T44" fmla="*/ 84 w 84"/>
                <a:gd name="T45" fmla="*/ 47 h 84"/>
                <a:gd name="T46" fmla="*/ 84 w 84"/>
                <a:gd name="T47" fmla="*/ 51 h 84"/>
                <a:gd name="T48" fmla="*/ 81 w 84"/>
                <a:gd name="T49" fmla="*/ 60 h 84"/>
                <a:gd name="T50" fmla="*/ 77 w 84"/>
                <a:gd name="T51" fmla="*/ 67 h 84"/>
                <a:gd name="T52" fmla="*/ 72 w 84"/>
                <a:gd name="T53" fmla="*/ 72 h 84"/>
                <a:gd name="T54" fmla="*/ 67 w 84"/>
                <a:gd name="T55" fmla="*/ 77 h 84"/>
                <a:gd name="T56" fmla="*/ 60 w 84"/>
                <a:gd name="T57" fmla="*/ 81 h 84"/>
                <a:gd name="T58" fmla="*/ 51 w 84"/>
                <a:gd name="T59" fmla="*/ 84 h 84"/>
                <a:gd name="T60" fmla="*/ 47 w 84"/>
                <a:gd name="T61" fmla="*/ 84 h 84"/>
                <a:gd name="T62" fmla="*/ 42 w 84"/>
                <a:gd name="T63" fmla="*/ 84 h 84"/>
                <a:gd name="T64" fmla="*/ 38 w 84"/>
                <a:gd name="T65" fmla="*/ 84 h 84"/>
                <a:gd name="T66" fmla="*/ 33 w 84"/>
                <a:gd name="T67" fmla="*/ 84 h 84"/>
                <a:gd name="T68" fmla="*/ 26 w 84"/>
                <a:gd name="T69" fmla="*/ 81 h 84"/>
                <a:gd name="T70" fmla="*/ 19 w 84"/>
                <a:gd name="T71" fmla="*/ 77 h 84"/>
                <a:gd name="T72" fmla="*/ 12 w 84"/>
                <a:gd name="T73" fmla="*/ 72 h 84"/>
                <a:gd name="T74" fmla="*/ 7 w 84"/>
                <a:gd name="T75" fmla="*/ 67 h 84"/>
                <a:gd name="T76" fmla="*/ 3 w 84"/>
                <a:gd name="T77" fmla="*/ 60 h 84"/>
                <a:gd name="T78" fmla="*/ 1 w 84"/>
                <a:gd name="T79" fmla="*/ 51 h 84"/>
                <a:gd name="T80" fmla="*/ 0 w 84"/>
                <a:gd name="T81" fmla="*/ 47 h 84"/>
                <a:gd name="T82" fmla="*/ 0 w 84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4"/>
                <a:gd name="T127" fmla="*/ 0 h 84"/>
                <a:gd name="T128" fmla="*/ 84 w 84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4" h="84">
                  <a:moveTo>
                    <a:pt x="0" y="42"/>
                  </a:moveTo>
                  <a:lnTo>
                    <a:pt x="0" y="39"/>
                  </a:lnTo>
                  <a:lnTo>
                    <a:pt x="1" y="33"/>
                  </a:lnTo>
                  <a:lnTo>
                    <a:pt x="3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6" y="3"/>
                  </a:lnTo>
                  <a:lnTo>
                    <a:pt x="33" y="2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7" y="0"/>
                  </a:lnTo>
                  <a:lnTo>
                    <a:pt x="51" y="2"/>
                  </a:lnTo>
                  <a:lnTo>
                    <a:pt x="60" y="3"/>
                  </a:lnTo>
                  <a:lnTo>
                    <a:pt x="67" y="7"/>
                  </a:lnTo>
                  <a:lnTo>
                    <a:pt x="72" y="12"/>
                  </a:lnTo>
                  <a:lnTo>
                    <a:pt x="77" y="19"/>
                  </a:lnTo>
                  <a:lnTo>
                    <a:pt x="81" y="26"/>
                  </a:lnTo>
                  <a:lnTo>
                    <a:pt x="84" y="33"/>
                  </a:lnTo>
                  <a:lnTo>
                    <a:pt x="84" y="39"/>
                  </a:lnTo>
                  <a:lnTo>
                    <a:pt x="84" y="42"/>
                  </a:lnTo>
                  <a:lnTo>
                    <a:pt x="84" y="47"/>
                  </a:lnTo>
                  <a:lnTo>
                    <a:pt x="84" y="51"/>
                  </a:lnTo>
                  <a:lnTo>
                    <a:pt x="81" y="60"/>
                  </a:lnTo>
                  <a:lnTo>
                    <a:pt x="77" y="67"/>
                  </a:lnTo>
                  <a:lnTo>
                    <a:pt x="72" y="72"/>
                  </a:lnTo>
                  <a:lnTo>
                    <a:pt x="67" y="77"/>
                  </a:lnTo>
                  <a:lnTo>
                    <a:pt x="60" y="81"/>
                  </a:lnTo>
                  <a:lnTo>
                    <a:pt x="51" y="84"/>
                  </a:lnTo>
                  <a:lnTo>
                    <a:pt x="47" y="84"/>
                  </a:lnTo>
                  <a:lnTo>
                    <a:pt x="42" y="84"/>
                  </a:lnTo>
                  <a:lnTo>
                    <a:pt x="38" y="84"/>
                  </a:lnTo>
                  <a:lnTo>
                    <a:pt x="33" y="84"/>
                  </a:lnTo>
                  <a:lnTo>
                    <a:pt x="26" y="81"/>
                  </a:lnTo>
                  <a:lnTo>
                    <a:pt x="19" y="77"/>
                  </a:lnTo>
                  <a:lnTo>
                    <a:pt x="12" y="72"/>
                  </a:lnTo>
                  <a:lnTo>
                    <a:pt x="7" y="67"/>
                  </a:lnTo>
                  <a:lnTo>
                    <a:pt x="3" y="60"/>
                  </a:lnTo>
                  <a:lnTo>
                    <a:pt x="1" y="51"/>
                  </a:lnTo>
                  <a:lnTo>
                    <a:pt x="0" y="47"/>
                  </a:lnTo>
                  <a:lnTo>
                    <a:pt x="0" y="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7" name="Freeform 12"/>
            <p:cNvSpPr>
              <a:spLocks/>
            </p:cNvSpPr>
            <p:nvPr/>
          </p:nvSpPr>
          <p:spPr bwMode="auto">
            <a:xfrm>
              <a:off x="4355" y="2223"/>
              <a:ext cx="819" cy="768"/>
            </a:xfrm>
            <a:custGeom>
              <a:avLst/>
              <a:gdLst>
                <a:gd name="T0" fmla="*/ 819 w 819"/>
                <a:gd name="T1" fmla="*/ 0 h 768"/>
                <a:gd name="T2" fmla="*/ 784 w 819"/>
                <a:gd name="T3" fmla="*/ 12 h 768"/>
                <a:gd name="T4" fmla="*/ 751 w 819"/>
                <a:gd name="T5" fmla="*/ 24 h 768"/>
                <a:gd name="T6" fmla="*/ 715 w 819"/>
                <a:gd name="T7" fmla="*/ 37 h 768"/>
                <a:gd name="T8" fmla="*/ 682 w 819"/>
                <a:gd name="T9" fmla="*/ 51 h 768"/>
                <a:gd name="T10" fmla="*/ 648 w 819"/>
                <a:gd name="T11" fmla="*/ 67 h 768"/>
                <a:gd name="T12" fmla="*/ 616 w 819"/>
                <a:gd name="T13" fmla="*/ 83 h 768"/>
                <a:gd name="T14" fmla="*/ 583 w 819"/>
                <a:gd name="T15" fmla="*/ 99 h 768"/>
                <a:gd name="T16" fmla="*/ 553 w 819"/>
                <a:gd name="T17" fmla="*/ 116 h 768"/>
                <a:gd name="T18" fmla="*/ 521 w 819"/>
                <a:gd name="T19" fmla="*/ 136 h 768"/>
                <a:gd name="T20" fmla="*/ 491 w 819"/>
                <a:gd name="T21" fmla="*/ 155 h 768"/>
                <a:gd name="T22" fmla="*/ 461 w 819"/>
                <a:gd name="T23" fmla="*/ 174 h 768"/>
                <a:gd name="T24" fmla="*/ 431 w 819"/>
                <a:gd name="T25" fmla="*/ 196 h 768"/>
                <a:gd name="T26" fmla="*/ 403 w 819"/>
                <a:gd name="T27" fmla="*/ 219 h 768"/>
                <a:gd name="T28" fmla="*/ 374 w 819"/>
                <a:gd name="T29" fmla="*/ 242 h 768"/>
                <a:gd name="T30" fmla="*/ 346 w 819"/>
                <a:gd name="T31" fmla="*/ 265 h 768"/>
                <a:gd name="T32" fmla="*/ 320 w 819"/>
                <a:gd name="T33" fmla="*/ 289 h 768"/>
                <a:gd name="T34" fmla="*/ 295 w 819"/>
                <a:gd name="T35" fmla="*/ 314 h 768"/>
                <a:gd name="T36" fmla="*/ 268 w 819"/>
                <a:gd name="T37" fmla="*/ 339 h 768"/>
                <a:gd name="T38" fmla="*/ 244 w 819"/>
                <a:gd name="T39" fmla="*/ 365 h 768"/>
                <a:gd name="T40" fmla="*/ 221 w 819"/>
                <a:gd name="T41" fmla="*/ 393 h 768"/>
                <a:gd name="T42" fmla="*/ 198 w 819"/>
                <a:gd name="T43" fmla="*/ 422 h 768"/>
                <a:gd name="T44" fmla="*/ 175 w 819"/>
                <a:gd name="T45" fmla="*/ 450 h 768"/>
                <a:gd name="T46" fmla="*/ 154 w 819"/>
                <a:gd name="T47" fmla="*/ 478 h 768"/>
                <a:gd name="T48" fmla="*/ 134 w 819"/>
                <a:gd name="T49" fmla="*/ 508 h 768"/>
                <a:gd name="T50" fmla="*/ 113 w 819"/>
                <a:gd name="T51" fmla="*/ 538 h 768"/>
                <a:gd name="T52" fmla="*/ 95 w 819"/>
                <a:gd name="T53" fmla="*/ 570 h 768"/>
                <a:gd name="T54" fmla="*/ 76 w 819"/>
                <a:gd name="T55" fmla="*/ 602 h 768"/>
                <a:gd name="T56" fmla="*/ 60 w 819"/>
                <a:gd name="T57" fmla="*/ 634 h 768"/>
                <a:gd name="T58" fmla="*/ 42 w 819"/>
                <a:gd name="T59" fmla="*/ 667 h 768"/>
                <a:gd name="T60" fmla="*/ 28 w 819"/>
                <a:gd name="T61" fmla="*/ 701 h 768"/>
                <a:gd name="T62" fmla="*/ 12 w 819"/>
                <a:gd name="T63" fmla="*/ 734 h 768"/>
                <a:gd name="T64" fmla="*/ 0 w 819"/>
                <a:gd name="T65" fmla="*/ 768 h 76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19"/>
                <a:gd name="T100" fmla="*/ 0 h 768"/>
                <a:gd name="T101" fmla="*/ 819 w 819"/>
                <a:gd name="T102" fmla="*/ 768 h 76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19" h="768">
                  <a:moveTo>
                    <a:pt x="819" y="0"/>
                  </a:moveTo>
                  <a:lnTo>
                    <a:pt x="784" y="12"/>
                  </a:lnTo>
                  <a:lnTo>
                    <a:pt x="751" y="24"/>
                  </a:lnTo>
                  <a:lnTo>
                    <a:pt x="715" y="37"/>
                  </a:lnTo>
                  <a:lnTo>
                    <a:pt x="682" y="51"/>
                  </a:lnTo>
                  <a:lnTo>
                    <a:pt x="648" y="67"/>
                  </a:lnTo>
                  <a:lnTo>
                    <a:pt x="616" y="83"/>
                  </a:lnTo>
                  <a:lnTo>
                    <a:pt x="583" y="99"/>
                  </a:lnTo>
                  <a:lnTo>
                    <a:pt x="553" y="116"/>
                  </a:lnTo>
                  <a:lnTo>
                    <a:pt x="521" y="136"/>
                  </a:lnTo>
                  <a:lnTo>
                    <a:pt x="491" y="155"/>
                  </a:lnTo>
                  <a:lnTo>
                    <a:pt x="461" y="174"/>
                  </a:lnTo>
                  <a:lnTo>
                    <a:pt x="431" y="196"/>
                  </a:lnTo>
                  <a:lnTo>
                    <a:pt x="403" y="219"/>
                  </a:lnTo>
                  <a:lnTo>
                    <a:pt x="374" y="242"/>
                  </a:lnTo>
                  <a:lnTo>
                    <a:pt x="346" y="265"/>
                  </a:lnTo>
                  <a:lnTo>
                    <a:pt x="320" y="289"/>
                  </a:lnTo>
                  <a:lnTo>
                    <a:pt x="295" y="314"/>
                  </a:lnTo>
                  <a:lnTo>
                    <a:pt x="268" y="339"/>
                  </a:lnTo>
                  <a:lnTo>
                    <a:pt x="244" y="365"/>
                  </a:lnTo>
                  <a:lnTo>
                    <a:pt x="221" y="393"/>
                  </a:lnTo>
                  <a:lnTo>
                    <a:pt x="198" y="422"/>
                  </a:lnTo>
                  <a:lnTo>
                    <a:pt x="175" y="450"/>
                  </a:lnTo>
                  <a:lnTo>
                    <a:pt x="154" y="478"/>
                  </a:lnTo>
                  <a:lnTo>
                    <a:pt x="134" y="508"/>
                  </a:lnTo>
                  <a:lnTo>
                    <a:pt x="113" y="538"/>
                  </a:lnTo>
                  <a:lnTo>
                    <a:pt x="95" y="570"/>
                  </a:lnTo>
                  <a:lnTo>
                    <a:pt x="76" y="602"/>
                  </a:lnTo>
                  <a:lnTo>
                    <a:pt x="60" y="634"/>
                  </a:lnTo>
                  <a:lnTo>
                    <a:pt x="42" y="667"/>
                  </a:lnTo>
                  <a:lnTo>
                    <a:pt x="28" y="701"/>
                  </a:lnTo>
                  <a:lnTo>
                    <a:pt x="12" y="734"/>
                  </a:lnTo>
                  <a:lnTo>
                    <a:pt x="0" y="76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8" name="Freeform 13"/>
            <p:cNvSpPr>
              <a:spLocks/>
            </p:cNvSpPr>
            <p:nvPr/>
          </p:nvSpPr>
          <p:spPr bwMode="auto">
            <a:xfrm>
              <a:off x="4313" y="2964"/>
              <a:ext cx="92" cy="106"/>
            </a:xfrm>
            <a:custGeom>
              <a:avLst/>
              <a:gdLst>
                <a:gd name="T0" fmla="*/ 0 w 92"/>
                <a:gd name="T1" fmla="*/ 0 h 106"/>
                <a:gd name="T2" fmla="*/ 14 w 92"/>
                <a:gd name="T3" fmla="*/ 106 h 106"/>
                <a:gd name="T4" fmla="*/ 92 w 92"/>
                <a:gd name="T5" fmla="*/ 32 h 106"/>
                <a:gd name="T6" fmla="*/ 0 w 92"/>
                <a:gd name="T7" fmla="*/ 0 h 1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2"/>
                <a:gd name="T13" fmla="*/ 0 h 106"/>
                <a:gd name="T14" fmla="*/ 92 w 92"/>
                <a:gd name="T15" fmla="*/ 106 h 1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2" h="106">
                  <a:moveTo>
                    <a:pt x="0" y="0"/>
                  </a:moveTo>
                  <a:lnTo>
                    <a:pt x="14" y="106"/>
                  </a:lnTo>
                  <a:lnTo>
                    <a:pt x="92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9" name="Freeform 14"/>
            <p:cNvSpPr>
              <a:spLocks/>
            </p:cNvSpPr>
            <p:nvPr/>
          </p:nvSpPr>
          <p:spPr bwMode="auto">
            <a:xfrm>
              <a:off x="4366" y="3178"/>
              <a:ext cx="808" cy="740"/>
            </a:xfrm>
            <a:custGeom>
              <a:avLst/>
              <a:gdLst>
                <a:gd name="T0" fmla="*/ 0 w 808"/>
                <a:gd name="T1" fmla="*/ 0 h 740"/>
                <a:gd name="T2" fmla="*/ 14 w 808"/>
                <a:gd name="T3" fmla="*/ 33 h 740"/>
                <a:gd name="T4" fmla="*/ 28 w 808"/>
                <a:gd name="T5" fmla="*/ 65 h 740"/>
                <a:gd name="T6" fmla="*/ 44 w 808"/>
                <a:gd name="T7" fmla="*/ 97 h 740"/>
                <a:gd name="T8" fmla="*/ 60 w 808"/>
                <a:gd name="T9" fmla="*/ 129 h 740"/>
                <a:gd name="T10" fmla="*/ 77 w 808"/>
                <a:gd name="T11" fmla="*/ 160 h 740"/>
                <a:gd name="T12" fmla="*/ 97 w 808"/>
                <a:gd name="T13" fmla="*/ 190 h 740"/>
                <a:gd name="T14" fmla="*/ 114 w 808"/>
                <a:gd name="T15" fmla="*/ 220 h 740"/>
                <a:gd name="T16" fmla="*/ 136 w 808"/>
                <a:gd name="T17" fmla="*/ 250 h 740"/>
                <a:gd name="T18" fmla="*/ 155 w 808"/>
                <a:gd name="T19" fmla="*/ 279 h 740"/>
                <a:gd name="T20" fmla="*/ 176 w 808"/>
                <a:gd name="T21" fmla="*/ 307 h 740"/>
                <a:gd name="T22" fmla="*/ 199 w 808"/>
                <a:gd name="T23" fmla="*/ 333 h 740"/>
                <a:gd name="T24" fmla="*/ 222 w 808"/>
                <a:gd name="T25" fmla="*/ 362 h 740"/>
                <a:gd name="T26" fmla="*/ 245 w 808"/>
                <a:gd name="T27" fmla="*/ 386 h 740"/>
                <a:gd name="T28" fmla="*/ 270 w 808"/>
                <a:gd name="T29" fmla="*/ 413 h 740"/>
                <a:gd name="T30" fmla="*/ 295 w 808"/>
                <a:gd name="T31" fmla="*/ 438 h 740"/>
                <a:gd name="T32" fmla="*/ 321 w 808"/>
                <a:gd name="T33" fmla="*/ 462 h 740"/>
                <a:gd name="T34" fmla="*/ 346 w 808"/>
                <a:gd name="T35" fmla="*/ 485 h 740"/>
                <a:gd name="T36" fmla="*/ 374 w 808"/>
                <a:gd name="T37" fmla="*/ 508 h 740"/>
                <a:gd name="T38" fmla="*/ 400 w 808"/>
                <a:gd name="T39" fmla="*/ 529 h 740"/>
                <a:gd name="T40" fmla="*/ 429 w 808"/>
                <a:gd name="T41" fmla="*/ 551 h 740"/>
                <a:gd name="T42" fmla="*/ 457 w 808"/>
                <a:gd name="T43" fmla="*/ 570 h 740"/>
                <a:gd name="T44" fmla="*/ 487 w 808"/>
                <a:gd name="T45" fmla="*/ 591 h 740"/>
                <a:gd name="T46" fmla="*/ 517 w 808"/>
                <a:gd name="T47" fmla="*/ 609 h 740"/>
                <a:gd name="T48" fmla="*/ 547 w 808"/>
                <a:gd name="T49" fmla="*/ 627 h 740"/>
                <a:gd name="T50" fmla="*/ 579 w 808"/>
                <a:gd name="T51" fmla="*/ 644 h 740"/>
                <a:gd name="T52" fmla="*/ 611 w 808"/>
                <a:gd name="T53" fmla="*/ 660 h 740"/>
                <a:gd name="T54" fmla="*/ 642 w 808"/>
                <a:gd name="T55" fmla="*/ 676 h 740"/>
                <a:gd name="T56" fmla="*/ 674 w 808"/>
                <a:gd name="T57" fmla="*/ 690 h 740"/>
                <a:gd name="T58" fmla="*/ 708 w 808"/>
                <a:gd name="T59" fmla="*/ 704 h 740"/>
                <a:gd name="T60" fmla="*/ 741 w 808"/>
                <a:gd name="T61" fmla="*/ 717 h 740"/>
                <a:gd name="T62" fmla="*/ 775 w 808"/>
                <a:gd name="T63" fmla="*/ 729 h 740"/>
                <a:gd name="T64" fmla="*/ 808 w 808"/>
                <a:gd name="T65" fmla="*/ 740 h 74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08"/>
                <a:gd name="T100" fmla="*/ 0 h 740"/>
                <a:gd name="T101" fmla="*/ 808 w 808"/>
                <a:gd name="T102" fmla="*/ 740 h 74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08" h="740">
                  <a:moveTo>
                    <a:pt x="0" y="0"/>
                  </a:moveTo>
                  <a:lnTo>
                    <a:pt x="14" y="33"/>
                  </a:lnTo>
                  <a:lnTo>
                    <a:pt x="28" y="65"/>
                  </a:lnTo>
                  <a:lnTo>
                    <a:pt x="44" y="97"/>
                  </a:lnTo>
                  <a:lnTo>
                    <a:pt x="60" y="129"/>
                  </a:lnTo>
                  <a:lnTo>
                    <a:pt x="77" y="160"/>
                  </a:lnTo>
                  <a:lnTo>
                    <a:pt x="97" y="190"/>
                  </a:lnTo>
                  <a:lnTo>
                    <a:pt x="114" y="220"/>
                  </a:lnTo>
                  <a:lnTo>
                    <a:pt x="136" y="250"/>
                  </a:lnTo>
                  <a:lnTo>
                    <a:pt x="155" y="279"/>
                  </a:lnTo>
                  <a:lnTo>
                    <a:pt x="176" y="307"/>
                  </a:lnTo>
                  <a:lnTo>
                    <a:pt x="199" y="333"/>
                  </a:lnTo>
                  <a:lnTo>
                    <a:pt x="222" y="362"/>
                  </a:lnTo>
                  <a:lnTo>
                    <a:pt x="245" y="386"/>
                  </a:lnTo>
                  <a:lnTo>
                    <a:pt x="270" y="413"/>
                  </a:lnTo>
                  <a:lnTo>
                    <a:pt x="295" y="438"/>
                  </a:lnTo>
                  <a:lnTo>
                    <a:pt x="321" y="462"/>
                  </a:lnTo>
                  <a:lnTo>
                    <a:pt x="346" y="485"/>
                  </a:lnTo>
                  <a:lnTo>
                    <a:pt x="374" y="508"/>
                  </a:lnTo>
                  <a:lnTo>
                    <a:pt x="400" y="529"/>
                  </a:lnTo>
                  <a:lnTo>
                    <a:pt x="429" y="551"/>
                  </a:lnTo>
                  <a:lnTo>
                    <a:pt x="457" y="570"/>
                  </a:lnTo>
                  <a:lnTo>
                    <a:pt x="487" y="591"/>
                  </a:lnTo>
                  <a:lnTo>
                    <a:pt x="517" y="609"/>
                  </a:lnTo>
                  <a:lnTo>
                    <a:pt x="547" y="627"/>
                  </a:lnTo>
                  <a:lnTo>
                    <a:pt x="579" y="644"/>
                  </a:lnTo>
                  <a:lnTo>
                    <a:pt x="611" y="660"/>
                  </a:lnTo>
                  <a:lnTo>
                    <a:pt x="642" y="676"/>
                  </a:lnTo>
                  <a:lnTo>
                    <a:pt x="674" y="690"/>
                  </a:lnTo>
                  <a:lnTo>
                    <a:pt x="708" y="704"/>
                  </a:lnTo>
                  <a:lnTo>
                    <a:pt x="741" y="717"/>
                  </a:lnTo>
                  <a:lnTo>
                    <a:pt x="775" y="729"/>
                  </a:lnTo>
                  <a:lnTo>
                    <a:pt x="808" y="74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20" name="Freeform 15"/>
            <p:cNvSpPr>
              <a:spLocks/>
            </p:cNvSpPr>
            <p:nvPr/>
          </p:nvSpPr>
          <p:spPr bwMode="auto">
            <a:xfrm>
              <a:off x="4309" y="3070"/>
              <a:ext cx="124" cy="145"/>
            </a:xfrm>
            <a:custGeom>
              <a:avLst/>
              <a:gdLst>
                <a:gd name="T0" fmla="*/ 0 w 124"/>
                <a:gd name="T1" fmla="*/ 145 h 145"/>
                <a:gd name="T2" fmla="*/ 18 w 124"/>
                <a:gd name="T3" fmla="*/ 0 h 145"/>
                <a:gd name="T4" fmla="*/ 124 w 124"/>
                <a:gd name="T5" fmla="*/ 101 h 145"/>
                <a:gd name="T6" fmla="*/ 0 w 124"/>
                <a:gd name="T7" fmla="*/ 145 h 1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145"/>
                <a:gd name="T14" fmla="*/ 124 w 124"/>
                <a:gd name="T15" fmla="*/ 145 h 1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145">
                  <a:moveTo>
                    <a:pt x="0" y="145"/>
                  </a:moveTo>
                  <a:lnTo>
                    <a:pt x="18" y="0"/>
                  </a:lnTo>
                  <a:lnTo>
                    <a:pt x="124" y="101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21" name="Rectangle 16"/>
            <p:cNvSpPr>
              <a:spLocks noChangeArrowheads="1"/>
            </p:cNvSpPr>
            <p:nvPr/>
          </p:nvSpPr>
          <p:spPr bwMode="auto">
            <a:xfrm>
              <a:off x="5109" y="1896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75822" name="Rectangle 17"/>
            <p:cNvSpPr>
              <a:spLocks noChangeArrowheads="1"/>
            </p:cNvSpPr>
            <p:nvPr/>
          </p:nvSpPr>
          <p:spPr bwMode="auto">
            <a:xfrm>
              <a:off x="4050" y="2931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75823" name="Rectangle 18"/>
            <p:cNvSpPr>
              <a:spLocks noChangeArrowheads="1"/>
            </p:cNvSpPr>
            <p:nvPr/>
          </p:nvSpPr>
          <p:spPr bwMode="auto">
            <a:xfrm>
              <a:off x="6169" y="2931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75824" name="Rectangle 19"/>
            <p:cNvSpPr>
              <a:spLocks noChangeArrowheads="1"/>
            </p:cNvSpPr>
            <p:nvPr/>
          </p:nvSpPr>
          <p:spPr bwMode="auto">
            <a:xfrm>
              <a:off x="5109" y="3967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4</a:t>
              </a:r>
              <a:endParaRPr lang="en-US"/>
            </a:p>
          </p:txBody>
        </p:sp>
        <p:sp>
          <p:nvSpPr>
            <p:cNvPr id="75825" name="Freeform 20"/>
            <p:cNvSpPr>
              <a:spLocks/>
            </p:cNvSpPr>
            <p:nvPr/>
          </p:nvSpPr>
          <p:spPr bwMode="auto">
            <a:xfrm>
              <a:off x="5174" y="3070"/>
              <a:ext cx="848" cy="848"/>
            </a:xfrm>
            <a:custGeom>
              <a:avLst/>
              <a:gdLst>
                <a:gd name="T0" fmla="*/ 848 w 848"/>
                <a:gd name="T1" fmla="*/ 0 h 848"/>
                <a:gd name="T2" fmla="*/ 0 w 848"/>
                <a:gd name="T3" fmla="*/ 848 h 848"/>
                <a:gd name="T4" fmla="*/ 366 w 848"/>
                <a:gd name="T5" fmla="*/ 484 h 848"/>
                <a:gd name="T6" fmla="*/ 0 60000 65536"/>
                <a:gd name="T7" fmla="*/ 0 60000 65536"/>
                <a:gd name="T8" fmla="*/ 0 60000 65536"/>
                <a:gd name="T9" fmla="*/ 0 w 848"/>
                <a:gd name="T10" fmla="*/ 0 h 848"/>
                <a:gd name="T11" fmla="*/ 848 w 848"/>
                <a:gd name="T12" fmla="*/ 848 h 8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8" h="848">
                  <a:moveTo>
                    <a:pt x="848" y="0"/>
                  </a:moveTo>
                  <a:lnTo>
                    <a:pt x="0" y="848"/>
                  </a:lnTo>
                  <a:lnTo>
                    <a:pt x="366" y="48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26" name="Freeform 21"/>
            <p:cNvSpPr>
              <a:spLocks/>
            </p:cNvSpPr>
            <p:nvPr/>
          </p:nvSpPr>
          <p:spPr bwMode="auto">
            <a:xfrm>
              <a:off x="5498" y="3494"/>
              <a:ext cx="100" cy="102"/>
            </a:xfrm>
            <a:custGeom>
              <a:avLst/>
              <a:gdLst>
                <a:gd name="T0" fmla="*/ 0 w 100"/>
                <a:gd name="T1" fmla="*/ 33 h 102"/>
                <a:gd name="T2" fmla="*/ 100 w 100"/>
                <a:gd name="T3" fmla="*/ 0 h 102"/>
                <a:gd name="T4" fmla="*/ 67 w 100"/>
                <a:gd name="T5" fmla="*/ 102 h 102"/>
                <a:gd name="T6" fmla="*/ 0 w 100"/>
                <a:gd name="T7" fmla="*/ 33 h 1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102"/>
                <a:gd name="T14" fmla="*/ 100 w 100"/>
                <a:gd name="T15" fmla="*/ 102 h 1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102">
                  <a:moveTo>
                    <a:pt x="0" y="33"/>
                  </a:moveTo>
                  <a:lnTo>
                    <a:pt x="100" y="0"/>
                  </a:lnTo>
                  <a:lnTo>
                    <a:pt x="67" y="102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27" name="Freeform 22"/>
            <p:cNvSpPr>
              <a:spLocks/>
            </p:cNvSpPr>
            <p:nvPr/>
          </p:nvSpPr>
          <p:spPr bwMode="auto">
            <a:xfrm>
              <a:off x="5174" y="2223"/>
              <a:ext cx="848" cy="847"/>
            </a:xfrm>
            <a:custGeom>
              <a:avLst/>
              <a:gdLst>
                <a:gd name="T0" fmla="*/ 0 w 848"/>
                <a:gd name="T1" fmla="*/ 0 h 847"/>
                <a:gd name="T2" fmla="*/ 848 w 848"/>
                <a:gd name="T3" fmla="*/ 847 h 847"/>
                <a:gd name="T4" fmla="*/ 484 w 848"/>
                <a:gd name="T5" fmla="*/ 483 h 847"/>
                <a:gd name="T6" fmla="*/ 0 60000 65536"/>
                <a:gd name="T7" fmla="*/ 0 60000 65536"/>
                <a:gd name="T8" fmla="*/ 0 60000 65536"/>
                <a:gd name="T9" fmla="*/ 0 w 848"/>
                <a:gd name="T10" fmla="*/ 0 h 847"/>
                <a:gd name="T11" fmla="*/ 848 w 848"/>
                <a:gd name="T12" fmla="*/ 847 h 8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8" h="847">
                  <a:moveTo>
                    <a:pt x="0" y="0"/>
                  </a:moveTo>
                  <a:lnTo>
                    <a:pt x="848" y="847"/>
                  </a:lnTo>
                  <a:lnTo>
                    <a:pt x="484" y="48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28" name="Freeform 23"/>
            <p:cNvSpPr>
              <a:spLocks/>
            </p:cNvSpPr>
            <p:nvPr/>
          </p:nvSpPr>
          <p:spPr bwMode="auto">
            <a:xfrm>
              <a:off x="5598" y="2646"/>
              <a:ext cx="103" cy="103"/>
            </a:xfrm>
            <a:custGeom>
              <a:avLst/>
              <a:gdLst>
                <a:gd name="T0" fmla="*/ 34 w 103"/>
                <a:gd name="T1" fmla="*/ 103 h 103"/>
                <a:gd name="T2" fmla="*/ 0 w 103"/>
                <a:gd name="T3" fmla="*/ 0 h 103"/>
                <a:gd name="T4" fmla="*/ 103 w 103"/>
                <a:gd name="T5" fmla="*/ 34 h 103"/>
                <a:gd name="T6" fmla="*/ 34 w 103"/>
                <a:gd name="T7" fmla="*/ 103 h 1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3"/>
                <a:gd name="T13" fmla="*/ 0 h 103"/>
                <a:gd name="T14" fmla="*/ 103 w 103"/>
                <a:gd name="T15" fmla="*/ 103 h 1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3" h="103">
                  <a:moveTo>
                    <a:pt x="34" y="103"/>
                  </a:moveTo>
                  <a:lnTo>
                    <a:pt x="0" y="0"/>
                  </a:lnTo>
                  <a:lnTo>
                    <a:pt x="103" y="34"/>
                  </a:lnTo>
                  <a:lnTo>
                    <a:pt x="34" y="1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29" name="Freeform 24"/>
            <p:cNvSpPr>
              <a:spLocks/>
            </p:cNvSpPr>
            <p:nvPr/>
          </p:nvSpPr>
          <p:spPr bwMode="auto">
            <a:xfrm>
              <a:off x="4327" y="3070"/>
              <a:ext cx="1695" cy="1"/>
            </a:xfrm>
            <a:custGeom>
              <a:avLst/>
              <a:gdLst>
                <a:gd name="T0" fmla="*/ 1695 w 1695"/>
                <a:gd name="T1" fmla="*/ 0 h 1"/>
                <a:gd name="T2" fmla="*/ 0 w 1695"/>
                <a:gd name="T3" fmla="*/ 0 h 1"/>
                <a:gd name="T4" fmla="*/ 764 w 1695"/>
                <a:gd name="T5" fmla="*/ 0 h 1"/>
                <a:gd name="T6" fmla="*/ 0 60000 65536"/>
                <a:gd name="T7" fmla="*/ 0 60000 65536"/>
                <a:gd name="T8" fmla="*/ 0 60000 65536"/>
                <a:gd name="T9" fmla="*/ 0 w 1695"/>
                <a:gd name="T10" fmla="*/ 0 h 1"/>
                <a:gd name="T11" fmla="*/ 1695 w 169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5" h="1">
                  <a:moveTo>
                    <a:pt x="1695" y="0"/>
                  </a:moveTo>
                  <a:lnTo>
                    <a:pt x="0" y="0"/>
                  </a:lnTo>
                  <a:lnTo>
                    <a:pt x="764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30" name="Freeform 25"/>
            <p:cNvSpPr>
              <a:spLocks/>
            </p:cNvSpPr>
            <p:nvPr/>
          </p:nvSpPr>
          <p:spPr bwMode="auto">
            <a:xfrm>
              <a:off x="5079" y="3022"/>
              <a:ext cx="95" cy="96"/>
            </a:xfrm>
            <a:custGeom>
              <a:avLst/>
              <a:gdLst>
                <a:gd name="T0" fmla="*/ 0 w 95"/>
                <a:gd name="T1" fmla="*/ 0 h 96"/>
                <a:gd name="T2" fmla="*/ 95 w 95"/>
                <a:gd name="T3" fmla="*/ 48 h 96"/>
                <a:gd name="T4" fmla="*/ 0 w 95"/>
                <a:gd name="T5" fmla="*/ 96 h 96"/>
                <a:gd name="T6" fmla="*/ 0 w 95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"/>
                <a:gd name="T13" fmla="*/ 0 h 96"/>
                <a:gd name="T14" fmla="*/ 95 w 95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5" h="96">
                  <a:moveTo>
                    <a:pt x="0" y="0"/>
                  </a:moveTo>
                  <a:lnTo>
                    <a:pt x="95" y="48"/>
                  </a:lnTo>
                  <a:lnTo>
                    <a:pt x="0" y="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75780" name="Group 26"/>
          <p:cNvGrpSpPr>
            <a:grpSpLocks/>
          </p:cNvGrpSpPr>
          <p:nvPr/>
        </p:nvGrpSpPr>
        <p:grpSpPr bwMode="auto">
          <a:xfrm>
            <a:off x="5429275" y="3068960"/>
            <a:ext cx="2643187" cy="2717479"/>
            <a:chOff x="7016" y="1896"/>
            <a:chExt cx="2253" cy="2347"/>
          </a:xfrm>
        </p:grpSpPr>
        <p:sp>
          <p:nvSpPr>
            <p:cNvPr id="75783" name="Freeform 27"/>
            <p:cNvSpPr>
              <a:spLocks/>
            </p:cNvSpPr>
            <p:nvPr/>
          </p:nvSpPr>
          <p:spPr bwMode="auto">
            <a:xfrm>
              <a:off x="7251" y="3028"/>
              <a:ext cx="85" cy="84"/>
            </a:xfrm>
            <a:custGeom>
              <a:avLst/>
              <a:gdLst>
                <a:gd name="T0" fmla="*/ 0 w 85"/>
                <a:gd name="T1" fmla="*/ 42 h 84"/>
                <a:gd name="T2" fmla="*/ 0 w 85"/>
                <a:gd name="T3" fmla="*/ 39 h 84"/>
                <a:gd name="T4" fmla="*/ 2 w 85"/>
                <a:gd name="T5" fmla="*/ 33 h 84"/>
                <a:gd name="T6" fmla="*/ 3 w 85"/>
                <a:gd name="T7" fmla="*/ 26 h 84"/>
                <a:gd name="T8" fmla="*/ 7 w 85"/>
                <a:gd name="T9" fmla="*/ 19 h 84"/>
                <a:gd name="T10" fmla="*/ 12 w 85"/>
                <a:gd name="T11" fmla="*/ 12 h 84"/>
                <a:gd name="T12" fmla="*/ 19 w 85"/>
                <a:gd name="T13" fmla="*/ 7 h 84"/>
                <a:gd name="T14" fmla="*/ 26 w 85"/>
                <a:gd name="T15" fmla="*/ 3 h 84"/>
                <a:gd name="T16" fmla="*/ 33 w 85"/>
                <a:gd name="T17" fmla="*/ 2 h 84"/>
                <a:gd name="T18" fmla="*/ 39 w 85"/>
                <a:gd name="T19" fmla="*/ 0 h 84"/>
                <a:gd name="T20" fmla="*/ 42 w 85"/>
                <a:gd name="T21" fmla="*/ 0 h 84"/>
                <a:gd name="T22" fmla="*/ 48 w 85"/>
                <a:gd name="T23" fmla="*/ 0 h 84"/>
                <a:gd name="T24" fmla="*/ 51 w 85"/>
                <a:gd name="T25" fmla="*/ 2 h 84"/>
                <a:gd name="T26" fmla="*/ 60 w 85"/>
                <a:gd name="T27" fmla="*/ 3 h 84"/>
                <a:gd name="T28" fmla="*/ 67 w 85"/>
                <a:gd name="T29" fmla="*/ 7 h 84"/>
                <a:gd name="T30" fmla="*/ 72 w 85"/>
                <a:gd name="T31" fmla="*/ 12 h 84"/>
                <a:gd name="T32" fmla="*/ 78 w 85"/>
                <a:gd name="T33" fmla="*/ 19 h 84"/>
                <a:gd name="T34" fmla="*/ 81 w 85"/>
                <a:gd name="T35" fmla="*/ 26 h 84"/>
                <a:gd name="T36" fmla="*/ 85 w 85"/>
                <a:gd name="T37" fmla="*/ 33 h 84"/>
                <a:gd name="T38" fmla="*/ 85 w 85"/>
                <a:gd name="T39" fmla="*/ 39 h 84"/>
                <a:gd name="T40" fmla="*/ 85 w 85"/>
                <a:gd name="T41" fmla="*/ 42 h 84"/>
                <a:gd name="T42" fmla="*/ 85 w 85"/>
                <a:gd name="T43" fmla="*/ 42 h 84"/>
                <a:gd name="T44" fmla="*/ 85 w 85"/>
                <a:gd name="T45" fmla="*/ 47 h 84"/>
                <a:gd name="T46" fmla="*/ 85 w 85"/>
                <a:gd name="T47" fmla="*/ 51 h 84"/>
                <a:gd name="T48" fmla="*/ 81 w 85"/>
                <a:gd name="T49" fmla="*/ 60 h 84"/>
                <a:gd name="T50" fmla="*/ 78 w 85"/>
                <a:gd name="T51" fmla="*/ 67 h 84"/>
                <a:gd name="T52" fmla="*/ 72 w 85"/>
                <a:gd name="T53" fmla="*/ 72 h 84"/>
                <a:gd name="T54" fmla="*/ 67 w 85"/>
                <a:gd name="T55" fmla="*/ 77 h 84"/>
                <a:gd name="T56" fmla="*/ 60 w 85"/>
                <a:gd name="T57" fmla="*/ 81 h 84"/>
                <a:gd name="T58" fmla="*/ 51 w 85"/>
                <a:gd name="T59" fmla="*/ 84 h 84"/>
                <a:gd name="T60" fmla="*/ 48 w 85"/>
                <a:gd name="T61" fmla="*/ 84 h 84"/>
                <a:gd name="T62" fmla="*/ 42 w 85"/>
                <a:gd name="T63" fmla="*/ 84 h 84"/>
                <a:gd name="T64" fmla="*/ 39 w 85"/>
                <a:gd name="T65" fmla="*/ 84 h 84"/>
                <a:gd name="T66" fmla="*/ 33 w 85"/>
                <a:gd name="T67" fmla="*/ 84 h 84"/>
                <a:gd name="T68" fmla="*/ 26 w 85"/>
                <a:gd name="T69" fmla="*/ 81 h 84"/>
                <a:gd name="T70" fmla="*/ 19 w 85"/>
                <a:gd name="T71" fmla="*/ 77 h 84"/>
                <a:gd name="T72" fmla="*/ 12 w 85"/>
                <a:gd name="T73" fmla="*/ 72 h 84"/>
                <a:gd name="T74" fmla="*/ 7 w 85"/>
                <a:gd name="T75" fmla="*/ 67 h 84"/>
                <a:gd name="T76" fmla="*/ 3 w 85"/>
                <a:gd name="T77" fmla="*/ 60 h 84"/>
                <a:gd name="T78" fmla="*/ 2 w 85"/>
                <a:gd name="T79" fmla="*/ 51 h 84"/>
                <a:gd name="T80" fmla="*/ 0 w 85"/>
                <a:gd name="T81" fmla="*/ 47 h 84"/>
                <a:gd name="T82" fmla="*/ 0 w 85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4"/>
                <a:gd name="T128" fmla="*/ 85 w 85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4">
                  <a:moveTo>
                    <a:pt x="0" y="42"/>
                  </a:moveTo>
                  <a:lnTo>
                    <a:pt x="0" y="39"/>
                  </a:lnTo>
                  <a:lnTo>
                    <a:pt x="2" y="33"/>
                  </a:lnTo>
                  <a:lnTo>
                    <a:pt x="3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6" y="3"/>
                  </a:lnTo>
                  <a:lnTo>
                    <a:pt x="33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3"/>
                  </a:lnTo>
                  <a:lnTo>
                    <a:pt x="67" y="7"/>
                  </a:lnTo>
                  <a:lnTo>
                    <a:pt x="72" y="12"/>
                  </a:lnTo>
                  <a:lnTo>
                    <a:pt x="78" y="19"/>
                  </a:lnTo>
                  <a:lnTo>
                    <a:pt x="81" y="26"/>
                  </a:lnTo>
                  <a:lnTo>
                    <a:pt x="85" y="33"/>
                  </a:lnTo>
                  <a:lnTo>
                    <a:pt x="85" y="39"/>
                  </a:lnTo>
                  <a:lnTo>
                    <a:pt x="85" y="42"/>
                  </a:lnTo>
                  <a:lnTo>
                    <a:pt x="85" y="47"/>
                  </a:lnTo>
                  <a:lnTo>
                    <a:pt x="85" y="51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2"/>
                  </a:lnTo>
                  <a:lnTo>
                    <a:pt x="67" y="77"/>
                  </a:lnTo>
                  <a:lnTo>
                    <a:pt x="60" y="81"/>
                  </a:lnTo>
                  <a:lnTo>
                    <a:pt x="51" y="84"/>
                  </a:lnTo>
                  <a:lnTo>
                    <a:pt x="48" y="84"/>
                  </a:lnTo>
                  <a:lnTo>
                    <a:pt x="42" y="84"/>
                  </a:lnTo>
                  <a:lnTo>
                    <a:pt x="39" y="84"/>
                  </a:lnTo>
                  <a:lnTo>
                    <a:pt x="33" y="84"/>
                  </a:lnTo>
                  <a:lnTo>
                    <a:pt x="26" y="81"/>
                  </a:lnTo>
                  <a:lnTo>
                    <a:pt x="19" y="77"/>
                  </a:lnTo>
                  <a:lnTo>
                    <a:pt x="12" y="72"/>
                  </a:lnTo>
                  <a:lnTo>
                    <a:pt x="7" y="67"/>
                  </a:lnTo>
                  <a:lnTo>
                    <a:pt x="3" y="60"/>
                  </a:lnTo>
                  <a:lnTo>
                    <a:pt x="2" y="51"/>
                  </a:lnTo>
                  <a:lnTo>
                    <a:pt x="0" y="47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84" name="Freeform 28"/>
            <p:cNvSpPr>
              <a:spLocks/>
            </p:cNvSpPr>
            <p:nvPr/>
          </p:nvSpPr>
          <p:spPr bwMode="auto">
            <a:xfrm>
              <a:off x="7251" y="3028"/>
              <a:ext cx="85" cy="84"/>
            </a:xfrm>
            <a:custGeom>
              <a:avLst/>
              <a:gdLst>
                <a:gd name="T0" fmla="*/ 0 w 85"/>
                <a:gd name="T1" fmla="*/ 42 h 84"/>
                <a:gd name="T2" fmla="*/ 0 w 85"/>
                <a:gd name="T3" fmla="*/ 39 h 84"/>
                <a:gd name="T4" fmla="*/ 2 w 85"/>
                <a:gd name="T5" fmla="*/ 33 h 84"/>
                <a:gd name="T6" fmla="*/ 3 w 85"/>
                <a:gd name="T7" fmla="*/ 26 h 84"/>
                <a:gd name="T8" fmla="*/ 7 w 85"/>
                <a:gd name="T9" fmla="*/ 19 h 84"/>
                <a:gd name="T10" fmla="*/ 12 w 85"/>
                <a:gd name="T11" fmla="*/ 12 h 84"/>
                <a:gd name="T12" fmla="*/ 19 w 85"/>
                <a:gd name="T13" fmla="*/ 7 h 84"/>
                <a:gd name="T14" fmla="*/ 26 w 85"/>
                <a:gd name="T15" fmla="*/ 3 h 84"/>
                <a:gd name="T16" fmla="*/ 33 w 85"/>
                <a:gd name="T17" fmla="*/ 2 h 84"/>
                <a:gd name="T18" fmla="*/ 39 w 85"/>
                <a:gd name="T19" fmla="*/ 0 h 84"/>
                <a:gd name="T20" fmla="*/ 42 w 85"/>
                <a:gd name="T21" fmla="*/ 0 h 84"/>
                <a:gd name="T22" fmla="*/ 48 w 85"/>
                <a:gd name="T23" fmla="*/ 0 h 84"/>
                <a:gd name="T24" fmla="*/ 51 w 85"/>
                <a:gd name="T25" fmla="*/ 2 h 84"/>
                <a:gd name="T26" fmla="*/ 60 w 85"/>
                <a:gd name="T27" fmla="*/ 3 h 84"/>
                <a:gd name="T28" fmla="*/ 67 w 85"/>
                <a:gd name="T29" fmla="*/ 7 h 84"/>
                <a:gd name="T30" fmla="*/ 72 w 85"/>
                <a:gd name="T31" fmla="*/ 12 h 84"/>
                <a:gd name="T32" fmla="*/ 78 w 85"/>
                <a:gd name="T33" fmla="*/ 19 h 84"/>
                <a:gd name="T34" fmla="*/ 81 w 85"/>
                <a:gd name="T35" fmla="*/ 26 h 84"/>
                <a:gd name="T36" fmla="*/ 85 w 85"/>
                <a:gd name="T37" fmla="*/ 33 h 84"/>
                <a:gd name="T38" fmla="*/ 85 w 85"/>
                <a:gd name="T39" fmla="*/ 39 h 84"/>
                <a:gd name="T40" fmla="*/ 85 w 85"/>
                <a:gd name="T41" fmla="*/ 42 h 84"/>
                <a:gd name="T42" fmla="*/ 85 w 85"/>
                <a:gd name="T43" fmla="*/ 42 h 84"/>
                <a:gd name="T44" fmla="*/ 85 w 85"/>
                <a:gd name="T45" fmla="*/ 47 h 84"/>
                <a:gd name="T46" fmla="*/ 85 w 85"/>
                <a:gd name="T47" fmla="*/ 51 h 84"/>
                <a:gd name="T48" fmla="*/ 81 w 85"/>
                <a:gd name="T49" fmla="*/ 60 h 84"/>
                <a:gd name="T50" fmla="*/ 78 w 85"/>
                <a:gd name="T51" fmla="*/ 67 h 84"/>
                <a:gd name="T52" fmla="*/ 72 w 85"/>
                <a:gd name="T53" fmla="*/ 72 h 84"/>
                <a:gd name="T54" fmla="*/ 67 w 85"/>
                <a:gd name="T55" fmla="*/ 77 h 84"/>
                <a:gd name="T56" fmla="*/ 60 w 85"/>
                <a:gd name="T57" fmla="*/ 81 h 84"/>
                <a:gd name="T58" fmla="*/ 51 w 85"/>
                <a:gd name="T59" fmla="*/ 84 h 84"/>
                <a:gd name="T60" fmla="*/ 48 w 85"/>
                <a:gd name="T61" fmla="*/ 84 h 84"/>
                <a:gd name="T62" fmla="*/ 42 w 85"/>
                <a:gd name="T63" fmla="*/ 84 h 84"/>
                <a:gd name="T64" fmla="*/ 39 w 85"/>
                <a:gd name="T65" fmla="*/ 84 h 84"/>
                <a:gd name="T66" fmla="*/ 33 w 85"/>
                <a:gd name="T67" fmla="*/ 84 h 84"/>
                <a:gd name="T68" fmla="*/ 26 w 85"/>
                <a:gd name="T69" fmla="*/ 81 h 84"/>
                <a:gd name="T70" fmla="*/ 19 w 85"/>
                <a:gd name="T71" fmla="*/ 77 h 84"/>
                <a:gd name="T72" fmla="*/ 12 w 85"/>
                <a:gd name="T73" fmla="*/ 72 h 84"/>
                <a:gd name="T74" fmla="*/ 7 w 85"/>
                <a:gd name="T75" fmla="*/ 67 h 84"/>
                <a:gd name="T76" fmla="*/ 3 w 85"/>
                <a:gd name="T77" fmla="*/ 60 h 84"/>
                <a:gd name="T78" fmla="*/ 2 w 85"/>
                <a:gd name="T79" fmla="*/ 51 h 84"/>
                <a:gd name="T80" fmla="*/ 0 w 85"/>
                <a:gd name="T81" fmla="*/ 47 h 84"/>
                <a:gd name="T82" fmla="*/ 0 w 85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4"/>
                <a:gd name="T128" fmla="*/ 85 w 85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4">
                  <a:moveTo>
                    <a:pt x="0" y="42"/>
                  </a:moveTo>
                  <a:lnTo>
                    <a:pt x="0" y="39"/>
                  </a:lnTo>
                  <a:lnTo>
                    <a:pt x="2" y="33"/>
                  </a:lnTo>
                  <a:lnTo>
                    <a:pt x="3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6" y="3"/>
                  </a:lnTo>
                  <a:lnTo>
                    <a:pt x="33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3"/>
                  </a:lnTo>
                  <a:lnTo>
                    <a:pt x="67" y="7"/>
                  </a:lnTo>
                  <a:lnTo>
                    <a:pt x="72" y="12"/>
                  </a:lnTo>
                  <a:lnTo>
                    <a:pt x="78" y="19"/>
                  </a:lnTo>
                  <a:lnTo>
                    <a:pt x="81" y="26"/>
                  </a:lnTo>
                  <a:lnTo>
                    <a:pt x="85" y="33"/>
                  </a:lnTo>
                  <a:lnTo>
                    <a:pt x="85" y="39"/>
                  </a:lnTo>
                  <a:lnTo>
                    <a:pt x="85" y="42"/>
                  </a:lnTo>
                  <a:lnTo>
                    <a:pt x="85" y="47"/>
                  </a:lnTo>
                  <a:lnTo>
                    <a:pt x="85" y="51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2"/>
                  </a:lnTo>
                  <a:lnTo>
                    <a:pt x="67" y="77"/>
                  </a:lnTo>
                  <a:lnTo>
                    <a:pt x="60" y="81"/>
                  </a:lnTo>
                  <a:lnTo>
                    <a:pt x="51" y="84"/>
                  </a:lnTo>
                  <a:lnTo>
                    <a:pt x="48" y="84"/>
                  </a:lnTo>
                  <a:lnTo>
                    <a:pt x="42" y="84"/>
                  </a:lnTo>
                  <a:lnTo>
                    <a:pt x="39" y="84"/>
                  </a:lnTo>
                  <a:lnTo>
                    <a:pt x="33" y="84"/>
                  </a:lnTo>
                  <a:lnTo>
                    <a:pt x="26" y="81"/>
                  </a:lnTo>
                  <a:lnTo>
                    <a:pt x="19" y="77"/>
                  </a:lnTo>
                  <a:lnTo>
                    <a:pt x="12" y="72"/>
                  </a:lnTo>
                  <a:lnTo>
                    <a:pt x="7" y="67"/>
                  </a:lnTo>
                  <a:lnTo>
                    <a:pt x="3" y="60"/>
                  </a:lnTo>
                  <a:lnTo>
                    <a:pt x="2" y="51"/>
                  </a:lnTo>
                  <a:lnTo>
                    <a:pt x="0" y="47"/>
                  </a:lnTo>
                  <a:lnTo>
                    <a:pt x="0" y="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85" name="Freeform 29"/>
            <p:cNvSpPr>
              <a:spLocks/>
            </p:cNvSpPr>
            <p:nvPr/>
          </p:nvSpPr>
          <p:spPr bwMode="auto">
            <a:xfrm>
              <a:off x="8098" y="3875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8 w 85"/>
                <a:gd name="T9" fmla="*/ 20 h 85"/>
                <a:gd name="T10" fmla="*/ 13 w 85"/>
                <a:gd name="T11" fmla="*/ 13 h 85"/>
                <a:gd name="T12" fmla="*/ 20 w 85"/>
                <a:gd name="T13" fmla="*/ 7 h 85"/>
                <a:gd name="T14" fmla="*/ 27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3 w 85"/>
                <a:gd name="T21" fmla="*/ 0 h 85"/>
                <a:gd name="T22" fmla="*/ 48 w 85"/>
                <a:gd name="T23" fmla="*/ 0 h 85"/>
                <a:gd name="T24" fmla="*/ 52 w 85"/>
                <a:gd name="T25" fmla="*/ 2 h 85"/>
                <a:gd name="T26" fmla="*/ 61 w 85"/>
                <a:gd name="T27" fmla="*/ 4 h 85"/>
                <a:gd name="T28" fmla="*/ 68 w 85"/>
                <a:gd name="T29" fmla="*/ 7 h 85"/>
                <a:gd name="T30" fmla="*/ 73 w 85"/>
                <a:gd name="T31" fmla="*/ 13 h 85"/>
                <a:gd name="T32" fmla="*/ 78 w 85"/>
                <a:gd name="T33" fmla="*/ 20 h 85"/>
                <a:gd name="T34" fmla="*/ 82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1 h 85"/>
                <a:gd name="T48" fmla="*/ 82 w 85"/>
                <a:gd name="T49" fmla="*/ 60 h 85"/>
                <a:gd name="T50" fmla="*/ 78 w 85"/>
                <a:gd name="T51" fmla="*/ 67 h 85"/>
                <a:gd name="T52" fmla="*/ 73 w 85"/>
                <a:gd name="T53" fmla="*/ 73 h 85"/>
                <a:gd name="T54" fmla="*/ 68 w 85"/>
                <a:gd name="T55" fmla="*/ 78 h 85"/>
                <a:gd name="T56" fmla="*/ 61 w 85"/>
                <a:gd name="T57" fmla="*/ 81 h 85"/>
                <a:gd name="T58" fmla="*/ 52 w 85"/>
                <a:gd name="T59" fmla="*/ 85 h 85"/>
                <a:gd name="T60" fmla="*/ 48 w 85"/>
                <a:gd name="T61" fmla="*/ 85 h 85"/>
                <a:gd name="T62" fmla="*/ 43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7 w 85"/>
                <a:gd name="T69" fmla="*/ 81 h 85"/>
                <a:gd name="T70" fmla="*/ 20 w 85"/>
                <a:gd name="T71" fmla="*/ 78 h 85"/>
                <a:gd name="T72" fmla="*/ 13 w 85"/>
                <a:gd name="T73" fmla="*/ 73 h 85"/>
                <a:gd name="T74" fmla="*/ 8 w 85"/>
                <a:gd name="T75" fmla="*/ 67 h 85"/>
                <a:gd name="T76" fmla="*/ 4 w 85"/>
                <a:gd name="T77" fmla="*/ 60 h 85"/>
                <a:gd name="T78" fmla="*/ 2 w 85"/>
                <a:gd name="T79" fmla="*/ 51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8" y="20"/>
                  </a:lnTo>
                  <a:lnTo>
                    <a:pt x="13" y="13"/>
                  </a:lnTo>
                  <a:lnTo>
                    <a:pt x="20" y="7"/>
                  </a:lnTo>
                  <a:lnTo>
                    <a:pt x="27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61" y="4"/>
                  </a:lnTo>
                  <a:lnTo>
                    <a:pt x="68" y="7"/>
                  </a:lnTo>
                  <a:lnTo>
                    <a:pt x="73" y="13"/>
                  </a:lnTo>
                  <a:lnTo>
                    <a:pt x="78" y="20"/>
                  </a:lnTo>
                  <a:lnTo>
                    <a:pt x="82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1"/>
                  </a:lnTo>
                  <a:lnTo>
                    <a:pt x="82" y="60"/>
                  </a:lnTo>
                  <a:lnTo>
                    <a:pt x="78" y="67"/>
                  </a:lnTo>
                  <a:lnTo>
                    <a:pt x="73" y="73"/>
                  </a:lnTo>
                  <a:lnTo>
                    <a:pt x="68" y="78"/>
                  </a:lnTo>
                  <a:lnTo>
                    <a:pt x="61" y="81"/>
                  </a:lnTo>
                  <a:lnTo>
                    <a:pt x="52" y="85"/>
                  </a:lnTo>
                  <a:lnTo>
                    <a:pt x="48" y="85"/>
                  </a:lnTo>
                  <a:lnTo>
                    <a:pt x="43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7" y="81"/>
                  </a:lnTo>
                  <a:lnTo>
                    <a:pt x="20" y="78"/>
                  </a:lnTo>
                  <a:lnTo>
                    <a:pt x="13" y="73"/>
                  </a:lnTo>
                  <a:lnTo>
                    <a:pt x="8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86" name="Freeform 30"/>
            <p:cNvSpPr>
              <a:spLocks/>
            </p:cNvSpPr>
            <p:nvPr/>
          </p:nvSpPr>
          <p:spPr bwMode="auto">
            <a:xfrm>
              <a:off x="8098" y="3875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8 w 85"/>
                <a:gd name="T9" fmla="*/ 20 h 85"/>
                <a:gd name="T10" fmla="*/ 13 w 85"/>
                <a:gd name="T11" fmla="*/ 13 h 85"/>
                <a:gd name="T12" fmla="*/ 20 w 85"/>
                <a:gd name="T13" fmla="*/ 7 h 85"/>
                <a:gd name="T14" fmla="*/ 27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3 w 85"/>
                <a:gd name="T21" fmla="*/ 0 h 85"/>
                <a:gd name="T22" fmla="*/ 48 w 85"/>
                <a:gd name="T23" fmla="*/ 0 h 85"/>
                <a:gd name="T24" fmla="*/ 52 w 85"/>
                <a:gd name="T25" fmla="*/ 2 h 85"/>
                <a:gd name="T26" fmla="*/ 61 w 85"/>
                <a:gd name="T27" fmla="*/ 4 h 85"/>
                <a:gd name="T28" fmla="*/ 68 w 85"/>
                <a:gd name="T29" fmla="*/ 7 h 85"/>
                <a:gd name="T30" fmla="*/ 73 w 85"/>
                <a:gd name="T31" fmla="*/ 13 h 85"/>
                <a:gd name="T32" fmla="*/ 78 w 85"/>
                <a:gd name="T33" fmla="*/ 20 h 85"/>
                <a:gd name="T34" fmla="*/ 82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1 h 85"/>
                <a:gd name="T48" fmla="*/ 82 w 85"/>
                <a:gd name="T49" fmla="*/ 60 h 85"/>
                <a:gd name="T50" fmla="*/ 78 w 85"/>
                <a:gd name="T51" fmla="*/ 67 h 85"/>
                <a:gd name="T52" fmla="*/ 73 w 85"/>
                <a:gd name="T53" fmla="*/ 73 h 85"/>
                <a:gd name="T54" fmla="*/ 68 w 85"/>
                <a:gd name="T55" fmla="*/ 78 h 85"/>
                <a:gd name="T56" fmla="*/ 61 w 85"/>
                <a:gd name="T57" fmla="*/ 81 h 85"/>
                <a:gd name="T58" fmla="*/ 52 w 85"/>
                <a:gd name="T59" fmla="*/ 85 h 85"/>
                <a:gd name="T60" fmla="*/ 48 w 85"/>
                <a:gd name="T61" fmla="*/ 85 h 85"/>
                <a:gd name="T62" fmla="*/ 43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7 w 85"/>
                <a:gd name="T69" fmla="*/ 81 h 85"/>
                <a:gd name="T70" fmla="*/ 20 w 85"/>
                <a:gd name="T71" fmla="*/ 78 h 85"/>
                <a:gd name="T72" fmla="*/ 13 w 85"/>
                <a:gd name="T73" fmla="*/ 73 h 85"/>
                <a:gd name="T74" fmla="*/ 8 w 85"/>
                <a:gd name="T75" fmla="*/ 67 h 85"/>
                <a:gd name="T76" fmla="*/ 4 w 85"/>
                <a:gd name="T77" fmla="*/ 60 h 85"/>
                <a:gd name="T78" fmla="*/ 2 w 85"/>
                <a:gd name="T79" fmla="*/ 51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8" y="20"/>
                  </a:lnTo>
                  <a:lnTo>
                    <a:pt x="13" y="13"/>
                  </a:lnTo>
                  <a:lnTo>
                    <a:pt x="20" y="7"/>
                  </a:lnTo>
                  <a:lnTo>
                    <a:pt x="27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61" y="4"/>
                  </a:lnTo>
                  <a:lnTo>
                    <a:pt x="68" y="7"/>
                  </a:lnTo>
                  <a:lnTo>
                    <a:pt x="73" y="13"/>
                  </a:lnTo>
                  <a:lnTo>
                    <a:pt x="78" y="20"/>
                  </a:lnTo>
                  <a:lnTo>
                    <a:pt x="82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1"/>
                  </a:lnTo>
                  <a:lnTo>
                    <a:pt x="82" y="60"/>
                  </a:lnTo>
                  <a:lnTo>
                    <a:pt x="78" y="67"/>
                  </a:lnTo>
                  <a:lnTo>
                    <a:pt x="73" y="73"/>
                  </a:lnTo>
                  <a:lnTo>
                    <a:pt x="68" y="78"/>
                  </a:lnTo>
                  <a:lnTo>
                    <a:pt x="61" y="81"/>
                  </a:lnTo>
                  <a:lnTo>
                    <a:pt x="52" y="85"/>
                  </a:lnTo>
                  <a:lnTo>
                    <a:pt x="48" y="85"/>
                  </a:lnTo>
                  <a:lnTo>
                    <a:pt x="43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7" y="81"/>
                  </a:lnTo>
                  <a:lnTo>
                    <a:pt x="20" y="78"/>
                  </a:lnTo>
                  <a:lnTo>
                    <a:pt x="13" y="73"/>
                  </a:lnTo>
                  <a:lnTo>
                    <a:pt x="8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8"/>
                  </a:lnTo>
                  <a:lnTo>
                    <a:pt x="0" y="4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87" name="Freeform 31"/>
            <p:cNvSpPr>
              <a:spLocks/>
            </p:cNvSpPr>
            <p:nvPr/>
          </p:nvSpPr>
          <p:spPr bwMode="auto">
            <a:xfrm>
              <a:off x="8098" y="2180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8 w 85"/>
                <a:gd name="T9" fmla="*/ 20 h 85"/>
                <a:gd name="T10" fmla="*/ 13 w 85"/>
                <a:gd name="T11" fmla="*/ 13 h 85"/>
                <a:gd name="T12" fmla="*/ 20 w 85"/>
                <a:gd name="T13" fmla="*/ 7 h 85"/>
                <a:gd name="T14" fmla="*/ 27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3 w 85"/>
                <a:gd name="T21" fmla="*/ 0 h 85"/>
                <a:gd name="T22" fmla="*/ 48 w 85"/>
                <a:gd name="T23" fmla="*/ 0 h 85"/>
                <a:gd name="T24" fmla="*/ 52 w 85"/>
                <a:gd name="T25" fmla="*/ 2 h 85"/>
                <a:gd name="T26" fmla="*/ 61 w 85"/>
                <a:gd name="T27" fmla="*/ 4 h 85"/>
                <a:gd name="T28" fmla="*/ 68 w 85"/>
                <a:gd name="T29" fmla="*/ 7 h 85"/>
                <a:gd name="T30" fmla="*/ 73 w 85"/>
                <a:gd name="T31" fmla="*/ 13 h 85"/>
                <a:gd name="T32" fmla="*/ 78 w 85"/>
                <a:gd name="T33" fmla="*/ 20 h 85"/>
                <a:gd name="T34" fmla="*/ 82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2 h 85"/>
                <a:gd name="T48" fmla="*/ 82 w 85"/>
                <a:gd name="T49" fmla="*/ 60 h 85"/>
                <a:gd name="T50" fmla="*/ 78 w 85"/>
                <a:gd name="T51" fmla="*/ 67 h 85"/>
                <a:gd name="T52" fmla="*/ 73 w 85"/>
                <a:gd name="T53" fmla="*/ 73 h 85"/>
                <a:gd name="T54" fmla="*/ 68 w 85"/>
                <a:gd name="T55" fmla="*/ 78 h 85"/>
                <a:gd name="T56" fmla="*/ 61 w 85"/>
                <a:gd name="T57" fmla="*/ 82 h 85"/>
                <a:gd name="T58" fmla="*/ 52 w 85"/>
                <a:gd name="T59" fmla="*/ 85 h 85"/>
                <a:gd name="T60" fmla="*/ 48 w 85"/>
                <a:gd name="T61" fmla="*/ 85 h 85"/>
                <a:gd name="T62" fmla="*/ 43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7 w 85"/>
                <a:gd name="T69" fmla="*/ 82 h 85"/>
                <a:gd name="T70" fmla="*/ 20 w 85"/>
                <a:gd name="T71" fmla="*/ 78 h 85"/>
                <a:gd name="T72" fmla="*/ 13 w 85"/>
                <a:gd name="T73" fmla="*/ 73 h 85"/>
                <a:gd name="T74" fmla="*/ 8 w 85"/>
                <a:gd name="T75" fmla="*/ 67 h 85"/>
                <a:gd name="T76" fmla="*/ 4 w 85"/>
                <a:gd name="T77" fmla="*/ 60 h 85"/>
                <a:gd name="T78" fmla="*/ 2 w 85"/>
                <a:gd name="T79" fmla="*/ 52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8" y="20"/>
                  </a:lnTo>
                  <a:lnTo>
                    <a:pt x="13" y="13"/>
                  </a:lnTo>
                  <a:lnTo>
                    <a:pt x="20" y="7"/>
                  </a:lnTo>
                  <a:lnTo>
                    <a:pt x="27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61" y="4"/>
                  </a:lnTo>
                  <a:lnTo>
                    <a:pt x="68" y="7"/>
                  </a:lnTo>
                  <a:lnTo>
                    <a:pt x="73" y="13"/>
                  </a:lnTo>
                  <a:lnTo>
                    <a:pt x="78" y="20"/>
                  </a:lnTo>
                  <a:lnTo>
                    <a:pt x="82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2"/>
                  </a:lnTo>
                  <a:lnTo>
                    <a:pt x="82" y="60"/>
                  </a:lnTo>
                  <a:lnTo>
                    <a:pt x="78" y="67"/>
                  </a:lnTo>
                  <a:lnTo>
                    <a:pt x="73" y="73"/>
                  </a:lnTo>
                  <a:lnTo>
                    <a:pt x="68" y="78"/>
                  </a:lnTo>
                  <a:lnTo>
                    <a:pt x="61" y="82"/>
                  </a:lnTo>
                  <a:lnTo>
                    <a:pt x="52" y="85"/>
                  </a:lnTo>
                  <a:lnTo>
                    <a:pt x="48" y="85"/>
                  </a:lnTo>
                  <a:lnTo>
                    <a:pt x="43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7" y="82"/>
                  </a:lnTo>
                  <a:lnTo>
                    <a:pt x="20" y="78"/>
                  </a:lnTo>
                  <a:lnTo>
                    <a:pt x="13" y="73"/>
                  </a:lnTo>
                  <a:lnTo>
                    <a:pt x="8" y="67"/>
                  </a:lnTo>
                  <a:lnTo>
                    <a:pt x="4" y="60"/>
                  </a:lnTo>
                  <a:lnTo>
                    <a:pt x="2" y="52"/>
                  </a:lnTo>
                  <a:lnTo>
                    <a:pt x="0" y="4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88" name="Freeform 32"/>
            <p:cNvSpPr>
              <a:spLocks/>
            </p:cNvSpPr>
            <p:nvPr/>
          </p:nvSpPr>
          <p:spPr bwMode="auto">
            <a:xfrm>
              <a:off x="8098" y="2180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8 w 85"/>
                <a:gd name="T9" fmla="*/ 20 h 85"/>
                <a:gd name="T10" fmla="*/ 13 w 85"/>
                <a:gd name="T11" fmla="*/ 13 h 85"/>
                <a:gd name="T12" fmla="*/ 20 w 85"/>
                <a:gd name="T13" fmla="*/ 7 h 85"/>
                <a:gd name="T14" fmla="*/ 27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3 w 85"/>
                <a:gd name="T21" fmla="*/ 0 h 85"/>
                <a:gd name="T22" fmla="*/ 48 w 85"/>
                <a:gd name="T23" fmla="*/ 0 h 85"/>
                <a:gd name="T24" fmla="*/ 52 w 85"/>
                <a:gd name="T25" fmla="*/ 2 h 85"/>
                <a:gd name="T26" fmla="*/ 61 w 85"/>
                <a:gd name="T27" fmla="*/ 4 h 85"/>
                <a:gd name="T28" fmla="*/ 68 w 85"/>
                <a:gd name="T29" fmla="*/ 7 h 85"/>
                <a:gd name="T30" fmla="*/ 73 w 85"/>
                <a:gd name="T31" fmla="*/ 13 h 85"/>
                <a:gd name="T32" fmla="*/ 78 w 85"/>
                <a:gd name="T33" fmla="*/ 20 h 85"/>
                <a:gd name="T34" fmla="*/ 82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2 h 85"/>
                <a:gd name="T48" fmla="*/ 82 w 85"/>
                <a:gd name="T49" fmla="*/ 60 h 85"/>
                <a:gd name="T50" fmla="*/ 78 w 85"/>
                <a:gd name="T51" fmla="*/ 67 h 85"/>
                <a:gd name="T52" fmla="*/ 73 w 85"/>
                <a:gd name="T53" fmla="*/ 73 h 85"/>
                <a:gd name="T54" fmla="*/ 68 w 85"/>
                <a:gd name="T55" fmla="*/ 78 h 85"/>
                <a:gd name="T56" fmla="*/ 61 w 85"/>
                <a:gd name="T57" fmla="*/ 82 h 85"/>
                <a:gd name="T58" fmla="*/ 52 w 85"/>
                <a:gd name="T59" fmla="*/ 85 h 85"/>
                <a:gd name="T60" fmla="*/ 48 w 85"/>
                <a:gd name="T61" fmla="*/ 85 h 85"/>
                <a:gd name="T62" fmla="*/ 43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7 w 85"/>
                <a:gd name="T69" fmla="*/ 82 h 85"/>
                <a:gd name="T70" fmla="*/ 20 w 85"/>
                <a:gd name="T71" fmla="*/ 78 h 85"/>
                <a:gd name="T72" fmla="*/ 13 w 85"/>
                <a:gd name="T73" fmla="*/ 73 h 85"/>
                <a:gd name="T74" fmla="*/ 8 w 85"/>
                <a:gd name="T75" fmla="*/ 67 h 85"/>
                <a:gd name="T76" fmla="*/ 4 w 85"/>
                <a:gd name="T77" fmla="*/ 60 h 85"/>
                <a:gd name="T78" fmla="*/ 2 w 85"/>
                <a:gd name="T79" fmla="*/ 52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8" y="20"/>
                  </a:lnTo>
                  <a:lnTo>
                    <a:pt x="13" y="13"/>
                  </a:lnTo>
                  <a:lnTo>
                    <a:pt x="20" y="7"/>
                  </a:lnTo>
                  <a:lnTo>
                    <a:pt x="27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61" y="4"/>
                  </a:lnTo>
                  <a:lnTo>
                    <a:pt x="68" y="7"/>
                  </a:lnTo>
                  <a:lnTo>
                    <a:pt x="73" y="13"/>
                  </a:lnTo>
                  <a:lnTo>
                    <a:pt x="78" y="20"/>
                  </a:lnTo>
                  <a:lnTo>
                    <a:pt x="82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2"/>
                  </a:lnTo>
                  <a:lnTo>
                    <a:pt x="82" y="60"/>
                  </a:lnTo>
                  <a:lnTo>
                    <a:pt x="78" y="67"/>
                  </a:lnTo>
                  <a:lnTo>
                    <a:pt x="73" y="73"/>
                  </a:lnTo>
                  <a:lnTo>
                    <a:pt x="68" y="78"/>
                  </a:lnTo>
                  <a:lnTo>
                    <a:pt x="61" y="82"/>
                  </a:lnTo>
                  <a:lnTo>
                    <a:pt x="52" y="85"/>
                  </a:lnTo>
                  <a:lnTo>
                    <a:pt x="48" y="85"/>
                  </a:lnTo>
                  <a:lnTo>
                    <a:pt x="43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7" y="82"/>
                  </a:lnTo>
                  <a:lnTo>
                    <a:pt x="20" y="78"/>
                  </a:lnTo>
                  <a:lnTo>
                    <a:pt x="13" y="73"/>
                  </a:lnTo>
                  <a:lnTo>
                    <a:pt x="8" y="67"/>
                  </a:lnTo>
                  <a:lnTo>
                    <a:pt x="4" y="60"/>
                  </a:lnTo>
                  <a:lnTo>
                    <a:pt x="2" y="52"/>
                  </a:lnTo>
                  <a:lnTo>
                    <a:pt x="0" y="48"/>
                  </a:lnTo>
                  <a:lnTo>
                    <a:pt x="0" y="4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89" name="Freeform 33"/>
            <p:cNvSpPr>
              <a:spLocks/>
            </p:cNvSpPr>
            <p:nvPr/>
          </p:nvSpPr>
          <p:spPr bwMode="auto">
            <a:xfrm>
              <a:off x="8946" y="3028"/>
              <a:ext cx="85" cy="84"/>
            </a:xfrm>
            <a:custGeom>
              <a:avLst/>
              <a:gdLst>
                <a:gd name="T0" fmla="*/ 0 w 85"/>
                <a:gd name="T1" fmla="*/ 42 h 84"/>
                <a:gd name="T2" fmla="*/ 0 w 85"/>
                <a:gd name="T3" fmla="*/ 39 h 84"/>
                <a:gd name="T4" fmla="*/ 2 w 85"/>
                <a:gd name="T5" fmla="*/ 33 h 84"/>
                <a:gd name="T6" fmla="*/ 4 w 85"/>
                <a:gd name="T7" fmla="*/ 26 h 84"/>
                <a:gd name="T8" fmla="*/ 7 w 85"/>
                <a:gd name="T9" fmla="*/ 19 h 84"/>
                <a:gd name="T10" fmla="*/ 12 w 85"/>
                <a:gd name="T11" fmla="*/ 12 h 84"/>
                <a:gd name="T12" fmla="*/ 19 w 85"/>
                <a:gd name="T13" fmla="*/ 7 h 84"/>
                <a:gd name="T14" fmla="*/ 27 w 85"/>
                <a:gd name="T15" fmla="*/ 3 h 84"/>
                <a:gd name="T16" fmla="*/ 34 w 85"/>
                <a:gd name="T17" fmla="*/ 2 h 84"/>
                <a:gd name="T18" fmla="*/ 39 w 85"/>
                <a:gd name="T19" fmla="*/ 0 h 84"/>
                <a:gd name="T20" fmla="*/ 42 w 85"/>
                <a:gd name="T21" fmla="*/ 0 h 84"/>
                <a:gd name="T22" fmla="*/ 48 w 85"/>
                <a:gd name="T23" fmla="*/ 0 h 84"/>
                <a:gd name="T24" fmla="*/ 51 w 85"/>
                <a:gd name="T25" fmla="*/ 2 h 84"/>
                <a:gd name="T26" fmla="*/ 60 w 85"/>
                <a:gd name="T27" fmla="*/ 3 h 84"/>
                <a:gd name="T28" fmla="*/ 67 w 85"/>
                <a:gd name="T29" fmla="*/ 7 h 84"/>
                <a:gd name="T30" fmla="*/ 72 w 85"/>
                <a:gd name="T31" fmla="*/ 12 h 84"/>
                <a:gd name="T32" fmla="*/ 78 w 85"/>
                <a:gd name="T33" fmla="*/ 19 h 84"/>
                <a:gd name="T34" fmla="*/ 81 w 85"/>
                <a:gd name="T35" fmla="*/ 26 h 84"/>
                <a:gd name="T36" fmla="*/ 85 w 85"/>
                <a:gd name="T37" fmla="*/ 33 h 84"/>
                <a:gd name="T38" fmla="*/ 85 w 85"/>
                <a:gd name="T39" fmla="*/ 39 h 84"/>
                <a:gd name="T40" fmla="*/ 85 w 85"/>
                <a:gd name="T41" fmla="*/ 42 h 84"/>
                <a:gd name="T42" fmla="*/ 85 w 85"/>
                <a:gd name="T43" fmla="*/ 42 h 84"/>
                <a:gd name="T44" fmla="*/ 85 w 85"/>
                <a:gd name="T45" fmla="*/ 47 h 84"/>
                <a:gd name="T46" fmla="*/ 85 w 85"/>
                <a:gd name="T47" fmla="*/ 51 h 84"/>
                <a:gd name="T48" fmla="*/ 81 w 85"/>
                <a:gd name="T49" fmla="*/ 60 h 84"/>
                <a:gd name="T50" fmla="*/ 78 w 85"/>
                <a:gd name="T51" fmla="*/ 67 h 84"/>
                <a:gd name="T52" fmla="*/ 72 w 85"/>
                <a:gd name="T53" fmla="*/ 72 h 84"/>
                <a:gd name="T54" fmla="*/ 67 w 85"/>
                <a:gd name="T55" fmla="*/ 77 h 84"/>
                <a:gd name="T56" fmla="*/ 60 w 85"/>
                <a:gd name="T57" fmla="*/ 81 h 84"/>
                <a:gd name="T58" fmla="*/ 51 w 85"/>
                <a:gd name="T59" fmla="*/ 84 h 84"/>
                <a:gd name="T60" fmla="*/ 48 w 85"/>
                <a:gd name="T61" fmla="*/ 84 h 84"/>
                <a:gd name="T62" fmla="*/ 42 w 85"/>
                <a:gd name="T63" fmla="*/ 84 h 84"/>
                <a:gd name="T64" fmla="*/ 39 w 85"/>
                <a:gd name="T65" fmla="*/ 84 h 84"/>
                <a:gd name="T66" fmla="*/ 34 w 85"/>
                <a:gd name="T67" fmla="*/ 84 h 84"/>
                <a:gd name="T68" fmla="*/ 27 w 85"/>
                <a:gd name="T69" fmla="*/ 81 h 84"/>
                <a:gd name="T70" fmla="*/ 19 w 85"/>
                <a:gd name="T71" fmla="*/ 77 h 84"/>
                <a:gd name="T72" fmla="*/ 12 w 85"/>
                <a:gd name="T73" fmla="*/ 72 h 84"/>
                <a:gd name="T74" fmla="*/ 7 w 85"/>
                <a:gd name="T75" fmla="*/ 67 h 84"/>
                <a:gd name="T76" fmla="*/ 4 w 85"/>
                <a:gd name="T77" fmla="*/ 60 h 84"/>
                <a:gd name="T78" fmla="*/ 2 w 85"/>
                <a:gd name="T79" fmla="*/ 51 h 84"/>
                <a:gd name="T80" fmla="*/ 0 w 85"/>
                <a:gd name="T81" fmla="*/ 47 h 84"/>
                <a:gd name="T82" fmla="*/ 0 w 85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4"/>
                <a:gd name="T128" fmla="*/ 85 w 85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4">
                  <a:moveTo>
                    <a:pt x="0" y="42"/>
                  </a:moveTo>
                  <a:lnTo>
                    <a:pt x="0" y="39"/>
                  </a:lnTo>
                  <a:lnTo>
                    <a:pt x="2" y="33"/>
                  </a:lnTo>
                  <a:lnTo>
                    <a:pt x="4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7" y="3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3"/>
                  </a:lnTo>
                  <a:lnTo>
                    <a:pt x="67" y="7"/>
                  </a:lnTo>
                  <a:lnTo>
                    <a:pt x="72" y="12"/>
                  </a:lnTo>
                  <a:lnTo>
                    <a:pt x="78" y="19"/>
                  </a:lnTo>
                  <a:lnTo>
                    <a:pt x="81" y="26"/>
                  </a:lnTo>
                  <a:lnTo>
                    <a:pt x="85" y="33"/>
                  </a:lnTo>
                  <a:lnTo>
                    <a:pt x="85" y="39"/>
                  </a:lnTo>
                  <a:lnTo>
                    <a:pt x="85" y="42"/>
                  </a:lnTo>
                  <a:lnTo>
                    <a:pt x="85" y="47"/>
                  </a:lnTo>
                  <a:lnTo>
                    <a:pt x="85" y="51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2"/>
                  </a:lnTo>
                  <a:lnTo>
                    <a:pt x="67" y="77"/>
                  </a:lnTo>
                  <a:lnTo>
                    <a:pt x="60" y="81"/>
                  </a:lnTo>
                  <a:lnTo>
                    <a:pt x="51" y="84"/>
                  </a:lnTo>
                  <a:lnTo>
                    <a:pt x="48" y="84"/>
                  </a:lnTo>
                  <a:lnTo>
                    <a:pt x="42" y="84"/>
                  </a:lnTo>
                  <a:lnTo>
                    <a:pt x="39" y="84"/>
                  </a:lnTo>
                  <a:lnTo>
                    <a:pt x="34" y="84"/>
                  </a:lnTo>
                  <a:lnTo>
                    <a:pt x="27" y="81"/>
                  </a:lnTo>
                  <a:lnTo>
                    <a:pt x="19" y="77"/>
                  </a:lnTo>
                  <a:lnTo>
                    <a:pt x="12" y="72"/>
                  </a:lnTo>
                  <a:lnTo>
                    <a:pt x="7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7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90" name="Freeform 34"/>
            <p:cNvSpPr>
              <a:spLocks/>
            </p:cNvSpPr>
            <p:nvPr/>
          </p:nvSpPr>
          <p:spPr bwMode="auto">
            <a:xfrm>
              <a:off x="8946" y="3028"/>
              <a:ext cx="85" cy="84"/>
            </a:xfrm>
            <a:custGeom>
              <a:avLst/>
              <a:gdLst>
                <a:gd name="T0" fmla="*/ 0 w 85"/>
                <a:gd name="T1" fmla="*/ 42 h 84"/>
                <a:gd name="T2" fmla="*/ 0 w 85"/>
                <a:gd name="T3" fmla="*/ 39 h 84"/>
                <a:gd name="T4" fmla="*/ 2 w 85"/>
                <a:gd name="T5" fmla="*/ 33 h 84"/>
                <a:gd name="T6" fmla="*/ 4 w 85"/>
                <a:gd name="T7" fmla="*/ 26 h 84"/>
                <a:gd name="T8" fmla="*/ 7 w 85"/>
                <a:gd name="T9" fmla="*/ 19 h 84"/>
                <a:gd name="T10" fmla="*/ 12 w 85"/>
                <a:gd name="T11" fmla="*/ 12 h 84"/>
                <a:gd name="T12" fmla="*/ 19 w 85"/>
                <a:gd name="T13" fmla="*/ 7 h 84"/>
                <a:gd name="T14" fmla="*/ 27 w 85"/>
                <a:gd name="T15" fmla="*/ 3 h 84"/>
                <a:gd name="T16" fmla="*/ 34 w 85"/>
                <a:gd name="T17" fmla="*/ 2 h 84"/>
                <a:gd name="T18" fmla="*/ 39 w 85"/>
                <a:gd name="T19" fmla="*/ 0 h 84"/>
                <a:gd name="T20" fmla="*/ 42 w 85"/>
                <a:gd name="T21" fmla="*/ 0 h 84"/>
                <a:gd name="T22" fmla="*/ 48 w 85"/>
                <a:gd name="T23" fmla="*/ 0 h 84"/>
                <a:gd name="T24" fmla="*/ 51 w 85"/>
                <a:gd name="T25" fmla="*/ 2 h 84"/>
                <a:gd name="T26" fmla="*/ 60 w 85"/>
                <a:gd name="T27" fmla="*/ 3 h 84"/>
                <a:gd name="T28" fmla="*/ 67 w 85"/>
                <a:gd name="T29" fmla="*/ 7 h 84"/>
                <a:gd name="T30" fmla="*/ 72 w 85"/>
                <a:gd name="T31" fmla="*/ 12 h 84"/>
                <a:gd name="T32" fmla="*/ 78 w 85"/>
                <a:gd name="T33" fmla="*/ 19 h 84"/>
                <a:gd name="T34" fmla="*/ 81 w 85"/>
                <a:gd name="T35" fmla="*/ 26 h 84"/>
                <a:gd name="T36" fmla="*/ 85 w 85"/>
                <a:gd name="T37" fmla="*/ 33 h 84"/>
                <a:gd name="T38" fmla="*/ 85 w 85"/>
                <a:gd name="T39" fmla="*/ 39 h 84"/>
                <a:gd name="T40" fmla="*/ 85 w 85"/>
                <a:gd name="T41" fmla="*/ 42 h 84"/>
                <a:gd name="T42" fmla="*/ 85 w 85"/>
                <a:gd name="T43" fmla="*/ 42 h 84"/>
                <a:gd name="T44" fmla="*/ 85 w 85"/>
                <a:gd name="T45" fmla="*/ 47 h 84"/>
                <a:gd name="T46" fmla="*/ 85 w 85"/>
                <a:gd name="T47" fmla="*/ 51 h 84"/>
                <a:gd name="T48" fmla="*/ 81 w 85"/>
                <a:gd name="T49" fmla="*/ 60 h 84"/>
                <a:gd name="T50" fmla="*/ 78 w 85"/>
                <a:gd name="T51" fmla="*/ 67 h 84"/>
                <a:gd name="T52" fmla="*/ 72 w 85"/>
                <a:gd name="T53" fmla="*/ 72 h 84"/>
                <a:gd name="T54" fmla="*/ 67 w 85"/>
                <a:gd name="T55" fmla="*/ 77 h 84"/>
                <a:gd name="T56" fmla="*/ 60 w 85"/>
                <a:gd name="T57" fmla="*/ 81 h 84"/>
                <a:gd name="T58" fmla="*/ 51 w 85"/>
                <a:gd name="T59" fmla="*/ 84 h 84"/>
                <a:gd name="T60" fmla="*/ 48 w 85"/>
                <a:gd name="T61" fmla="*/ 84 h 84"/>
                <a:gd name="T62" fmla="*/ 42 w 85"/>
                <a:gd name="T63" fmla="*/ 84 h 84"/>
                <a:gd name="T64" fmla="*/ 39 w 85"/>
                <a:gd name="T65" fmla="*/ 84 h 84"/>
                <a:gd name="T66" fmla="*/ 34 w 85"/>
                <a:gd name="T67" fmla="*/ 84 h 84"/>
                <a:gd name="T68" fmla="*/ 27 w 85"/>
                <a:gd name="T69" fmla="*/ 81 h 84"/>
                <a:gd name="T70" fmla="*/ 19 w 85"/>
                <a:gd name="T71" fmla="*/ 77 h 84"/>
                <a:gd name="T72" fmla="*/ 12 w 85"/>
                <a:gd name="T73" fmla="*/ 72 h 84"/>
                <a:gd name="T74" fmla="*/ 7 w 85"/>
                <a:gd name="T75" fmla="*/ 67 h 84"/>
                <a:gd name="T76" fmla="*/ 4 w 85"/>
                <a:gd name="T77" fmla="*/ 60 h 84"/>
                <a:gd name="T78" fmla="*/ 2 w 85"/>
                <a:gd name="T79" fmla="*/ 51 h 84"/>
                <a:gd name="T80" fmla="*/ 0 w 85"/>
                <a:gd name="T81" fmla="*/ 47 h 84"/>
                <a:gd name="T82" fmla="*/ 0 w 85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4"/>
                <a:gd name="T128" fmla="*/ 85 w 85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4">
                  <a:moveTo>
                    <a:pt x="0" y="42"/>
                  </a:moveTo>
                  <a:lnTo>
                    <a:pt x="0" y="39"/>
                  </a:lnTo>
                  <a:lnTo>
                    <a:pt x="2" y="33"/>
                  </a:lnTo>
                  <a:lnTo>
                    <a:pt x="4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7" y="3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3"/>
                  </a:lnTo>
                  <a:lnTo>
                    <a:pt x="67" y="7"/>
                  </a:lnTo>
                  <a:lnTo>
                    <a:pt x="72" y="12"/>
                  </a:lnTo>
                  <a:lnTo>
                    <a:pt x="78" y="19"/>
                  </a:lnTo>
                  <a:lnTo>
                    <a:pt x="81" y="26"/>
                  </a:lnTo>
                  <a:lnTo>
                    <a:pt x="85" y="33"/>
                  </a:lnTo>
                  <a:lnTo>
                    <a:pt x="85" y="39"/>
                  </a:lnTo>
                  <a:lnTo>
                    <a:pt x="85" y="42"/>
                  </a:lnTo>
                  <a:lnTo>
                    <a:pt x="85" y="47"/>
                  </a:lnTo>
                  <a:lnTo>
                    <a:pt x="85" y="51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2"/>
                  </a:lnTo>
                  <a:lnTo>
                    <a:pt x="67" y="77"/>
                  </a:lnTo>
                  <a:lnTo>
                    <a:pt x="60" y="81"/>
                  </a:lnTo>
                  <a:lnTo>
                    <a:pt x="51" y="84"/>
                  </a:lnTo>
                  <a:lnTo>
                    <a:pt x="48" y="84"/>
                  </a:lnTo>
                  <a:lnTo>
                    <a:pt x="42" y="84"/>
                  </a:lnTo>
                  <a:lnTo>
                    <a:pt x="39" y="84"/>
                  </a:lnTo>
                  <a:lnTo>
                    <a:pt x="34" y="84"/>
                  </a:lnTo>
                  <a:lnTo>
                    <a:pt x="27" y="81"/>
                  </a:lnTo>
                  <a:lnTo>
                    <a:pt x="19" y="77"/>
                  </a:lnTo>
                  <a:lnTo>
                    <a:pt x="12" y="72"/>
                  </a:lnTo>
                  <a:lnTo>
                    <a:pt x="7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7"/>
                  </a:lnTo>
                  <a:lnTo>
                    <a:pt x="0" y="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91" name="Freeform 35"/>
            <p:cNvSpPr>
              <a:spLocks/>
            </p:cNvSpPr>
            <p:nvPr/>
          </p:nvSpPr>
          <p:spPr bwMode="auto">
            <a:xfrm>
              <a:off x="8180" y="2330"/>
              <a:ext cx="808" cy="740"/>
            </a:xfrm>
            <a:custGeom>
              <a:avLst/>
              <a:gdLst>
                <a:gd name="T0" fmla="*/ 0 w 808"/>
                <a:gd name="T1" fmla="*/ 0 h 740"/>
                <a:gd name="T2" fmla="*/ 14 w 808"/>
                <a:gd name="T3" fmla="*/ 34 h 740"/>
                <a:gd name="T4" fmla="*/ 28 w 808"/>
                <a:gd name="T5" fmla="*/ 66 h 740"/>
                <a:gd name="T6" fmla="*/ 44 w 808"/>
                <a:gd name="T7" fmla="*/ 98 h 740"/>
                <a:gd name="T8" fmla="*/ 60 w 808"/>
                <a:gd name="T9" fmla="*/ 129 h 740"/>
                <a:gd name="T10" fmla="*/ 77 w 808"/>
                <a:gd name="T11" fmla="*/ 161 h 740"/>
                <a:gd name="T12" fmla="*/ 97 w 808"/>
                <a:gd name="T13" fmla="*/ 191 h 740"/>
                <a:gd name="T14" fmla="*/ 114 w 808"/>
                <a:gd name="T15" fmla="*/ 221 h 740"/>
                <a:gd name="T16" fmla="*/ 136 w 808"/>
                <a:gd name="T17" fmla="*/ 251 h 740"/>
                <a:gd name="T18" fmla="*/ 155 w 808"/>
                <a:gd name="T19" fmla="*/ 279 h 740"/>
                <a:gd name="T20" fmla="*/ 176 w 808"/>
                <a:gd name="T21" fmla="*/ 308 h 740"/>
                <a:gd name="T22" fmla="*/ 199 w 808"/>
                <a:gd name="T23" fmla="*/ 334 h 740"/>
                <a:gd name="T24" fmla="*/ 222 w 808"/>
                <a:gd name="T25" fmla="*/ 362 h 740"/>
                <a:gd name="T26" fmla="*/ 245 w 808"/>
                <a:gd name="T27" fmla="*/ 387 h 740"/>
                <a:gd name="T28" fmla="*/ 270 w 808"/>
                <a:gd name="T29" fmla="*/ 414 h 740"/>
                <a:gd name="T30" fmla="*/ 295 w 808"/>
                <a:gd name="T31" fmla="*/ 438 h 740"/>
                <a:gd name="T32" fmla="*/ 321 w 808"/>
                <a:gd name="T33" fmla="*/ 463 h 740"/>
                <a:gd name="T34" fmla="*/ 346 w 808"/>
                <a:gd name="T35" fmla="*/ 486 h 740"/>
                <a:gd name="T36" fmla="*/ 374 w 808"/>
                <a:gd name="T37" fmla="*/ 509 h 740"/>
                <a:gd name="T38" fmla="*/ 401 w 808"/>
                <a:gd name="T39" fmla="*/ 530 h 740"/>
                <a:gd name="T40" fmla="*/ 429 w 808"/>
                <a:gd name="T41" fmla="*/ 551 h 740"/>
                <a:gd name="T42" fmla="*/ 459 w 808"/>
                <a:gd name="T43" fmla="*/ 571 h 740"/>
                <a:gd name="T44" fmla="*/ 487 w 808"/>
                <a:gd name="T45" fmla="*/ 592 h 740"/>
                <a:gd name="T46" fmla="*/ 517 w 808"/>
                <a:gd name="T47" fmla="*/ 609 h 740"/>
                <a:gd name="T48" fmla="*/ 547 w 808"/>
                <a:gd name="T49" fmla="*/ 627 h 740"/>
                <a:gd name="T50" fmla="*/ 579 w 808"/>
                <a:gd name="T51" fmla="*/ 645 h 740"/>
                <a:gd name="T52" fmla="*/ 611 w 808"/>
                <a:gd name="T53" fmla="*/ 661 h 740"/>
                <a:gd name="T54" fmla="*/ 642 w 808"/>
                <a:gd name="T55" fmla="*/ 677 h 740"/>
                <a:gd name="T56" fmla="*/ 674 w 808"/>
                <a:gd name="T57" fmla="*/ 691 h 740"/>
                <a:gd name="T58" fmla="*/ 708 w 808"/>
                <a:gd name="T59" fmla="*/ 705 h 740"/>
                <a:gd name="T60" fmla="*/ 741 w 808"/>
                <a:gd name="T61" fmla="*/ 717 h 740"/>
                <a:gd name="T62" fmla="*/ 775 w 808"/>
                <a:gd name="T63" fmla="*/ 730 h 740"/>
                <a:gd name="T64" fmla="*/ 808 w 808"/>
                <a:gd name="T65" fmla="*/ 740 h 74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08"/>
                <a:gd name="T100" fmla="*/ 0 h 740"/>
                <a:gd name="T101" fmla="*/ 808 w 808"/>
                <a:gd name="T102" fmla="*/ 740 h 74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08" h="740">
                  <a:moveTo>
                    <a:pt x="0" y="0"/>
                  </a:moveTo>
                  <a:lnTo>
                    <a:pt x="14" y="34"/>
                  </a:lnTo>
                  <a:lnTo>
                    <a:pt x="28" y="66"/>
                  </a:lnTo>
                  <a:lnTo>
                    <a:pt x="44" y="98"/>
                  </a:lnTo>
                  <a:lnTo>
                    <a:pt x="60" y="129"/>
                  </a:lnTo>
                  <a:lnTo>
                    <a:pt x="77" y="161"/>
                  </a:lnTo>
                  <a:lnTo>
                    <a:pt x="97" y="191"/>
                  </a:lnTo>
                  <a:lnTo>
                    <a:pt x="114" y="221"/>
                  </a:lnTo>
                  <a:lnTo>
                    <a:pt x="136" y="251"/>
                  </a:lnTo>
                  <a:lnTo>
                    <a:pt x="155" y="279"/>
                  </a:lnTo>
                  <a:lnTo>
                    <a:pt x="176" y="308"/>
                  </a:lnTo>
                  <a:lnTo>
                    <a:pt x="199" y="334"/>
                  </a:lnTo>
                  <a:lnTo>
                    <a:pt x="222" y="362"/>
                  </a:lnTo>
                  <a:lnTo>
                    <a:pt x="245" y="387"/>
                  </a:lnTo>
                  <a:lnTo>
                    <a:pt x="270" y="414"/>
                  </a:lnTo>
                  <a:lnTo>
                    <a:pt x="295" y="438"/>
                  </a:lnTo>
                  <a:lnTo>
                    <a:pt x="321" y="463"/>
                  </a:lnTo>
                  <a:lnTo>
                    <a:pt x="346" y="486"/>
                  </a:lnTo>
                  <a:lnTo>
                    <a:pt x="374" y="509"/>
                  </a:lnTo>
                  <a:lnTo>
                    <a:pt x="401" y="530"/>
                  </a:lnTo>
                  <a:lnTo>
                    <a:pt x="429" y="551"/>
                  </a:lnTo>
                  <a:lnTo>
                    <a:pt x="459" y="571"/>
                  </a:lnTo>
                  <a:lnTo>
                    <a:pt x="487" y="592"/>
                  </a:lnTo>
                  <a:lnTo>
                    <a:pt x="517" y="609"/>
                  </a:lnTo>
                  <a:lnTo>
                    <a:pt x="547" y="627"/>
                  </a:lnTo>
                  <a:lnTo>
                    <a:pt x="579" y="645"/>
                  </a:lnTo>
                  <a:lnTo>
                    <a:pt x="611" y="661"/>
                  </a:lnTo>
                  <a:lnTo>
                    <a:pt x="642" y="677"/>
                  </a:lnTo>
                  <a:lnTo>
                    <a:pt x="674" y="691"/>
                  </a:lnTo>
                  <a:lnTo>
                    <a:pt x="708" y="705"/>
                  </a:lnTo>
                  <a:lnTo>
                    <a:pt x="741" y="717"/>
                  </a:lnTo>
                  <a:lnTo>
                    <a:pt x="775" y="730"/>
                  </a:lnTo>
                  <a:lnTo>
                    <a:pt x="808" y="74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92" name="Freeform 36"/>
            <p:cNvSpPr>
              <a:spLocks/>
            </p:cNvSpPr>
            <p:nvPr/>
          </p:nvSpPr>
          <p:spPr bwMode="auto">
            <a:xfrm>
              <a:off x="8123" y="2223"/>
              <a:ext cx="124" cy="144"/>
            </a:xfrm>
            <a:custGeom>
              <a:avLst/>
              <a:gdLst>
                <a:gd name="T0" fmla="*/ 0 w 124"/>
                <a:gd name="T1" fmla="*/ 144 h 144"/>
                <a:gd name="T2" fmla="*/ 18 w 124"/>
                <a:gd name="T3" fmla="*/ 0 h 144"/>
                <a:gd name="T4" fmla="*/ 124 w 124"/>
                <a:gd name="T5" fmla="*/ 100 h 144"/>
                <a:gd name="T6" fmla="*/ 0 w 124"/>
                <a:gd name="T7" fmla="*/ 144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144"/>
                <a:gd name="T14" fmla="*/ 124 w 124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144">
                  <a:moveTo>
                    <a:pt x="0" y="144"/>
                  </a:moveTo>
                  <a:lnTo>
                    <a:pt x="18" y="0"/>
                  </a:lnTo>
                  <a:lnTo>
                    <a:pt x="124" y="10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93" name="Freeform 37"/>
            <p:cNvSpPr>
              <a:spLocks/>
            </p:cNvSpPr>
            <p:nvPr/>
          </p:nvSpPr>
          <p:spPr bwMode="auto">
            <a:xfrm>
              <a:off x="8169" y="3070"/>
              <a:ext cx="819" cy="768"/>
            </a:xfrm>
            <a:custGeom>
              <a:avLst/>
              <a:gdLst>
                <a:gd name="T0" fmla="*/ 819 w 819"/>
                <a:gd name="T1" fmla="*/ 0 h 768"/>
                <a:gd name="T2" fmla="*/ 784 w 819"/>
                <a:gd name="T3" fmla="*/ 12 h 768"/>
                <a:gd name="T4" fmla="*/ 751 w 819"/>
                <a:gd name="T5" fmla="*/ 25 h 768"/>
                <a:gd name="T6" fmla="*/ 715 w 819"/>
                <a:gd name="T7" fmla="*/ 37 h 768"/>
                <a:gd name="T8" fmla="*/ 682 w 819"/>
                <a:gd name="T9" fmla="*/ 51 h 768"/>
                <a:gd name="T10" fmla="*/ 648 w 819"/>
                <a:gd name="T11" fmla="*/ 67 h 768"/>
                <a:gd name="T12" fmla="*/ 616 w 819"/>
                <a:gd name="T13" fmla="*/ 83 h 768"/>
                <a:gd name="T14" fmla="*/ 585 w 819"/>
                <a:gd name="T15" fmla="*/ 99 h 768"/>
                <a:gd name="T16" fmla="*/ 553 w 819"/>
                <a:gd name="T17" fmla="*/ 117 h 768"/>
                <a:gd name="T18" fmla="*/ 521 w 819"/>
                <a:gd name="T19" fmla="*/ 136 h 768"/>
                <a:gd name="T20" fmla="*/ 491 w 819"/>
                <a:gd name="T21" fmla="*/ 155 h 768"/>
                <a:gd name="T22" fmla="*/ 461 w 819"/>
                <a:gd name="T23" fmla="*/ 175 h 768"/>
                <a:gd name="T24" fmla="*/ 431 w 819"/>
                <a:gd name="T25" fmla="*/ 196 h 768"/>
                <a:gd name="T26" fmla="*/ 403 w 819"/>
                <a:gd name="T27" fmla="*/ 219 h 768"/>
                <a:gd name="T28" fmla="*/ 374 w 819"/>
                <a:gd name="T29" fmla="*/ 242 h 768"/>
                <a:gd name="T30" fmla="*/ 348 w 819"/>
                <a:gd name="T31" fmla="*/ 265 h 768"/>
                <a:gd name="T32" fmla="*/ 320 w 819"/>
                <a:gd name="T33" fmla="*/ 290 h 768"/>
                <a:gd name="T34" fmla="*/ 295 w 819"/>
                <a:gd name="T35" fmla="*/ 314 h 768"/>
                <a:gd name="T36" fmla="*/ 269 w 819"/>
                <a:gd name="T37" fmla="*/ 339 h 768"/>
                <a:gd name="T38" fmla="*/ 246 w 819"/>
                <a:gd name="T39" fmla="*/ 366 h 768"/>
                <a:gd name="T40" fmla="*/ 221 w 819"/>
                <a:gd name="T41" fmla="*/ 394 h 768"/>
                <a:gd name="T42" fmla="*/ 198 w 819"/>
                <a:gd name="T43" fmla="*/ 422 h 768"/>
                <a:gd name="T44" fmla="*/ 175 w 819"/>
                <a:gd name="T45" fmla="*/ 450 h 768"/>
                <a:gd name="T46" fmla="*/ 154 w 819"/>
                <a:gd name="T47" fmla="*/ 479 h 768"/>
                <a:gd name="T48" fmla="*/ 134 w 819"/>
                <a:gd name="T49" fmla="*/ 509 h 768"/>
                <a:gd name="T50" fmla="*/ 113 w 819"/>
                <a:gd name="T51" fmla="*/ 539 h 768"/>
                <a:gd name="T52" fmla="*/ 95 w 819"/>
                <a:gd name="T53" fmla="*/ 570 h 768"/>
                <a:gd name="T54" fmla="*/ 76 w 819"/>
                <a:gd name="T55" fmla="*/ 602 h 768"/>
                <a:gd name="T56" fmla="*/ 60 w 819"/>
                <a:gd name="T57" fmla="*/ 634 h 768"/>
                <a:gd name="T58" fmla="*/ 42 w 819"/>
                <a:gd name="T59" fmla="*/ 667 h 768"/>
                <a:gd name="T60" fmla="*/ 28 w 819"/>
                <a:gd name="T61" fmla="*/ 701 h 768"/>
                <a:gd name="T62" fmla="*/ 12 w 819"/>
                <a:gd name="T63" fmla="*/ 735 h 768"/>
                <a:gd name="T64" fmla="*/ 0 w 819"/>
                <a:gd name="T65" fmla="*/ 768 h 76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19"/>
                <a:gd name="T100" fmla="*/ 0 h 768"/>
                <a:gd name="T101" fmla="*/ 819 w 819"/>
                <a:gd name="T102" fmla="*/ 768 h 76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19" h="768">
                  <a:moveTo>
                    <a:pt x="819" y="0"/>
                  </a:moveTo>
                  <a:lnTo>
                    <a:pt x="784" y="12"/>
                  </a:lnTo>
                  <a:lnTo>
                    <a:pt x="751" y="25"/>
                  </a:lnTo>
                  <a:lnTo>
                    <a:pt x="715" y="37"/>
                  </a:lnTo>
                  <a:lnTo>
                    <a:pt x="682" y="51"/>
                  </a:lnTo>
                  <a:lnTo>
                    <a:pt x="648" y="67"/>
                  </a:lnTo>
                  <a:lnTo>
                    <a:pt x="616" y="83"/>
                  </a:lnTo>
                  <a:lnTo>
                    <a:pt x="585" y="99"/>
                  </a:lnTo>
                  <a:lnTo>
                    <a:pt x="553" y="117"/>
                  </a:lnTo>
                  <a:lnTo>
                    <a:pt x="521" y="136"/>
                  </a:lnTo>
                  <a:lnTo>
                    <a:pt x="491" y="155"/>
                  </a:lnTo>
                  <a:lnTo>
                    <a:pt x="461" y="175"/>
                  </a:lnTo>
                  <a:lnTo>
                    <a:pt x="431" y="196"/>
                  </a:lnTo>
                  <a:lnTo>
                    <a:pt x="403" y="219"/>
                  </a:lnTo>
                  <a:lnTo>
                    <a:pt x="374" y="242"/>
                  </a:lnTo>
                  <a:lnTo>
                    <a:pt x="348" y="265"/>
                  </a:lnTo>
                  <a:lnTo>
                    <a:pt x="320" y="290"/>
                  </a:lnTo>
                  <a:lnTo>
                    <a:pt x="295" y="314"/>
                  </a:lnTo>
                  <a:lnTo>
                    <a:pt x="269" y="339"/>
                  </a:lnTo>
                  <a:lnTo>
                    <a:pt x="246" y="366"/>
                  </a:lnTo>
                  <a:lnTo>
                    <a:pt x="221" y="394"/>
                  </a:lnTo>
                  <a:lnTo>
                    <a:pt x="198" y="422"/>
                  </a:lnTo>
                  <a:lnTo>
                    <a:pt x="175" y="450"/>
                  </a:lnTo>
                  <a:lnTo>
                    <a:pt x="154" y="479"/>
                  </a:lnTo>
                  <a:lnTo>
                    <a:pt x="134" y="509"/>
                  </a:lnTo>
                  <a:lnTo>
                    <a:pt x="113" y="539"/>
                  </a:lnTo>
                  <a:lnTo>
                    <a:pt x="95" y="570"/>
                  </a:lnTo>
                  <a:lnTo>
                    <a:pt x="76" y="602"/>
                  </a:lnTo>
                  <a:lnTo>
                    <a:pt x="60" y="634"/>
                  </a:lnTo>
                  <a:lnTo>
                    <a:pt x="42" y="667"/>
                  </a:lnTo>
                  <a:lnTo>
                    <a:pt x="28" y="701"/>
                  </a:lnTo>
                  <a:lnTo>
                    <a:pt x="12" y="735"/>
                  </a:lnTo>
                  <a:lnTo>
                    <a:pt x="0" y="76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94" name="Freeform 38"/>
            <p:cNvSpPr>
              <a:spLocks/>
            </p:cNvSpPr>
            <p:nvPr/>
          </p:nvSpPr>
          <p:spPr bwMode="auto">
            <a:xfrm>
              <a:off x="8127" y="3812"/>
              <a:ext cx="92" cy="106"/>
            </a:xfrm>
            <a:custGeom>
              <a:avLst/>
              <a:gdLst>
                <a:gd name="T0" fmla="*/ 0 w 92"/>
                <a:gd name="T1" fmla="*/ 0 h 106"/>
                <a:gd name="T2" fmla="*/ 14 w 92"/>
                <a:gd name="T3" fmla="*/ 106 h 106"/>
                <a:gd name="T4" fmla="*/ 92 w 92"/>
                <a:gd name="T5" fmla="*/ 31 h 106"/>
                <a:gd name="T6" fmla="*/ 0 w 92"/>
                <a:gd name="T7" fmla="*/ 0 h 1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2"/>
                <a:gd name="T13" fmla="*/ 0 h 106"/>
                <a:gd name="T14" fmla="*/ 92 w 92"/>
                <a:gd name="T15" fmla="*/ 106 h 1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2" h="106">
                  <a:moveTo>
                    <a:pt x="0" y="0"/>
                  </a:moveTo>
                  <a:lnTo>
                    <a:pt x="14" y="106"/>
                  </a:lnTo>
                  <a:lnTo>
                    <a:pt x="92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95" name="Rectangle 39"/>
            <p:cNvSpPr>
              <a:spLocks noChangeArrowheads="1"/>
            </p:cNvSpPr>
            <p:nvPr/>
          </p:nvSpPr>
          <p:spPr bwMode="auto">
            <a:xfrm>
              <a:off x="8076" y="1896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75796" name="Rectangle 40"/>
            <p:cNvSpPr>
              <a:spLocks noChangeArrowheads="1"/>
            </p:cNvSpPr>
            <p:nvPr/>
          </p:nvSpPr>
          <p:spPr bwMode="auto">
            <a:xfrm>
              <a:off x="7016" y="2931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75797" name="Rectangle 41"/>
            <p:cNvSpPr>
              <a:spLocks noChangeArrowheads="1"/>
            </p:cNvSpPr>
            <p:nvPr/>
          </p:nvSpPr>
          <p:spPr bwMode="auto">
            <a:xfrm>
              <a:off x="9135" y="2931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75798" name="Rectangle 42"/>
            <p:cNvSpPr>
              <a:spLocks noChangeArrowheads="1"/>
            </p:cNvSpPr>
            <p:nvPr/>
          </p:nvSpPr>
          <p:spPr bwMode="auto">
            <a:xfrm>
              <a:off x="8076" y="3967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4</a:t>
              </a:r>
              <a:endParaRPr lang="en-US"/>
            </a:p>
          </p:txBody>
        </p:sp>
        <p:sp>
          <p:nvSpPr>
            <p:cNvPr id="75799" name="Freeform 43"/>
            <p:cNvSpPr>
              <a:spLocks/>
            </p:cNvSpPr>
            <p:nvPr/>
          </p:nvSpPr>
          <p:spPr bwMode="auto">
            <a:xfrm>
              <a:off x="8141" y="2223"/>
              <a:ext cx="847" cy="847"/>
            </a:xfrm>
            <a:custGeom>
              <a:avLst/>
              <a:gdLst>
                <a:gd name="T0" fmla="*/ 0 w 847"/>
                <a:gd name="T1" fmla="*/ 0 h 847"/>
                <a:gd name="T2" fmla="*/ 847 w 847"/>
                <a:gd name="T3" fmla="*/ 847 h 847"/>
                <a:gd name="T4" fmla="*/ 484 w 847"/>
                <a:gd name="T5" fmla="*/ 483 h 847"/>
                <a:gd name="T6" fmla="*/ 0 60000 65536"/>
                <a:gd name="T7" fmla="*/ 0 60000 65536"/>
                <a:gd name="T8" fmla="*/ 0 60000 65536"/>
                <a:gd name="T9" fmla="*/ 0 w 847"/>
                <a:gd name="T10" fmla="*/ 0 h 847"/>
                <a:gd name="T11" fmla="*/ 847 w 847"/>
                <a:gd name="T12" fmla="*/ 847 h 8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7" h="847">
                  <a:moveTo>
                    <a:pt x="0" y="0"/>
                  </a:moveTo>
                  <a:lnTo>
                    <a:pt x="847" y="847"/>
                  </a:lnTo>
                  <a:lnTo>
                    <a:pt x="484" y="48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0" name="Freeform 44"/>
            <p:cNvSpPr>
              <a:spLocks/>
            </p:cNvSpPr>
            <p:nvPr/>
          </p:nvSpPr>
          <p:spPr bwMode="auto">
            <a:xfrm>
              <a:off x="8565" y="2646"/>
              <a:ext cx="102" cy="103"/>
            </a:xfrm>
            <a:custGeom>
              <a:avLst/>
              <a:gdLst>
                <a:gd name="T0" fmla="*/ 35 w 102"/>
                <a:gd name="T1" fmla="*/ 103 h 103"/>
                <a:gd name="T2" fmla="*/ 0 w 102"/>
                <a:gd name="T3" fmla="*/ 0 h 103"/>
                <a:gd name="T4" fmla="*/ 102 w 102"/>
                <a:gd name="T5" fmla="*/ 36 h 103"/>
                <a:gd name="T6" fmla="*/ 35 w 102"/>
                <a:gd name="T7" fmla="*/ 103 h 1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2"/>
                <a:gd name="T13" fmla="*/ 0 h 103"/>
                <a:gd name="T14" fmla="*/ 102 w 102"/>
                <a:gd name="T15" fmla="*/ 103 h 1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2" h="103">
                  <a:moveTo>
                    <a:pt x="35" y="103"/>
                  </a:moveTo>
                  <a:lnTo>
                    <a:pt x="0" y="0"/>
                  </a:lnTo>
                  <a:lnTo>
                    <a:pt x="102" y="36"/>
                  </a:lnTo>
                  <a:lnTo>
                    <a:pt x="35" y="1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1" name="Freeform 45"/>
            <p:cNvSpPr>
              <a:spLocks/>
            </p:cNvSpPr>
            <p:nvPr/>
          </p:nvSpPr>
          <p:spPr bwMode="auto">
            <a:xfrm>
              <a:off x="8141" y="3070"/>
              <a:ext cx="847" cy="848"/>
            </a:xfrm>
            <a:custGeom>
              <a:avLst/>
              <a:gdLst>
                <a:gd name="T0" fmla="*/ 847 w 847"/>
                <a:gd name="T1" fmla="*/ 0 h 848"/>
                <a:gd name="T2" fmla="*/ 0 w 847"/>
                <a:gd name="T3" fmla="*/ 848 h 848"/>
                <a:gd name="T4" fmla="*/ 365 w 847"/>
                <a:gd name="T5" fmla="*/ 484 h 848"/>
                <a:gd name="T6" fmla="*/ 0 60000 65536"/>
                <a:gd name="T7" fmla="*/ 0 60000 65536"/>
                <a:gd name="T8" fmla="*/ 0 60000 65536"/>
                <a:gd name="T9" fmla="*/ 0 w 847"/>
                <a:gd name="T10" fmla="*/ 0 h 848"/>
                <a:gd name="T11" fmla="*/ 847 w 847"/>
                <a:gd name="T12" fmla="*/ 848 h 8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7" h="848">
                  <a:moveTo>
                    <a:pt x="847" y="0"/>
                  </a:moveTo>
                  <a:lnTo>
                    <a:pt x="0" y="848"/>
                  </a:lnTo>
                  <a:lnTo>
                    <a:pt x="365" y="48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2" name="Freeform 46"/>
            <p:cNvSpPr>
              <a:spLocks/>
            </p:cNvSpPr>
            <p:nvPr/>
          </p:nvSpPr>
          <p:spPr bwMode="auto">
            <a:xfrm>
              <a:off x="8464" y="3494"/>
              <a:ext cx="101" cy="102"/>
            </a:xfrm>
            <a:custGeom>
              <a:avLst/>
              <a:gdLst>
                <a:gd name="T0" fmla="*/ 0 w 101"/>
                <a:gd name="T1" fmla="*/ 35 h 102"/>
                <a:gd name="T2" fmla="*/ 101 w 101"/>
                <a:gd name="T3" fmla="*/ 0 h 102"/>
                <a:gd name="T4" fmla="*/ 67 w 101"/>
                <a:gd name="T5" fmla="*/ 102 h 102"/>
                <a:gd name="T6" fmla="*/ 0 w 101"/>
                <a:gd name="T7" fmla="*/ 35 h 1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"/>
                <a:gd name="T13" fmla="*/ 0 h 102"/>
                <a:gd name="T14" fmla="*/ 101 w 101"/>
                <a:gd name="T15" fmla="*/ 102 h 1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" h="102">
                  <a:moveTo>
                    <a:pt x="0" y="35"/>
                  </a:moveTo>
                  <a:lnTo>
                    <a:pt x="101" y="0"/>
                  </a:lnTo>
                  <a:lnTo>
                    <a:pt x="67" y="102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3" name="Freeform 47"/>
            <p:cNvSpPr>
              <a:spLocks/>
            </p:cNvSpPr>
            <p:nvPr/>
          </p:nvSpPr>
          <p:spPr bwMode="auto">
            <a:xfrm>
              <a:off x="7293" y="2223"/>
              <a:ext cx="848" cy="847"/>
            </a:xfrm>
            <a:custGeom>
              <a:avLst/>
              <a:gdLst>
                <a:gd name="T0" fmla="*/ 848 w 848"/>
                <a:gd name="T1" fmla="*/ 0 h 847"/>
                <a:gd name="T2" fmla="*/ 0 w 848"/>
                <a:gd name="T3" fmla="*/ 847 h 847"/>
                <a:gd name="T4" fmla="*/ 366 w 848"/>
                <a:gd name="T5" fmla="*/ 483 h 847"/>
                <a:gd name="T6" fmla="*/ 0 60000 65536"/>
                <a:gd name="T7" fmla="*/ 0 60000 65536"/>
                <a:gd name="T8" fmla="*/ 0 60000 65536"/>
                <a:gd name="T9" fmla="*/ 0 w 848"/>
                <a:gd name="T10" fmla="*/ 0 h 847"/>
                <a:gd name="T11" fmla="*/ 848 w 848"/>
                <a:gd name="T12" fmla="*/ 847 h 8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8" h="847">
                  <a:moveTo>
                    <a:pt x="848" y="0"/>
                  </a:moveTo>
                  <a:lnTo>
                    <a:pt x="0" y="847"/>
                  </a:lnTo>
                  <a:lnTo>
                    <a:pt x="366" y="48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4" name="Freeform 48"/>
            <p:cNvSpPr>
              <a:spLocks/>
            </p:cNvSpPr>
            <p:nvPr/>
          </p:nvSpPr>
          <p:spPr bwMode="auto">
            <a:xfrm>
              <a:off x="7616" y="2646"/>
              <a:ext cx="101" cy="103"/>
            </a:xfrm>
            <a:custGeom>
              <a:avLst/>
              <a:gdLst>
                <a:gd name="T0" fmla="*/ 0 w 101"/>
                <a:gd name="T1" fmla="*/ 36 h 103"/>
                <a:gd name="T2" fmla="*/ 101 w 101"/>
                <a:gd name="T3" fmla="*/ 0 h 103"/>
                <a:gd name="T4" fmla="*/ 68 w 101"/>
                <a:gd name="T5" fmla="*/ 103 h 103"/>
                <a:gd name="T6" fmla="*/ 0 w 101"/>
                <a:gd name="T7" fmla="*/ 36 h 1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"/>
                <a:gd name="T13" fmla="*/ 0 h 103"/>
                <a:gd name="T14" fmla="*/ 101 w 101"/>
                <a:gd name="T15" fmla="*/ 103 h 1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" h="103">
                  <a:moveTo>
                    <a:pt x="0" y="36"/>
                  </a:moveTo>
                  <a:lnTo>
                    <a:pt x="101" y="0"/>
                  </a:lnTo>
                  <a:lnTo>
                    <a:pt x="68" y="103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5" name="Freeform 49"/>
            <p:cNvSpPr>
              <a:spLocks/>
            </p:cNvSpPr>
            <p:nvPr/>
          </p:nvSpPr>
          <p:spPr bwMode="auto">
            <a:xfrm>
              <a:off x="7293" y="3070"/>
              <a:ext cx="848" cy="848"/>
            </a:xfrm>
            <a:custGeom>
              <a:avLst/>
              <a:gdLst>
                <a:gd name="T0" fmla="*/ 848 w 848"/>
                <a:gd name="T1" fmla="*/ 848 h 848"/>
                <a:gd name="T2" fmla="*/ 0 w 848"/>
                <a:gd name="T3" fmla="*/ 0 h 848"/>
                <a:gd name="T4" fmla="*/ 366 w 848"/>
                <a:gd name="T5" fmla="*/ 366 h 848"/>
                <a:gd name="T6" fmla="*/ 0 60000 65536"/>
                <a:gd name="T7" fmla="*/ 0 60000 65536"/>
                <a:gd name="T8" fmla="*/ 0 60000 65536"/>
                <a:gd name="T9" fmla="*/ 0 w 848"/>
                <a:gd name="T10" fmla="*/ 0 h 848"/>
                <a:gd name="T11" fmla="*/ 848 w 848"/>
                <a:gd name="T12" fmla="*/ 848 h 8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8" h="848">
                  <a:moveTo>
                    <a:pt x="848" y="848"/>
                  </a:moveTo>
                  <a:lnTo>
                    <a:pt x="0" y="0"/>
                  </a:lnTo>
                  <a:lnTo>
                    <a:pt x="366" y="36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6" name="Freeform 50"/>
            <p:cNvSpPr>
              <a:spLocks/>
            </p:cNvSpPr>
            <p:nvPr/>
          </p:nvSpPr>
          <p:spPr bwMode="auto">
            <a:xfrm>
              <a:off x="7616" y="3393"/>
              <a:ext cx="101" cy="101"/>
            </a:xfrm>
            <a:custGeom>
              <a:avLst/>
              <a:gdLst>
                <a:gd name="T0" fmla="*/ 68 w 101"/>
                <a:gd name="T1" fmla="*/ 0 h 101"/>
                <a:gd name="T2" fmla="*/ 101 w 101"/>
                <a:gd name="T3" fmla="*/ 101 h 101"/>
                <a:gd name="T4" fmla="*/ 0 w 101"/>
                <a:gd name="T5" fmla="*/ 67 h 101"/>
                <a:gd name="T6" fmla="*/ 68 w 101"/>
                <a:gd name="T7" fmla="*/ 0 h 1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"/>
                <a:gd name="T13" fmla="*/ 0 h 101"/>
                <a:gd name="T14" fmla="*/ 101 w 101"/>
                <a:gd name="T15" fmla="*/ 101 h 1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" h="101">
                  <a:moveTo>
                    <a:pt x="68" y="0"/>
                  </a:moveTo>
                  <a:lnTo>
                    <a:pt x="101" y="101"/>
                  </a:lnTo>
                  <a:lnTo>
                    <a:pt x="0" y="67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7" name="Freeform 51"/>
            <p:cNvSpPr>
              <a:spLocks/>
            </p:cNvSpPr>
            <p:nvPr/>
          </p:nvSpPr>
          <p:spPr bwMode="auto">
            <a:xfrm>
              <a:off x="7293" y="3070"/>
              <a:ext cx="1695" cy="1"/>
            </a:xfrm>
            <a:custGeom>
              <a:avLst/>
              <a:gdLst>
                <a:gd name="T0" fmla="*/ 0 w 1695"/>
                <a:gd name="T1" fmla="*/ 0 h 1"/>
                <a:gd name="T2" fmla="*/ 1695 w 1695"/>
                <a:gd name="T3" fmla="*/ 0 h 1"/>
                <a:gd name="T4" fmla="*/ 933 w 1695"/>
                <a:gd name="T5" fmla="*/ 0 h 1"/>
                <a:gd name="T6" fmla="*/ 0 60000 65536"/>
                <a:gd name="T7" fmla="*/ 0 60000 65536"/>
                <a:gd name="T8" fmla="*/ 0 60000 65536"/>
                <a:gd name="T9" fmla="*/ 0 w 1695"/>
                <a:gd name="T10" fmla="*/ 0 h 1"/>
                <a:gd name="T11" fmla="*/ 1695 w 169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5" h="1">
                  <a:moveTo>
                    <a:pt x="0" y="0"/>
                  </a:moveTo>
                  <a:lnTo>
                    <a:pt x="1695" y="0"/>
                  </a:lnTo>
                  <a:lnTo>
                    <a:pt x="933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8" name="Freeform 52"/>
            <p:cNvSpPr>
              <a:spLocks/>
            </p:cNvSpPr>
            <p:nvPr/>
          </p:nvSpPr>
          <p:spPr bwMode="auto">
            <a:xfrm>
              <a:off x="8141" y="3022"/>
              <a:ext cx="97" cy="98"/>
            </a:xfrm>
            <a:custGeom>
              <a:avLst/>
              <a:gdLst>
                <a:gd name="T0" fmla="*/ 97 w 97"/>
                <a:gd name="T1" fmla="*/ 98 h 98"/>
                <a:gd name="T2" fmla="*/ 0 w 97"/>
                <a:gd name="T3" fmla="*/ 48 h 98"/>
                <a:gd name="T4" fmla="*/ 97 w 97"/>
                <a:gd name="T5" fmla="*/ 0 h 98"/>
                <a:gd name="T6" fmla="*/ 97 w 97"/>
                <a:gd name="T7" fmla="*/ 98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7"/>
                <a:gd name="T13" fmla="*/ 0 h 98"/>
                <a:gd name="T14" fmla="*/ 97 w 97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7" h="98">
                  <a:moveTo>
                    <a:pt x="97" y="98"/>
                  </a:moveTo>
                  <a:lnTo>
                    <a:pt x="0" y="48"/>
                  </a:lnTo>
                  <a:lnTo>
                    <a:pt x="97" y="0"/>
                  </a:lnTo>
                  <a:lnTo>
                    <a:pt x="97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75781" name="Rectangle 54"/>
          <p:cNvSpPr>
            <a:spLocks noChangeArrowheads="1"/>
          </p:cNvSpPr>
          <p:nvPr/>
        </p:nvSpPr>
        <p:spPr bwMode="auto">
          <a:xfrm>
            <a:off x="5764237" y="5715001"/>
            <a:ext cx="2236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graf-ganda</a:t>
            </a:r>
            <a:r>
              <a:rPr lang="en-US" dirty="0"/>
              <a:t> </a:t>
            </a:r>
            <a:r>
              <a:rPr lang="en-US" dirty="0" err="1"/>
              <a:t>berarah</a:t>
            </a:r>
            <a:endParaRPr lang="en-US" dirty="0"/>
          </a:p>
        </p:txBody>
      </p:sp>
      <p:sp>
        <p:nvSpPr>
          <p:cNvPr id="75782" name="Rectangle 55"/>
          <p:cNvSpPr>
            <a:spLocks noChangeArrowheads="1"/>
          </p:cNvSpPr>
          <p:nvPr/>
        </p:nvSpPr>
        <p:spPr bwMode="auto">
          <a:xfrm>
            <a:off x="1714525" y="5715001"/>
            <a:ext cx="1441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graf berarah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/>
          </p:cNvSpPr>
          <p:nvPr>
            <p:ph type="title"/>
          </p:nvPr>
        </p:nvSpPr>
        <p:spPr>
          <a:xfrm>
            <a:off x="586255" y="836712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Terminologi Graf</a:t>
            </a:r>
            <a:endParaRPr lang="en-GB" b="1" dirty="0" smtClean="0">
              <a:cs typeface="Times New Roman" pitchFamily="18" charset="0"/>
            </a:endParaRPr>
          </a:p>
        </p:txBody>
      </p:sp>
      <p:sp>
        <p:nvSpPr>
          <p:cNvPr id="77827" name="Content Placeholder 4"/>
          <p:cNvSpPr>
            <a:spLocks noGrp="1"/>
          </p:cNvSpPr>
          <p:nvPr>
            <p:ph idx="1"/>
          </p:nvPr>
        </p:nvSpPr>
        <p:spPr>
          <a:xfrm>
            <a:off x="492809" y="1518401"/>
            <a:ext cx="6777317" cy="3508977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1. </a:t>
            </a:r>
            <a:r>
              <a:rPr lang="en-US" b="1" dirty="0" err="1" smtClean="0">
                <a:solidFill>
                  <a:srgbClr val="FF0000"/>
                </a:solidFill>
              </a:rPr>
              <a:t>Ketetanggaan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en-US" b="1" i="1" dirty="0" smtClean="0">
                <a:solidFill>
                  <a:srgbClr val="FF0000"/>
                </a:solidFill>
              </a:rPr>
              <a:t>Adjacent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b="1" i="1" dirty="0" err="1" smtClean="0"/>
              <a:t>bertetangga</a:t>
            </a:r>
            <a:r>
              <a:rPr lang="en-US" i="1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defRPr/>
            </a:pPr>
            <a:r>
              <a:rPr lang="id-ID" b="1" dirty="0" smtClean="0"/>
              <a:t>Contoh</a:t>
            </a:r>
          </a:p>
          <a:p>
            <a:pPr>
              <a:buNone/>
              <a:defRPr/>
            </a:pPr>
            <a:r>
              <a:rPr lang="id-ID" b="1" dirty="0" smtClean="0"/>
              <a:t>	</a:t>
            </a:r>
            <a:r>
              <a:rPr lang="en-US" b="1" dirty="0" err="1" smtClean="0"/>
              <a:t>Tinjau</a:t>
            </a:r>
            <a:r>
              <a:rPr lang="en-US" b="1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</a:t>
            </a:r>
            <a:r>
              <a:rPr lang="en-US" b="1" i="1" dirty="0" smtClean="0"/>
              <a:t>G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dirty="0" smtClean="0"/>
              <a:t>:</a:t>
            </a:r>
            <a:r>
              <a:rPr lang="id-ID" dirty="0" smtClean="0"/>
              <a:t>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err="1" smtClean="0"/>
              <a:t>simpul</a:t>
            </a:r>
            <a:r>
              <a:rPr lang="en-US" dirty="0" smtClean="0"/>
              <a:t> 1 </a:t>
            </a:r>
            <a:r>
              <a:rPr lang="en-US" dirty="0" err="1" smtClean="0"/>
              <a:t>bertetangga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id-ID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2 </a:t>
            </a:r>
            <a:r>
              <a:rPr lang="en-US" dirty="0" err="1" smtClean="0"/>
              <a:t>dan</a:t>
            </a:r>
            <a:r>
              <a:rPr lang="en-US" dirty="0" smtClean="0"/>
              <a:t> 3</a:t>
            </a:r>
            <a:endParaRPr lang="id-ID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err="1" smtClean="0"/>
              <a:t>simpul</a:t>
            </a:r>
            <a:r>
              <a:rPr lang="en-US" dirty="0" smtClean="0"/>
              <a:t> 1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bertetangga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4.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21" name="Group 20"/>
          <p:cNvGrpSpPr/>
          <p:nvPr/>
        </p:nvGrpSpPr>
        <p:grpSpPr>
          <a:xfrm>
            <a:off x="6582416" y="1902856"/>
            <a:ext cx="1914688" cy="2000250"/>
            <a:chOff x="6929470" y="2643182"/>
            <a:chExt cx="2286000" cy="2000250"/>
          </a:xfrm>
        </p:grpSpPr>
        <p:grpSp>
          <p:nvGrpSpPr>
            <p:cNvPr id="77828" name="Group 79"/>
            <p:cNvGrpSpPr>
              <a:grpSpLocks/>
            </p:cNvGrpSpPr>
            <p:nvPr/>
          </p:nvGrpSpPr>
          <p:grpSpPr bwMode="auto">
            <a:xfrm>
              <a:off x="6929470" y="2643182"/>
              <a:ext cx="2286000" cy="2000250"/>
              <a:chOff x="2233" y="2063"/>
              <a:chExt cx="1927" cy="1971"/>
            </a:xfrm>
          </p:grpSpPr>
          <p:sp>
            <p:nvSpPr>
              <p:cNvPr id="77831" name="Freeform 80"/>
              <p:cNvSpPr>
                <a:spLocks/>
              </p:cNvSpPr>
              <p:nvPr/>
            </p:nvSpPr>
            <p:spPr bwMode="auto">
              <a:xfrm>
                <a:off x="3119" y="2302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2" name="Freeform 81"/>
              <p:cNvSpPr>
                <a:spLocks/>
              </p:cNvSpPr>
              <p:nvPr/>
            </p:nvSpPr>
            <p:spPr bwMode="auto">
              <a:xfrm>
                <a:off x="2426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3" name="Freeform 82"/>
              <p:cNvSpPr>
                <a:spLocks/>
              </p:cNvSpPr>
              <p:nvPr/>
            </p:nvSpPr>
            <p:spPr bwMode="auto">
              <a:xfrm>
                <a:off x="3119" y="3688"/>
                <a:ext cx="70" cy="65"/>
              </a:xfrm>
              <a:custGeom>
                <a:avLst/>
                <a:gdLst>
                  <a:gd name="T0" fmla="*/ 0 w 70"/>
                  <a:gd name="T1" fmla="*/ 34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4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4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4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4" name="Freeform 83"/>
              <p:cNvSpPr>
                <a:spLocks/>
              </p:cNvSpPr>
              <p:nvPr/>
            </p:nvSpPr>
            <p:spPr bwMode="auto">
              <a:xfrm>
                <a:off x="381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5" name="Line 84"/>
              <p:cNvSpPr>
                <a:spLocks noChangeShapeType="1"/>
              </p:cNvSpPr>
              <p:nvPr/>
            </p:nvSpPr>
            <p:spPr bwMode="auto">
              <a:xfrm flipH="1">
                <a:off x="2461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6" name="Line 85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7" name="Line 86"/>
              <p:cNvSpPr>
                <a:spLocks noChangeShapeType="1"/>
              </p:cNvSpPr>
              <p:nvPr/>
            </p:nvSpPr>
            <p:spPr bwMode="auto">
              <a:xfrm>
                <a:off x="3154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8" name="Line 87"/>
              <p:cNvSpPr>
                <a:spLocks noChangeShapeType="1"/>
              </p:cNvSpPr>
              <p:nvPr/>
            </p:nvSpPr>
            <p:spPr bwMode="auto">
              <a:xfrm flipH="1">
                <a:off x="3154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9" name="Line 88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1386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40" name="Rectangle 89"/>
              <p:cNvSpPr>
                <a:spLocks noChangeArrowheads="1"/>
              </p:cNvSpPr>
              <p:nvPr/>
            </p:nvSpPr>
            <p:spPr bwMode="auto">
              <a:xfrm>
                <a:off x="3100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77841" name="Rectangle 90"/>
              <p:cNvSpPr>
                <a:spLocks noChangeArrowheads="1"/>
              </p:cNvSpPr>
              <p:nvPr/>
            </p:nvSpPr>
            <p:spPr bwMode="auto">
              <a:xfrm>
                <a:off x="2233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77842" name="Rectangle 91"/>
              <p:cNvSpPr>
                <a:spLocks noChangeArrowheads="1"/>
              </p:cNvSpPr>
              <p:nvPr/>
            </p:nvSpPr>
            <p:spPr bwMode="auto">
              <a:xfrm>
                <a:off x="3967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77843" name="Rectangle 92"/>
              <p:cNvSpPr>
                <a:spLocks noChangeArrowheads="1"/>
              </p:cNvSpPr>
              <p:nvPr/>
            </p:nvSpPr>
            <p:spPr bwMode="auto">
              <a:xfrm>
                <a:off x="3100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</p:grpSp>
        <p:sp>
          <p:nvSpPr>
            <p:cNvPr id="77830" name="Rectangle 20"/>
            <p:cNvSpPr>
              <a:spLocks noChangeArrowheads="1"/>
            </p:cNvSpPr>
            <p:nvPr/>
          </p:nvSpPr>
          <p:spPr bwMode="auto">
            <a:xfrm>
              <a:off x="8286776" y="4214818"/>
              <a:ext cx="449262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 dirty="0"/>
                <a:t>G</a:t>
              </a:r>
              <a:r>
                <a:rPr lang="en-US" b="1" baseline="-25000" dirty="0"/>
                <a:t>1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3"/>
          <p:cNvSpPr>
            <a:spLocks noGrp="1"/>
          </p:cNvSpPr>
          <p:nvPr>
            <p:ph type="title"/>
          </p:nvPr>
        </p:nvSpPr>
        <p:spPr>
          <a:xfrm>
            <a:off x="611560" y="836712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Terminologi Graf</a:t>
            </a:r>
            <a:endParaRPr lang="en-US" dirty="0" smtClean="0"/>
          </a:p>
        </p:txBody>
      </p:sp>
      <p:sp>
        <p:nvSpPr>
          <p:cNvPr id="78851" name="Content Placeholder 4"/>
          <p:cNvSpPr>
            <a:spLocks noGrp="1"/>
          </p:cNvSpPr>
          <p:nvPr>
            <p:ph idx="1"/>
          </p:nvPr>
        </p:nvSpPr>
        <p:spPr>
          <a:xfrm>
            <a:off x="687859" y="1361009"/>
            <a:ext cx="6777317" cy="3508977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2.  </a:t>
            </a:r>
            <a:r>
              <a:rPr lang="en-US" b="1" i="1" dirty="0" err="1" smtClean="0">
                <a:solidFill>
                  <a:srgbClr val="FF0000"/>
                </a:solidFill>
              </a:rPr>
              <a:t>Bersisian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en-US" b="1" i="1" dirty="0" err="1" smtClean="0">
                <a:solidFill>
                  <a:srgbClr val="FF0000"/>
                </a:solidFill>
              </a:rPr>
              <a:t>Incidency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sembarang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i="1" dirty="0" smtClean="0"/>
              <a:t>e</a:t>
            </a:r>
            <a:r>
              <a:rPr lang="en-US" dirty="0" smtClean="0"/>
              <a:t> = (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j</a:t>
            </a:r>
            <a:r>
              <a:rPr lang="en-US" dirty="0" smtClean="0"/>
              <a:t>,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k</a:t>
            </a:r>
            <a:r>
              <a:rPr lang="en-US" dirty="0" smtClean="0"/>
              <a:t>) </a:t>
            </a:r>
            <a:r>
              <a:rPr lang="en-US" dirty="0" err="1" smtClean="0"/>
              <a:t>dikatakan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bersisian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j</a:t>
            </a:r>
            <a:r>
              <a:rPr lang="en-US" dirty="0" smtClean="0"/>
              <a:t> , </a:t>
            </a:r>
            <a:r>
              <a:rPr lang="en-US" dirty="0" err="1" smtClean="0"/>
              <a:t>atau</a:t>
            </a:r>
            <a:endParaRPr lang="id-ID" dirty="0" smtClean="0"/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bersisian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k</a:t>
            </a:r>
            <a:endParaRPr lang="id-ID" i="1" baseline="-25000" dirty="0" smtClean="0"/>
          </a:p>
          <a:p>
            <a:pPr>
              <a:defRPr/>
            </a:pPr>
            <a:r>
              <a:rPr lang="id-ID" b="1" dirty="0" smtClean="0"/>
              <a:t>Contoh</a:t>
            </a:r>
          </a:p>
          <a:p>
            <a:pPr lvl="1">
              <a:buNone/>
              <a:defRPr/>
            </a:pPr>
            <a:r>
              <a:rPr lang="en-US" dirty="0" err="1" smtClean="0"/>
              <a:t>Tinjau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: </a:t>
            </a:r>
            <a:endParaRPr lang="id-ID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err="1" smtClean="0"/>
              <a:t>sisi</a:t>
            </a:r>
            <a:r>
              <a:rPr lang="en-US" dirty="0" smtClean="0"/>
              <a:t> (2, 3) </a:t>
            </a:r>
            <a:r>
              <a:rPr lang="en-US" dirty="0" err="1" smtClean="0"/>
              <a:t>bersisian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2 </a:t>
            </a:r>
            <a:r>
              <a:rPr lang="id-ID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3</a:t>
            </a:r>
            <a:endParaRPr lang="id-ID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err="1" smtClean="0"/>
              <a:t>sisi</a:t>
            </a:r>
            <a:r>
              <a:rPr lang="en-US" dirty="0" smtClean="0"/>
              <a:t> (1, 2)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bersisian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4.</a:t>
            </a:r>
          </a:p>
          <a:p>
            <a:pPr>
              <a:buNone/>
            </a:pPr>
            <a:endParaRPr lang="en-US" dirty="0" smtClean="0"/>
          </a:p>
        </p:txBody>
      </p:sp>
      <p:grpSp>
        <p:nvGrpSpPr>
          <p:cNvPr id="78853" name="Group 35"/>
          <p:cNvGrpSpPr>
            <a:grpSpLocks/>
          </p:cNvGrpSpPr>
          <p:nvPr/>
        </p:nvGrpSpPr>
        <p:grpSpPr bwMode="auto">
          <a:xfrm>
            <a:off x="6711195" y="2400851"/>
            <a:ext cx="1874354" cy="2168050"/>
            <a:chOff x="6357950" y="3429000"/>
            <a:chExt cx="2286016" cy="2167555"/>
          </a:xfrm>
        </p:grpSpPr>
        <p:grpSp>
          <p:nvGrpSpPr>
            <p:cNvPr id="78854" name="Group 79"/>
            <p:cNvGrpSpPr>
              <a:grpSpLocks/>
            </p:cNvGrpSpPr>
            <p:nvPr/>
          </p:nvGrpSpPr>
          <p:grpSpPr bwMode="auto">
            <a:xfrm>
              <a:off x="6357950" y="3429000"/>
              <a:ext cx="2286016" cy="2000264"/>
              <a:chOff x="2233" y="2063"/>
              <a:chExt cx="1927" cy="1971"/>
            </a:xfrm>
          </p:grpSpPr>
          <p:sp>
            <p:nvSpPr>
              <p:cNvPr id="78856" name="Freeform 80"/>
              <p:cNvSpPr>
                <a:spLocks/>
              </p:cNvSpPr>
              <p:nvPr/>
            </p:nvSpPr>
            <p:spPr bwMode="auto">
              <a:xfrm>
                <a:off x="3119" y="2302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57" name="Freeform 81"/>
              <p:cNvSpPr>
                <a:spLocks/>
              </p:cNvSpPr>
              <p:nvPr/>
            </p:nvSpPr>
            <p:spPr bwMode="auto">
              <a:xfrm>
                <a:off x="2426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58" name="Freeform 82"/>
              <p:cNvSpPr>
                <a:spLocks/>
              </p:cNvSpPr>
              <p:nvPr/>
            </p:nvSpPr>
            <p:spPr bwMode="auto">
              <a:xfrm>
                <a:off x="3119" y="3688"/>
                <a:ext cx="70" cy="65"/>
              </a:xfrm>
              <a:custGeom>
                <a:avLst/>
                <a:gdLst>
                  <a:gd name="T0" fmla="*/ 0 w 70"/>
                  <a:gd name="T1" fmla="*/ 34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4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4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4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59" name="Freeform 83"/>
              <p:cNvSpPr>
                <a:spLocks/>
              </p:cNvSpPr>
              <p:nvPr/>
            </p:nvSpPr>
            <p:spPr bwMode="auto">
              <a:xfrm>
                <a:off x="381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60" name="Line 84"/>
              <p:cNvSpPr>
                <a:spLocks noChangeShapeType="1"/>
              </p:cNvSpPr>
              <p:nvPr/>
            </p:nvSpPr>
            <p:spPr bwMode="auto">
              <a:xfrm flipH="1">
                <a:off x="2461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61" name="Line 85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62" name="Line 86"/>
              <p:cNvSpPr>
                <a:spLocks noChangeShapeType="1"/>
              </p:cNvSpPr>
              <p:nvPr/>
            </p:nvSpPr>
            <p:spPr bwMode="auto">
              <a:xfrm>
                <a:off x="3154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63" name="Line 87"/>
              <p:cNvSpPr>
                <a:spLocks noChangeShapeType="1"/>
              </p:cNvSpPr>
              <p:nvPr/>
            </p:nvSpPr>
            <p:spPr bwMode="auto">
              <a:xfrm flipH="1">
                <a:off x="3154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64" name="Line 88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1386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65" name="Rectangle 89"/>
              <p:cNvSpPr>
                <a:spLocks noChangeArrowheads="1"/>
              </p:cNvSpPr>
              <p:nvPr/>
            </p:nvSpPr>
            <p:spPr bwMode="auto">
              <a:xfrm>
                <a:off x="3100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78866" name="Rectangle 90"/>
              <p:cNvSpPr>
                <a:spLocks noChangeArrowheads="1"/>
              </p:cNvSpPr>
              <p:nvPr/>
            </p:nvSpPr>
            <p:spPr bwMode="auto">
              <a:xfrm>
                <a:off x="2233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78867" name="Rectangle 91"/>
              <p:cNvSpPr>
                <a:spLocks noChangeArrowheads="1"/>
              </p:cNvSpPr>
              <p:nvPr/>
            </p:nvSpPr>
            <p:spPr bwMode="auto">
              <a:xfrm>
                <a:off x="3967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78868" name="Rectangle 92"/>
              <p:cNvSpPr>
                <a:spLocks noChangeArrowheads="1"/>
              </p:cNvSpPr>
              <p:nvPr/>
            </p:nvSpPr>
            <p:spPr bwMode="auto">
              <a:xfrm>
                <a:off x="3100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</p:grpSp>
        <p:sp>
          <p:nvSpPr>
            <p:cNvPr id="78855" name="Rectangle 34"/>
            <p:cNvSpPr>
              <a:spLocks noChangeArrowheads="1"/>
            </p:cNvSpPr>
            <p:nvPr/>
          </p:nvSpPr>
          <p:spPr bwMode="auto">
            <a:xfrm>
              <a:off x="7551873" y="5227223"/>
              <a:ext cx="4491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 dirty="0"/>
                <a:t>G</a:t>
              </a:r>
              <a:r>
                <a:rPr lang="en-US" b="1" baseline="-25000" dirty="0"/>
                <a:t>1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Title 18"/>
          <p:cNvSpPr>
            <a:spLocks noGrp="1"/>
          </p:cNvSpPr>
          <p:nvPr>
            <p:ph type="title"/>
          </p:nvPr>
        </p:nvSpPr>
        <p:spPr>
          <a:xfrm>
            <a:off x="579738" y="836712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Terminologi Graf</a:t>
            </a:r>
            <a:endParaRPr lang="en-US" dirty="0" smtClean="0"/>
          </a:p>
        </p:txBody>
      </p:sp>
      <p:sp>
        <p:nvSpPr>
          <p:cNvPr id="79876" name="Content Placeholder 19"/>
          <p:cNvSpPr>
            <a:spLocks noGrp="1"/>
          </p:cNvSpPr>
          <p:nvPr>
            <p:ph idx="1"/>
          </p:nvPr>
        </p:nvSpPr>
        <p:spPr>
          <a:xfrm>
            <a:off x="500381" y="1436979"/>
            <a:ext cx="8072147" cy="3508977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b="1" dirty="0" smtClean="0"/>
              <a:t>3. </a:t>
            </a:r>
            <a:r>
              <a:rPr lang="en-US" b="1" dirty="0" err="1" smtClean="0">
                <a:solidFill>
                  <a:srgbClr val="FF0000"/>
                </a:solidFill>
              </a:rPr>
              <a:t>Simpul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Terpencil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en-US" b="1" i="1" dirty="0" smtClean="0">
                <a:solidFill>
                  <a:srgbClr val="FF0000"/>
                </a:solidFill>
              </a:rPr>
              <a:t>Isolated Vertex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i="1" dirty="0" err="1" smtClean="0"/>
              <a:t>Simpul</a:t>
            </a:r>
            <a:r>
              <a:rPr lang="en-US" b="1" i="1" dirty="0" smtClean="0"/>
              <a:t> </a:t>
            </a:r>
            <a:r>
              <a:rPr lang="en-US" b="1" i="1" dirty="0" err="1" smtClean="0"/>
              <a:t>terpencil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b="1" i="1" dirty="0" err="1" smtClean="0"/>
              <a:t>tidak</a:t>
            </a:r>
            <a:r>
              <a:rPr lang="en-US" b="1" i="1" dirty="0" smtClean="0"/>
              <a:t> </a:t>
            </a:r>
            <a:r>
              <a:rPr lang="en-US" b="1" i="1" dirty="0" err="1" smtClean="0"/>
              <a:t>mempunyai</a:t>
            </a:r>
            <a:r>
              <a:rPr lang="en-US" b="1" i="1" dirty="0" smtClean="0"/>
              <a:t> </a:t>
            </a:r>
            <a:r>
              <a:rPr lang="en-US" b="1" i="1" dirty="0" err="1" smtClean="0"/>
              <a:t>sisi</a:t>
            </a:r>
            <a:r>
              <a:rPr lang="en-US" b="1" i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bersisian</a:t>
            </a:r>
            <a:r>
              <a:rPr lang="en-US" dirty="0" smtClean="0"/>
              <a:t> </a:t>
            </a:r>
            <a:r>
              <a:rPr lang="en-US" dirty="0" err="1" smtClean="0"/>
              <a:t>dengannya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id-ID" dirty="0" smtClean="0"/>
              <a:t>Contoh:</a:t>
            </a:r>
          </a:p>
          <a:p>
            <a:pPr>
              <a:buNone/>
              <a:defRPr/>
            </a:pPr>
            <a:r>
              <a:rPr lang="id-ID" dirty="0" smtClean="0"/>
              <a:t>	</a:t>
            </a:r>
            <a:r>
              <a:rPr lang="en-US" dirty="0" err="1" smtClean="0"/>
              <a:t>Tinjau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baseline="-25000" dirty="0" smtClean="0"/>
              <a:t>3</a:t>
            </a:r>
            <a:r>
              <a:rPr lang="en-US" dirty="0" smtClean="0"/>
              <a:t>: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b="1" dirty="0" err="1" smtClean="0"/>
              <a:t>simpul</a:t>
            </a:r>
            <a:r>
              <a:rPr lang="en-US" b="1" dirty="0" smtClean="0"/>
              <a:t> 5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terpencil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id-ID" dirty="0" smtClean="0"/>
          </a:p>
          <a:p>
            <a:pPr>
              <a:buFont typeface="Arial" charset="0"/>
              <a:buNone/>
            </a:pPr>
            <a:r>
              <a:rPr lang="en-US" dirty="0" smtClean="0"/>
              <a:t> 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691680" y="4264716"/>
            <a:ext cx="2357438" cy="2012393"/>
            <a:chOff x="6215090" y="4143393"/>
            <a:chExt cx="2357438" cy="2012393"/>
          </a:xfrm>
        </p:grpSpPr>
        <p:grpSp>
          <p:nvGrpSpPr>
            <p:cNvPr id="79874" name="Group 4"/>
            <p:cNvGrpSpPr>
              <a:grpSpLocks/>
            </p:cNvGrpSpPr>
            <p:nvPr/>
          </p:nvGrpSpPr>
          <p:grpSpPr bwMode="auto">
            <a:xfrm>
              <a:off x="6215090" y="4143393"/>
              <a:ext cx="2357438" cy="1857375"/>
              <a:chOff x="7880" y="1827"/>
              <a:chExt cx="1976" cy="1804"/>
            </a:xfrm>
          </p:grpSpPr>
          <p:sp>
            <p:nvSpPr>
              <p:cNvPr id="79878" name="Freeform 5"/>
              <p:cNvSpPr>
                <a:spLocks/>
              </p:cNvSpPr>
              <p:nvPr/>
            </p:nvSpPr>
            <p:spPr bwMode="auto">
              <a:xfrm>
                <a:off x="8281" y="2062"/>
                <a:ext cx="68" cy="64"/>
              </a:xfrm>
              <a:custGeom>
                <a:avLst/>
                <a:gdLst>
                  <a:gd name="T0" fmla="*/ 0 w 68"/>
                  <a:gd name="T1" fmla="*/ 34 h 64"/>
                  <a:gd name="T2" fmla="*/ 8 w 68"/>
                  <a:gd name="T3" fmla="*/ 15 h 64"/>
                  <a:gd name="T4" fmla="*/ 23 w 68"/>
                  <a:gd name="T5" fmla="*/ 0 h 64"/>
                  <a:gd name="T6" fmla="*/ 46 w 68"/>
                  <a:gd name="T7" fmla="*/ 0 h 64"/>
                  <a:gd name="T8" fmla="*/ 61 w 68"/>
                  <a:gd name="T9" fmla="*/ 15 h 64"/>
                  <a:gd name="T10" fmla="*/ 68 w 68"/>
                  <a:gd name="T11" fmla="*/ 34 h 64"/>
                  <a:gd name="T12" fmla="*/ 61 w 68"/>
                  <a:gd name="T13" fmla="*/ 53 h 64"/>
                  <a:gd name="T14" fmla="*/ 46 w 68"/>
                  <a:gd name="T15" fmla="*/ 64 h 64"/>
                  <a:gd name="T16" fmla="*/ 23 w 68"/>
                  <a:gd name="T17" fmla="*/ 64 h 64"/>
                  <a:gd name="T18" fmla="*/ 8 w 68"/>
                  <a:gd name="T19" fmla="*/ 53 h 64"/>
                  <a:gd name="T20" fmla="*/ 0 w 68"/>
                  <a:gd name="T21" fmla="*/ 34 h 6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8"/>
                  <a:gd name="T34" fmla="*/ 0 h 64"/>
                  <a:gd name="T35" fmla="*/ 68 w 68"/>
                  <a:gd name="T36" fmla="*/ 64 h 6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8" h="64">
                    <a:moveTo>
                      <a:pt x="0" y="34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8" y="34"/>
                    </a:lnTo>
                    <a:lnTo>
                      <a:pt x="61" y="53"/>
                    </a:lnTo>
                    <a:lnTo>
                      <a:pt x="46" y="64"/>
                    </a:lnTo>
                    <a:lnTo>
                      <a:pt x="23" y="64"/>
                    </a:lnTo>
                    <a:lnTo>
                      <a:pt x="8" y="53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79" name="Freeform 6"/>
              <p:cNvSpPr>
                <a:spLocks/>
              </p:cNvSpPr>
              <p:nvPr/>
            </p:nvSpPr>
            <p:spPr bwMode="auto">
              <a:xfrm>
                <a:off x="9644" y="3253"/>
                <a:ext cx="68" cy="65"/>
              </a:xfrm>
              <a:custGeom>
                <a:avLst/>
                <a:gdLst>
                  <a:gd name="T0" fmla="*/ 0 w 68"/>
                  <a:gd name="T1" fmla="*/ 34 h 65"/>
                  <a:gd name="T2" fmla="*/ 8 w 68"/>
                  <a:gd name="T3" fmla="*/ 15 h 65"/>
                  <a:gd name="T4" fmla="*/ 23 w 68"/>
                  <a:gd name="T5" fmla="*/ 0 h 65"/>
                  <a:gd name="T6" fmla="*/ 46 w 68"/>
                  <a:gd name="T7" fmla="*/ 0 h 65"/>
                  <a:gd name="T8" fmla="*/ 61 w 68"/>
                  <a:gd name="T9" fmla="*/ 15 h 65"/>
                  <a:gd name="T10" fmla="*/ 68 w 68"/>
                  <a:gd name="T11" fmla="*/ 34 h 65"/>
                  <a:gd name="T12" fmla="*/ 61 w 68"/>
                  <a:gd name="T13" fmla="*/ 53 h 65"/>
                  <a:gd name="T14" fmla="*/ 46 w 68"/>
                  <a:gd name="T15" fmla="*/ 65 h 65"/>
                  <a:gd name="T16" fmla="*/ 23 w 68"/>
                  <a:gd name="T17" fmla="*/ 65 h 65"/>
                  <a:gd name="T18" fmla="*/ 8 w 68"/>
                  <a:gd name="T19" fmla="*/ 53 h 65"/>
                  <a:gd name="T20" fmla="*/ 0 w 68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8"/>
                  <a:gd name="T34" fmla="*/ 0 h 65"/>
                  <a:gd name="T35" fmla="*/ 68 w 68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8" h="65">
                    <a:moveTo>
                      <a:pt x="0" y="34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8" y="34"/>
                    </a:lnTo>
                    <a:lnTo>
                      <a:pt x="61" y="53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3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0" name="Freeform 7"/>
              <p:cNvSpPr>
                <a:spLocks/>
              </p:cNvSpPr>
              <p:nvPr/>
            </p:nvSpPr>
            <p:spPr bwMode="auto">
              <a:xfrm>
                <a:off x="8963" y="3083"/>
                <a:ext cx="68" cy="64"/>
              </a:xfrm>
              <a:custGeom>
                <a:avLst/>
                <a:gdLst>
                  <a:gd name="T0" fmla="*/ 0 w 68"/>
                  <a:gd name="T1" fmla="*/ 34 h 64"/>
                  <a:gd name="T2" fmla="*/ 7 w 68"/>
                  <a:gd name="T3" fmla="*/ 15 h 64"/>
                  <a:gd name="T4" fmla="*/ 22 w 68"/>
                  <a:gd name="T5" fmla="*/ 0 h 64"/>
                  <a:gd name="T6" fmla="*/ 45 w 68"/>
                  <a:gd name="T7" fmla="*/ 0 h 64"/>
                  <a:gd name="T8" fmla="*/ 60 w 68"/>
                  <a:gd name="T9" fmla="*/ 15 h 64"/>
                  <a:gd name="T10" fmla="*/ 68 w 68"/>
                  <a:gd name="T11" fmla="*/ 34 h 64"/>
                  <a:gd name="T12" fmla="*/ 60 w 68"/>
                  <a:gd name="T13" fmla="*/ 53 h 64"/>
                  <a:gd name="T14" fmla="*/ 45 w 68"/>
                  <a:gd name="T15" fmla="*/ 64 h 64"/>
                  <a:gd name="T16" fmla="*/ 22 w 68"/>
                  <a:gd name="T17" fmla="*/ 64 h 64"/>
                  <a:gd name="T18" fmla="*/ 7 w 68"/>
                  <a:gd name="T19" fmla="*/ 53 h 64"/>
                  <a:gd name="T20" fmla="*/ 0 w 68"/>
                  <a:gd name="T21" fmla="*/ 34 h 6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8"/>
                  <a:gd name="T34" fmla="*/ 0 h 64"/>
                  <a:gd name="T35" fmla="*/ 68 w 68"/>
                  <a:gd name="T36" fmla="*/ 64 h 6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8" h="64">
                    <a:moveTo>
                      <a:pt x="0" y="34"/>
                    </a:moveTo>
                    <a:lnTo>
                      <a:pt x="7" y="15"/>
                    </a:lnTo>
                    <a:lnTo>
                      <a:pt x="22" y="0"/>
                    </a:lnTo>
                    <a:lnTo>
                      <a:pt x="45" y="0"/>
                    </a:lnTo>
                    <a:lnTo>
                      <a:pt x="60" y="15"/>
                    </a:lnTo>
                    <a:lnTo>
                      <a:pt x="68" y="34"/>
                    </a:lnTo>
                    <a:lnTo>
                      <a:pt x="60" y="53"/>
                    </a:lnTo>
                    <a:lnTo>
                      <a:pt x="45" y="64"/>
                    </a:lnTo>
                    <a:lnTo>
                      <a:pt x="22" y="64"/>
                    </a:lnTo>
                    <a:lnTo>
                      <a:pt x="7" y="53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1" name="Freeform 8"/>
              <p:cNvSpPr>
                <a:spLocks/>
              </p:cNvSpPr>
              <p:nvPr/>
            </p:nvSpPr>
            <p:spPr bwMode="auto">
              <a:xfrm>
                <a:off x="7941" y="3253"/>
                <a:ext cx="68" cy="65"/>
              </a:xfrm>
              <a:custGeom>
                <a:avLst/>
                <a:gdLst>
                  <a:gd name="T0" fmla="*/ 0 w 68"/>
                  <a:gd name="T1" fmla="*/ 34 h 65"/>
                  <a:gd name="T2" fmla="*/ 7 w 68"/>
                  <a:gd name="T3" fmla="*/ 15 h 65"/>
                  <a:gd name="T4" fmla="*/ 22 w 68"/>
                  <a:gd name="T5" fmla="*/ 0 h 65"/>
                  <a:gd name="T6" fmla="*/ 45 w 68"/>
                  <a:gd name="T7" fmla="*/ 0 h 65"/>
                  <a:gd name="T8" fmla="*/ 60 w 68"/>
                  <a:gd name="T9" fmla="*/ 15 h 65"/>
                  <a:gd name="T10" fmla="*/ 68 w 68"/>
                  <a:gd name="T11" fmla="*/ 34 h 65"/>
                  <a:gd name="T12" fmla="*/ 60 w 68"/>
                  <a:gd name="T13" fmla="*/ 53 h 65"/>
                  <a:gd name="T14" fmla="*/ 45 w 68"/>
                  <a:gd name="T15" fmla="*/ 65 h 65"/>
                  <a:gd name="T16" fmla="*/ 22 w 68"/>
                  <a:gd name="T17" fmla="*/ 65 h 65"/>
                  <a:gd name="T18" fmla="*/ 7 w 68"/>
                  <a:gd name="T19" fmla="*/ 53 h 65"/>
                  <a:gd name="T20" fmla="*/ 0 w 68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8"/>
                  <a:gd name="T34" fmla="*/ 0 h 65"/>
                  <a:gd name="T35" fmla="*/ 68 w 68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8" h="65">
                    <a:moveTo>
                      <a:pt x="0" y="34"/>
                    </a:moveTo>
                    <a:lnTo>
                      <a:pt x="7" y="15"/>
                    </a:lnTo>
                    <a:lnTo>
                      <a:pt x="22" y="0"/>
                    </a:lnTo>
                    <a:lnTo>
                      <a:pt x="45" y="0"/>
                    </a:lnTo>
                    <a:lnTo>
                      <a:pt x="60" y="15"/>
                    </a:lnTo>
                    <a:lnTo>
                      <a:pt x="68" y="34"/>
                    </a:lnTo>
                    <a:lnTo>
                      <a:pt x="60" y="53"/>
                    </a:lnTo>
                    <a:lnTo>
                      <a:pt x="45" y="65"/>
                    </a:lnTo>
                    <a:lnTo>
                      <a:pt x="22" y="65"/>
                    </a:lnTo>
                    <a:lnTo>
                      <a:pt x="7" y="53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2" name="Freeform 9"/>
              <p:cNvSpPr>
                <a:spLocks/>
              </p:cNvSpPr>
              <p:nvPr/>
            </p:nvSpPr>
            <p:spPr bwMode="auto">
              <a:xfrm>
                <a:off x="9644" y="2743"/>
                <a:ext cx="68" cy="64"/>
              </a:xfrm>
              <a:custGeom>
                <a:avLst/>
                <a:gdLst>
                  <a:gd name="T0" fmla="*/ 0 w 68"/>
                  <a:gd name="T1" fmla="*/ 34 h 64"/>
                  <a:gd name="T2" fmla="*/ 8 w 68"/>
                  <a:gd name="T3" fmla="*/ 15 h 64"/>
                  <a:gd name="T4" fmla="*/ 23 w 68"/>
                  <a:gd name="T5" fmla="*/ 0 h 64"/>
                  <a:gd name="T6" fmla="*/ 46 w 68"/>
                  <a:gd name="T7" fmla="*/ 0 h 64"/>
                  <a:gd name="T8" fmla="*/ 61 w 68"/>
                  <a:gd name="T9" fmla="*/ 15 h 64"/>
                  <a:gd name="T10" fmla="*/ 68 w 68"/>
                  <a:gd name="T11" fmla="*/ 34 h 64"/>
                  <a:gd name="T12" fmla="*/ 61 w 68"/>
                  <a:gd name="T13" fmla="*/ 53 h 64"/>
                  <a:gd name="T14" fmla="*/ 46 w 68"/>
                  <a:gd name="T15" fmla="*/ 64 h 64"/>
                  <a:gd name="T16" fmla="*/ 23 w 68"/>
                  <a:gd name="T17" fmla="*/ 64 h 64"/>
                  <a:gd name="T18" fmla="*/ 8 w 68"/>
                  <a:gd name="T19" fmla="*/ 53 h 64"/>
                  <a:gd name="T20" fmla="*/ 0 w 68"/>
                  <a:gd name="T21" fmla="*/ 34 h 6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8"/>
                  <a:gd name="T34" fmla="*/ 0 h 64"/>
                  <a:gd name="T35" fmla="*/ 68 w 68"/>
                  <a:gd name="T36" fmla="*/ 64 h 6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8" h="64">
                    <a:moveTo>
                      <a:pt x="0" y="34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8" y="34"/>
                    </a:lnTo>
                    <a:lnTo>
                      <a:pt x="61" y="53"/>
                    </a:lnTo>
                    <a:lnTo>
                      <a:pt x="46" y="64"/>
                    </a:lnTo>
                    <a:lnTo>
                      <a:pt x="23" y="64"/>
                    </a:lnTo>
                    <a:lnTo>
                      <a:pt x="8" y="53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3" name="Line 10"/>
              <p:cNvSpPr>
                <a:spLocks noChangeShapeType="1"/>
              </p:cNvSpPr>
              <p:nvPr/>
            </p:nvSpPr>
            <p:spPr bwMode="auto">
              <a:xfrm flipH="1">
                <a:off x="7975" y="2096"/>
                <a:ext cx="340" cy="119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4" name="Line 11"/>
              <p:cNvSpPr>
                <a:spLocks noChangeShapeType="1"/>
              </p:cNvSpPr>
              <p:nvPr/>
            </p:nvSpPr>
            <p:spPr bwMode="auto">
              <a:xfrm>
                <a:off x="8997" y="3117"/>
                <a:ext cx="681" cy="170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5" name="Line 12"/>
              <p:cNvSpPr>
                <a:spLocks noChangeShapeType="1"/>
              </p:cNvSpPr>
              <p:nvPr/>
            </p:nvSpPr>
            <p:spPr bwMode="auto">
              <a:xfrm flipV="1">
                <a:off x="7975" y="3117"/>
                <a:ext cx="1022" cy="170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6" name="Line 13"/>
              <p:cNvSpPr>
                <a:spLocks noChangeShapeType="1"/>
              </p:cNvSpPr>
              <p:nvPr/>
            </p:nvSpPr>
            <p:spPr bwMode="auto">
              <a:xfrm>
                <a:off x="8315" y="2096"/>
                <a:ext cx="682" cy="102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7" name="Rectangle 14"/>
              <p:cNvSpPr>
                <a:spLocks noChangeArrowheads="1"/>
              </p:cNvSpPr>
              <p:nvPr/>
            </p:nvSpPr>
            <p:spPr bwMode="auto">
              <a:xfrm>
                <a:off x="8262" y="1827"/>
                <a:ext cx="189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 sz="1200"/>
              </a:p>
            </p:txBody>
          </p:sp>
          <p:sp>
            <p:nvSpPr>
              <p:cNvPr id="79888" name="Rectangle 15"/>
              <p:cNvSpPr>
                <a:spLocks noChangeArrowheads="1"/>
              </p:cNvSpPr>
              <p:nvPr/>
            </p:nvSpPr>
            <p:spPr bwMode="auto">
              <a:xfrm>
                <a:off x="7880" y="3359"/>
                <a:ext cx="189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79889" name="Rectangle 16"/>
              <p:cNvSpPr>
                <a:spLocks noChangeArrowheads="1"/>
              </p:cNvSpPr>
              <p:nvPr/>
            </p:nvSpPr>
            <p:spPr bwMode="auto">
              <a:xfrm>
                <a:off x="8944" y="3151"/>
                <a:ext cx="189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 sz="1200"/>
              </a:p>
            </p:txBody>
          </p:sp>
          <p:sp>
            <p:nvSpPr>
              <p:cNvPr id="79890" name="Rectangle 17"/>
              <p:cNvSpPr>
                <a:spLocks noChangeArrowheads="1"/>
              </p:cNvSpPr>
              <p:nvPr/>
            </p:nvSpPr>
            <p:spPr bwMode="auto">
              <a:xfrm>
                <a:off x="9667" y="3359"/>
                <a:ext cx="189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 sz="1200"/>
              </a:p>
            </p:txBody>
          </p:sp>
          <p:sp>
            <p:nvSpPr>
              <p:cNvPr id="79891" name="Rectangle 18"/>
              <p:cNvSpPr>
                <a:spLocks noChangeArrowheads="1"/>
              </p:cNvSpPr>
              <p:nvPr/>
            </p:nvSpPr>
            <p:spPr bwMode="auto">
              <a:xfrm>
                <a:off x="9667" y="2489"/>
                <a:ext cx="189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5</a:t>
                </a:r>
                <a:endParaRPr lang="en-US" sz="1200"/>
              </a:p>
            </p:txBody>
          </p:sp>
        </p:grpSp>
        <p:sp>
          <p:nvSpPr>
            <p:cNvPr id="20" name="Rectangle 34"/>
            <p:cNvSpPr>
              <a:spLocks noChangeArrowheads="1"/>
            </p:cNvSpPr>
            <p:nvPr/>
          </p:nvSpPr>
          <p:spPr bwMode="auto">
            <a:xfrm>
              <a:off x="7286644" y="5786454"/>
              <a:ext cx="4491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 dirty="0" smtClean="0"/>
                <a:t>G</a:t>
              </a:r>
              <a:r>
                <a:rPr lang="id-ID" b="1" baseline="-25000" dirty="0" smtClean="0"/>
                <a:t>3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Realita</a:t>
            </a:r>
            <a:r>
              <a:rPr lang="en-US" dirty="0" smtClean="0"/>
              <a:t>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7776864" cy="4536504"/>
          </a:xfrm>
        </p:spPr>
        <p:txBody>
          <a:bodyPr>
            <a:normAutofit fontScale="85000" lnSpcReduction="10000"/>
          </a:bodyPr>
          <a:lstStyle/>
          <a:p>
            <a:pPr marL="68580" indent="0" algn="just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Ada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pernyataan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menarik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tersampaikan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oleh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rekan-rekan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industri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sedang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kesulitan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"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mencari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programmer, staff IT &amp;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instruktur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saat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mengapa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sebagian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besar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kandidat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kita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calon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programmer, staff IT &amp;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instruktur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memilih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membayar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jutaan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rupiah per semester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hanya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mengatakan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: "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hanya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bisa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dasar-dasarnya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saja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pak.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."</a:t>
            </a:r>
          </a:p>
          <a:p>
            <a:pPr algn="just"/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mengapa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sebagian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besar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kandidat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memilih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menghabiskan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4-5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tahun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hanya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mengatakan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langsung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bahwa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sebenarnya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memahami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mendapat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banyak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hal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setiap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18-22 SKS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ambil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setiap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semesternya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</a:p>
          <a:p>
            <a:pPr algn="just"/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mengapa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sebagian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besar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kandidat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memilih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menghabiskan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sebagian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besar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tenaganya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hanya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mengatakan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: "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Sebenernya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sendiri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belum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tahu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mau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apa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pak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setelah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menyelesaikan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semua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studi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..."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464643"/>
            <a:ext cx="2850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/>
              <a:t>iNTERMEZZO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0309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2"/>
          <p:cNvSpPr>
            <a:spLocks noGrp="1"/>
          </p:cNvSpPr>
          <p:nvPr>
            <p:ph type="title"/>
          </p:nvPr>
        </p:nvSpPr>
        <p:spPr>
          <a:xfrm>
            <a:off x="539552" y="692696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Terminologi Graf</a:t>
            </a:r>
            <a:endParaRPr lang="en-US" dirty="0" smtClean="0"/>
          </a:p>
        </p:txBody>
      </p:sp>
      <p:sp>
        <p:nvSpPr>
          <p:cNvPr id="3076" name="Content Placeholder 3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775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AU" b="1" dirty="0" smtClean="0"/>
              <a:t>4. </a:t>
            </a:r>
            <a:r>
              <a:rPr lang="en-AU" b="1" dirty="0" smtClean="0">
                <a:solidFill>
                  <a:srgbClr val="FF0000"/>
                </a:solidFill>
              </a:rPr>
              <a:t>Graf  </a:t>
            </a:r>
            <a:r>
              <a:rPr lang="en-AU" b="1" dirty="0" err="1" smtClean="0">
                <a:solidFill>
                  <a:srgbClr val="FF0000"/>
                </a:solidFill>
              </a:rPr>
              <a:t>Kosong</a:t>
            </a:r>
            <a:r>
              <a:rPr lang="en-AU" b="1" dirty="0" smtClean="0">
                <a:solidFill>
                  <a:srgbClr val="FF0000"/>
                </a:solidFill>
              </a:rPr>
              <a:t> (</a:t>
            </a:r>
            <a:r>
              <a:rPr lang="en-AU" b="1" i="1" dirty="0" smtClean="0">
                <a:solidFill>
                  <a:srgbClr val="FF0000"/>
                </a:solidFill>
              </a:rPr>
              <a:t>null graph</a:t>
            </a:r>
            <a:r>
              <a:rPr lang="en-AU" b="1" dirty="0" smtClean="0">
                <a:solidFill>
                  <a:srgbClr val="FF0000"/>
                </a:solidFill>
              </a:rPr>
              <a:t> </a:t>
            </a:r>
            <a:r>
              <a:rPr lang="en-AU" b="1" dirty="0" err="1" smtClean="0">
                <a:solidFill>
                  <a:srgbClr val="FF0000"/>
                </a:solidFill>
              </a:rPr>
              <a:t>atau</a:t>
            </a:r>
            <a:r>
              <a:rPr lang="en-AU" b="1" dirty="0" smtClean="0">
                <a:solidFill>
                  <a:srgbClr val="FF0000"/>
                </a:solidFill>
              </a:rPr>
              <a:t> </a:t>
            </a:r>
            <a:r>
              <a:rPr lang="en-AU" b="1" i="1" dirty="0" smtClean="0">
                <a:solidFill>
                  <a:srgbClr val="FF0000"/>
                </a:solidFill>
              </a:rPr>
              <a:t>empty graph</a:t>
            </a:r>
            <a:r>
              <a:rPr lang="en-AU" b="1" dirty="0" smtClean="0">
                <a:solidFill>
                  <a:srgbClr val="FF0000"/>
                </a:solidFill>
              </a:rPr>
              <a:t>)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Graf</a:t>
            </a:r>
            <a:r>
              <a:rPr lang="en-US" dirty="0" smtClean="0"/>
              <a:t> yang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b="1" dirty="0" err="1" smtClean="0"/>
              <a:t>busurnya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b="1" dirty="0" err="1" smtClean="0"/>
              <a:t>kosong</a:t>
            </a:r>
            <a:r>
              <a:rPr lang="en-US" dirty="0" smtClean="0"/>
              <a:t> 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n</a:t>
            </a:r>
            <a:r>
              <a:rPr lang="en-US" dirty="0" smtClean="0"/>
              <a:t>). </a:t>
            </a:r>
          </a:p>
          <a:p>
            <a:endParaRPr lang="en-US" dirty="0" smtClean="0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123544"/>
              </p:ext>
            </p:extLst>
          </p:nvPr>
        </p:nvGraphicFramePr>
        <p:xfrm>
          <a:off x="827584" y="2780928"/>
          <a:ext cx="4000500" cy="277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Visio" r:id="rId3" imgW="2005560" imgH="1393560" progId="">
                  <p:embed/>
                </p:oleObj>
              </mc:Choice>
              <mc:Fallback>
                <p:oleObj name="Visio" r:id="rId3" imgW="2005560" imgH="139356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780928"/>
                        <a:ext cx="4000500" cy="27797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267744" y="5704765"/>
            <a:ext cx="1039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Graf </a:t>
            </a:r>
            <a:r>
              <a:rPr lang="en-US" b="1" i="1" dirty="0"/>
              <a:t>N</a:t>
            </a:r>
            <a:r>
              <a:rPr lang="en-US" b="1" baseline="-25000" dirty="0"/>
              <a:t>5</a:t>
            </a:r>
            <a:r>
              <a:rPr lang="en-US" b="1" dirty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5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Terminologi Graf</a:t>
            </a:r>
            <a:endParaRPr lang="en-US" dirty="0" smtClean="0"/>
          </a:p>
        </p:txBody>
      </p:sp>
      <p:sp>
        <p:nvSpPr>
          <p:cNvPr id="80899" name="Content Placeholder 6"/>
          <p:cNvSpPr>
            <a:spLocks noGrp="1"/>
          </p:cNvSpPr>
          <p:nvPr>
            <p:ph idx="1"/>
          </p:nvPr>
        </p:nvSpPr>
        <p:spPr>
          <a:xfrm>
            <a:off x="971600" y="1674508"/>
            <a:ext cx="6777317" cy="350897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5. </a:t>
            </a:r>
            <a:r>
              <a:rPr lang="en-US" b="1" dirty="0" err="1" smtClean="0">
                <a:solidFill>
                  <a:srgbClr val="FF0000"/>
                </a:solidFill>
              </a:rPr>
              <a:t>Derajat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en-US" b="1" i="1" dirty="0" smtClean="0">
                <a:solidFill>
                  <a:srgbClr val="FF0000"/>
                </a:solidFill>
              </a:rPr>
              <a:t>Degree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i="1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i="1" u="sng" dirty="0" err="1" smtClean="0"/>
              <a:t>jumlah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sisi</a:t>
            </a:r>
            <a:r>
              <a:rPr lang="en-US" b="1" i="1" u="sng" dirty="0" smtClean="0"/>
              <a:t> yang </a:t>
            </a:r>
            <a:r>
              <a:rPr lang="en-US" b="1" i="1" u="sng" dirty="0" err="1" smtClean="0"/>
              <a:t>bersisian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dengan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simpul</a:t>
            </a:r>
            <a:r>
              <a:rPr lang="en-US" b="1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Notasi</a:t>
            </a:r>
            <a:r>
              <a:rPr lang="en-US" dirty="0" smtClean="0"/>
              <a:t>: </a:t>
            </a:r>
            <a:r>
              <a:rPr lang="en-US" i="1" dirty="0" smtClean="0"/>
              <a:t>d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dirty="0" smtClean="0"/>
              <a:t>)</a:t>
            </a:r>
          </a:p>
          <a:p>
            <a:pPr>
              <a:buFont typeface="Arial" charset="0"/>
              <a:buNone/>
            </a:pPr>
            <a:r>
              <a:rPr lang="en-US" dirty="0" smtClean="0"/>
              <a:t>	</a:t>
            </a:r>
            <a:r>
              <a:rPr lang="en-US" dirty="0" err="1" smtClean="0"/>
              <a:t>Tinjau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: 	</a:t>
            </a:r>
          </a:p>
          <a:p>
            <a:pPr>
              <a:buFont typeface="Arial" charset="0"/>
              <a:buNone/>
            </a:pPr>
            <a:r>
              <a:rPr lang="en-US" i="1" dirty="0" smtClean="0"/>
              <a:t>	d</a:t>
            </a:r>
            <a:r>
              <a:rPr lang="en-US" dirty="0" smtClean="0"/>
              <a:t>(1) = </a:t>
            </a:r>
            <a:r>
              <a:rPr lang="en-US" i="1" dirty="0" smtClean="0"/>
              <a:t>d</a:t>
            </a:r>
            <a:r>
              <a:rPr lang="en-US" dirty="0" smtClean="0"/>
              <a:t>(4) = 2</a:t>
            </a:r>
          </a:p>
          <a:p>
            <a:pPr>
              <a:buFont typeface="Arial" charset="0"/>
              <a:buNone/>
            </a:pPr>
            <a:r>
              <a:rPr lang="en-US" i="1" dirty="0" smtClean="0"/>
              <a:t>	d</a:t>
            </a:r>
            <a:r>
              <a:rPr lang="en-US" dirty="0" smtClean="0"/>
              <a:t>(2) = </a:t>
            </a:r>
            <a:r>
              <a:rPr lang="en-US" i="1" dirty="0" smtClean="0"/>
              <a:t>d</a:t>
            </a:r>
            <a:r>
              <a:rPr lang="en-US" dirty="0" smtClean="0"/>
              <a:t>(3) = 3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grpSp>
        <p:nvGrpSpPr>
          <p:cNvPr id="80900" name="Group 35"/>
          <p:cNvGrpSpPr>
            <a:grpSpLocks/>
          </p:cNvGrpSpPr>
          <p:nvPr/>
        </p:nvGrpSpPr>
        <p:grpSpPr bwMode="auto">
          <a:xfrm>
            <a:off x="4643438" y="3429000"/>
            <a:ext cx="1874378" cy="2370138"/>
            <a:chOff x="6357950" y="3429000"/>
            <a:chExt cx="2286016" cy="2369596"/>
          </a:xfrm>
        </p:grpSpPr>
        <p:grpSp>
          <p:nvGrpSpPr>
            <p:cNvPr id="80901" name="Group 79"/>
            <p:cNvGrpSpPr>
              <a:grpSpLocks/>
            </p:cNvGrpSpPr>
            <p:nvPr/>
          </p:nvGrpSpPr>
          <p:grpSpPr bwMode="auto">
            <a:xfrm>
              <a:off x="6357964" y="3428997"/>
              <a:ext cx="2286028" cy="2000261"/>
              <a:chOff x="2233" y="2063"/>
              <a:chExt cx="1927" cy="1971"/>
            </a:xfrm>
          </p:grpSpPr>
          <p:sp>
            <p:nvSpPr>
              <p:cNvPr id="80903" name="Freeform 80"/>
              <p:cNvSpPr>
                <a:spLocks/>
              </p:cNvSpPr>
              <p:nvPr/>
            </p:nvSpPr>
            <p:spPr bwMode="auto">
              <a:xfrm>
                <a:off x="3119" y="2302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04" name="Freeform 81"/>
              <p:cNvSpPr>
                <a:spLocks/>
              </p:cNvSpPr>
              <p:nvPr/>
            </p:nvSpPr>
            <p:spPr bwMode="auto">
              <a:xfrm>
                <a:off x="2426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05" name="Freeform 82"/>
              <p:cNvSpPr>
                <a:spLocks/>
              </p:cNvSpPr>
              <p:nvPr/>
            </p:nvSpPr>
            <p:spPr bwMode="auto">
              <a:xfrm>
                <a:off x="3119" y="3688"/>
                <a:ext cx="70" cy="65"/>
              </a:xfrm>
              <a:custGeom>
                <a:avLst/>
                <a:gdLst>
                  <a:gd name="T0" fmla="*/ 0 w 70"/>
                  <a:gd name="T1" fmla="*/ 34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4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4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4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06" name="Freeform 83"/>
              <p:cNvSpPr>
                <a:spLocks/>
              </p:cNvSpPr>
              <p:nvPr/>
            </p:nvSpPr>
            <p:spPr bwMode="auto">
              <a:xfrm>
                <a:off x="381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07" name="Line 84"/>
              <p:cNvSpPr>
                <a:spLocks noChangeShapeType="1"/>
              </p:cNvSpPr>
              <p:nvPr/>
            </p:nvSpPr>
            <p:spPr bwMode="auto">
              <a:xfrm flipH="1">
                <a:off x="2461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08" name="Line 85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09" name="Line 86"/>
              <p:cNvSpPr>
                <a:spLocks noChangeShapeType="1"/>
              </p:cNvSpPr>
              <p:nvPr/>
            </p:nvSpPr>
            <p:spPr bwMode="auto">
              <a:xfrm>
                <a:off x="3154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10" name="Line 87"/>
              <p:cNvSpPr>
                <a:spLocks noChangeShapeType="1"/>
              </p:cNvSpPr>
              <p:nvPr/>
            </p:nvSpPr>
            <p:spPr bwMode="auto">
              <a:xfrm flipH="1">
                <a:off x="3154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11" name="Line 88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1386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12" name="Rectangle 89"/>
              <p:cNvSpPr>
                <a:spLocks noChangeArrowheads="1"/>
              </p:cNvSpPr>
              <p:nvPr/>
            </p:nvSpPr>
            <p:spPr bwMode="auto">
              <a:xfrm>
                <a:off x="3100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80913" name="Rectangle 90"/>
              <p:cNvSpPr>
                <a:spLocks noChangeArrowheads="1"/>
              </p:cNvSpPr>
              <p:nvPr/>
            </p:nvSpPr>
            <p:spPr bwMode="auto">
              <a:xfrm>
                <a:off x="2233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0914" name="Rectangle 91"/>
              <p:cNvSpPr>
                <a:spLocks noChangeArrowheads="1"/>
              </p:cNvSpPr>
              <p:nvPr/>
            </p:nvSpPr>
            <p:spPr bwMode="auto">
              <a:xfrm>
                <a:off x="3967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80915" name="Rectangle 92"/>
              <p:cNvSpPr>
                <a:spLocks noChangeArrowheads="1"/>
              </p:cNvSpPr>
              <p:nvPr/>
            </p:nvSpPr>
            <p:spPr bwMode="auto">
              <a:xfrm>
                <a:off x="3100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</p:grpSp>
        <p:sp>
          <p:nvSpPr>
            <p:cNvPr id="80902" name="Rectangle 34"/>
            <p:cNvSpPr>
              <a:spLocks noChangeArrowheads="1"/>
            </p:cNvSpPr>
            <p:nvPr/>
          </p:nvSpPr>
          <p:spPr bwMode="auto">
            <a:xfrm>
              <a:off x="7215206" y="5429264"/>
              <a:ext cx="4491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G</a:t>
              </a:r>
              <a:r>
                <a:rPr lang="en-US" b="1" baseline="-25000"/>
                <a:t>1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>
          <a:xfrm>
            <a:off x="474205" y="764704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>
          <a:xfrm>
            <a:off x="385494" y="1268760"/>
            <a:ext cx="8362970" cy="3014249"/>
          </a:xfrm>
        </p:spPr>
        <p:txBody>
          <a:bodyPr/>
          <a:lstStyle/>
          <a:p>
            <a:r>
              <a:rPr lang="en-US" b="1" dirty="0" err="1" smtClean="0"/>
              <a:t>Tinjau</a:t>
            </a:r>
            <a:r>
              <a:rPr lang="en-US" b="1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</a:t>
            </a:r>
            <a:r>
              <a:rPr lang="en-US" b="1" i="1" dirty="0" smtClean="0"/>
              <a:t>G</a:t>
            </a:r>
            <a:r>
              <a:rPr lang="en-US" b="1" baseline="-25000" dirty="0" smtClean="0"/>
              <a:t>2</a:t>
            </a:r>
            <a:r>
              <a:rPr lang="en-US" b="1" dirty="0" smtClean="0"/>
              <a:t>: </a:t>
            </a:r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dirty="0" smtClean="0"/>
              <a:t>(1) = 3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r>
              <a:rPr lang="en-US" b="1" dirty="0" err="1" smtClean="0"/>
              <a:t>bersisian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sisi</a:t>
            </a:r>
            <a:r>
              <a:rPr lang="en-US" b="1" dirty="0" smtClean="0"/>
              <a:t> </a:t>
            </a:r>
            <a:r>
              <a:rPr lang="en-US" b="1" dirty="0" err="1" smtClean="0"/>
              <a:t>ganda</a:t>
            </a:r>
            <a:r>
              <a:rPr lang="en-US" b="1" dirty="0" smtClean="0"/>
              <a:t>	</a:t>
            </a:r>
          </a:p>
          <a:p>
            <a:pPr>
              <a:buFont typeface="Arial" charset="0"/>
              <a:buNone/>
            </a:pPr>
            <a:r>
              <a:rPr lang="en-US" b="1" i="1" dirty="0" smtClean="0"/>
              <a:t>    d</a:t>
            </a:r>
            <a:r>
              <a:rPr lang="en-US" b="1" dirty="0" smtClean="0"/>
              <a:t>(3) = 4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r>
              <a:rPr lang="en-US" b="1" dirty="0" err="1" smtClean="0"/>
              <a:t>bersisian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sisi</a:t>
            </a:r>
            <a:r>
              <a:rPr lang="en-US" b="1" dirty="0" smtClean="0"/>
              <a:t> </a:t>
            </a:r>
            <a:r>
              <a:rPr lang="en-US" b="1" dirty="0" err="1" smtClean="0"/>
              <a:t>gelang</a:t>
            </a:r>
            <a:r>
              <a:rPr lang="en-US" b="1" dirty="0" smtClean="0"/>
              <a:t> (</a:t>
            </a:r>
            <a:r>
              <a:rPr lang="en-US" b="1" i="1" dirty="0" smtClean="0"/>
              <a:t>loop</a:t>
            </a:r>
            <a:r>
              <a:rPr lang="en-US" dirty="0" smtClean="0"/>
              <a:t>)</a:t>
            </a:r>
          </a:p>
        </p:txBody>
      </p:sp>
      <p:grpSp>
        <p:nvGrpSpPr>
          <p:cNvPr id="81924" name="Group 44"/>
          <p:cNvGrpSpPr>
            <a:grpSpLocks/>
          </p:cNvGrpSpPr>
          <p:nvPr/>
        </p:nvGrpSpPr>
        <p:grpSpPr bwMode="auto">
          <a:xfrm>
            <a:off x="1043621" y="2998158"/>
            <a:ext cx="4729162" cy="2571750"/>
            <a:chOff x="1643042" y="3500438"/>
            <a:chExt cx="4728486" cy="2571768"/>
          </a:xfrm>
        </p:grpSpPr>
        <p:sp>
          <p:nvSpPr>
            <p:cNvPr id="39" name="Oval 38"/>
            <p:cNvSpPr/>
            <p:nvPr/>
          </p:nvSpPr>
          <p:spPr>
            <a:xfrm>
              <a:off x="5214406" y="5429265"/>
              <a:ext cx="642845" cy="642941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5400000" flipH="1" flipV="1">
              <a:off x="1785779" y="4072038"/>
              <a:ext cx="1571636" cy="1285691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3214442" y="3929066"/>
              <a:ext cx="1999964" cy="1643075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928751" y="5500702"/>
              <a:ext cx="3285655" cy="71439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Freeform 34"/>
            <p:cNvSpPr/>
            <p:nvPr/>
          </p:nvSpPr>
          <p:spPr>
            <a:xfrm>
              <a:off x="1871609" y="3941766"/>
              <a:ext cx="1312674" cy="1560524"/>
            </a:xfrm>
            <a:custGeom>
              <a:avLst/>
              <a:gdLst>
                <a:gd name="connsiteX0" fmla="*/ 52552 w 1313793"/>
                <a:gd name="connsiteY0" fmla="*/ 1560787 h 1560787"/>
                <a:gd name="connsiteX1" fmla="*/ 210207 w 1313793"/>
                <a:gd name="connsiteY1" fmla="*/ 472966 h 1560787"/>
                <a:gd name="connsiteX2" fmla="*/ 1313793 w 1313793"/>
                <a:gd name="connsiteY2" fmla="*/ 0 h 1560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13793" h="1560787">
                  <a:moveTo>
                    <a:pt x="52552" y="1560787"/>
                  </a:moveTo>
                  <a:cubicBezTo>
                    <a:pt x="26276" y="1146942"/>
                    <a:pt x="0" y="733097"/>
                    <a:pt x="210207" y="472966"/>
                  </a:cubicBezTo>
                  <a:cubicBezTo>
                    <a:pt x="420414" y="212835"/>
                    <a:pt x="867103" y="106417"/>
                    <a:pt x="1313793" y="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1931" name="Rectangle 35"/>
            <p:cNvSpPr>
              <a:spLocks noChangeArrowheads="1"/>
            </p:cNvSpPr>
            <p:nvPr/>
          </p:nvSpPr>
          <p:spPr bwMode="auto">
            <a:xfrm>
              <a:off x="3071802" y="3500438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1</a:t>
              </a:r>
              <a:endParaRPr lang="en-US"/>
            </a:p>
          </p:txBody>
        </p:sp>
        <p:sp>
          <p:nvSpPr>
            <p:cNvPr id="81932" name="Rectangle 36"/>
            <p:cNvSpPr>
              <a:spLocks noChangeArrowheads="1"/>
            </p:cNvSpPr>
            <p:nvPr/>
          </p:nvSpPr>
          <p:spPr bwMode="auto">
            <a:xfrm>
              <a:off x="1643042" y="5572140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2</a:t>
              </a:r>
              <a:endParaRPr lang="en-US"/>
            </a:p>
          </p:txBody>
        </p:sp>
        <p:sp>
          <p:nvSpPr>
            <p:cNvPr id="81933" name="Rectangle 37"/>
            <p:cNvSpPr>
              <a:spLocks noChangeArrowheads="1"/>
            </p:cNvSpPr>
            <p:nvPr/>
          </p:nvSpPr>
          <p:spPr bwMode="auto">
            <a:xfrm>
              <a:off x="5259226" y="5559998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3</a:t>
              </a:r>
              <a:endParaRPr lang="en-US"/>
            </a:p>
          </p:txBody>
        </p:sp>
        <p:sp>
          <p:nvSpPr>
            <p:cNvPr id="81934" name="Rectangle 39"/>
            <p:cNvSpPr>
              <a:spLocks noChangeArrowheads="1"/>
            </p:cNvSpPr>
            <p:nvPr/>
          </p:nvSpPr>
          <p:spPr bwMode="auto">
            <a:xfrm>
              <a:off x="2629596" y="4429132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1</a:t>
              </a:r>
              <a:endParaRPr lang="en-US" sz="2400" baseline="-25000"/>
            </a:p>
          </p:txBody>
        </p:sp>
        <p:sp>
          <p:nvSpPr>
            <p:cNvPr id="81935" name="Rectangle 40"/>
            <p:cNvSpPr>
              <a:spLocks noChangeArrowheads="1"/>
            </p:cNvSpPr>
            <p:nvPr/>
          </p:nvSpPr>
          <p:spPr bwMode="auto">
            <a:xfrm>
              <a:off x="1643042" y="4000504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2</a:t>
              </a:r>
              <a:endParaRPr lang="en-US" sz="2400" baseline="-25000"/>
            </a:p>
          </p:txBody>
        </p:sp>
        <p:sp>
          <p:nvSpPr>
            <p:cNvPr id="81936" name="Rectangle 41"/>
            <p:cNvSpPr>
              <a:spLocks noChangeArrowheads="1"/>
            </p:cNvSpPr>
            <p:nvPr/>
          </p:nvSpPr>
          <p:spPr bwMode="auto">
            <a:xfrm>
              <a:off x="4071934" y="4286256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3</a:t>
              </a:r>
              <a:endParaRPr lang="en-US" sz="2400" baseline="-25000"/>
            </a:p>
          </p:txBody>
        </p:sp>
        <p:sp>
          <p:nvSpPr>
            <p:cNvPr id="81937" name="Rectangle 42"/>
            <p:cNvSpPr>
              <a:spLocks noChangeArrowheads="1"/>
            </p:cNvSpPr>
            <p:nvPr/>
          </p:nvSpPr>
          <p:spPr bwMode="auto">
            <a:xfrm>
              <a:off x="3071802" y="5467665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4</a:t>
              </a:r>
              <a:endParaRPr lang="en-US" sz="2400" baseline="-25000"/>
            </a:p>
          </p:txBody>
        </p:sp>
        <p:sp>
          <p:nvSpPr>
            <p:cNvPr id="81938" name="Rectangle 43"/>
            <p:cNvSpPr>
              <a:spLocks noChangeArrowheads="1"/>
            </p:cNvSpPr>
            <p:nvPr/>
          </p:nvSpPr>
          <p:spPr bwMode="auto">
            <a:xfrm>
              <a:off x="5857884" y="5572140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5</a:t>
              </a:r>
              <a:endParaRPr lang="en-US" sz="2400" baseline="-25000"/>
            </a:p>
          </p:txBody>
        </p:sp>
      </p:grpSp>
      <p:sp>
        <p:nvSpPr>
          <p:cNvPr id="81925" name="Rectangle 45"/>
          <p:cNvSpPr>
            <a:spLocks noChangeArrowheads="1"/>
          </p:cNvSpPr>
          <p:nvPr/>
        </p:nvSpPr>
        <p:spPr bwMode="auto">
          <a:xfrm>
            <a:off x="2374322" y="5745848"/>
            <a:ext cx="9877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 smtClean="0"/>
              <a:t>Graf G</a:t>
            </a:r>
            <a:r>
              <a:rPr lang="en-US" b="1" baseline="-25000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>
          <a:xfrm>
            <a:off x="631003" y="692696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2400300"/>
          </a:xfrm>
        </p:spPr>
        <p:txBody>
          <a:bodyPr/>
          <a:lstStyle/>
          <a:p>
            <a:r>
              <a:rPr lang="en-US" b="1" dirty="0" err="1" smtClean="0"/>
              <a:t>Tinjau</a:t>
            </a:r>
            <a:r>
              <a:rPr lang="en-US" b="1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</a:t>
            </a:r>
            <a:r>
              <a:rPr lang="en-US" b="1" i="1" dirty="0" smtClean="0"/>
              <a:t>G</a:t>
            </a:r>
            <a:r>
              <a:rPr lang="en-US" b="1" baseline="-25000" dirty="0" smtClean="0"/>
              <a:t>3</a:t>
            </a:r>
            <a:r>
              <a:rPr lang="en-US" b="1" dirty="0" smtClean="0"/>
              <a:t>: </a:t>
            </a:r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dirty="0" smtClean="0"/>
              <a:t>(5) = 0  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  </a:t>
            </a:r>
            <a:r>
              <a:rPr lang="en-US" b="1" dirty="0" err="1" smtClean="0"/>
              <a:t>terpencil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dirty="0" smtClean="0"/>
              <a:t>(4) = 1  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</a:t>
            </a:r>
            <a:r>
              <a:rPr lang="en-US" b="1" dirty="0" err="1" smtClean="0"/>
              <a:t>anting-anting</a:t>
            </a:r>
            <a:r>
              <a:rPr lang="en-US" b="1" dirty="0" smtClean="0"/>
              <a:t> (</a:t>
            </a:r>
            <a:r>
              <a:rPr lang="en-US" b="1" i="1" dirty="0" smtClean="0"/>
              <a:t>pendant vertex</a:t>
            </a:r>
            <a:r>
              <a:rPr lang="en-US" b="1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grpSp>
        <p:nvGrpSpPr>
          <p:cNvPr id="16" name="Group 15"/>
          <p:cNvGrpSpPr/>
          <p:nvPr/>
        </p:nvGrpSpPr>
        <p:grpSpPr>
          <a:xfrm>
            <a:off x="1425411" y="3202544"/>
            <a:ext cx="4884738" cy="2369582"/>
            <a:chOff x="1714500" y="3929063"/>
            <a:chExt cx="4884738" cy="2369582"/>
          </a:xfrm>
        </p:grpSpPr>
        <p:cxnSp>
          <p:nvCxnSpPr>
            <p:cNvPr id="5" name="Straight Connector 4"/>
            <p:cNvCxnSpPr/>
            <p:nvPr/>
          </p:nvCxnSpPr>
          <p:spPr>
            <a:xfrm rot="5400000" flipH="1" flipV="1">
              <a:off x="1893093" y="4679157"/>
              <a:ext cx="1357313" cy="857250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000375" y="4429125"/>
              <a:ext cx="1214438" cy="928688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 flipV="1">
              <a:off x="2143125" y="5357813"/>
              <a:ext cx="2071688" cy="4286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214813" y="5357813"/>
              <a:ext cx="2000250" cy="1587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6143625" y="4857750"/>
              <a:ext cx="71438" cy="460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953" name="Rectangle 18"/>
            <p:cNvSpPr>
              <a:spLocks noChangeArrowheads="1"/>
            </p:cNvSpPr>
            <p:nvPr/>
          </p:nvSpPr>
          <p:spPr bwMode="auto">
            <a:xfrm>
              <a:off x="2857500" y="3929063"/>
              <a:ext cx="312738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1</a:t>
              </a:r>
              <a:endParaRPr lang="en-US"/>
            </a:p>
          </p:txBody>
        </p:sp>
        <p:sp>
          <p:nvSpPr>
            <p:cNvPr id="82954" name="Rectangle 19"/>
            <p:cNvSpPr>
              <a:spLocks noChangeArrowheads="1"/>
            </p:cNvSpPr>
            <p:nvPr/>
          </p:nvSpPr>
          <p:spPr bwMode="auto">
            <a:xfrm>
              <a:off x="1714500" y="5643563"/>
              <a:ext cx="312738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2</a:t>
              </a:r>
              <a:endParaRPr lang="en-US"/>
            </a:p>
          </p:txBody>
        </p:sp>
        <p:sp>
          <p:nvSpPr>
            <p:cNvPr id="82955" name="Rectangle 20"/>
            <p:cNvSpPr>
              <a:spLocks noChangeArrowheads="1"/>
            </p:cNvSpPr>
            <p:nvPr/>
          </p:nvSpPr>
          <p:spPr bwMode="auto">
            <a:xfrm>
              <a:off x="4143375" y="5429250"/>
              <a:ext cx="3127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3</a:t>
              </a:r>
              <a:endParaRPr lang="en-US"/>
            </a:p>
          </p:txBody>
        </p:sp>
        <p:sp>
          <p:nvSpPr>
            <p:cNvPr id="82956" name="Rectangle 21"/>
            <p:cNvSpPr>
              <a:spLocks noChangeArrowheads="1"/>
            </p:cNvSpPr>
            <p:nvPr/>
          </p:nvSpPr>
          <p:spPr bwMode="auto">
            <a:xfrm>
              <a:off x="6215063" y="5429250"/>
              <a:ext cx="31273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4</a:t>
              </a:r>
              <a:endParaRPr lang="en-US"/>
            </a:p>
          </p:txBody>
        </p:sp>
        <p:sp>
          <p:nvSpPr>
            <p:cNvPr id="82957" name="Rectangle 22"/>
            <p:cNvSpPr>
              <a:spLocks noChangeArrowheads="1"/>
            </p:cNvSpPr>
            <p:nvPr/>
          </p:nvSpPr>
          <p:spPr bwMode="auto">
            <a:xfrm>
              <a:off x="6286500" y="4714875"/>
              <a:ext cx="3127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5</a:t>
              </a:r>
              <a:endParaRPr lang="en-US"/>
            </a:p>
          </p:txBody>
        </p:sp>
        <p:sp>
          <p:nvSpPr>
            <p:cNvPr id="15" name="Rectangle 45"/>
            <p:cNvSpPr>
              <a:spLocks noChangeArrowheads="1"/>
            </p:cNvSpPr>
            <p:nvPr/>
          </p:nvSpPr>
          <p:spPr bwMode="auto">
            <a:xfrm>
              <a:off x="3500438" y="5929313"/>
              <a:ext cx="4491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 dirty="0" smtClean="0"/>
                <a:t>G</a:t>
              </a:r>
              <a:r>
                <a:rPr lang="id-ID" b="1" baseline="-25000" dirty="0" smtClean="0"/>
                <a:t>3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2"/>
          <p:cNvSpPr>
            <a:spLocks noGrp="1"/>
          </p:cNvSpPr>
          <p:nvPr>
            <p:ph type="title"/>
          </p:nvPr>
        </p:nvSpPr>
        <p:spPr>
          <a:xfrm>
            <a:off x="611560" y="764704"/>
            <a:ext cx="7024744" cy="1143000"/>
          </a:xfrm>
        </p:spPr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Derajat Graf Berarah</a:t>
            </a:r>
            <a:endParaRPr lang="en-US" b="1" dirty="0" smtClean="0"/>
          </a:p>
        </p:txBody>
      </p:sp>
      <p:sp>
        <p:nvSpPr>
          <p:cNvPr id="83971" name="Content Placeholder 3"/>
          <p:cNvSpPr>
            <a:spLocks noGrp="1"/>
          </p:cNvSpPr>
          <p:nvPr>
            <p:ph idx="1"/>
          </p:nvPr>
        </p:nvSpPr>
        <p:spPr>
          <a:xfrm>
            <a:off x="611560" y="2060848"/>
            <a:ext cx="6777317" cy="3508977"/>
          </a:xfrm>
        </p:spPr>
        <p:txBody>
          <a:bodyPr>
            <a:normAutofit fontScale="92500"/>
          </a:bodyPr>
          <a:lstStyle/>
          <a:p>
            <a:r>
              <a:rPr lang="en-AU" b="1" dirty="0" err="1" smtClean="0"/>
              <a:t>Pada</a:t>
            </a:r>
            <a:r>
              <a:rPr lang="en-AU" b="1" dirty="0" smtClean="0"/>
              <a:t> </a:t>
            </a:r>
            <a:r>
              <a:rPr lang="en-AU" b="1" dirty="0" err="1" smtClean="0"/>
              <a:t>graf</a:t>
            </a:r>
            <a:r>
              <a:rPr lang="en-AU" b="1" dirty="0" smtClean="0"/>
              <a:t> </a:t>
            </a:r>
            <a:r>
              <a:rPr lang="en-AU" b="1" dirty="0" err="1" smtClean="0"/>
              <a:t>berarah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baseline="-25000" dirty="0" smtClean="0"/>
              <a:t>in</a:t>
            </a:r>
            <a:r>
              <a:rPr lang="en-US" b="1" dirty="0" smtClean="0"/>
              <a:t>(</a:t>
            </a:r>
            <a:r>
              <a:rPr lang="en-US" b="1" i="1" dirty="0" smtClean="0"/>
              <a:t>v</a:t>
            </a:r>
            <a:r>
              <a:rPr lang="en-US" b="1" dirty="0" smtClean="0"/>
              <a:t>)</a:t>
            </a:r>
            <a:r>
              <a:rPr lang="en-US" dirty="0" smtClean="0"/>
              <a:t>  = </a:t>
            </a:r>
            <a:r>
              <a:rPr lang="en-US" b="1" dirty="0" err="1" smtClean="0"/>
              <a:t>derajat-masuk</a:t>
            </a:r>
            <a:r>
              <a:rPr lang="en-US" dirty="0" smtClean="0"/>
              <a:t> (</a:t>
            </a:r>
            <a:r>
              <a:rPr lang="en-US" i="1" dirty="0" smtClean="0"/>
              <a:t>in-degree</a:t>
            </a:r>
            <a:r>
              <a:rPr lang="en-US" dirty="0" smtClean="0"/>
              <a:t>) 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            =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u="sng" dirty="0" err="1" smtClean="0"/>
              <a:t>busur</a:t>
            </a:r>
            <a:r>
              <a:rPr lang="en-US" u="sng" dirty="0" smtClean="0"/>
              <a:t> yang </a:t>
            </a:r>
            <a:r>
              <a:rPr lang="en-US" u="sng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</a:p>
          <a:p>
            <a:pPr>
              <a:buFont typeface="Arial" charset="0"/>
              <a:buNone/>
            </a:pPr>
            <a:r>
              <a:rPr lang="en-US" b="1" i="1" dirty="0" smtClean="0"/>
              <a:t>	</a:t>
            </a:r>
            <a:r>
              <a:rPr lang="en-US" b="1" i="1" dirty="0" err="1" smtClean="0"/>
              <a:t>d</a:t>
            </a:r>
            <a:r>
              <a:rPr lang="en-US" b="1" baseline="-25000" dirty="0" err="1" smtClean="0"/>
              <a:t>out</a:t>
            </a:r>
            <a:r>
              <a:rPr lang="en-US" b="1" dirty="0" smtClean="0"/>
              <a:t>(</a:t>
            </a:r>
            <a:r>
              <a:rPr lang="en-US" b="1" i="1" dirty="0" smtClean="0"/>
              <a:t>v</a:t>
            </a:r>
            <a:r>
              <a:rPr lang="en-US" b="1" dirty="0" smtClean="0"/>
              <a:t>)</a:t>
            </a:r>
            <a:r>
              <a:rPr lang="en-US" dirty="0" smtClean="0"/>
              <a:t> = </a:t>
            </a:r>
            <a:r>
              <a:rPr lang="en-US" b="1" dirty="0" err="1" smtClean="0"/>
              <a:t>derajat-keluar</a:t>
            </a:r>
            <a:r>
              <a:rPr lang="en-US" dirty="0" smtClean="0"/>
              <a:t> (</a:t>
            </a:r>
            <a:r>
              <a:rPr lang="en-US" i="1" dirty="0" smtClean="0"/>
              <a:t>out-degree</a:t>
            </a:r>
            <a:r>
              <a:rPr lang="en-US" dirty="0" smtClean="0"/>
              <a:t>) 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           =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u="sng" dirty="0" err="1" smtClean="0"/>
              <a:t>busur</a:t>
            </a:r>
            <a:r>
              <a:rPr lang="en-US" u="sng" dirty="0" smtClean="0"/>
              <a:t> yang </a:t>
            </a:r>
            <a:r>
              <a:rPr lang="en-US" u="sng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r>
              <a:rPr lang="en-US" b="1" i="1" dirty="0" smtClean="0"/>
              <a:t>d</a:t>
            </a:r>
            <a:r>
              <a:rPr lang="en-US" b="1" dirty="0" smtClean="0"/>
              <a:t>(</a:t>
            </a:r>
            <a:r>
              <a:rPr lang="en-US" b="1" i="1" dirty="0" smtClean="0"/>
              <a:t>v</a:t>
            </a:r>
            <a:r>
              <a:rPr lang="en-US" b="1" dirty="0" smtClean="0"/>
              <a:t>) = </a:t>
            </a:r>
            <a:r>
              <a:rPr lang="en-US" b="1" i="1" dirty="0" smtClean="0"/>
              <a:t>d</a:t>
            </a:r>
            <a:r>
              <a:rPr lang="en-US" b="1" baseline="-25000" dirty="0" smtClean="0"/>
              <a:t>in</a:t>
            </a:r>
            <a:r>
              <a:rPr lang="en-US" b="1" dirty="0" smtClean="0"/>
              <a:t>(</a:t>
            </a:r>
            <a:r>
              <a:rPr lang="en-US" b="1" i="1" dirty="0" smtClean="0"/>
              <a:t>v</a:t>
            </a:r>
            <a:r>
              <a:rPr lang="en-US" b="1" dirty="0" smtClean="0"/>
              <a:t>) + </a:t>
            </a:r>
            <a:r>
              <a:rPr lang="en-US" b="1" i="1" dirty="0" err="1" smtClean="0"/>
              <a:t>d</a:t>
            </a:r>
            <a:r>
              <a:rPr lang="en-US" b="1" baseline="-25000" dirty="0" err="1" smtClean="0"/>
              <a:t>out</a:t>
            </a:r>
            <a:r>
              <a:rPr lang="en-US" b="1" dirty="0" smtClean="0"/>
              <a:t>(</a:t>
            </a:r>
            <a:r>
              <a:rPr lang="en-US" b="1" i="1" dirty="0" smtClean="0"/>
              <a:t>v</a:t>
            </a:r>
            <a:r>
              <a:rPr lang="en-US" b="1" dirty="0" smtClean="0"/>
              <a:t>)						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4" name="Group 3"/>
          <p:cNvGrpSpPr>
            <a:grpSpLocks/>
          </p:cNvGrpSpPr>
          <p:nvPr/>
        </p:nvGrpSpPr>
        <p:grpSpPr bwMode="auto">
          <a:xfrm>
            <a:off x="4510513" y="1679473"/>
            <a:ext cx="3627437" cy="3286125"/>
            <a:chOff x="3228" y="1607"/>
            <a:chExt cx="2876" cy="2994"/>
          </a:xfrm>
        </p:grpSpPr>
        <p:sp>
          <p:nvSpPr>
            <p:cNvPr id="84998" name="Freeform 4"/>
            <p:cNvSpPr>
              <a:spLocks/>
            </p:cNvSpPr>
            <p:nvPr/>
          </p:nvSpPr>
          <p:spPr bwMode="auto">
            <a:xfrm>
              <a:off x="4612" y="1971"/>
              <a:ext cx="108" cy="108"/>
            </a:xfrm>
            <a:custGeom>
              <a:avLst/>
              <a:gdLst>
                <a:gd name="T0" fmla="*/ 0 w 108"/>
                <a:gd name="T1" fmla="*/ 54 h 108"/>
                <a:gd name="T2" fmla="*/ 0 w 108"/>
                <a:gd name="T3" fmla="*/ 49 h 108"/>
                <a:gd name="T4" fmla="*/ 2 w 108"/>
                <a:gd name="T5" fmla="*/ 43 h 108"/>
                <a:gd name="T6" fmla="*/ 4 w 108"/>
                <a:gd name="T7" fmla="*/ 33 h 108"/>
                <a:gd name="T8" fmla="*/ 9 w 108"/>
                <a:gd name="T9" fmla="*/ 24 h 108"/>
                <a:gd name="T10" fmla="*/ 16 w 108"/>
                <a:gd name="T11" fmla="*/ 15 h 108"/>
                <a:gd name="T12" fmla="*/ 25 w 108"/>
                <a:gd name="T13" fmla="*/ 9 h 108"/>
                <a:gd name="T14" fmla="*/ 34 w 108"/>
                <a:gd name="T15" fmla="*/ 4 h 108"/>
                <a:gd name="T16" fmla="*/ 43 w 108"/>
                <a:gd name="T17" fmla="*/ 2 h 108"/>
                <a:gd name="T18" fmla="*/ 50 w 108"/>
                <a:gd name="T19" fmla="*/ 0 h 108"/>
                <a:gd name="T20" fmla="*/ 54 w 108"/>
                <a:gd name="T21" fmla="*/ 0 h 108"/>
                <a:gd name="T22" fmla="*/ 61 w 108"/>
                <a:gd name="T23" fmla="*/ 0 h 108"/>
                <a:gd name="T24" fmla="*/ 65 w 108"/>
                <a:gd name="T25" fmla="*/ 2 h 108"/>
                <a:gd name="T26" fmla="*/ 77 w 108"/>
                <a:gd name="T27" fmla="*/ 4 h 108"/>
                <a:gd name="T28" fmla="*/ 86 w 108"/>
                <a:gd name="T29" fmla="*/ 9 h 108"/>
                <a:gd name="T30" fmla="*/ 92 w 108"/>
                <a:gd name="T31" fmla="*/ 15 h 108"/>
                <a:gd name="T32" fmla="*/ 99 w 108"/>
                <a:gd name="T33" fmla="*/ 24 h 108"/>
                <a:gd name="T34" fmla="*/ 104 w 108"/>
                <a:gd name="T35" fmla="*/ 33 h 108"/>
                <a:gd name="T36" fmla="*/ 108 w 108"/>
                <a:gd name="T37" fmla="*/ 43 h 108"/>
                <a:gd name="T38" fmla="*/ 108 w 108"/>
                <a:gd name="T39" fmla="*/ 49 h 108"/>
                <a:gd name="T40" fmla="*/ 108 w 108"/>
                <a:gd name="T41" fmla="*/ 54 h 108"/>
                <a:gd name="T42" fmla="*/ 108 w 108"/>
                <a:gd name="T43" fmla="*/ 54 h 108"/>
                <a:gd name="T44" fmla="*/ 108 w 108"/>
                <a:gd name="T45" fmla="*/ 61 h 108"/>
                <a:gd name="T46" fmla="*/ 108 w 108"/>
                <a:gd name="T47" fmla="*/ 65 h 108"/>
                <a:gd name="T48" fmla="*/ 104 w 108"/>
                <a:gd name="T49" fmla="*/ 76 h 108"/>
                <a:gd name="T50" fmla="*/ 99 w 108"/>
                <a:gd name="T51" fmla="*/ 85 h 108"/>
                <a:gd name="T52" fmla="*/ 92 w 108"/>
                <a:gd name="T53" fmla="*/ 92 h 108"/>
                <a:gd name="T54" fmla="*/ 86 w 108"/>
                <a:gd name="T55" fmla="*/ 99 h 108"/>
                <a:gd name="T56" fmla="*/ 77 w 108"/>
                <a:gd name="T57" fmla="*/ 104 h 108"/>
                <a:gd name="T58" fmla="*/ 65 w 108"/>
                <a:gd name="T59" fmla="*/ 108 h 108"/>
                <a:gd name="T60" fmla="*/ 61 w 108"/>
                <a:gd name="T61" fmla="*/ 108 h 108"/>
                <a:gd name="T62" fmla="*/ 54 w 108"/>
                <a:gd name="T63" fmla="*/ 108 h 108"/>
                <a:gd name="T64" fmla="*/ 50 w 108"/>
                <a:gd name="T65" fmla="*/ 108 h 108"/>
                <a:gd name="T66" fmla="*/ 43 w 108"/>
                <a:gd name="T67" fmla="*/ 108 h 108"/>
                <a:gd name="T68" fmla="*/ 34 w 108"/>
                <a:gd name="T69" fmla="*/ 104 h 108"/>
                <a:gd name="T70" fmla="*/ 25 w 108"/>
                <a:gd name="T71" fmla="*/ 99 h 108"/>
                <a:gd name="T72" fmla="*/ 16 w 108"/>
                <a:gd name="T73" fmla="*/ 92 h 108"/>
                <a:gd name="T74" fmla="*/ 9 w 108"/>
                <a:gd name="T75" fmla="*/ 85 h 108"/>
                <a:gd name="T76" fmla="*/ 4 w 108"/>
                <a:gd name="T77" fmla="*/ 76 h 108"/>
                <a:gd name="T78" fmla="*/ 2 w 108"/>
                <a:gd name="T79" fmla="*/ 65 h 108"/>
                <a:gd name="T80" fmla="*/ 0 w 108"/>
                <a:gd name="T81" fmla="*/ 61 h 108"/>
                <a:gd name="T82" fmla="*/ 0 w 108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8"/>
                <a:gd name="T127" fmla="*/ 0 h 108"/>
                <a:gd name="T128" fmla="*/ 108 w 108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8" h="108">
                  <a:moveTo>
                    <a:pt x="0" y="54"/>
                  </a:moveTo>
                  <a:lnTo>
                    <a:pt x="0" y="49"/>
                  </a:lnTo>
                  <a:lnTo>
                    <a:pt x="2" y="43"/>
                  </a:lnTo>
                  <a:lnTo>
                    <a:pt x="4" y="33"/>
                  </a:lnTo>
                  <a:lnTo>
                    <a:pt x="9" y="24"/>
                  </a:lnTo>
                  <a:lnTo>
                    <a:pt x="16" y="15"/>
                  </a:lnTo>
                  <a:lnTo>
                    <a:pt x="25" y="9"/>
                  </a:lnTo>
                  <a:lnTo>
                    <a:pt x="34" y="4"/>
                  </a:lnTo>
                  <a:lnTo>
                    <a:pt x="43" y="2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5" y="2"/>
                  </a:lnTo>
                  <a:lnTo>
                    <a:pt x="77" y="4"/>
                  </a:lnTo>
                  <a:lnTo>
                    <a:pt x="86" y="9"/>
                  </a:lnTo>
                  <a:lnTo>
                    <a:pt x="92" y="15"/>
                  </a:lnTo>
                  <a:lnTo>
                    <a:pt x="99" y="24"/>
                  </a:lnTo>
                  <a:lnTo>
                    <a:pt x="104" y="33"/>
                  </a:lnTo>
                  <a:lnTo>
                    <a:pt x="108" y="43"/>
                  </a:lnTo>
                  <a:lnTo>
                    <a:pt x="108" y="49"/>
                  </a:lnTo>
                  <a:lnTo>
                    <a:pt x="108" y="54"/>
                  </a:lnTo>
                  <a:lnTo>
                    <a:pt x="108" y="61"/>
                  </a:lnTo>
                  <a:lnTo>
                    <a:pt x="108" y="65"/>
                  </a:lnTo>
                  <a:lnTo>
                    <a:pt x="104" y="76"/>
                  </a:lnTo>
                  <a:lnTo>
                    <a:pt x="99" y="85"/>
                  </a:lnTo>
                  <a:lnTo>
                    <a:pt x="92" y="92"/>
                  </a:lnTo>
                  <a:lnTo>
                    <a:pt x="86" y="99"/>
                  </a:lnTo>
                  <a:lnTo>
                    <a:pt x="77" y="104"/>
                  </a:lnTo>
                  <a:lnTo>
                    <a:pt x="65" y="108"/>
                  </a:lnTo>
                  <a:lnTo>
                    <a:pt x="61" y="108"/>
                  </a:lnTo>
                  <a:lnTo>
                    <a:pt x="54" y="108"/>
                  </a:lnTo>
                  <a:lnTo>
                    <a:pt x="50" y="108"/>
                  </a:lnTo>
                  <a:lnTo>
                    <a:pt x="43" y="108"/>
                  </a:lnTo>
                  <a:lnTo>
                    <a:pt x="34" y="104"/>
                  </a:lnTo>
                  <a:lnTo>
                    <a:pt x="25" y="99"/>
                  </a:lnTo>
                  <a:lnTo>
                    <a:pt x="16" y="92"/>
                  </a:lnTo>
                  <a:lnTo>
                    <a:pt x="9" y="85"/>
                  </a:lnTo>
                  <a:lnTo>
                    <a:pt x="4" y="76"/>
                  </a:lnTo>
                  <a:lnTo>
                    <a:pt x="2" y="65"/>
                  </a:lnTo>
                  <a:lnTo>
                    <a:pt x="0" y="61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4999" name="Freeform 5"/>
            <p:cNvSpPr>
              <a:spLocks/>
            </p:cNvSpPr>
            <p:nvPr/>
          </p:nvSpPr>
          <p:spPr bwMode="auto">
            <a:xfrm>
              <a:off x="4612" y="1971"/>
              <a:ext cx="108" cy="108"/>
            </a:xfrm>
            <a:custGeom>
              <a:avLst/>
              <a:gdLst>
                <a:gd name="T0" fmla="*/ 0 w 108"/>
                <a:gd name="T1" fmla="*/ 54 h 108"/>
                <a:gd name="T2" fmla="*/ 0 w 108"/>
                <a:gd name="T3" fmla="*/ 49 h 108"/>
                <a:gd name="T4" fmla="*/ 2 w 108"/>
                <a:gd name="T5" fmla="*/ 43 h 108"/>
                <a:gd name="T6" fmla="*/ 4 w 108"/>
                <a:gd name="T7" fmla="*/ 33 h 108"/>
                <a:gd name="T8" fmla="*/ 9 w 108"/>
                <a:gd name="T9" fmla="*/ 24 h 108"/>
                <a:gd name="T10" fmla="*/ 16 w 108"/>
                <a:gd name="T11" fmla="*/ 15 h 108"/>
                <a:gd name="T12" fmla="*/ 25 w 108"/>
                <a:gd name="T13" fmla="*/ 9 h 108"/>
                <a:gd name="T14" fmla="*/ 34 w 108"/>
                <a:gd name="T15" fmla="*/ 4 h 108"/>
                <a:gd name="T16" fmla="*/ 43 w 108"/>
                <a:gd name="T17" fmla="*/ 2 h 108"/>
                <a:gd name="T18" fmla="*/ 50 w 108"/>
                <a:gd name="T19" fmla="*/ 0 h 108"/>
                <a:gd name="T20" fmla="*/ 54 w 108"/>
                <a:gd name="T21" fmla="*/ 0 h 108"/>
                <a:gd name="T22" fmla="*/ 61 w 108"/>
                <a:gd name="T23" fmla="*/ 0 h 108"/>
                <a:gd name="T24" fmla="*/ 65 w 108"/>
                <a:gd name="T25" fmla="*/ 2 h 108"/>
                <a:gd name="T26" fmla="*/ 77 w 108"/>
                <a:gd name="T27" fmla="*/ 4 h 108"/>
                <a:gd name="T28" fmla="*/ 86 w 108"/>
                <a:gd name="T29" fmla="*/ 9 h 108"/>
                <a:gd name="T30" fmla="*/ 92 w 108"/>
                <a:gd name="T31" fmla="*/ 15 h 108"/>
                <a:gd name="T32" fmla="*/ 99 w 108"/>
                <a:gd name="T33" fmla="*/ 24 h 108"/>
                <a:gd name="T34" fmla="*/ 104 w 108"/>
                <a:gd name="T35" fmla="*/ 33 h 108"/>
                <a:gd name="T36" fmla="*/ 108 w 108"/>
                <a:gd name="T37" fmla="*/ 43 h 108"/>
                <a:gd name="T38" fmla="*/ 108 w 108"/>
                <a:gd name="T39" fmla="*/ 49 h 108"/>
                <a:gd name="T40" fmla="*/ 108 w 108"/>
                <a:gd name="T41" fmla="*/ 54 h 108"/>
                <a:gd name="T42" fmla="*/ 108 w 108"/>
                <a:gd name="T43" fmla="*/ 54 h 108"/>
                <a:gd name="T44" fmla="*/ 108 w 108"/>
                <a:gd name="T45" fmla="*/ 61 h 108"/>
                <a:gd name="T46" fmla="*/ 108 w 108"/>
                <a:gd name="T47" fmla="*/ 65 h 108"/>
                <a:gd name="T48" fmla="*/ 104 w 108"/>
                <a:gd name="T49" fmla="*/ 76 h 108"/>
                <a:gd name="T50" fmla="*/ 99 w 108"/>
                <a:gd name="T51" fmla="*/ 85 h 108"/>
                <a:gd name="T52" fmla="*/ 92 w 108"/>
                <a:gd name="T53" fmla="*/ 92 h 108"/>
                <a:gd name="T54" fmla="*/ 86 w 108"/>
                <a:gd name="T55" fmla="*/ 99 h 108"/>
                <a:gd name="T56" fmla="*/ 77 w 108"/>
                <a:gd name="T57" fmla="*/ 104 h 108"/>
                <a:gd name="T58" fmla="*/ 65 w 108"/>
                <a:gd name="T59" fmla="*/ 108 h 108"/>
                <a:gd name="T60" fmla="*/ 61 w 108"/>
                <a:gd name="T61" fmla="*/ 108 h 108"/>
                <a:gd name="T62" fmla="*/ 54 w 108"/>
                <a:gd name="T63" fmla="*/ 108 h 108"/>
                <a:gd name="T64" fmla="*/ 50 w 108"/>
                <a:gd name="T65" fmla="*/ 108 h 108"/>
                <a:gd name="T66" fmla="*/ 43 w 108"/>
                <a:gd name="T67" fmla="*/ 108 h 108"/>
                <a:gd name="T68" fmla="*/ 34 w 108"/>
                <a:gd name="T69" fmla="*/ 104 h 108"/>
                <a:gd name="T70" fmla="*/ 25 w 108"/>
                <a:gd name="T71" fmla="*/ 99 h 108"/>
                <a:gd name="T72" fmla="*/ 16 w 108"/>
                <a:gd name="T73" fmla="*/ 92 h 108"/>
                <a:gd name="T74" fmla="*/ 9 w 108"/>
                <a:gd name="T75" fmla="*/ 85 h 108"/>
                <a:gd name="T76" fmla="*/ 4 w 108"/>
                <a:gd name="T77" fmla="*/ 76 h 108"/>
                <a:gd name="T78" fmla="*/ 2 w 108"/>
                <a:gd name="T79" fmla="*/ 65 h 108"/>
                <a:gd name="T80" fmla="*/ 0 w 108"/>
                <a:gd name="T81" fmla="*/ 61 h 108"/>
                <a:gd name="T82" fmla="*/ 0 w 108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8"/>
                <a:gd name="T127" fmla="*/ 0 h 108"/>
                <a:gd name="T128" fmla="*/ 108 w 108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8" h="108">
                  <a:moveTo>
                    <a:pt x="0" y="54"/>
                  </a:moveTo>
                  <a:lnTo>
                    <a:pt x="0" y="49"/>
                  </a:lnTo>
                  <a:lnTo>
                    <a:pt x="2" y="43"/>
                  </a:lnTo>
                  <a:lnTo>
                    <a:pt x="4" y="33"/>
                  </a:lnTo>
                  <a:lnTo>
                    <a:pt x="9" y="24"/>
                  </a:lnTo>
                  <a:lnTo>
                    <a:pt x="16" y="15"/>
                  </a:lnTo>
                  <a:lnTo>
                    <a:pt x="25" y="9"/>
                  </a:lnTo>
                  <a:lnTo>
                    <a:pt x="34" y="4"/>
                  </a:lnTo>
                  <a:lnTo>
                    <a:pt x="43" y="2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5" y="2"/>
                  </a:lnTo>
                  <a:lnTo>
                    <a:pt x="77" y="4"/>
                  </a:lnTo>
                  <a:lnTo>
                    <a:pt x="86" y="9"/>
                  </a:lnTo>
                  <a:lnTo>
                    <a:pt x="92" y="15"/>
                  </a:lnTo>
                  <a:lnTo>
                    <a:pt x="99" y="24"/>
                  </a:lnTo>
                  <a:lnTo>
                    <a:pt x="104" y="33"/>
                  </a:lnTo>
                  <a:lnTo>
                    <a:pt x="108" y="43"/>
                  </a:lnTo>
                  <a:lnTo>
                    <a:pt x="108" y="49"/>
                  </a:lnTo>
                  <a:lnTo>
                    <a:pt x="108" y="54"/>
                  </a:lnTo>
                  <a:lnTo>
                    <a:pt x="108" y="61"/>
                  </a:lnTo>
                  <a:lnTo>
                    <a:pt x="108" y="65"/>
                  </a:lnTo>
                  <a:lnTo>
                    <a:pt x="104" y="76"/>
                  </a:lnTo>
                  <a:lnTo>
                    <a:pt x="99" y="85"/>
                  </a:lnTo>
                  <a:lnTo>
                    <a:pt x="92" y="92"/>
                  </a:lnTo>
                  <a:lnTo>
                    <a:pt x="86" y="99"/>
                  </a:lnTo>
                  <a:lnTo>
                    <a:pt x="77" y="104"/>
                  </a:lnTo>
                  <a:lnTo>
                    <a:pt x="65" y="108"/>
                  </a:lnTo>
                  <a:lnTo>
                    <a:pt x="61" y="108"/>
                  </a:lnTo>
                  <a:lnTo>
                    <a:pt x="54" y="108"/>
                  </a:lnTo>
                  <a:lnTo>
                    <a:pt x="50" y="108"/>
                  </a:lnTo>
                  <a:lnTo>
                    <a:pt x="43" y="108"/>
                  </a:lnTo>
                  <a:lnTo>
                    <a:pt x="34" y="104"/>
                  </a:lnTo>
                  <a:lnTo>
                    <a:pt x="25" y="99"/>
                  </a:lnTo>
                  <a:lnTo>
                    <a:pt x="16" y="92"/>
                  </a:lnTo>
                  <a:lnTo>
                    <a:pt x="9" y="85"/>
                  </a:lnTo>
                  <a:lnTo>
                    <a:pt x="4" y="76"/>
                  </a:lnTo>
                  <a:lnTo>
                    <a:pt x="2" y="65"/>
                  </a:lnTo>
                  <a:lnTo>
                    <a:pt x="0" y="61"/>
                  </a:lnTo>
                  <a:lnTo>
                    <a:pt x="0" y="54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0" name="Freeform 6"/>
            <p:cNvSpPr>
              <a:spLocks/>
            </p:cNvSpPr>
            <p:nvPr/>
          </p:nvSpPr>
          <p:spPr bwMode="auto">
            <a:xfrm>
              <a:off x="3528" y="3055"/>
              <a:ext cx="109" cy="108"/>
            </a:xfrm>
            <a:custGeom>
              <a:avLst/>
              <a:gdLst>
                <a:gd name="T0" fmla="*/ 0 w 109"/>
                <a:gd name="T1" fmla="*/ 54 h 108"/>
                <a:gd name="T2" fmla="*/ 0 w 109"/>
                <a:gd name="T3" fmla="*/ 49 h 108"/>
                <a:gd name="T4" fmla="*/ 3 w 109"/>
                <a:gd name="T5" fmla="*/ 43 h 108"/>
                <a:gd name="T6" fmla="*/ 5 w 109"/>
                <a:gd name="T7" fmla="*/ 34 h 108"/>
                <a:gd name="T8" fmla="*/ 9 w 109"/>
                <a:gd name="T9" fmla="*/ 25 h 108"/>
                <a:gd name="T10" fmla="*/ 16 w 109"/>
                <a:gd name="T11" fmla="*/ 15 h 108"/>
                <a:gd name="T12" fmla="*/ 25 w 109"/>
                <a:gd name="T13" fmla="*/ 9 h 108"/>
                <a:gd name="T14" fmla="*/ 34 w 109"/>
                <a:gd name="T15" fmla="*/ 4 h 108"/>
                <a:gd name="T16" fmla="*/ 43 w 109"/>
                <a:gd name="T17" fmla="*/ 2 h 108"/>
                <a:gd name="T18" fmla="*/ 50 w 109"/>
                <a:gd name="T19" fmla="*/ 0 h 108"/>
                <a:gd name="T20" fmla="*/ 55 w 109"/>
                <a:gd name="T21" fmla="*/ 0 h 108"/>
                <a:gd name="T22" fmla="*/ 61 w 109"/>
                <a:gd name="T23" fmla="*/ 0 h 108"/>
                <a:gd name="T24" fmla="*/ 66 w 109"/>
                <a:gd name="T25" fmla="*/ 2 h 108"/>
                <a:gd name="T26" fmla="*/ 77 w 109"/>
                <a:gd name="T27" fmla="*/ 4 h 108"/>
                <a:gd name="T28" fmla="*/ 86 w 109"/>
                <a:gd name="T29" fmla="*/ 9 h 108"/>
                <a:gd name="T30" fmla="*/ 93 w 109"/>
                <a:gd name="T31" fmla="*/ 15 h 108"/>
                <a:gd name="T32" fmla="*/ 100 w 109"/>
                <a:gd name="T33" fmla="*/ 25 h 108"/>
                <a:gd name="T34" fmla="*/ 104 w 109"/>
                <a:gd name="T35" fmla="*/ 34 h 108"/>
                <a:gd name="T36" fmla="*/ 109 w 109"/>
                <a:gd name="T37" fmla="*/ 43 h 108"/>
                <a:gd name="T38" fmla="*/ 109 w 109"/>
                <a:gd name="T39" fmla="*/ 49 h 108"/>
                <a:gd name="T40" fmla="*/ 109 w 109"/>
                <a:gd name="T41" fmla="*/ 54 h 108"/>
                <a:gd name="T42" fmla="*/ 109 w 109"/>
                <a:gd name="T43" fmla="*/ 54 h 108"/>
                <a:gd name="T44" fmla="*/ 109 w 109"/>
                <a:gd name="T45" fmla="*/ 61 h 108"/>
                <a:gd name="T46" fmla="*/ 109 w 109"/>
                <a:gd name="T47" fmla="*/ 65 h 108"/>
                <a:gd name="T48" fmla="*/ 104 w 109"/>
                <a:gd name="T49" fmla="*/ 76 h 108"/>
                <a:gd name="T50" fmla="*/ 100 w 109"/>
                <a:gd name="T51" fmla="*/ 85 h 108"/>
                <a:gd name="T52" fmla="*/ 93 w 109"/>
                <a:gd name="T53" fmla="*/ 92 h 108"/>
                <a:gd name="T54" fmla="*/ 86 w 109"/>
                <a:gd name="T55" fmla="*/ 99 h 108"/>
                <a:gd name="T56" fmla="*/ 77 w 109"/>
                <a:gd name="T57" fmla="*/ 104 h 108"/>
                <a:gd name="T58" fmla="*/ 66 w 109"/>
                <a:gd name="T59" fmla="*/ 108 h 108"/>
                <a:gd name="T60" fmla="*/ 61 w 109"/>
                <a:gd name="T61" fmla="*/ 108 h 108"/>
                <a:gd name="T62" fmla="*/ 55 w 109"/>
                <a:gd name="T63" fmla="*/ 108 h 108"/>
                <a:gd name="T64" fmla="*/ 50 w 109"/>
                <a:gd name="T65" fmla="*/ 108 h 108"/>
                <a:gd name="T66" fmla="*/ 43 w 109"/>
                <a:gd name="T67" fmla="*/ 108 h 108"/>
                <a:gd name="T68" fmla="*/ 34 w 109"/>
                <a:gd name="T69" fmla="*/ 104 h 108"/>
                <a:gd name="T70" fmla="*/ 25 w 109"/>
                <a:gd name="T71" fmla="*/ 99 h 108"/>
                <a:gd name="T72" fmla="*/ 16 w 109"/>
                <a:gd name="T73" fmla="*/ 92 h 108"/>
                <a:gd name="T74" fmla="*/ 9 w 109"/>
                <a:gd name="T75" fmla="*/ 85 h 108"/>
                <a:gd name="T76" fmla="*/ 5 w 109"/>
                <a:gd name="T77" fmla="*/ 76 h 108"/>
                <a:gd name="T78" fmla="*/ 3 w 109"/>
                <a:gd name="T79" fmla="*/ 65 h 108"/>
                <a:gd name="T80" fmla="*/ 0 w 109"/>
                <a:gd name="T81" fmla="*/ 61 h 108"/>
                <a:gd name="T82" fmla="*/ 0 w 109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9"/>
                <a:gd name="T127" fmla="*/ 0 h 108"/>
                <a:gd name="T128" fmla="*/ 109 w 109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9" h="108">
                  <a:moveTo>
                    <a:pt x="0" y="54"/>
                  </a:moveTo>
                  <a:lnTo>
                    <a:pt x="0" y="49"/>
                  </a:lnTo>
                  <a:lnTo>
                    <a:pt x="3" y="43"/>
                  </a:lnTo>
                  <a:lnTo>
                    <a:pt x="5" y="34"/>
                  </a:lnTo>
                  <a:lnTo>
                    <a:pt x="9" y="25"/>
                  </a:lnTo>
                  <a:lnTo>
                    <a:pt x="16" y="15"/>
                  </a:lnTo>
                  <a:lnTo>
                    <a:pt x="25" y="9"/>
                  </a:lnTo>
                  <a:lnTo>
                    <a:pt x="34" y="4"/>
                  </a:lnTo>
                  <a:lnTo>
                    <a:pt x="43" y="2"/>
                  </a:lnTo>
                  <a:lnTo>
                    <a:pt x="50" y="0"/>
                  </a:lnTo>
                  <a:lnTo>
                    <a:pt x="55" y="0"/>
                  </a:lnTo>
                  <a:lnTo>
                    <a:pt x="61" y="0"/>
                  </a:lnTo>
                  <a:lnTo>
                    <a:pt x="66" y="2"/>
                  </a:lnTo>
                  <a:lnTo>
                    <a:pt x="77" y="4"/>
                  </a:lnTo>
                  <a:lnTo>
                    <a:pt x="86" y="9"/>
                  </a:lnTo>
                  <a:lnTo>
                    <a:pt x="93" y="15"/>
                  </a:lnTo>
                  <a:lnTo>
                    <a:pt x="100" y="25"/>
                  </a:lnTo>
                  <a:lnTo>
                    <a:pt x="104" y="34"/>
                  </a:lnTo>
                  <a:lnTo>
                    <a:pt x="109" y="43"/>
                  </a:lnTo>
                  <a:lnTo>
                    <a:pt x="109" y="49"/>
                  </a:lnTo>
                  <a:lnTo>
                    <a:pt x="109" y="54"/>
                  </a:lnTo>
                  <a:lnTo>
                    <a:pt x="109" y="61"/>
                  </a:lnTo>
                  <a:lnTo>
                    <a:pt x="109" y="65"/>
                  </a:lnTo>
                  <a:lnTo>
                    <a:pt x="104" y="76"/>
                  </a:lnTo>
                  <a:lnTo>
                    <a:pt x="100" y="85"/>
                  </a:lnTo>
                  <a:lnTo>
                    <a:pt x="93" y="92"/>
                  </a:lnTo>
                  <a:lnTo>
                    <a:pt x="86" y="99"/>
                  </a:lnTo>
                  <a:lnTo>
                    <a:pt x="77" y="104"/>
                  </a:lnTo>
                  <a:lnTo>
                    <a:pt x="66" y="108"/>
                  </a:lnTo>
                  <a:lnTo>
                    <a:pt x="61" y="108"/>
                  </a:lnTo>
                  <a:lnTo>
                    <a:pt x="55" y="108"/>
                  </a:lnTo>
                  <a:lnTo>
                    <a:pt x="50" y="108"/>
                  </a:lnTo>
                  <a:lnTo>
                    <a:pt x="43" y="108"/>
                  </a:lnTo>
                  <a:lnTo>
                    <a:pt x="34" y="104"/>
                  </a:lnTo>
                  <a:lnTo>
                    <a:pt x="25" y="99"/>
                  </a:lnTo>
                  <a:lnTo>
                    <a:pt x="16" y="92"/>
                  </a:lnTo>
                  <a:lnTo>
                    <a:pt x="9" y="85"/>
                  </a:lnTo>
                  <a:lnTo>
                    <a:pt x="5" y="76"/>
                  </a:lnTo>
                  <a:lnTo>
                    <a:pt x="3" y="65"/>
                  </a:lnTo>
                  <a:lnTo>
                    <a:pt x="0" y="61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1" name="Freeform 7"/>
            <p:cNvSpPr>
              <a:spLocks/>
            </p:cNvSpPr>
            <p:nvPr/>
          </p:nvSpPr>
          <p:spPr bwMode="auto">
            <a:xfrm>
              <a:off x="3528" y="3055"/>
              <a:ext cx="109" cy="108"/>
            </a:xfrm>
            <a:custGeom>
              <a:avLst/>
              <a:gdLst>
                <a:gd name="T0" fmla="*/ 0 w 109"/>
                <a:gd name="T1" fmla="*/ 54 h 108"/>
                <a:gd name="T2" fmla="*/ 0 w 109"/>
                <a:gd name="T3" fmla="*/ 49 h 108"/>
                <a:gd name="T4" fmla="*/ 3 w 109"/>
                <a:gd name="T5" fmla="*/ 43 h 108"/>
                <a:gd name="T6" fmla="*/ 5 w 109"/>
                <a:gd name="T7" fmla="*/ 34 h 108"/>
                <a:gd name="T8" fmla="*/ 9 w 109"/>
                <a:gd name="T9" fmla="*/ 25 h 108"/>
                <a:gd name="T10" fmla="*/ 16 w 109"/>
                <a:gd name="T11" fmla="*/ 15 h 108"/>
                <a:gd name="T12" fmla="*/ 25 w 109"/>
                <a:gd name="T13" fmla="*/ 9 h 108"/>
                <a:gd name="T14" fmla="*/ 34 w 109"/>
                <a:gd name="T15" fmla="*/ 4 h 108"/>
                <a:gd name="T16" fmla="*/ 43 w 109"/>
                <a:gd name="T17" fmla="*/ 2 h 108"/>
                <a:gd name="T18" fmla="*/ 50 w 109"/>
                <a:gd name="T19" fmla="*/ 0 h 108"/>
                <a:gd name="T20" fmla="*/ 55 w 109"/>
                <a:gd name="T21" fmla="*/ 0 h 108"/>
                <a:gd name="T22" fmla="*/ 61 w 109"/>
                <a:gd name="T23" fmla="*/ 0 h 108"/>
                <a:gd name="T24" fmla="*/ 66 w 109"/>
                <a:gd name="T25" fmla="*/ 2 h 108"/>
                <a:gd name="T26" fmla="*/ 77 w 109"/>
                <a:gd name="T27" fmla="*/ 4 h 108"/>
                <a:gd name="T28" fmla="*/ 86 w 109"/>
                <a:gd name="T29" fmla="*/ 9 h 108"/>
                <a:gd name="T30" fmla="*/ 93 w 109"/>
                <a:gd name="T31" fmla="*/ 15 h 108"/>
                <a:gd name="T32" fmla="*/ 100 w 109"/>
                <a:gd name="T33" fmla="*/ 25 h 108"/>
                <a:gd name="T34" fmla="*/ 104 w 109"/>
                <a:gd name="T35" fmla="*/ 34 h 108"/>
                <a:gd name="T36" fmla="*/ 109 w 109"/>
                <a:gd name="T37" fmla="*/ 43 h 108"/>
                <a:gd name="T38" fmla="*/ 109 w 109"/>
                <a:gd name="T39" fmla="*/ 49 h 108"/>
                <a:gd name="T40" fmla="*/ 109 w 109"/>
                <a:gd name="T41" fmla="*/ 54 h 108"/>
                <a:gd name="T42" fmla="*/ 109 w 109"/>
                <a:gd name="T43" fmla="*/ 54 h 108"/>
                <a:gd name="T44" fmla="*/ 109 w 109"/>
                <a:gd name="T45" fmla="*/ 61 h 108"/>
                <a:gd name="T46" fmla="*/ 109 w 109"/>
                <a:gd name="T47" fmla="*/ 65 h 108"/>
                <a:gd name="T48" fmla="*/ 104 w 109"/>
                <a:gd name="T49" fmla="*/ 76 h 108"/>
                <a:gd name="T50" fmla="*/ 100 w 109"/>
                <a:gd name="T51" fmla="*/ 85 h 108"/>
                <a:gd name="T52" fmla="*/ 93 w 109"/>
                <a:gd name="T53" fmla="*/ 92 h 108"/>
                <a:gd name="T54" fmla="*/ 86 w 109"/>
                <a:gd name="T55" fmla="*/ 99 h 108"/>
                <a:gd name="T56" fmla="*/ 77 w 109"/>
                <a:gd name="T57" fmla="*/ 104 h 108"/>
                <a:gd name="T58" fmla="*/ 66 w 109"/>
                <a:gd name="T59" fmla="*/ 108 h 108"/>
                <a:gd name="T60" fmla="*/ 61 w 109"/>
                <a:gd name="T61" fmla="*/ 108 h 108"/>
                <a:gd name="T62" fmla="*/ 55 w 109"/>
                <a:gd name="T63" fmla="*/ 108 h 108"/>
                <a:gd name="T64" fmla="*/ 50 w 109"/>
                <a:gd name="T65" fmla="*/ 108 h 108"/>
                <a:gd name="T66" fmla="*/ 43 w 109"/>
                <a:gd name="T67" fmla="*/ 108 h 108"/>
                <a:gd name="T68" fmla="*/ 34 w 109"/>
                <a:gd name="T69" fmla="*/ 104 h 108"/>
                <a:gd name="T70" fmla="*/ 25 w 109"/>
                <a:gd name="T71" fmla="*/ 99 h 108"/>
                <a:gd name="T72" fmla="*/ 16 w 109"/>
                <a:gd name="T73" fmla="*/ 92 h 108"/>
                <a:gd name="T74" fmla="*/ 9 w 109"/>
                <a:gd name="T75" fmla="*/ 85 h 108"/>
                <a:gd name="T76" fmla="*/ 5 w 109"/>
                <a:gd name="T77" fmla="*/ 76 h 108"/>
                <a:gd name="T78" fmla="*/ 3 w 109"/>
                <a:gd name="T79" fmla="*/ 65 h 108"/>
                <a:gd name="T80" fmla="*/ 0 w 109"/>
                <a:gd name="T81" fmla="*/ 61 h 108"/>
                <a:gd name="T82" fmla="*/ 0 w 109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9"/>
                <a:gd name="T127" fmla="*/ 0 h 108"/>
                <a:gd name="T128" fmla="*/ 109 w 109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9" h="108">
                  <a:moveTo>
                    <a:pt x="0" y="54"/>
                  </a:moveTo>
                  <a:lnTo>
                    <a:pt x="0" y="49"/>
                  </a:lnTo>
                  <a:lnTo>
                    <a:pt x="3" y="43"/>
                  </a:lnTo>
                  <a:lnTo>
                    <a:pt x="5" y="34"/>
                  </a:lnTo>
                  <a:lnTo>
                    <a:pt x="9" y="25"/>
                  </a:lnTo>
                  <a:lnTo>
                    <a:pt x="16" y="15"/>
                  </a:lnTo>
                  <a:lnTo>
                    <a:pt x="25" y="9"/>
                  </a:lnTo>
                  <a:lnTo>
                    <a:pt x="34" y="4"/>
                  </a:lnTo>
                  <a:lnTo>
                    <a:pt x="43" y="2"/>
                  </a:lnTo>
                  <a:lnTo>
                    <a:pt x="50" y="0"/>
                  </a:lnTo>
                  <a:lnTo>
                    <a:pt x="55" y="0"/>
                  </a:lnTo>
                  <a:lnTo>
                    <a:pt x="61" y="0"/>
                  </a:lnTo>
                  <a:lnTo>
                    <a:pt x="66" y="2"/>
                  </a:lnTo>
                  <a:lnTo>
                    <a:pt x="77" y="4"/>
                  </a:lnTo>
                  <a:lnTo>
                    <a:pt x="86" y="9"/>
                  </a:lnTo>
                  <a:lnTo>
                    <a:pt x="93" y="15"/>
                  </a:lnTo>
                  <a:lnTo>
                    <a:pt x="100" y="25"/>
                  </a:lnTo>
                  <a:lnTo>
                    <a:pt x="104" y="34"/>
                  </a:lnTo>
                  <a:lnTo>
                    <a:pt x="109" y="43"/>
                  </a:lnTo>
                  <a:lnTo>
                    <a:pt x="109" y="49"/>
                  </a:lnTo>
                  <a:lnTo>
                    <a:pt x="109" y="54"/>
                  </a:lnTo>
                  <a:lnTo>
                    <a:pt x="109" y="61"/>
                  </a:lnTo>
                  <a:lnTo>
                    <a:pt x="109" y="65"/>
                  </a:lnTo>
                  <a:lnTo>
                    <a:pt x="104" y="76"/>
                  </a:lnTo>
                  <a:lnTo>
                    <a:pt x="100" y="85"/>
                  </a:lnTo>
                  <a:lnTo>
                    <a:pt x="93" y="92"/>
                  </a:lnTo>
                  <a:lnTo>
                    <a:pt x="86" y="99"/>
                  </a:lnTo>
                  <a:lnTo>
                    <a:pt x="77" y="104"/>
                  </a:lnTo>
                  <a:lnTo>
                    <a:pt x="66" y="108"/>
                  </a:lnTo>
                  <a:lnTo>
                    <a:pt x="61" y="108"/>
                  </a:lnTo>
                  <a:lnTo>
                    <a:pt x="55" y="108"/>
                  </a:lnTo>
                  <a:lnTo>
                    <a:pt x="50" y="108"/>
                  </a:lnTo>
                  <a:lnTo>
                    <a:pt x="43" y="108"/>
                  </a:lnTo>
                  <a:lnTo>
                    <a:pt x="34" y="104"/>
                  </a:lnTo>
                  <a:lnTo>
                    <a:pt x="25" y="99"/>
                  </a:lnTo>
                  <a:lnTo>
                    <a:pt x="16" y="92"/>
                  </a:lnTo>
                  <a:lnTo>
                    <a:pt x="9" y="85"/>
                  </a:lnTo>
                  <a:lnTo>
                    <a:pt x="5" y="76"/>
                  </a:lnTo>
                  <a:lnTo>
                    <a:pt x="3" y="65"/>
                  </a:lnTo>
                  <a:lnTo>
                    <a:pt x="0" y="61"/>
                  </a:lnTo>
                  <a:lnTo>
                    <a:pt x="0" y="54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2" name="Freeform 8"/>
            <p:cNvSpPr>
              <a:spLocks/>
            </p:cNvSpPr>
            <p:nvPr/>
          </p:nvSpPr>
          <p:spPr bwMode="auto">
            <a:xfrm>
              <a:off x="4612" y="4139"/>
              <a:ext cx="108" cy="108"/>
            </a:xfrm>
            <a:custGeom>
              <a:avLst/>
              <a:gdLst>
                <a:gd name="T0" fmla="*/ 0 w 108"/>
                <a:gd name="T1" fmla="*/ 54 h 108"/>
                <a:gd name="T2" fmla="*/ 0 w 108"/>
                <a:gd name="T3" fmla="*/ 49 h 108"/>
                <a:gd name="T4" fmla="*/ 2 w 108"/>
                <a:gd name="T5" fmla="*/ 43 h 108"/>
                <a:gd name="T6" fmla="*/ 4 w 108"/>
                <a:gd name="T7" fmla="*/ 34 h 108"/>
                <a:gd name="T8" fmla="*/ 9 w 108"/>
                <a:gd name="T9" fmla="*/ 25 h 108"/>
                <a:gd name="T10" fmla="*/ 16 w 108"/>
                <a:gd name="T11" fmla="*/ 16 h 108"/>
                <a:gd name="T12" fmla="*/ 25 w 108"/>
                <a:gd name="T13" fmla="*/ 9 h 108"/>
                <a:gd name="T14" fmla="*/ 34 w 108"/>
                <a:gd name="T15" fmla="*/ 4 h 108"/>
                <a:gd name="T16" fmla="*/ 43 w 108"/>
                <a:gd name="T17" fmla="*/ 2 h 108"/>
                <a:gd name="T18" fmla="*/ 50 w 108"/>
                <a:gd name="T19" fmla="*/ 0 h 108"/>
                <a:gd name="T20" fmla="*/ 54 w 108"/>
                <a:gd name="T21" fmla="*/ 0 h 108"/>
                <a:gd name="T22" fmla="*/ 61 w 108"/>
                <a:gd name="T23" fmla="*/ 0 h 108"/>
                <a:gd name="T24" fmla="*/ 65 w 108"/>
                <a:gd name="T25" fmla="*/ 2 h 108"/>
                <a:gd name="T26" fmla="*/ 77 w 108"/>
                <a:gd name="T27" fmla="*/ 4 h 108"/>
                <a:gd name="T28" fmla="*/ 86 w 108"/>
                <a:gd name="T29" fmla="*/ 9 h 108"/>
                <a:gd name="T30" fmla="*/ 92 w 108"/>
                <a:gd name="T31" fmla="*/ 16 h 108"/>
                <a:gd name="T32" fmla="*/ 99 w 108"/>
                <a:gd name="T33" fmla="*/ 25 h 108"/>
                <a:gd name="T34" fmla="*/ 104 w 108"/>
                <a:gd name="T35" fmla="*/ 34 h 108"/>
                <a:gd name="T36" fmla="*/ 108 w 108"/>
                <a:gd name="T37" fmla="*/ 43 h 108"/>
                <a:gd name="T38" fmla="*/ 108 w 108"/>
                <a:gd name="T39" fmla="*/ 49 h 108"/>
                <a:gd name="T40" fmla="*/ 108 w 108"/>
                <a:gd name="T41" fmla="*/ 54 h 108"/>
                <a:gd name="T42" fmla="*/ 108 w 108"/>
                <a:gd name="T43" fmla="*/ 54 h 108"/>
                <a:gd name="T44" fmla="*/ 108 w 108"/>
                <a:gd name="T45" fmla="*/ 61 h 108"/>
                <a:gd name="T46" fmla="*/ 108 w 108"/>
                <a:gd name="T47" fmla="*/ 65 h 108"/>
                <a:gd name="T48" fmla="*/ 104 w 108"/>
                <a:gd name="T49" fmla="*/ 77 h 108"/>
                <a:gd name="T50" fmla="*/ 99 w 108"/>
                <a:gd name="T51" fmla="*/ 86 h 108"/>
                <a:gd name="T52" fmla="*/ 92 w 108"/>
                <a:gd name="T53" fmla="*/ 92 h 108"/>
                <a:gd name="T54" fmla="*/ 86 w 108"/>
                <a:gd name="T55" fmla="*/ 99 h 108"/>
                <a:gd name="T56" fmla="*/ 77 w 108"/>
                <a:gd name="T57" fmla="*/ 104 h 108"/>
                <a:gd name="T58" fmla="*/ 65 w 108"/>
                <a:gd name="T59" fmla="*/ 108 h 108"/>
                <a:gd name="T60" fmla="*/ 61 w 108"/>
                <a:gd name="T61" fmla="*/ 108 h 108"/>
                <a:gd name="T62" fmla="*/ 54 w 108"/>
                <a:gd name="T63" fmla="*/ 108 h 108"/>
                <a:gd name="T64" fmla="*/ 50 w 108"/>
                <a:gd name="T65" fmla="*/ 108 h 108"/>
                <a:gd name="T66" fmla="*/ 43 w 108"/>
                <a:gd name="T67" fmla="*/ 108 h 108"/>
                <a:gd name="T68" fmla="*/ 34 w 108"/>
                <a:gd name="T69" fmla="*/ 104 h 108"/>
                <a:gd name="T70" fmla="*/ 25 w 108"/>
                <a:gd name="T71" fmla="*/ 99 h 108"/>
                <a:gd name="T72" fmla="*/ 16 w 108"/>
                <a:gd name="T73" fmla="*/ 92 h 108"/>
                <a:gd name="T74" fmla="*/ 9 w 108"/>
                <a:gd name="T75" fmla="*/ 86 h 108"/>
                <a:gd name="T76" fmla="*/ 4 w 108"/>
                <a:gd name="T77" fmla="*/ 77 h 108"/>
                <a:gd name="T78" fmla="*/ 2 w 108"/>
                <a:gd name="T79" fmla="*/ 65 h 108"/>
                <a:gd name="T80" fmla="*/ 0 w 108"/>
                <a:gd name="T81" fmla="*/ 61 h 108"/>
                <a:gd name="T82" fmla="*/ 0 w 108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8"/>
                <a:gd name="T127" fmla="*/ 0 h 108"/>
                <a:gd name="T128" fmla="*/ 108 w 108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8" h="108">
                  <a:moveTo>
                    <a:pt x="0" y="54"/>
                  </a:moveTo>
                  <a:lnTo>
                    <a:pt x="0" y="49"/>
                  </a:lnTo>
                  <a:lnTo>
                    <a:pt x="2" y="43"/>
                  </a:lnTo>
                  <a:lnTo>
                    <a:pt x="4" y="34"/>
                  </a:lnTo>
                  <a:lnTo>
                    <a:pt x="9" y="25"/>
                  </a:lnTo>
                  <a:lnTo>
                    <a:pt x="16" y="16"/>
                  </a:lnTo>
                  <a:lnTo>
                    <a:pt x="25" y="9"/>
                  </a:lnTo>
                  <a:lnTo>
                    <a:pt x="34" y="4"/>
                  </a:lnTo>
                  <a:lnTo>
                    <a:pt x="43" y="2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5" y="2"/>
                  </a:lnTo>
                  <a:lnTo>
                    <a:pt x="77" y="4"/>
                  </a:lnTo>
                  <a:lnTo>
                    <a:pt x="86" y="9"/>
                  </a:lnTo>
                  <a:lnTo>
                    <a:pt x="92" y="16"/>
                  </a:lnTo>
                  <a:lnTo>
                    <a:pt x="99" y="25"/>
                  </a:lnTo>
                  <a:lnTo>
                    <a:pt x="104" y="34"/>
                  </a:lnTo>
                  <a:lnTo>
                    <a:pt x="108" y="43"/>
                  </a:lnTo>
                  <a:lnTo>
                    <a:pt x="108" y="49"/>
                  </a:lnTo>
                  <a:lnTo>
                    <a:pt x="108" y="54"/>
                  </a:lnTo>
                  <a:lnTo>
                    <a:pt x="108" y="61"/>
                  </a:lnTo>
                  <a:lnTo>
                    <a:pt x="108" y="65"/>
                  </a:lnTo>
                  <a:lnTo>
                    <a:pt x="104" y="77"/>
                  </a:lnTo>
                  <a:lnTo>
                    <a:pt x="99" y="86"/>
                  </a:lnTo>
                  <a:lnTo>
                    <a:pt x="92" y="92"/>
                  </a:lnTo>
                  <a:lnTo>
                    <a:pt x="86" y="99"/>
                  </a:lnTo>
                  <a:lnTo>
                    <a:pt x="77" y="104"/>
                  </a:lnTo>
                  <a:lnTo>
                    <a:pt x="65" y="108"/>
                  </a:lnTo>
                  <a:lnTo>
                    <a:pt x="61" y="108"/>
                  </a:lnTo>
                  <a:lnTo>
                    <a:pt x="54" y="108"/>
                  </a:lnTo>
                  <a:lnTo>
                    <a:pt x="50" y="108"/>
                  </a:lnTo>
                  <a:lnTo>
                    <a:pt x="43" y="108"/>
                  </a:lnTo>
                  <a:lnTo>
                    <a:pt x="34" y="104"/>
                  </a:lnTo>
                  <a:lnTo>
                    <a:pt x="25" y="99"/>
                  </a:lnTo>
                  <a:lnTo>
                    <a:pt x="16" y="92"/>
                  </a:lnTo>
                  <a:lnTo>
                    <a:pt x="9" y="86"/>
                  </a:lnTo>
                  <a:lnTo>
                    <a:pt x="4" y="77"/>
                  </a:lnTo>
                  <a:lnTo>
                    <a:pt x="2" y="65"/>
                  </a:lnTo>
                  <a:lnTo>
                    <a:pt x="0" y="61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3" name="Freeform 9"/>
            <p:cNvSpPr>
              <a:spLocks/>
            </p:cNvSpPr>
            <p:nvPr/>
          </p:nvSpPr>
          <p:spPr bwMode="auto">
            <a:xfrm>
              <a:off x="4612" y="4139"/>
              <a:ext cx="108" cy="108"/>
            </a:xfrm>
            <a:custGeom>
              <a:avLst/>
              <a:gdLst>
                <a:gd name="T0" fmla="*/ 0 w 108"/>
                <a:gd name="T1" fmla="*/ 54 h 108"/>
                <a:gd name="T2" fmla="*/ 0 w 108"/>
                <a:gd name="T3" fmla="*/ 49 h 108"/>
                <a:gd name="T4" fmla="*/ 2 w 108"/>
                <a:gd name="T5" fmla="*/ 43 h 108"/>
                <a:gd name="T6" fmla="*/ 4 w 108"/>
                <a:gd name="T7" fmla="*/ 34 h 108"/>
                <a:gd name="T8" fmla="*/ 9 w 108"/>
                <a:gd name="T9" fmla="*/ 25 h 108"/>
                <a:gd name="T10" fmla="*/ 16 w 108"/>
                <a:gd name="T11" fmla="*/ 16 h 108"/>
                <a:gd name="T12" fmla="*/ 25 w 108"/>
                <a:gd name="T13" fmla="*/ 9 h 108"/>
                <a:gd name="T14" fmla="*/ 34 w 108"/>
                <a:gd name="T15" fmla="*/ 4 h 108"/>
                <a:gd name="T16" fmla="*/ 43 w 108"/>
                <a:gd name="T17" fmla="*/ 2 h 108"/>
                <a:gd name="T18" fmla="*/ 50 w 108"/>
                <a:gd name="T19" fmla="*/ 0 h 108"/>
                <a:gd name="T20" fmla="*/ 54 w 108"/>
                <a:gd name="T21" fmla="*/ 0 h 108"/>
                <a:gd name="T22" fmla="*/ 61 w 108"/>
                <a:gd name="T23" fmla="*/ 0 h 108"/>
                <a:gd name="T24" fmla="*/ 65 w 108"/>
                <a:gd name="T25" fmla="*/ 2 h 108"/>
                <a:gd name="T26" fmla="*/ 77 w 108"/>
                <a:gd name="T27" fmla="*/ 4 h 108"/>
                <a:gd name="T28" fmla="*/ 86 w 108"/>
                <a:gd name="T29" fmla="*/ 9 h 108"/>
                <a:gd name="T30" fmla="*/ 92 w 108"/>
                <a:gd name="T31" fmla="*/ 16 h 108"/>
                <a:gd name="T32" fmla="*/ 99 w 108"/>
                <a:gd name="T33" fmla="*/ 25 h 108"/>
                <a:gd name="T34" fmla="*/ 104 w 108"/>
                <a:gd name="T35" fmla="*/ 34 h 108"/>
                <a:gd name="T36" fmla="*/ 108 w 108"/>
                <a:gd name="T37" fmla="*/ 43 h 108"/>
                <a:gd name="T38" fmla="*/ 108 w 108"/>
                <a:gd name="T39" fmla="*/ 49 h 108"/>
                <a:gd name="T40" fmla="*/ 108 w 108"/>
                <a:gd name="T41" fmla="*/ 54 h 108"/>
                <a:gd name="T42" fmla="*/ 108 w 108"/>
                <a:gd name="T43" fmla="*/ 54 h 108"/>
                <a:gd name="T44" fmla="*/ 108 w 108"/>
                <a:gd name="T45" fmla="*/ 61 h 108"/>
                <a:gd name="T46" fmla="*/ 108 w 108"/>
                <a:gd name="T47" fmla="*/ 65 h 108"/>
                <a:gd name="T48" fmla="*/ 104 w 108"/>
                <a:gd name="T49" fmla="*/ 77 h 108"/>
                <a:gd name="T50" fmla="*/ 99 w 108"/>
                <a:gd name="T51" fmla="*/ 86 h 108"/>
                <a:gd name="T52" fmla="*/ 92 w 108"/>
                <a:gd name="T53" fmla="*/ 92 h 108"/>
                <a:gd name="T54" fmla="*/ 86 w 108"/>
                <a:gd name="T55" fmla="*/ 99 h 108"/>
                <a:gd name="T56" fmla="*/ 77 w 108"/>
                <a:gd name="T57" fmla="*/ 104 h 108"/>
                <a:gd name="T58" fmla="*/ 65 w 108"/>
                <a:gd name="T59" fmla="*/ 108 h 108"/>
                <a:gd name="T60" fmla="*/ 61 w 108"/>
                <a:gd name="T61" fmla="*/ 108 h 108"/>
                <a:gd name="T62" fmla="*/ 54 w 108"/>
                <a:gd name="T63" fmla="*/ 108 h 108"/>
                <a:gd name="T64" fmla="*/ 50 w 108"/>
                <a:gd name="T65" fmla="*/ 108 h 108"/>
                <a:gd name="T66" fmla="*/ 43 w 108"/>
                <a:gd name="T67" fmla="*/ 108 h 108"/>
                <a:gd name="T68" fmla="*/ 34 w 108"/>
                <a:gd name="T69" fmla="*/ 104 h 108"/>
                <a:gd name="T70" fmla="*/ 25 w 108"/>
                <a:gd name="T71" fmla="*/ 99 h 108"/>
                <a:gd name="T72" fmla="*/ 16 w 108"/>
                <a:gd name="T73" fmla="*/ 92 h 108"/>
                <a:gd name="T74" fmla="*/ 9 w 108"/>
                <a:gd name="T75" fmla="*/ 86 h 108"/>
                <a:gd name="T76" fmla="*/ 4 w 108"/>
                <a:gd name="T77" fmla="*/ 77 h 108"/>
                <a:gd name="T78" fmla="*/ 2 w 108"/>
                <a:gd name="T79" fmla="*/ 65 h 108"/>
                <a:gd name="T80" fmla="*/ 0 w 108"/>
                <a:gd name="T81" fmla="*/ 61 h 108"/>
                <a:gd name="T82" fmla="*/ 0 w 108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8"/>
                <a:gd name="T127" fmla="*/ 0 h 108"/>
                <a:gd name="T128" fmla="*/ 108 w 108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8" h="108">
                  <a:moveTo>
                    <a:pt x="0" y="54"/>
                  </a:moveTo>
                  <a:lnTo>
                    <a:pt x="0" y="49"/>
                  </a:lnTo>
                  <a:lnTo>
                    <a:pt x="2" y="43"/>
                  </a:lnTo>
                  <a:lnTo>
                    <a:pt x="4" y="34"/>
                  </a:lnTo>
                  <a:lnTo>
                    <a:pt x="9" y="25"/>
                  </a:lnTo>
                  <a:lnTo>
                    <a:pt x="16" y="16"/>
                  </a:lnTo>
                  <a:lnTo>
                    <a:pt x="25" y="9"/>
                  </a:lnTo>
                  <a:lnTo>
                    <a:pt x="34" y="4"/>
                  </a:lnTo>
                  <a:lnTo>
                    <a:pt x="43" y="2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5" y="2"/>
                  </a:lnTo>
                  <a:lnTo>
                    <a:pt x="77" y="4"/>
                  </a:lnTo>
                  <a:lnTo>
                    <a:pt x="86" y="9"/>
                  </a:lnTo>
                  <a:lnTo>
                    <a:pt x="92" y="16"/>
                  </a:lnTo>
                  <a:lnTo>
                    <a:pt x="99" y="25"/>
                  </a:lnTo>
                  <a:lnTo>
                    <a:pt x="104" y="34"/>
                  </a:lnTo>
                  <a:lnTo>
                    <a:pt x="108" y="43"/>
                  </a:lnTo>
                  <a:lnTo>
                    <a:pt x="108" y="49"/>
                  </a:lnTo>
                  <a:lnTo>
                    <a:pt x="108" y="54"/>
                  </a:lnTo>
                  <a:lnTo>
                    <a:pt x="108" y="61"/>
                  </a:lnTo>
                  <a:lnTo>
                    <a:pt x="108" y="65"/>
                  </a:lnTo>
                  <a:lnTo>
                    <a:pt x="104" y="77"/>
                  </a:lnTo>
                  <a:lnTo>
                    <a:pt x="99" y="86"/>
                  </a:lnTo>
                  <a:lnTo>
                    <a:pt x="92" y="92"/>
                  </a:lnTo>
                  <a:lnTo>
                    <a:pt x="86" y="99"/>
                  </a:lnTo>
                  <a:lnTo>
                    <a:pt x="77" y="104"/>
                  </a:lnTo>
                  <a:lnTo>
                    <a:pt x="65" y="108"/>
                  </a:lnTo>
                  <a:lnTo>
                    <a:pt x="61" y="108"/>
                  </a:lnTo>
                  <a:lnTo>
                    <a:pt x="54" y="108"/>
                  </a:lnTo>
                  <a:lnTo>
                    <a:pt x="50" y="108"/>
                  </a:lnTo>
                  <a:lnTo>
                    <a:pt x="43" y="108"/>
                  </a:lnTo>
                  <a:lnTo>
                    <a:pt x="34" y="104"/>
                  </a:lnTo>
                  <a:lnTo>
                    <a:pt x="25" y="99"/>
                  </a:lnTo>
                  <a:lnTo>
                    <a:pt x="16" y="92"/>
                  </a:lnTo>
                  <a:lnTo>
                    <a:pt x="9" y="86"/>
                  </a:lnTo>
                  <a:lnTo>
                    <a:pt x="4" y="77"/>
                  </a:lnTo>
                  <a:lnTo>
                    <a:pt x="2" y="65"/>
                  </a:lnTo>
                  <a:lnTo>
                    <a:pt x="0" y="61"/>
                  </a:lnTo>
                  <a:lnTo>
                    <a:pt x="0" y="54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4" name="Freeform 10"/>
            <p:cNvSpPr>
              <a:spLocks/>
            </p:cNvSpPr>
            <p:nvPr/>
          </p:nvSpPr>
          <p:spPr bwMode="auto">
            <a:xfrm>
              <a:off x="5696" y="3055"/>
              <a:ext cx="108" cy="108"/>
            </a:xfrm>
            <a:custGeom>
              <a:avLst/>
              <a:gdLst>
                <a:gd name="T0" fmla="*/ 0 w 108"/>
                <a:gd name="T1" fmla="*/ 54 h 108"/>
                <a:gd name="T2" fmla="*/ 0 w 108"/>
                <a:gd name="T3" fmla="*/ 49 h 108"/>
                <a:gd name="T4" fmla="*/ 2 w 108"/>
                <a:gd name="T5" fmla="*/ 43 h 108"/>
                <a:gd name="T6" fmla="*/ 4 w 108"/>
                <a:gd name="T7" fmla="*/ 34 h 108"/>
                <a:gd name="T8" fmla="*/ 9 w 108"/>
                <a:gd name="T9" fmla="*/ 25 h 108"/>
                <a:gd name="T10" fmla="*/ 15 w 108"/>
                <a:gd name="T11" fmla="*/ 15 h 108"/>
                <a:gd name="T12" fmla="*/ 24 w 108"/>
                <a:gd name="T13" fmla="*/ 9 h 108"/>
                <a:gd name="T14" fmla="*/ 33 w 108"/>
                <a:gd name="T15" fmla="*/ 4 h 108"/>
                <a:gd name="T16" fmla="*/ 42 w 108"/>
                <a:gd name="T17" fmla="*/ 2 h 108"/>
                <a:gd name="T18" fmla="*/ 49 w 108"/>
                <a:gd name="T19" fmla="*/ 0 h 108"/>
                <a:gd name="T20" fmla="*/ 54 w 108"/>
                <a:gd name="T21" fmla="*/ 0 h 108"/>
                <a:gd name="T22" fmla="*/ 60 w 108"/>
                <a:gd name="T23" fmla="*/ 0 h 108"/>
                <a:gd name="T24" fmla="*/ 65 w 108"/>
                <a:gd name="T25" fmla="*/ 2 h 108"/>
                <a:gd name="T26" fmla="*/ 76 w 108"/>
                <a:gd name="T27" fmla="*/ 4 h 108"/>
                <a:gd name="T28" fmla="*/ 85 w 108"/>
                <a:gd name="T29" fmla="*/ 9 h 108"/>
                <a:gd name="T30" fmla="*/ 92 w 108"/>
                <a:gd name="T31" fmla="*/ 15 h 108"/>
                <a:gd name="T32" fmla="*/ 99 w 108"/>
                <a:gd name="T33" fmla="*/ 25 h 108"/>
                <a:gd name="T34" fmla="*/ 103 w 108"/>
                <a:gd name="T35" fmla="*/ 34 h 108"/>
                <a:gd name="T36" fmla="*/ 108 w 108"/>
                <a:gd name="T37" fmla="*/ 43 h 108"/>
                <a:gd name="T38" fmla="*/ 108 w 108"/>
                <a:gd name="T39" fmla="*/ 49 h 108"/>
                <a:gd name="T40" fmla="*/ 108 w 108"/>
                <a:gd name="T41" fmla="*/ 54 h 108"/>
                <a:gd name="T42" fmla="*/ 108 w 108"/>
                <a:gd name="T43" fmla="*/ 54 h 108"/>
                <a:gd name="T44" fmla="*/ 108 w 108"/>
                <a:gd name="T45" fmla="*/ 61 h 108"/>
                <a:gd name="T46" fmla="*/ 108 w 108"/>
                <a:gd name="T47" fmla="*/ 65 h 108"/>
                <a:gd name="T48" fmla="*/ 103 w 108"/>
                <a:gd name="T49" fmla="*/ 76 h 108"/>
                <a:gd name="T50" fmla="*/ 99 w 108"/>
                <a:gd name="T51" fmla="*/ 85 h 108"/>
                <a:gd name="T52" fmla="*/ 92 w 108"/>
                <a:gd name="T53" fmla="*/ 92 h 108"/>
                <a:gd name="T54" fmla="*/ 85 w 108"/>
                <a:gd name="T55" fmla="*/ 99 h 108"/>
                <a:gd name="T56" fmla="*/ 76 w 108"/>
                <a:gd name="T57" fmla="*/ 104 h 108"/>
                <a:gd name="T58" fmla="*/ 65 w 108"/>
                <a:gd name="T59" fmla="*/ 108 h 108"/>
                <a:gd name="T60" fmla="*/ 60 w 108"/>
                <a:gd name="T61" fmla="*/ 108 h 108"/>
                <a:gd name="T62" fmla="*/ 54 w 108"/>
                <a:gd name="T63" fmla="*/ 108 h 108"/>
                <a:gd name="T64" fmla="*/ 49 w 108"/>
                <a:gd name="T65" fmla="*/ 108 h 108"/>
                <a:gd name="T66" fmla="*/ 42 w 108"/>
                <a:gd name="T67" fmla="*/ 108 h 108"/>
                <a:gd name="T68" fmla="*/ 33 w 108"/>
                <a:gd name="T69" fmla="*/ 104 h 108"/>
                <a:gd name="T70" fmla="*/ 24 w 108"/>
                <a:gd name="T71" fmla="*/ 99 h 108"/>
                <a:gd name="T72" fmla="*/ 15 w 108"/>
                <a:gd name="T73" fmla="*/ 92 h 108"/>
                <a:gd name="T74" fmla="*/ 9 w 108"/>
                <a:gd name="T75" fmla="*/ 85 h 108"/>
                <a:gd name="T76" fmla="*/ 4 w 108"/>
                <a:gd name="T77" fmla="*/ 76 h 108"/>
                <a:gd name="T78" fmla="*/ 2 w 108"/>
                <a:gd name="T79" fmla="*/ 65 h 108"/>
                <a:gd name="T80" fmla="*/ 0 w 108"/>
                <a:gd name="T81" fmla="*/ 61 h 108"/>
                <a:gd name="T82" fmla="*/ 0 w 108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8"/>
                <a:gd name="T127" fmla="*/ 0 h 108"/>
                <a:gd name="T128" fmla="*/ 108 w 108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8" h="108">
                  <a:moveTo>
                    <a:pt x="0" y="54"/>
                  </a:moveTo>
                  <a:lnTo>
                    <a:pt x="0" y="49"/>
                  </a:lnTo>
                  <a:lnTo>
                    <a:pt x="2" y="43"/>
                  </a:lnTo>
                  <a:lnTo>
                    <a:pt x="4" y="34"/>
                  </a:lnTo>
                  <a:lnTo>
                    <a:pt x="9" y="25"/>
                  </a:lnTo>
                  <a:lnTo>
                    <a:pt x="15" y="15"/>
                  </a:lnTo>
                  <a:lnTo>
                    <a:pt x="24" y="9"/>
                  </a:lnTo>
                  <a:lnTo>
                    <a:pt x="33" y="4"/>
                  </a:lnTo>
                  <a:lnTo>
                    <a:pt x="42" y="2"/>
                  </a:lnTo>
                  <a:lnTo>
                    <a:pt x="49" y="0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5" y="2"/>
                  </a:lnTo>
                  <a:lnTo>
                    <a:pt x="76" y="4"/>
                  </a:lnTo>
                  <a:lnTo>
                    <a:pt x="85" y="9"/>
                  </a:lnTo>
                  <a:lnTo>
                    <a:pt x="92" y="15"/>
                  </a:lnTo>
                  <a:lnTo>
                    <a:pt x="99" y="25"/>
                  </a:lnTo>
                  <a:lnTo>
                    <a:pt x="103" y="34"/>
                  </a:lnTo>
                  <a:lnTo>
                    <a:pt x="108" y="43"/>
                  </a:lnTo>
                  <a:lnTo>
                    <a:pt x="108" y="49"/>
                  </a:lnTo>
                  <a:lnTo>
                    <a:pt x="108" y="54"/>
                  </a:lnTo>
                  <a:lnTo>
                    <a:pt x="108" y="61"/>
                  </a:lnTo>
                  <a:lnTo>
                    <a:pt x="108" y="65"/>
                  </a:lnTo>
                  <a:lnTo>
                    <a:pt x="103" y="76"/>
                  </a:lnTo>
                  <a:lnTo>
                    <a:pt x="99" y="85"/>
                  </a:lnTo>
                  <a:lnTo>
                    <a:pt x="92" y="92"/>
                  </a:lnTo>
                  <a:lnTo>
                    <a:pt x="85" y="99"/>
                  </a:lnTo>
                  <a:lnTo>
                    <a:pt x="76" y="104"/>
                  </a:lnTo>
                  <a:lnTo>
                    <a:pt x="65" y="108"/>
                  </a:lnTo>
                  <a:lnTo>
                    <a:pt x="60" y="108"/>
                  </a:lnTo>
                  <a:lnTo>
                    <a:pt x="54" y="108"/>
                  </a:lnTo>
                  <a:lnTo>
                    <a:pt x="49" y="108"/>
                  </a:lnTo>
                  <a:lnTo>
                    <a:pt x="42" y="108"/>
                  </a:lnTo>
                  <a:lnTo>
                    <a:pt x="33" y="104"/>
                  </a:lnTo>
                  <a:lnTo>
                    <a:pt x="24" y="99"/>
                  </a:lnTo>
                  <a:lnTo>
                    <a:pt x="15" y="92"/>
                  </a:lnTo>
                  <a:lnTo>
                    <a:pt x="9" y="85"/>
                  </a:lnTo>
                  <a:lnTo>
                    <a:pt x="4" y="76"/>
                  </a:lnTo>
                  <a:lnTo>
                    <a:pt x="2" y="65"/>
                  </a:lnTo>
                  <a:lnTo>
                    <a:pt x="0" y="61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5" name="Freeform 11"/>
            <p:cNvSpPr>
              <a:spLocks/>
            </p:cNvSpPr>
            <p:nvPr/>
          </p:nvSpPr>
          <p:spPr bwMode="auto">
            <a:xfrm>
              <a:off x="5696" y="3055"/>
              <a:ext cx="108" cy="108"/>
            </a:xfrm>
            <a:custGeom>
              <a:avLst/>
              <a:gdLst>
                <a:gd name="T0" fmla="*/ 0 w 108"/>
                <a:gd name="T1" fmla="*/ 54 h 108"/>
                <a:gd name="T2" fmla="*/ 0 w 108"/>
                <a:gd name="T3" fmla="*/ 49 h 108"/>
                <a:gd name="T4" fmla="*/ 2 w 108"/>
                <a:gd name="T5" fmla="*/ 43 h 108"/>
                <a:gd name="T6" fmla="*/ 4 w 108"/>
                <a:gd name="T7" fmla="*/ 34 h 108"/>
                <a:gd name="T8" fmla="*/ 9 w 108"/>
                <a:gd name="T9" fmla="*/ 25 h 108"/>
                <a:gd name="T10" fmla="*/ 15 w 108"/>
                <a:gd name="T11" fmla="*/ 15 h 108"/>
                <a:gd name="T12" fmla="*/ 24 w 108"/>
                <a:gd name="T13" fmla="*/ 9 h 108"/>
                <a:gd name="T14" fmla="*/ 33 w 108"/>
                <a:gd name="T15" fmla="*/ 4 h 108"/>
                <a:gd name="T16" fmla="*/ 42 w 108"/>
                <a:gd name="T17" fmla="*/ 2 h 108"/>
                <a:gd name="T18" fmla="*/ 49 w 108"/>
                <a:gd name="T19" fmla="*/ 0 h 108"/>
                <a:gd name="T20" fmla="*/ 54 w 108"/>
                <a:gd name="T21" fmla="*/ 0 h 108"/>
                <a:gd name="T22" fmla="*/ 60 w 108"/>
                <a:gd name="T23" fmla="*/ 0 h 108"/>
                <a:gd name="T24" fmla="*/ 65 w 108"/>
                <a:gd name="T25" fmla="*/ 2 h 108"/>
                <a:gd name="T26" fmla="*/ 76 w 108"/>
                <a:gd name="T27" fmla="*/ 4 h 108"/>
                <a:gd name="T28" fmla="*/ 85 w 108"/>
                <a:gd name="T29" fmla="*/ 9 h 108"/>
                <a:gd name="T30" fmla="*/ 92 w 108"/>
                <a:gd name="T31" fmla="*/ 15 h 108"/>
                <a:gd name="T32" fmla="*/ 99 w 108"/>
                <a:gd name="T33" fmla="*/ 25 h 108"/>
                <a:gd name="T34" fmla="*/ 103 w 108"/>
                <a:gd name="T35" fmla="*/ 34 h 108"/>
                <a:gd name="T36" fmla="*/ 108 w 108"/>
                <a:gd name="T37" fmla="*/ 43 h 108"/>
                <a:gd name="T38" fmla="*/ 108 w 108"/>
                <a:gd name="T39" fmla="*/ 49 h 108"/>
                <a:gd name="T40" fmla="*/ 108 w 108"/>
                <a:gd name="T41" fmla="*/ 54 h 108"/>
                <a:gd name="T42" fmla="*/ 108 w 108"/>
                <a:gd name="T43" fmla="*/ 54 h 108"/>
                <a:gd name="T44" fmla="*/ 108 w 108"/>
                <a:gd name="T45" fmla="*/ 61 h 108"/>
                <a:gd name="T46" fmla="*/ 108 w 108"/>
                <a:gd name="T47" fmla="*/ 65 h 108"/>
                <a:gd name="T48" fmla="*/ 103 w 108"/>
                <a:gd name="T49" fmla="*/ 76 h 108"/>
                <a:gd name="T50" fmla="*/ 99 w 108"/>
                <a:gd name="T51" fmla="*/ 85 h 108"/>
                <a:gd name="T52" fmla="*/ 92 w 108"/>
                <a:gd name="T53" fmla="*/ 92 h 108"/>
                <a:gd name="T54" fmla="*/ 85 w 108"/>
                <a:gd name="T55" fmla="*/ 99 h 108"/>
                <a:gd name="T56" fmla="*/ 76 w 108"/>
                <a:gd name="T57" fmla="*/ 104 h 108"/>
                <a:gd name="T58" fmla="*/ 65 w 108"/>
                <a:gd name="T59" fmla="*/ 108 h 108"/>
                <a:gd name="T60" fmla="*/ 60 w 108"/>
                <a:gd name="T61" fmla="*/ 108 h 108"/>
                <a:gd name="T62" fmla="*/ 54 w 108"/>
                <a:gd name="T63" fmla="*/ 108 h 108"/>
                <a:gd name="T64" fmla="*/ 49 w 108"/>
                <a:gd name="T65" fmla="*/ 108 h 108"/>
                <a:gd name="T66" fmla="*/ 42 w 108"/>
                <a:gd name="T67" fmla="*/ 108 h 108"/>
                <a:gd name="T68" fmla="*/ 33 w 108"/>
                <a:gd name="T69" fmla="*/ 104 h 108"/>
                <a:gd name="T70" fmla="*/ 24 w 108"/>
                <a:gd name="T71" fmla="*/ 99 h 108"/>
                <a:gd name="T72" fmla="*/ 15 w 108"/>
                <a:gd name="T73" fmla="*/ 92 h 108"/>
                <a:gd name="T74" fmla="*/ 9 w 108"/>
                <a:gd name="T75" fmla="*/ 85 h 108"/>
                <a:gd name="T76" fmla="*/ 4 w 108"/>
                <a:gd name="T77" fmla="*/ 76 h 108"/>
                <a:gd name="T78" fmla="*/ 2 w 108"/>
                <a:gd name="T79" fmla="*/ 65 h 108"/>
                <a:gd name="T80" fmla="*/ 0 w 108"/>
                <a:gd name="T81" fmla="*/ 61 h 108"/>
                <a:gd name="T82" fmla="*/ 0 w 108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8"/>
                <a:gd name="T127" fmla="*/ 0 h 108"/>
                <a:gd name="T128" fmla="*/ 108 w 108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8" h="108">
                  <a:moveTo>
                    <a:pt x="0" y="54"/>
                  </a:moveTo>
                  <a:lnTo>
                    <a:pt x="0" y="49"/>
                  </a:lnTo>
                  <a:lnTo>
                    <a:pt x="2" y="43"/>
                  </a:lnTo>
                  <a:lnTo>
                    <a:pt x="4" y="34"/>
                  </a:lnTo>
                  <a:lnTo>
                    <a:pt x="9" y="25"/>
                  </a:lnTo>
                  <a:lnTo>
                    <a:pt x="15" y="15"/>
                  </a:lnTo>
                  <a:lnTo>
                    <a:pt x="24" y="9"/>
                  </a:lnTo>
                  <a:lnTo>
                    <a:pt x="33" y="4"/>
                  </a:lnTo>
                  <a:lnTo>
                    <a:pt x="42" y="2"/>
                  </a:lnTo>
                  <a:lnTo>
                    <a:pt x="49" y="0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5" y="2"/>
                  </a:lnTo>
                  <a:lnTo>
                    <a:pt x="76" y="4"/>
                  </a:lnTo>
                  <a:lnTo>
                    <a:pt x="85" y="9"/>
                  </a:lnTo>
                  <a:lnTo>
                    <a:pt x="92" y="15"/>
                  </a:lnTo>
                  <a:lnTo>
                    <a:pt x="99" y="25"/>
                  </a:lnTo>
                  <a:lnTo>
                    <a:pt x="103" y="34"/>
                  </a:lnTo>
                  <a:lnTo>
                    <a:pt x="108" y="43"/>
                  </a:lnTo>
                  <a:lnTo>
                    <a:pt x="108" y="49"/>
                  </a:lnTo>
                  <a:lnTo>
                    <a:pt x="108" y="54"/>
                  </a:lnTo>
                  <a:lnTo>
                    <a:pt x="108" y="61"/>
                  </a:lnTo>
                  <a:lnTo>
                    <a:pt x="108" y="65"/>
                  </a:lnTo>
                  <a:lnTo>
                    <a:pt x="103" y="76"/>
                  </a:lnTo>
                  <a:lnTo>
                    <a:pt x="99" y="85"/>
                  </a:lnTo>
                  <a:lnTo>
                    <a:pt x="92" y="92"/>
                  </a:lnTo>
                  <a:lnTo>
                    <a:pt x="85" y="99"/>
                  </a:lnTo>
                  <a:lnTo>
                    <a:pt x="76" y="104"/>
                  </a:lnTo>
                  <a:lnTo>
                    <a:pt x="65" y="108"/>
                  </a:lnTo>
                  <a:lnTo>
                    <a:pt x="60" y="108"/>
                  </a:lnTo>
                  <a:lnTo>
                    <a:pt x="54" y="108"/>
                  </a:lnTo>
                  <a:lnTo>
                    <a:pt x="49" y="108"/>
                  </a:lnTo>
                  <a:lnTo>
                    <a:pt x="42" y="108"/>
                  </a:lnTo>
                  <a:lnTo>
                    <a:pt x="33" y="104"/>
                  </a:lnTo>
                  <a:lnTo>
                    <a:pt x="24" y="99"/>
                  </a:lnTo>
                  <a:lnTo>
                    <a:pt x="15" y="92"/>
                  </a:lnTo>
                  <a:lnTo>
                    <a:pt x="9" y="85"/>
                  </a:lnTo>
                  <a:lnTo>
                    <a:pt x="4" y="76"/>
                  </a:lnTo>
                  <a:lnTo>
                    <a:pt x="2" y="65"/>
                  </a:lnTo>
                  <a:lnTo>
                    <a:pt x="0" y="61"/>
                  </a:lnTo>
                  <a:lnTo>
                    <a:pt x="0" y="54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6" name="Freeform 12"/>
            <p:cNvSpPr>
              <a:spLocks/>
            </p:cNvSpPr>
            <p:nvPr/>
          </p:nvSpPr>
          <p:spPr bwMode="auto">
            <a:xfrm>
              <a:off x="3619" y="2025"/>
              <a:ext cx="1047" cy="982"/>
            </a:xfrm>
            <a:custGeom>
              <a:avLst/>
              <a:gdLst>
                <a:gd name="T0" fmla="*/ 1047 w 1047"/>
                <a:gd name="T1" fmla="*/ 0 h 982"/>
                <a:gd name="T2" fmla="*/ 1002 w 1047"/>
                <a:gd name="T3" fmla="*/ 16 h 982"/>
                <a:gd name="T4" fmla="*/ 959 w 1047"/>
                <a:gd name="T5" fmla="*/ 31 h 982"/>
                <a:gd name="T6" fmla="*/ 914 w 1047"/>
                <a:gd name="T7" fmla="*/ 47 h 982"/>
                <a:gd name="T8" fmla="*/ 871 w 1047"/>
                <a:gd name="T9" fmla="*/ 65 h 982"/>
                <a:gd name="T10" fmla="*/ 828 w 1047"/>
                <a:gd name="T11" fmla="*/ 86 h 982"/>
                <a:gd name="T12" fmla="*/ 788 w 1047"/>
                <a:gd name="T13" fmla="*/ 106 h 982"/>
                <a:gd name="T14" fmla="*/ 745 w 1047"/>
                <a:gd name="T15" fmla="*/ 126 h 982"/>
                <a:gd name="T16" fmla="*/ 706 w 1047"/>
                <a:gd name="T17" fmla="*/ 149 h 982"/>
                <a:gd name="T18" fmla="*/ 666 w 1047"/>
                <a:gd name="T19" fmla="*/ 174 h 982"/>
                <a:gd name="T20" fmla="*/ 627 w 1047"/>
                <a:gd name="T21" fmla="*/ 199 h 982"/>
                <a:gd name="T22" fmla="*/ 589 w 1047"/>
                <a:gd name="T23" fmla="*/ 223 h 982"/>
                <a:gd name="T24" fmla="*/ 550 w 1047"/>
                <a:gd name="T25" fmla="*/ 251 h 982"/>
                <a:gd name="T26" fmla="*/ 514 w 1047"/>
                <a:gd name="T27" fmla="*/ 280 h 982"/>
                <a:gd name="T28" fmla="*/ 478 w 1047"/>
                <a:gd name="T29" fmla="*/ 309 h 982"/>
                <a:gd name="T30" fmla="*/ 442 w 1047"/>
                <a:gd name="T31" fmla="*/ 339 h 982"/>
                <a:gd name="T32" fmla="*/ 408 w 1047"/>
                <a:gd name="T33" fmla="*/ 370 h 982"/>
                <a:gd name="T34" fmla="*/ 377 w 1047"/>
                <a:gd name="T35" fmla="*/ 402 h 982"/>
                <a:gd name="T36" fmla="*/ 343 w 1047"/>
                <a:gd name="T37" fmla="*/ 433 h 982"/>
                <a:gd name="T38" fmla="*/ 311 w 1047"/>
                <a:gd name="T39" fmla="*/ 467 h 982"/>
                <a:gd name="T40" fmla="*/ 282 w 1047"/>
                <a:gd name="T41" fmla="*/ 503 h 982"/>
                <a:gd name="T42" fmla="*/ 252 w 1047"/>
                <a:gd name="T43" fmla="*/ 540 h 982"/>
                <a:gd name="T44" fmla="*/ 223 w 1047"/>
                <a:gd name="T45" fmla="*/ 576 h 982"/>
                <a:gd name="T46" fmla="*/ 196 w 1047"/>
                <a:gd name="T47" fmla="*/ 612 h 982"/>
                <a:gd name="T48" fmla="*/ 171 w 1047"/>
                <a:gd name="T49" fmla="*/ 650 h 982"/>
                <a:gd name="T50" fmla="*/ 144 w 1047"/>
                <a:gd name="T51" fmla="*/ 689 h 982"/>
                <a:gd name="T52" fmla="*/ 122 w 1047"/>
                <a:gd name="T53" fmla="*/ 729 h 982"/>
                <a:gd name="T54" fmla="*/ 97 w 1047"/>
                <a:gd name="T55" fmla="*/ 770 h 982"/>
                <a:gd name="T56" fmla="*/ 76 w 1047"/>
                <a:gd name="T57" fmla="*/ 811 h 982"/>
                <a:gd name="T58" fmla="*/ 54 w 1047"/>
                <a:gd name="T59" fmla="*/ 854 h 982"/>
                <a:gd name="T60" fmla="*/ 36 w 1047"/>
                <a:gd name="T61" fmla="*/ 896 h 982"/>
                <a:gd name="T62" fmla="*/ 15 w 1047"/>
                <a:gd name="T63" fmla="*/ 939 h 982"/>
                <a:gd name="T64" fmla="*/ 0 w 1047"/>
                <a:gd name="T65" fmla="*/ 982 h 9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47"/>
                <a:gd name="T100" fmla="*/ 0 h 982"/>
                <a:gd name="T101" fmla="*/ 1047 w 1047"/>
                <a:gd name="T102" fmla="*/ 982 h 9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47" h="982">
                  <a:moveTo>
                    <a:pt x="1047" y="0"/>
                  </a:moveTo>
                  <a:lnTo>
                    <a:pt x="1002" y="16"/>
                  </a:lnTo>
                  <a:lnTo>
                    <a:pt x="959" y="31"/>
                  </a:lnTo>
                  <a:lnTo>
                    <a:pt x="914" y="47"/>
                  </a:lnTo>
                  <a:lnTo>
                    <a:pt x="871" y="65"/>
                  </a:lnTo>
                  <a:lnTo>
                    <a:pt x="828" y="86"/>
                  </a:lnTo>
                  <a:lnTo>
                    <a:pt x="788" y="106"/>
                  </a:lnTo>
                  <a:lnTo>
                    <a:pt x="745" y="126"/>
                  </a:lnTo>
                  <a:lnTo>
                    <a:pt x="706" y="149"/>
                  </a:lnTo>
                  <a:lnTo>
                    <a:pt x="666" y="174"/>
                  </a:lnTo>
                  <a:lnTo>
                    <a:pt x="627" y="199"/>
                  </a:lnTo>
                  <a:lnTo>
                    <a:pt x="589" y="223"/>
                  </a:lnTo>
                  <a:lnTo>
                    <a:pt x="550" y="251"/>
                  </a:lnTo>
                  <a:lnTo>
                    <a:pt x="514" y="280"/>
                  </a:lnTo>
                  <a:lnTo>
                    <a:pt x="478" y="309"/>
                  </a:lnTo>
                  <a:lnTo>
                    <a:pt x="442" y="339"/>
                  </a:lnTo>
                  <a:lnTo>
                    <a:pt x="408" y="370"/>
                  </a:lnTo>
                  <a:lnTo>
                    <a:pt x="377" y="402"/>
                  </a:lnTo>
                  <a:lnTo>
                    <a:pt x="343" y="433"/>
                  </a:lnTo>
                  <a:lnTo>
                    <a:pt x="311" y="467"/>
                  </a:lnTo>
                  <a:lnTo>
                    <a:pt x="282" y="503"/>
                  </a:lnTo>
                  <a:lnTo>
                    <a:pt x="252" y="540"/>
                  </a:lnTo>
                  <a:lnTo>
                    <a:pt x="223" y="576"/>
                  </a:lnTo>
                  <a:lnTo>
                    <a:pt x="196" y="612"/>
                  </a:lnTo>
                  <a:lnTo>
                    <a:pt x="171" y="650"/>
                  </a:lnTo>
                  <a:lnTo>
                    <a:pt x="144" y="689"/>
                  </a:lnTo>
                  <a:lnTo>
                    <a:pt x="122" y="729"/>
                  </a:lnTo>
                  <a:lnTo>
                    <a:pt x="97" y="770"/>
                  </a:lnTo>
                  <a:lnTo>
                    <a:pt x="76" y="811"/>
                  </a:lnTo>
                  <a:lnTo>
                    <a:pt x="54" y="854"/>
                  </a:lnTo>
                  <a:lnTo>
                    <a:pt x="36" y="896"/>
                  </a:lnTo>
                  <a:lnTo>
                    <a:pt x="15" y="939"/>
                  </a:lnTo>
                  <a:lnTo>
                    <a:pt x="0" y="982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7" name="Freeform 13"/>
            <p:cNvSpPr>
              <a:spLocks/>
            </p:cNvSpPr>
            <p:nvPr/>
          </p:nvSpPr>
          <p:spPr bwMode="auto">
            <a:xfrm>
              <a:off x="3564" y="2973"/>
              <a:ext cx="118" cy="136"/>
            </a:xfrm>
            <a:custGeom>
              <a:avLst/>
              <a:gdLst>
                <a:gd name="T0" fmla="*/ 0 w 118"/>
                <a:gd name="T1" fmla="*/ 0 h 136"/>
                <a:gd name="T2" fmla="*/ 19 w 118"/>
                <a:gd name="T3" fmla="*/ 136 h 136"/>
                <a:gd name="T4" fmla="*/ 118 w 118"/>
                <a:gd name="T5" fmla="*/ 41 h 136"/>
                <a:gd name="T6" fmla="*/ 0 w 118"/>
                <a:gd name="T7" fmla="*/ 0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8"/>
                <a:gd name="T13" fmla="*/ 0 h 136"/>
                <a:gd name="T14" fmla="*/ 118 w 118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8" h="136">
                  <a:moveTo>
                    <a:pt x="0" y="0"/>
                  </a:moveTo>
                  <a:lnTo>
                    <a:pt x="19" y="136"/>
                  </a:lnTo>
                  <a:lnTo>
                    <a:pt x="118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8" name="Freeform 14"/>
            <p:cNvSpPr>
              <a:spLocks/>
            </p:cNvSpPr>
            <p:nvPr/>
          </p:nvSpPr>
          <p:spPr bwMode="auto">
            <a:xfrm>
              <a:off x="3632" y="3247"/>
              <a:ext cx="1034" cy="946"/>
            </a:xfrm>
            <a:custGeom>
              <a:avLst/>
              <a:gdLst>
                <a:gd name="T0" fmla="*/ 0 w 1034"/>
                <a:gd name="T1" fmla="*/ 0 h 946"/>
                <a:gd name="T2" fmla="*/ 18 w 1034"/>
                <a:gd name="T3" fmla="*/ 43 h 946"/>
                <a:gd name="T4" fmla="*/ 36 w 1034"/>
                <a:gd name="T5" fmla="*/ 83 h 946"/>
                <a:gd name="T6" fmla="*/ 57 w 1034"/>
                <a:gd name="T7" fmla="*/ 124 h 946"/>
                <a:gd name="T8" fmla="*/ 77 w 1034"/>
                <a:gd name="T9" fmla="*/ 165 h 946"/>
                <a:gd name="T10" fmla="*/ 100 w 1034"/>
                <a:gd name="T11" fmla="*/ 205 h 946"/>
                <a:gd name="T12" fmla="*/ 124 w 1034"/>
                <a:gd name="T13" fmla="*/ 244 h 946"/>
                <a:gd name="T14" fmla="*/ 147 w 1034"/>
                <a:gd name="T15" fmla="*/ 282 h 946"/>
                <a:gd name="T16" fmla="*/ 174 w 1034"/>
                <a:gd name="T17" fmla="*/ 320 h 946"/>
                <a:gd name="T18" fmla="*/ 199 w 1034"/>
                <a:gd name="T19" fmla="*/ 356 h 946"/>
                <a:gd name="T20" fmla="*/ 226 w 1034"/>
                <a:gd name="T21" fmla="*/ 393 h 946"/>
                <a:gd name="T22" fmla="*/ 255 w 1034"/>
                <a:gd name="T23" fmla="*/ 426 h 946"/>
                <a:gd name="T24" fmla="*/ 285 w 1034"/>
                <a:gd name="T25" fmla="*/ 463 h 946"/>
                <a:gd name="T26" fmla="*/ 314 w 1034"/>
                <a:gd name="T27" fmla="*/ 494 h 946"/>
                <a:gd name="T28" fmla="*/ 346 w 1034"/>
                <a:gd name="T29" fmla="*/ 528 h 946"/>
                <a:gd name="T30" fmla="*/ 377 w 1034"/>
                <a:gd name="T31" fmla="*/ 560 h 946"/>
                <a:gd name="T32" fmla="*/ 411 w 1034"/>
                <a:gd name="T33" fmla="*/ 591 h 946"/>
                <a:gd name="T34" fmla="*/ 443 w 1034"/>
                <a:gd name="T35" fmla="*/ 621 h 946"/>
                <a:gd name="T36" fmla="*/ 479 w 1034"/>
                <a:gd name="T37" fmla="*/ 650 h 946"/>
                <a:gd name="T38" fmla="*/ 513 w 1034"/>
                <a:gd name="T39" fmla="*/ 677 h 946"/>
                <a:gd name="T40" fmla="*/ 549 w 1034"/>
                <a:gd name="T41" fmla="*/ 704 h 946"/>
                <a:gd name="T42" fmla="*/ 585 w 1034"/>
                <a:gd name="T43" fmla="*/ 729 h 946"/>
                <a:gd name="T44" fmla="*/ 623 w 1034"/>
                <a:gd name="T45" fmla="*/ 756 h 946"/>
                <a:gd name="T46" fmla="*/ 662 w 1034"/>
                <a:gd name="T47" fmla="*/ 779 h 946"/>
                <a:gd name="T48" fmla="*/ 700 w 1034"/>
                <a:gd name="T49" fmla="*/ 801 h 946"/>
                <a:gd name="T50" fmla="*/ 741 w 1034"/>
                <a:gd name="T51" fmla="*/ 824 h 946"/>
                <a:gd name="T52" fmla="*/ 781 w 1034"/>
                <a:gd name="T53" fmla="*/ 844 h 946"/>
                <a:gd name="T54" fmla="*/ 822 w 1034"/>
                <a:gd name="T55" fmla="*/ 865 h 946"/>
                <a:gd name="T56" fmla="*/ 863 w 1034"/>
                <a:gd name="T57" fmla="*/ 883 h 946"/>
                <a:gd name="T58" fmla="*/ 905 w 1034"/>
                <a:gd name="T59" fmla="*/ 901 h 946"/>
                <a:gd name="T60" fmla="*/ 948 w 1034"/>
                <a:gd name="T61" fmla="*/ 917 h 946"/>
                <a:gd name="T62" fmla="*/ 991 w 1034"/>
                <a:gd name="T63" fmla="*/ 932 h 946"/>
                <a:gd name="T64" fmla="*/ 1034 w 1034"/>
                <a:gd name="T65" fmla="*/ 946 h 94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34"/>
                <a:gd name="T100" fmla="*/ 0 h 946"/>
                <a:gd name="T101" fmla="*/ 1034 w 1034"/>
                <a:gd name="T102" fmla="*/ 946 h 94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34" h="946">
                  <a:moveTo>
                    <a:pt x="0" y="0"/>
                  </a:moveTo>
                  <a:lnTo>
                    <a:pt x="18" y="43"/>
                  </a:lnTo>
                  <a:lnTo>
                    <a:pt x="36" y="83"/>
                  </a:lnTo>
                  <a:lnTo>
                    <a:pt x="57" y="124"/>
                  </a:lnTo>
                  <a:lnTo>
                    <a:pt x="77" y="165"/>
                  </a:lnTo>
                  <a:lnTo>
                    <a:pt x="100" y="205"/>
                  </a:lnTo>
                  <a:lnTo>
                    <a:pt x="124" y="244"/>
                  </a:lnTo>
                  <a:lnTo>
                    <a:pt x="147" y="282"/>
                  </a:lnTo>
                  <a:lnTo>
                    <a:pt x="174" y="320"/>
                  </a:lnTo>
                  <a:lnTo>
                    <a:pt x="199" y="356"/>
                  </a:lnTo>
                  <a:lnTo>
                    <a:pt x="226" y="393"/>
                  </a:lnTo>
                  <a:lnTo>
                    <a:pt x="255" y="426"/>
                  </a:lnTo>
                  <a:lnTo>
                    <a:pt x="285" y="463"/>
                  </a:lnTo>
                  <a:lnTo>
                    <a:pt x="314" y="494"/>
                  </a:lnTo>
                  <a:lnTo>
                    <a:pt x="346" y="528"/>
                  </a:lnTo>
                  <a:lnTo>
                    <a:pt x="377" y="560"/>
                  </a:lnTo>
                  <a:lnTo>
                    <a:pt x="411" y="591"/>
                  </a:lnTo>
                  <a:lnTo>
                    <a:pt x="443" y="621"/>
                  </a:lnTo>
                  <a:lnTo>
                    <a:pt x="479" y="650"/>
                  </a:lnTo>
                  <a:lnTo>
                    <a:pt x="513" y="677"/>
                  </a:lnTo>
                  <a:lnTo>
                    <a:pt x="549" y="704"/>
                  </a:lnTo>
                  <a:lnTo>
                    <a:pt x="585" y="729"/>
                  </a:lnTo>
                  <a:lnTo>
                    <a:pt x="623" y="756"/>
                  </a:lnTo>
                  <a:lnTo>
                    <a:pt x="662" y="779"/>
                  </a:lnTo>
                  <a:lnTo>
                    <a:pt x="700" y="801"/>
                  </a:lnTo>
                  <a:lnTo>
                    <a:pt x="741" y="824"/>
                  </a:lnTo>
                  <a:lnTo>
                    <a:pt x="781" y="844"/>
                  </a:lnTo>
                  <a:lnTo>
                    <a:pt x="822" y="865"/>
                  </a:lnTo>
                  <a:lnTo>
                    <a:pt x="863" y="883"/>
                  </a:lnTo>
                  <a:lnTo>
                    <a:pt x="905" y="901"/>
                  </a:lnTo>
                  <a:lnTo>
                    <a:pt x="948" y="917"/>
                  </a:lnTo>
                  <a:lnTo>
                    <a:pt x="991" y="932"/>
                  </a:lnTo>
                  <a:lnTo>
                    <a:pt x="1034" y="946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9" name="Freeform 15"/>
            <p:cNvSpPr>
              <a:spLocks/>
            </p:cNvSpPr>
            <p:nvPr/>
          </p:nvSpPr>
          <p:spPr bwMode="auto">
            <a:xfrm>
              <a:off x="3560" y="3109"/>
              <a:ext cx="158" cy="185"/>
            </a:xfrm>
            <a:custGeom>
              <a:avLst/>
              <a:gdLst>
                <a:gd name="T0" fmla="*/ 0 w 158"/>
                <a:gd name="T1" fmla="*/ 185 h 185"/>
                <a:gd name="T2" fmla="*/ 23 w 158"/>
                <a:gd name="T3" fmla="*/ 0 h 185"/>
                <a:gd name="T4" fmla="*/ 158 w 158"/>
                <a:gd name="T5" fmla="*/ 129 h 185"/>
                <a:gd name="T6" fmla="*/ 0 w 158"/>
                <a:gd name="T7" fmla="*/ 185 h 1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8"/>
                <a:gd name="T13" fmla="*/ 0 h 185"/>
                <a:gd name="T14" fmla="*/ 158 w 158"/>
                <a:gd name="T15" fmla="*/ 185 h 1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8" h="185">
                  <a:moveTo>
                    <a:pt x="0" y="185"/>
                  </a:moveTo>
                  <a:lnTo>
                    <a:pt x="23" y="0"/>
                  </a:lnTo>
                  <a:lnTo>
                    <a:pt x="158" y="129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10" name="Rectangle 16"/>
            <p:cNvSpPr>
              <a:spLocks noChangeArrowheads="1"/>
            </p:cNvSpPr>
            <p:nvPr/>
          </p:nvSpPr>
          <p:spPr bwMode="auto">
            <a:xfrm>
              <a:off x="4583" y="1607"/>
              <a:ext cx="167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85011" name="Rectangle 17"/>
            <p:cNvSpPr>
              <a:spLocks noChangeArrowheads="1"/>
            </p:cNvSpPr>
            <p:nvPr/>
          </p:nvSpPr>
          <p:spPr bwMode="auto">
            <a:xfrm>
              <a:off x="3228" y="2930"/>
              <a:ext cx="167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85012" name="Rectangle 18"/>
            <p:cNvSpPr>
              <a:spLocks noChangeArrowheads="1"/>
            </p:cNvSpPr>
            <p:nvPr/>
          </p:nvSpPr>
          <p:spPr bwMode="auto">
            <a:xfrm>
              <a:off x="5937" y="2930"/>
              <a:ext cx="167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85013" name="Rectangle 19"/>
            <p:cNvSpPr>
              <a:spLocks noChangeArrowheads="1"/>
            </p:cNvSpPr>
            <p:nvPr/>
          </p:nvSpPr>
          <p:spPr bwMode="auto">
            <a:xfrm>
              <a:off x="4583" y="4256"/>
              <a:ext cx="167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/>
            </a:p>
          </p:txBody>
        </p:sp>
        <p:sp>
          <p:nvSpPr>
            <p:cNvPr id="85014" name="Freeform 20"/>
            <p:cNvSpPr>
              <a:spLocks/>
            </p:cNvSpPr>
            <p:nvPr/>
          </p:nvSpPr>
          <p:spPr bwMode="auto">
            <a:xfrm>
              <a:off x="3583" y="2163"/>
              <a:ext cx="1036" cy="946"/>
            </a:xfrm>
            <a:custGeom>
              <a:avLst/>
              <a:gdLst>
                <a:gd name="T0" fmla="*/ 1036 w 1036"/>
                <a:gd name="T1" fmla="*/ 0 h 946"/>
                <a:gd name="T2" fmla="*/ 1018 w 1036"/>
                <a:gd name="T3" fmla="*/ 42 h 946"/>
                <a:gd name="T4" fmla="*/ 997 w 1036"/>
                <a:gd name="T5" fmla="*/ 83 h 946"/>
                <a:gd name="T6" fmla="*/ 979 w 1036"/>
                <a:gd name="T7" fmla="*/ 124 h 946"/>
                <a:gd name="T8" fmla="*/ 957 w 1036"/>
                <a:gd name="T9" fmla="*/ 164 h 946"/>
                <a:gd name="T10" fmla="*/ 934 w 1036"/>
                <a:gd name="T11" fmla="*/ 205 h 946"/>
                <a:gd name="T12" fmla="*/ 912 w 1036"/>
                <a:gd name="T13" fmla="*/ 243 h 946"/>
                <a:gd name="T14" fmla="*/ 887 w 1036"/>
                <a:gd name="T15" fmla="*/ 282 h 946"/>
                <a:gd name="T16" fmla="*/ 862 w 1036"/>
                <a:gd name="T17" fmla="*/ 320 h 946"/>
                <a:gd name="T18" fmla="*/ 835 w 1036"/>
                <a:gd name="T19" fmla="*/ 356 h 946"/>
                <a:gd name="T20" fmla="*/ 808 w 1036"/>
                <a:gd name="T21" fmla="*/ 393 h 946"/>
                <a:gd name="T22" fmla="*/ 781 w 1036"/>
                <a:gd name="T23" fmla="*/ 426 h 946"/>
                <a:gd name="T24" fmla="*/ 751 w 1036"/>
                <a:gd name="T25" fmla="*/ 463 h 946"/>
                <a:gd name="T26" fmla="*/ 720 w 1036"/>
                <a:gd name="T27" fmla="*/ 494 h 946"/>
                <a:gd name="T28" fmla="*/ 690 w 1036"/>
                <a:gd name="T29" fmla="*/ 528 h 946"/>
                <a:gd name="T30" fmla="*/ 656 w 1036"/>
                <a:gd name="T31" fmla="*/ 560 h 946"/>
                <a:gd name="T32" fmla="*/ 625 w 1036"/>
                <a:gd name="T33" fmla="*/ 591 h 946"/>
                <a:gd name="T34" fmla="*/ 591 w 1036"/>
                <a:gd name="T35" fmla="*/ 621 h 946"/>
                <a:gd name="T36" fmla="*/ 557 w 1036"/>
                <a:gd name="T37" fmla="*/ 650 h 946"/>
                <a:gd name="T38" fmla="*/ 521 w 1036"/>
                <a:gd name="T39" fmla="*/ 677 h 946"/>
                <a:gd name="T40" fmla="*/ 485 w 1036"/>
                <a:gd name="T41" fmla="*/ 704 h 946"/>
                <a:gd name="T42" fmla="*/ 449 w 1036"/>
                <a:gd name="T43" fmla="*/ 729 h 946"/>
                <a:gd name="T44" fmla="*/ 410 w 1036"/>
                <a:gd name="T45" fmla="*/ 756 h 946"/>
                <a:gd name="T46" fmla="*/ 374 w 1036"/>
                <a:gd name="T47" fmla="*/ 779 h 946"/>
                <a:gd name="T48" fmla="*/ 334 w 1036"/>
                <a:gd name="T49" fmla="*/ 801 h 946"/>
                <a:gd name="T50" fmla="*/ 295 w 1036"/>
                <a:gd name="T51" fmla="*/ 824 h 946"/>
                <a:gd name="T52" fmla="*/ 255 w 1036"/>
                <a:gd name="T53" fmla="*/ 844 h 946"/>
                <a:gd name="T54" fmla="*/ 214 w 1036"/>
                <a:gd name="T55" fmla="*/ 865 h 946"/>
                <a:gd name="T56" fmla="*/ 171 w 1036"/>
                <a:gd name="T57" fmla="*/ 883 h 946"/>
                <a:gd name="T58" fmla="*/ 130 w 1036"/>
                <a:gd name="T59" fmla="*/ 901 h 946"/>
                <a:gd name="T60" fmla="*/ 88 w 1036"/>
                <a:gd name="T61" fmla="*/ 917 h 946"/>
                <a:gd name="T62" fmla="*/ 45 w 1036"/>
                <a:gd name="T63" fmla="*/ 932 h 946"/>
                <a:gd name="T64" fmla="*/ 0 w 1036"/>
                <a:gd name="T65" fmla="*/ 946 h 94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36"/>
                <a:gd name="T100" fmla="*/ 0 h 946"/>
                <a:gd name="T101" fmla="*/ 1036 w 1036"/>
                <a:gd name="T102" fmla="*/ 946 h 94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36" h="946">
                  <a:moveTo>
                    <a:pt x="1036" y="0"/>
                  </a:moveTo>
                  <a:lnTo>
                    <a:pt x="1018" y="42"/>
                  </a:lnTo>
                  <a:lnTo>
                    <a:pt x="997" y="83"/>
                  </a:lnTo>
                  <a:lnTo>
                    <a:pt x="979" y="124"/>
                  </a:lnTo>
                  <a:lnTo>
                    <a:pt x="957" y="164"/>
                  </a:lnTo>
                  <a:lnTo>
                    <a:pt x="934" y="205"/>
                  </a:lnTo>
                  <a:lnTo>
                    <a:pt x="912" y="243"/>
                  </a:lnTo>
                  <a:lnTo>
                    <a:pt x="887" y="282"/>
                  </a:lnTo>
                  <a:lnTo>
                    <a:pt x="862" y="320"/>
                  </a:lnTo>
                  <a:lnTo>
                    <a:pt x="835" y="356"/>
                  </a:lnTo>
                  <a:lnTo>
                    <a:pt x="808" y="393"/>
                  </a:lnTo>
                  <a:lnTo>
                    <a:pt x="781" y="426"/>
                  </a:lnTo>
                  <a:lnTo>
                    <a:pt x="751" y="463"/>
                  </a:lnTo>
                  <a:lnTo>
                    <a:pt x="720" y="494"/>
                  </a:lnTo>
                  <a:lnTo>
                    <a:pt x="690" y="528"/>
                  </a:lnTo>
                  <a:lnTo>
                    <a:pt x="656" y="560"/>
                  </a:lnTo>
                  <a:lnTo>
                    <a:pt x="625" y="591"/>
                  </a:lnTo>
                  <a:lnTo>
                    <a:pt x="591" y="621"/>
                  </a:lnTo>
                  <a:lnTo>
                    <a:pt x="557" y="650"/>
                  </a:lnTo>
                  <a:lnTo>
                    <a:pt x="521" y="677"/>
                  </a:lnTo>
                  <a:lnTo>
                    <a:pt x="485" y="704"/>
                  </a:lnTo>
                  <a:lnTo>
                    <a:pt x="449" y="729"/>
                  </a:lnTo>
                  <a:lnTo>
                    <a:pt x="410" y="756"/>
                  </a:lnTo>
                  <a:lnTo>
                    <a:pt x="374" y="779"/>
                  </a:lnTo>
                  <a:lnTo>
                    <a:pt x="334" y="801"/>
                  </a:lnTo>
                  <a:lnTo>
                    <a:pt x="295" y="824"/>
                  </a:lnTo>
                  <a:lnTo>
                    <a:pt x="255" y="844"/>
                  </a:lnTo>
                  <a:lnTo>
                    <a:pt x="214" y="865"/>
                  </a:lnTo>
                  <a:lnTo>
                    <a:pt x="171" y="883"/>
                  </a:lnTo>
                  <a:lnTo>
                    <a:pt x="130" y="901"/>
                  </a:lnTo>
                  <a:lnTo>
                    <a:pt x="88" y="917"/>
                  </a:lnTo>
                  <a:lnTo>
                    <a:pt x="45" y="932"/>
                  </a:lnTo>
                  <a:lnTo>
                    <a:pt x="0" y="946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15" name="Freeform 21"/>
            <p:cNvSpPr>
              <a:spLocks/>
            </p:cNvSpPr>
            <p:nvPr/>
          </p:nvSpPr>
          <p:spPr bwMode="auto">
            <a:xfrm>
              <a:off x="4533" y="2025"/>
              <a:ext cx="156" cy="185"/>
            </a:xfrm>
            <a:custGeom>
              <a:avLst/>
              <a:gdLst>
                <a:gd name="T0" fmla="*/ 156 w 156"/>
                <a:gd name="T1" fmla="*/ 185 h 185"/>
                <a:gd name="T2" fmla="*/ 133 w 156"/>
                <a:gd name="T3" fmla="*/ 0 h 185"/>
                <a:gd name="T4" fmla="*/ 0 w 156"/>
                <a:gd name="T5" fmla="*/ 129 h 185"/>
                <a:gd name="T6" fmla="*/ 156 w 156"/>
                <a:gd name="T7" fmla="*/ 185 h 1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6"/>
                <a:gd name="T13" fmla="*/ 0 h 185"/>
                <a:gd name="T14" fmla="*/ 156 w 156"/>
                <a:gd name="T15" fmla="*/ 185 h 1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6" h="185">
                  <a:moveTo>
                    <a:pt x="156" y="185"/>
                  </a:moveTo>
                  <a:lnTo>
                    <a:pt x="133" y="0"/>
                  </a:lnTo>
                  <a:lnTo>
                    <a:pt x="0" y="129"/>
                  </a:lnTo>
                  <a:lnTo>
                    <a:pt x="156" y="1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16" name="Freeform 22"/>
            <p:cNvSpPr>
              <a:spLocks/>
            </p:cNvSpPr>
            <p:nvPr/>
          </p:nvSpPr>
          <p:spPr bwMode="auto">
            <a:xfrm>
              <a:off x="3583" y="3109"/>
              <a:ext cx="1049" cy="982"/>
            </a:xfrm>
            <a:custGeom>
              <a:avLst/>
              <a:gdLst>
                <a:gd name="T0" fmla="*/ 0 w 1049"/>
                <a:gd name="T1" fmla="*/ 0 h 982"/>
                <a:gd name="T2" fmla="*/ 45 w 1049"/>
                <a:gd name="T3" fmla="*/ 16 h 982"/>
                <a:gd name="T4" fmla="*/ 90 w 1049"/>
                <a:gd name="T5" fmla="*/ 31 h 982"/>
                <a:gd name="T6" fmla="*/ 133 w 1049"/>
                <a:gd name="T7" fmla="*/ 47 h 982"/>
                <a:gd name="T8" fmla="*/ 176 w 1049"/>
                <a:gd name="T9" fmla="*/ 65 h 982"/>
                <a:gd name="T10" fmla="*/ 219 w 1049"/>
                <a:gd name="T11" fmla="*/ 86 h 982"/>
                <a:gd name="T12" fmla="*/ 261 w 1049"/>
                <a:gd name="T13" fmla="*/ 106 h 982"/>
                <a:gd name="T14" fmla="*/ 302 w 1049"/>
                <a:gd name="T15" fmla="*/ 126 h 982"/>
                <a:gd name="T16" fmla="*/ 343 w 1049"/>
                <a:gd name="T17" fmla="*/ 149 h 982"/>
                <a:gd name="T18" fmla="*/ 383 w 1049"/>
                <a:gd name="T19" fmla="*/ 174 h 982"/>
                <a:gd name="T20" fmla="*/ 422 w 1049"/>
                <a:gd name="T21" fmla="*/ 199 h 982"/>
                <a:gd name="T22" fmla="*/ 460 w 1049"/>
                <a:gd name="T23" fmla="*/ 223 h 982"/>
                <a:gd name="T24" fmla="*/ 496 w 1049"/>
                <a:gd name="T25" fmla="*/ 251 h 982"/>
                <a:gd name="T26" fmla="*/ 535 w 1049"/>
                <a:gd name="T27" fmla="*/ 280 h 982"/>
                <a:gd name="T28" fmla="*/ 571 w 1049"/>
                <a:gd name="T29" fmla="*/ 309 h 982"/>
                <a:gd name="T30" fmla="*/ 605 w 1049"/>
                <a:gd name="T31" fmla="*/ 339 h 982"/>
                <a:gd name="T32" fmla="*/ 638 w 1049"/>
                <a:gd name="T33" fmla="*/ 370 h 982"/>
                <a:gd name="T34" fmla="*/ 672 w 1049"/>
                <a:gd name="T35" fmla="*/ 402 h 982"/>
                <a:gd name="T36" fmla="*/ 704 w 1049"/>
                <a:gd name="T37" fmla="*/ 433 h 982"/>
                <a:gd name="T38" fmla="*/ 735 w 1049"/>
                <a:gd name="T39" fmla="*/ 467 h 982"/>
                <a:gd name="T40" fmla="*/ 767 w 1049"/>
                <a:gd name="T41" fmla="*/ 504 h 982"/>
                <a:gd name="T42" fmla="*/ 796 w 1049"/>
                <a:gd name="T43" fmla="*/ 540 h 982"/>
                <a:gd name="T44" fmla="*/ 824 w 1049"/>
                <a:gd name="T45" fmla="*/ 576 h 982"/>
                <a:gd name="T46" fmla="*/ 851 w 1049"/>
                <a:gd name="T47" fmla="*/ 612 h 982"/>
                <a:gd name="T48" fmla="*/ 878 w 1049"/>
                <a:gd name="T49" fmla="*/ 650 h 982"/>
                <a:gd name="T50" fmla="*/ 903 w 1049"/>
                <a:gd name="T51" fmla="*/ 689 h 982"/>
                <a:gd name="T52" fmla="*/ 927 w 1049"/>
                <a:gd name="T53" fmla="*/ 729 h 982"/>
                <a:gd name="T54" fmla="*/ 950 w 1049"/>
                <a:gd name="T55" fmla="*/ 770 h 982"/>
                <a:gd name="T56" fmla="*/ 973 w 1049"/>
                <a:gd name="T57" fmla="*/ 811 h 982"/>
                <a:gd name="T58" fmla="*/ 993 w 1049"/>
                <a:gd name="T59" fmla="*/ 854 h 982"/>
                <a:gd name="T60" fmla="*/ 1013 w 1049"/>
                <a:gd name="T61" fmla="*/ 896 h 982"/>
                <a:gd name="T62" fmla="*/ 1031 w 1049"/>
                <a:gd name="T63" fmla="*/ 939 h 982"/>
                <a:gd name="T64" fmla="*/ 1049 w 1049"/>
                <a:gd name="T65" fmla="*/ 982 h 9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49"/>
                <a:gd name="T100" fmla="*/ 0 h 982"/>
                <a:gd name="T101" fmla="*/ 1049 w 1049"/>
                <a:gd name="T102" fmla="*/ 982 h 9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49" h="982">
                  <a:moveTo>
                    <a:pt x="0" y="0"/>
                  </a:moveTo>
                  <a:lnTo>
                    <a:pt x="45" y="16"/>
                  </a:lnTo>
                  <a:lnTo>
                    <a:pt x="90" y="31"/>
                  </a:lnTo>
                  <a:lnTo>
                    <a:pt x="133" y="47"/>
                  </a:lnTo>
                  <a:lnTo>
                    <a:pt x="176" y="65"/>
                  </a:lnTo>
                  <a:lnTo>
                    <a:pt x="219" y="86"/>
                  </a:lnTo>
                  <a:lnTo>
                    <a:pt x="261" y="106"/>
                  </a:lnTo>
                  <a:lnTo>
                    <a:pt x="302" y="126"/>
                  </a:lnTo>
                  <a:lnTo>
                    <a:pt x="343" y="149"/>
                  </a:lnTo>
                  <a:lnTo>
                    <a:pt x="383" y="174"/>
                  </a:lnTo>
                  <a:lnTo>
                    <a:pt x="422" y="199"/>
                  </a:lnTo>
                  <a:lnTo>
                    <a:pt x="460" y="223"/>
                  </a:lnTo>
                  <a:lnTo>
                    <a:pt x="496" y="251"/>
                  </a:lnTo>
                  <a:lnTo>
                    <a:pt x="535" y="280"/>
                  </a:lnTo>
                  <a:lnTo>
                    <a:pt x="571" y="309"/>
                  </a:lnTo>
                  <a:lnTo>
                    <a:pt x="605" y="339"/>
                  </a:lnTo>
                  <a:lnTo>
                    <a:pt x="638" y="370"/>
                  </a:lnTo>
                  <a:lnTo>
                    <a:pt x="672" y="402"/>
                  </a:lnTo>
                  <a:lnTo>
                    <a:pt x="704" y="433"/>
                  </a:lnTo>
                  <a:lnTo>
                    <a:pt x="735" y="467"/>
                  </a:lnTo>
                  <a:lnTo>
                    <a:pt x="767" y="504"/>
                  </a:lnTo>
                  <a:lnTo>
                    <a:pt x="796" y="540"/>
                  </a:lnTo>
                  <a:lnTo>
                    <a:pt x="824" y="576"/>
                  </a:lnTo>
                  <a:lnTo>
                    <a:pt x="851" y="612"/>
                  </a:lnTo>
                  <a:lnTo>
                    <a:pt x="878" y="650"/>
                  </a:lnTo>
                  <a:lnTo>
                    <a:pt x="903" y="689"/>
                  </a:lnTo>
                  <a:lnTo>
                    <a:pt x="927" y="729"/>
                  </a:lnTo>
                  <a:lnTo>
                    <a:pt x="950" y="770"/>
                  </a:lnTo>
                  <a:lnTo>
                    <a:pt x="973" y="811"/>
                  </a:lnTo>
                  <a:lnTo>
                    <a:pt x="993" y="854"/>
                  </a:lnTo>
                  <a:lnTo>
                    <a:pt x="1013" y="896"/>
                  </a:lnTo>
                  <a:lnTo>
                    <a:pt x="1031" y="939"/>
                  </a:lnTo>
                  <a:lnTo>
                    <a:pt x="1049" y="982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17" name="Freeform 23"/>
            <p:cNvSpPr>
              <a:spLocks/>
            </p:cNvSpPr>
            <p:nvPr/>
          </p:nvSpPr>
          <p:spPr bwMode="auto">
            <a:xfrm>
              <a:off x="4569" y="4057"/>
              <a:ext cx="115" cy="136"/>
            </a:xfrm>
            <a:custGeom>
              <a:avLst/>
              <a:gdLst>
                <a:gd name="T0" fmla="*/ 115 w 115"/>
                <a:gd name="T1" fmla="*/ 0 h 136"/>
                <a:gd name="T2" fmla="*/ 97 w 115"/>
                <a:gd name="T3" fmla="*/ 136 h 136"/>
                <a:gd name="T4" fmla="*/ 0 w 115"/>
                <a:gd name="T5" fmla="*/ 41 h 136"/>
                <a:gd name="T6" fmla="*/ 115 w 115"/>
                <a:gd name="T7" fmla="*/ 0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"/>
                <a:gd name="T13" fmla="*/ 0 h 136"/>
                <a:gd name="T14" fmla="*/ 115 w 115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" h="136">
                  <a:moveTo>
                    <a:pt x="115" y="0"/>
                  </a:moveTo>
                  <a:lnTo>
                    <a:pt x="97" y="136"/>
                  </a:lnTo>
                  <a:lnTo>
                    <a:pt x="0" y="41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18" name="Freeform 24"/>
            <p:cNvSpPr>
              <a:spLocks/>
            </p:cNvSpPr>
            <p:nvPr/>
          </p:nvSpPr>
          <p:spPr bwMode="auto">
            <a:xfrm>
              <a:off x="4666" y="3109"/>
              <a:ext cx="1084" cy="1084"/>
            </a:xfrm>
            <a:custGeom>
              <a:avLst/>
              <a:gdLst>
                <a:gd name="T0" fmla="*/ 1084 w 1084"/>
                <a:gd name="T1" fmla="*/ 0 h 1084"/>
                <a:gd name="T2" fmla="*/ 0 w 1084"/>
                <a:gd name="T3" fmla="*/ 1084 h 1084"/>
                <a:gd name="T4" fmla="*/ 467 w 1084"/>
                <a:gd name="T5" fmla="*/ 619 h 1084"/>
                <a:gd name="T6" fmla="*/ 0 60000 65536"/>
                <a:gd name="T7" fmla="*/ 0 60000 65536"/>
                <a:gd name="T8" fmla="*/ 0 60000 65536"/>
                <a:gd name="T9" fmla="*/ 0 w 1084"/>
                <a:gd name="T10" fmla="*/ 0 h 1084"/>
                <a:gd name="T11" fmla="*/ 1084 w 1084"/>
                <a:gd name="T12" fmla="*/ 1084 h 10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4" h="1084">
                  <a:moveTo>
                    <a:pt x="1084" y="0"/>
                  </a:moveTo>
                  <a:lnTo>
                    <a:pt x="0" y="1084"/>
                  </a:lnTo>
                  <a:lnTo>
                    <a:pt x="467" y="619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19" name="Freeform 25"/>
            <p:cNvSpPr>
              <a:spLocks/>
            </p:cNvSpPr>
            <p:nvPr/>
          </p:nvSpPr>
          <p:spPr bwMode="auto">
            <a:xfrm>
              <a:off x="5079" y="3651"/>
              <a:ext cx="129" cy="131"/>
            </a:xfrm>
            <a:custGeom>
              <a:avLst/>
              <a:gdLst>
                <a:gd name="T0" fmla="*/ 0 w 129"/>
                <a:gd name="T1" fmla="*/ 43 h 131"/>
                <a:gd name="T2" fmla="*/ 129 w 129"/>
                <a:gd name="T3" fmla="*/ 0 h 131"/>
                <a:gd name="T4" fmla="*/ 86 w 129"/>
                <a:gd name="T5" fmla="*/ 131 h 131"/>
                <a:gd name="T6" fmla="*/ 0 w 129"/>
                <a:gd name="T7" fmla="*/ 43 h 1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"/>
                <a:gd name="T13" fmla="*/ 0 h 131"/>
                <a:gd name="T14" fmla="*/ 129 w 129"/>
                <a:gd name="T15" fmla="*/ 131 h 1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" h="131">
                  <a:moveTo>
                    <a:pt x="0" y="43"/>
                  </a:moveTo>
                  <a:lnTo>
                    <a:pt x="129" y="0"/>
                  </a:lnTo>
                  <a:lnTo>
                    <a:pt x="86" y="13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20" name="Freeform 26"/>
            <p:cNvSpPr>
              <a:spLocks/>
            </p:cNvSpPr>
            <p:nvPr/>
          </p:nvSpPr>
          <p:spPr bwMode="auto">
            <a:xfrm>
              <a:off x="4666" y="2025"/>
              <a:ext cx="1084" cy="1084"/>
            </a:xfrm>
            <a:custGeom>
              <a:avLst/>
              <a:gdLst>
                <a:gd name="T0" fmla="*/ 0 w 1084"/>
                <a:gd name="T1" fmla="*/ 0 h 1084"/>
                <a:gd name="T2" fmla="*/ 1084 w 1084"/>
                <a:gd name="T3" fmla="*/ 1084 h 1084"/>
                <a:gd name="T4" fmla="*/ 619 w 1084"/>
                <a:gd name="T5" fmla="*/ 619 h 1084"/>
                <a:gd name="T6" fmla="*/ 0 60000 65536"/>
                <a:gd name="T7" fmla="*/ 0 60000 65536"/>
                <a:gd name="T8" fmla="*/ 0 60000 65536"/>
                <a:gd name="T9" fmla="*/ 0 w 1084"/>
                <a:gd name="T10" fmla="*/ 0 h 1084"/>
                <a:gd name="T11" fmla="*/ 1084 w 1084"/>
                <a:gd name="T12" fmla="*/ 1084 h 10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4" h="1084">
                  <a:moveTo>
                    <a:pt x="0" y="0"/>
                  </a:moveTo>
                  <a:lnTo>
                    <a:pt x="1084" y="1084"/>
                  </a:lnTo>
                  <a:lnTo>
                    <a:pt x="619" y="619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21" name="Freeform 27"/>
            <p:cNvSpPr>
              <a:spLocks/>
            </p:cNvSpPr>
            <p:nvPr/>
          </p:nvSpPr>
          <p:spPr bwMode="auto">
            <a:xfrm>
              <a:off x="5208" y="2567"/>
              <a:ext cx="131" cy="131"/>
            </a:xfrm>
            <a:custGeom>
              <a:avLst/>
              <a:gdLst>
                <a:gd name="T0" fmla="*/ 43 w 131"/>
                <a:gd name="T1" fmla="*/ 131 h 131"/>
                <a:gd name="T2" fmla="*/ 0 w 131"/>
                <a:gd name="T3" fmla="*/ 0 h 131"/>
                <a:gd name="T4" fmla="*/ 131 w 131"/>
                <a:gd name="T5" fmla="*/ 43 h 131"/>
                <a:gd name="T6" fmla="*/ 43 w 131"/>
                <a:gd name="T7" fmla="*/ 131 h 1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1"/>
                <a:gd name="T13" fmla="*/ 0 h 131"/>
                <a:gd name="T14" fmla="*/ 131 w 131"/>
                <a:gd name="T15" fmla="*/ 131 h 1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1" h="131">
                  <a:moveTo>
                    <a:pt x="43" y="131"/>
                  </a:moveTo>
                  <a:lnTo>
                    <a:pt x="0" y="0"/>
                  </a:lnTo>
                  <a:lnTo>
                    <a:pt x="131" y="43"/>
                  </a:lnTo>
                  <a:lnTo>
                    <a:pt x="43" y="1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22" name="Freeform 28"/>
            <p:cNvSpPr>
              <a:spLocks/>
            </p:cNvSpPr>
            <p:nvPr/>
          </p:nvSpPr>
          <p:spPr bwMode="auto">
            <a:xfrm>
              <a:off x="3583" y="3109"/>
              <a:ext cx="2167" cy="1"/>
            </a:xfrm>
            <a:custGeom>
              <a:avLst/>
              <a:gdLst>
                <a:gd name="T0" fmla="*/ 2167 w 2167"/>
                <a:gd name="T1" fmla="*/ 0 h 1"/>
                <a:gd name="T2" fmla="*/ 0 w 2167"/>
                <a:gd name="T3" fmla="*/ 0 h 1"/>
                <a:gd name="T4" fmla="*/ 977 w 2167"/>
                <a:gd name="T5" fmla="*/ 0 h 1"/>
                <a:gd name="T6" fmla="*/ 0 60000 65536"/>
                <a:gd name="T7" fmla="*/ 0 60000 65536"/>
                <a:gd name="T8" fmla="*/ 0 60000 65536"/>
                <a:gd name="T9" fmla="*/ 0 w 2167"/>
                <a:gd name="T10" fmla="*/ 0 h 1"/>
                <a:gd name="T11" fmla="*/ 2167 w 216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7" h="1">
                  <a:moveTo>
                    <a:pt x="2167" y="0"/>
                  </a:moveTo>
                  <a:lnTo>
                    <a:pt x="0" y="0"/>
                  </a:lnTo>
                  <a:lnTo>
                    <a:pt x="977" y="0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23" name="Freeform 29"/>
            <p:cNvSpPr>
              <a:spLocks/>
            </p:cNvSpPr>
            <p:nvPr/>
          </p:nvSpPr>
          <p:spPr bwMode="auto">
            <a:xfrm>
              <a:off x="4544" y="3048"/>
              <a:ext cx="122" cy="122"/>
            </a:xfrm>
            <a:custGeom>
              <a:avLst/>
              <a:gdLst>
                <a:gd name="T0" fmla="*/ 0 w 122"/>
                <a:gd name="T1" fmla="*/ 0 h 122"/>
                <a:gd name="T2" fmla="*/ 122 w 122"/>
                <a:gd name="T3" fmla="*/ 61 h 122"/>
                <a:gd name="T4" fmla="*/ 0 w 122"/>
                <a:gd name="T5" fmla="*/ 122 h 122"/>
                <a:gd name="T6" fmla="*/ 0 w 122"/>
                <a:gd name="T7" fmla="*/ 0 h 1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2"/>
                <a:gd name="T13" fmla="*/ 0 h 122"/>
                <a:gd name="T14" fmla="*/ 122 w 122"/>
                <a:gd name="T15" fmla="*/ 122 h 1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2" h="122">
                  <a:moveTo>
                    <a:pt x="0" y="0"/>
                  </a:moveTo>
                  <a:lnTo>
                    <a:pt x="122" y="61"/>
                  </a:lnTo>
                  <a:lnTo>
                    <a:pt x="0" y="1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84995" name="Title 29"/>
          <p:cNvSpPr>
            <a:spLocks noGrp="1"/>
          </p:cNvSpPr>
          <p:nvPr>
            <p:ph type="title"/>
          </p:nvPr>
        </p:nvSpPr>
        <p:spPr>
          <a:xfrm>
            <a:off x="606173" y="836712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84996" name="Content Placeholder 30"/>
          <p:cNvSpPr>
            <a:spLocks noGrp="1"/>
          </p:cNvSpPr>
          <p:nvPr>
            <p:ph idx="1"/>
          </p:nvPr>
        </p:nvSpPr>
        <p:spPr>
          <a:xfrm>
            <a:off x="421936" y="1838280"/>
            <a:ext cx="8329642" cy="4525963"/>
          </a:xfrm>
        </p:spPr>
        <p:txBody>
          <a:bodyPr/>
          <a:lstStyle/>
          <a:p>
            <a:r>
              <a:rPr lang="en-US" b="1" dirty="0" err="1" smtClean="0"/>
              <a:t>Tinjau</a:t>
            </a:r>
            <a:r>
              <a:rPr lang="en-US" b="1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</a:t>
            </a:r>
            <a:r>
              <a:rPr lang="en-US" b="1" i="1" dirty="0" smtClean="0"/>
              <a:t>G</a:t>
            </a:r>
            <a:r>
              <a:rPr lang="en-US" b="1" baseline="-25000" dirty="0" smtClean="0"/>
              <a:t>4</a:t>
            </a:r>
            <a:r>
              <a:rPr lang="en-US" b="1" dirty="0" smtClean="0"/>
              <a:t>:</a:t>
            </a:r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baseline="-25000" dirty="0" smtClean="0"/>
              <a:t>in</a:t>
            </a:r>
            <a:r>
              <a:rPr lang="en-US" b="1" dirty="0" smtClean="0"/>
              <a:t>(1) = 2; 	</a:t>
            </a:r>
            <a:r>
              <a:rPr lang="en-US" b="1" i="1" dirty="0" err="1" smtClean="0"/>
              <a:t>d</a:t>
            </a:r>
            <a:r>
              <a:rPr lang="en-US" b="1" baseline="-25000" dirty="0" err="1" smtClean="0"/>
              <a:t>out</a:t>
            </a:r>
            <a:r>
              <a:rPr lang="en-US" b="1" dirty="0" smtClean="0"/>
              <a:t>(1) = 1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baseline="-25000" dirty="0" smtClean="0"/>
              <a:t>in</a:t>
            </a:r>
            <a:r>
              <a:rPr lang="en-US" b="1" dirty="0" smtClean="0"/>
              <a:t>(2) = 2; 	</a:t>
            </a:r>
            <a:r>
              <a:rPr lang="en-US" b="1" i="1" dirty="0" err="1" smtClean="0"/>
              <a:t>d</a:t>
            </a:r>
            <a:r>
              <a:rPr lang="en-US" b="1" baseline="-25000" dirty="0" err="1" smtClean="0"/>
              <a:t>out</a:t>
            </a:r>
            <a:r>
              <a:rPr lang="en-US" b="1" dirty="0" smtClean="0"/>
              <a:t>(2) = 3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baseline="-25000" dirty="0" smtClean="0"/>
              <a:t>in</a:t>
            </a:r>
            <a:r>
              <a:rPr lang="en-US" b="1" dirty="0" smtClean="0"/>
              <a:t>(3) = 2; 	</a:t>
            </a:r>
            <a:r>
              <a:rPr lang="en-US" b="1" i="1" dirty="0" err="1" smtClean="0"/>
              <a:t>d</a:t>
            </a:r>
            <a:r>
              <a:rPr lang="en-US" b="1" baseline="-25000" dirty="0" err="1" smtClean="0"/>
              <a:t>out</a:t>
            </a:r>
            <a:r>
              <a:rPr lang="en-US" b="1" dirty="0" smtClean="0"/>
              <a:t>(3) = 1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baseline="-25000" dirty="0" smtClean="0"/>
              <a:t>in</a:t>
            </a:r>
            <a:r>
              <a:rPr lang="en-US" b="1" dirty="0" smtClean="0"/>
              <a:t>(4) = 1; 	</a:t>
            </a:r>
            <a:r>
              <a:rPr lang="en-US" b="1" i="1" dirty="0" err="1" smtClean="0"/>
              <a:t>d</a:t>
            </a:r>
            <a:r>
              <a:rPr lang="en-US" b="1" baseline="-25000" dirty="0" err="1" smtClean="0"/>
              <a:t>out</a:t>
            </a:r>
            <a:r>
              <a:rPr lang="en-US" b="1" dirty="0" smtClean="0"/>
              <a:t>(3) = 2</a:t>
            </a:r>
            <a:endParaRPr lang="en-US" dirty="0" smtClean="0"/>
          </a:p>
        </p:txBody>
      </p:sp>
      <p:sp>
        <p:nvSpPr>
          <p:cNvPr id="84997" name="Rectangle 31"/>
          <p:cNvSpPr>
            <a:spLocks noChangeArrowheads="1"/>
          </p:cNvSpPr>
          <p:nvPr/>
        </p:nvSpPr>
        <p:spPr bwMode="auto">
          <a:xfrm>
            <a:off x="7572375" y="4286250"/>
            <a:ext cx="449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G</a:t>
            </a:r>
            <a:r>
              <a:rPr lang="en-US" b="1" baseline="-25000"/>
              <a:t>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Lemma Jabat Tangan</a:t>
            </a:r>
            <a:endParaRPr lang="en-US" dirty="0" smtClean="0"/>
          </a:p>
        </p:txBody>
      </p:sp>
      <p:sp>
        <p:nvSpPr>
          <p:cNvPr id="410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kali 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busur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 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lain, </a:t>
            </a:r>
            <a:r>
              <a:rPr lang="en-US" dirty="0" err="1" smtClean="0"/>
              <a:t>jika</a:t>
            </a:r>
            <a:r>
              <a:rPr lang="en-US" dirty="0" smtClean="0"/>
              <a:t> G = (V, E), </a:t>
            </a:r>
            <a:r>
              <a:rPr lang="en-US" dirty="0" err="1" smtClean="0"/>
              <a:t>maka</a:t>
            </a:r>
            <a:r>
              <a:rPr lang="en-US" dirty="0" smtClean="0"/>
              <a:t>: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1143000" y="4071938"/>
          <a:ext cx="3571875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3" imgW="990170" imgH="355446" progId="">
                  <p:embed/>
                </p:oleObj>
              </mc:Choice>
              <mc:Fallback>
                <p:oleObj name="Equation" r:id="rId3" imgW="990170" imgH="355446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071938"/>
                        <a:ext cx="3571875" cy="127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660456" y="764704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b="1" dirty="0" smtClean="0"/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694692" y="1456465"/>
            <a:ext cx="6777317" cy="3508977"/>
          </a:xfrm>
        </p:spPr>
        <p:txBody>
          <a:bodyPr/>
          <a:lstStyle/>
          <a:p>
            <a:r>
              <a:rPr lang="en-US" b="1" dirty="0" err="1" smtClean="0"/>
              <a:t>Tinjau</a:t>
            </a:r>
            <a:r>
              <a:rPr lang="en-US" b="1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</a:t>
            </a:r>
            <a:r>
              <a:rPr lang="en-US" b="1" i="1" dirty="0" smtClean="0"/>
              <a:t>G</a:t>
            </a:r>
            <a:r>
              <a:rPr lang="en-US" b="1" baseline="-25000" dirty="0" smtClean="0"/>
              <a:t>1</a:t>
            </a:r>
            <a:r>
              <a:rPr lang="en-US" b="1" dirty="0" smtClean="0"/>
              <a:t>:  </a:t>
            </a:r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dirty="0" smtClean="0"/>
              <a:t>(1) + </a:t>
            </a:r>
            <a:r>
              <a:rPr lang="en-US" b="1" i="1" dirty="0" smtClean="0"/>
              <a:t>d</a:t>
            </a:r>
            <a:r>
              <a:rPr lang="en-US" b="1" dirty="0" smtClean="0"/>
              <a:t>(2) + </a:t>
            </a:r>
            <a:r>
              <a:rPr lang="en-US" b="1" i="1" dirty="0" smtClean="0"/>
              <a:t>d</a:t>
            </a:r>
            <a:r>
              <a:rPr lang="en-US" b="1" dirty="0" smtClean="0"/>
              <a:t>(3) + </a:t>
            </a:r>
            <a:r>
              <a:rPr lang="en-US" b="1" i="1" dirty="0" smtClean="0"/>
              <a:t>d</a:t>
            </a:r>
            <a:r>
              <a:rPr lang="en-US" b="1" dirty="0" smtClean="0"/>
              <a:t>(4) = 2 + 3 + 3 + 2 = 10 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b="1" dirty="0" smtClean="0"/>
              <a:t>                    </a:t>
            </a:r>
            <a:endParaRPr lang="en-US" dirty="0" smtClean="0"/>
          </a:p>
        </p:txBody>
      </p:sp>
      <p:grpSp>
        <p:nvGrpSpPr>
          <p:cNvPr id="5125" name="Group 35"/>
          <p:cNvGrpSpPr>
            <a:grpSpLocks/>
          </p:cNvGrpSpPr>
          <p:nvPr/>
        </p:nvGrpSpPr>
        <p:grpSpPr bwMode="auto">
          <a:xfrm>
            <a:off x="3203848" y="2701350"/>
            <a:ext cx="2171547" cy="2370138"/>
            <a:chOff x="6357950" y="3429000"/>
            <a:chExt cx="2286016" cy="2369596"/>
          </a:xfrm>
        </p:grpSpPr>
        <p:grpSp>
          <p:nvGrpSpPr>
            <p:cNvPr id="5128" name="Group 79"/>
            <p:cNvGrpSpPr>
              <a:grpSpLocks/>
            </p:cNvGrpSpPr>
            <p:nvPr/>
          </p:nvGrpSpPr>
          <p:grpSpPr bwMode="auto">
            <a:xfrm>
              <a:off x="6357964" y="3428997"/>
              <a:ext cx="2286028" cy="2000261"/>
              <a:chOff x="2233" y="2063"/>
              <a:chExt cx="1927" cy="1971"/>
            </a:xfrm>
          </p:grpSpPr>
          <p:sp>
            <p:nvSpPr>
              <p:cNvPr id="5130" name="Freeform 80"/>
              <p:cNvSpPr>
                <a:spLocks/>
              </p:cNvSpPr>
              <p:nvPr/>
            </p:nvSpPr>
            <p:spPr bwMode="auto">
              <a:xfrm>
                <a:off x="3119" y="2302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1" name="Freeform 81"/>
              <p:cNvSpPr>
                <a:spLocks/>
              </p:cNvSpPr>
              <p:nvPr/>
            </p:nvSpPr>
            <p:spPr bwMode="auto">
              <a:xfrm>
                <a:off x="2426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2" name="Freeform 82"/>
              <p:cNvSpPr>
                <a:spLocks/>
              </p:cNvSpPr>
              <p:nvPr/>
            </p:nvSpPr>
            <p:spPr bwMode="auto">
              <a:xfrm>
                <a:off x="3119" y="3688"/>
                <a:ext cx="70" cy="65"/>
              </a:xfrm>
              <a:custGeom>
                <a:avLst/>
                <a:gdLst>
                  <a:gd name="T0" fmla="*/ 0 w 70"/>
                  <a:gd name="T1" fmla="*/ 34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4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4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4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3" name="Freeform 83"/>
              <p:cNvSpPr>
                <a:spLocks/>
              </p:cNvSpPr>
              <p:nvPr/>
            </p:nvSpPr>
            <p:spPr bwMode="auto">
              <a:xfrm>
                <a:off x="381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4" name="Line 84"/>
              <p:cNvSpPr>
                <a:spLocks noChangeShapeType="1"/>
              </p:cNvSpPr>
              <p:nvPr/>
            </p:nvSpPr>
            <p:spPr bwMode="auto">
              <a:xfrm flipH="1">
                <a:off x="2461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5" name="Line 85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6" name="Line 86"/>
              <p:cNvSpPr>
                <a:spLocks noChangeShapeType="1"/>
              </p:cNvSpPr>
              <p:nvPr/>
            </p:nvSpPr>
            <p:spPr bwMode="auto">
              <a:xfrm>
                <a:off x="3154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7" name="Line 87"/>
              <p:cNvSpPr>
                <a:spLocks noChangeShapeType="1"/>
              </p:cNvSpPr>
              <p:nvPr/>
            </p:nvSpPr>
            <p:spPr bwMode="auto">
              <a:xfrm flipH="1">
                <a:off x="3154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8" name="Line 88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1386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9" name="Rectangle 89"/>
              <p:cNvSpPr>
                <a:spLocks noChangeArrowheads="1"/>
              </p:cNvSpPr>
              <p:nvPr/>
            </p:nvSpPr>
            <p:spPr bwMode="auto">
              <a:xfrm>
                <a:off x="3100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5140" name="Rectangle 90"/>
              <p:cNvSpPr>
                <a:spLocks noChangeArrowheads="1"/>
              </p:cNvSpPr>
              <p:nvPr/>
            </p:nvSpPr>
            <p:spPr bwMode="auto">
              <a:xfrm>
                <a:off x="2233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5141" name="Rectangle 91"/>
              <p:cNvSpPr>
                <a:spLocks noChangeArrowheads="1"/>
              </p:cNvSpPr>
              <p:nvPr/>
            </p:nvSpPr>
            <p:spPr bwMode="auto">
              <a:xfrm>
                <a:off x="3967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5142" name="Rectangle 92"/>
              <p:cNvSpPr>
                <a:spLocks noChangeArrowheads="1"/>
              </p:cNvSpPr>
              <p:nvPr/>
            </p:nvSpPr>
            <p:spPr bwMode="auto">
              <a:xfrm>
                <a:off x="3100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</p:grpSp>
        <p:sp>
          <p:nvSpPr>
            <p:cNvPr id="5129" name="Rectangle 34"/>
            <p:cNvSpPr>
              <a:spLocks noChangeArrowheads="1"/>
            </p:cNvSpPr>
            <p:nvPr/>
          </p:nvSpPr>
          <p:spPr bwMode="auto">
            <a:xfrm>
              <a:off x="7215206" y="5429264"/>
              <a:ext cx="4491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G</a:t>
              </a:r>
              <a:r>
                <a:rPr lang="en-US" b="1" baseline="-25000"/>
                <a:t>1</a:t>
              </a:r>
              <a:endParaRPr lang="en-US"/>
            </a:p>
          </p:txBody>
        </p:sp>
      </p:grpSp>
      <p:grpSp>
        <p:nvGrpSpPr>
          <p:cNvPr id="5126" name="Group 21"/>
          <p:cNvGrpSpPr>
            <a:grpSpLocks/>
          </p:cNvGrpSpPr>
          <p:nvPr/>
        </p:nvGrpSpPr>
        <p:grpSpPr bwMode="auto">
          <a:xfrm>
            <a:off x="928688" y="5065732"/>
            <a:ext cx="7643812" cy="762488"/>
            <a:chOff x="928662" y="4357694"/>
            <a:chExt cx="7286676" cy="761997"/>
          </a:xfrm>
        </p:grpSpPr>
        <p:sp>
          <p:nvSpPr>
            <p:cNvPr id="20" name="Rectangle 19"/>
            <p:cNvSpPr/>
            <p:nvPr/>
          </p:nvSpPr>
          <p:spPr>
            <a:xfrm>
              <a:off x="2929282" y="4357694"/>
              <a:ext cx="5286056" cy="52288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latin typeface="+mn-lt"/>
                </a:rPr>
                <a:t>= 2 </a:t>
              </a:r>
              <a:r>
                <a:rPr lang="en-US" sz="2800" b="1" dirty="0">
                  <a:latin typeface="+mn-lt"/>
                  <a:sym typeface="Symbol"/>
                </a:rPr>
                <a:t></a:t>
              </a:r>
              <a:r>
                <a:rPr lang="en-US" sz="2800" b="1" dirty="0">
                  <a:latin typeface="+mn-lt"/>
                </a:rPr>
                <a:t> </a:t>
              </a:r>
              <a:r>
                <a:rPr lang="en-US" sz="2800" b="1" dirty="0" err="1">
                  <a:latin typeface="+mn-lt"/>
                </a:rPr>
                <a:t>jumlah</a:t>
              </a:r>
              <a:r>
                <a:rPr lang="en-US" sz="2800" b="1" dirty="0">
                  <a:latin typeface="+mn-lt"/>
                </a:rPr>
                <a:t> </a:t>
              </a:r>
              <a:r>
                <a:rPr lang="en-US" sz="2800" b="1" dirty="0" err="1">
                  <a:latin typeface="+mn-lt"/>
                </a:rPr>
                <a:t>busur</a:t>
              </a:r>
              <a:r>
                <a:rPr lang="en-US" sz="2800" b="1" dirty="0">
                  <a:latin typeface="+mn-lt"/>
                </a:rPr>
                <a:t> = 2 </a:t>
              </a:r>
              <a:r>
                <a:rPr lang="en-US" sz="2800" b="1" dirty="0">
                  <a:latin typeface="+mn-lt"/>
                  <a:sym typeface="Symbol"/>
                </a:rPr>
                <a:t></a:t>
              </a:r>
              <a:r>
                <a:rPr lang="en-US" sz="2800" b="1" dirty="0">
                  <a:latin typeface="+mn-lt"/>
                </a:rPr>
                <a:t> 5 = 10</a:t>
              </a:r>
              <a:endParaRPr lang="en-US" sz="2800" dirty="0">
                <a:latin typeface="+mn-lt"/>
              </a:endParaRPr>
            </a:p>
          </p:txBody>
        </p:sp>
        <p:graphicFrame>
          <p:nvGraphicFramePr>
            <p:cNvPr id="5122" name="Object 2"/>
            <p:cNvGraphicFramePr>
              <a:graphicFrameLocks noChangeAspect="1"/>
            </p:cNvGraphicFramePr>
            <p:nvPr/>
          </p:nvGraphicFramePr>
          <p:xfrm>
            <a:off x="928662" y="4357694"/>
            <a:ext cx="2143116" cy="7619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1" name="Equation" r:id="rId3" imgW="990170" imgH="355446" progId="">
                    <p:embed/>
                  </p:oleObj>
                </mc:Choice>
                <mc:Fallback>
                  <p:oleObj name="Equation" r:id="rId3" imgW="990170" imgH="355446" progId="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8662" y="4357694"/>
                          <a:ext cx="2143116" cy="7619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501997" y="476672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b="1" dirty="0" smtClean="0"/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611841" y="1134461"/>
            <a:ext cx="6777317" cy="3508977"/>
          </a:xfrm>
        </p:spPr>
        <p:txBody>
          <a:bodyPr/>
          <a:lstStyle/>
          <a:p>
            <a:r>
              <a:rPr lang="en-US" b="1" dirty="0" err="1" smtClean="0"/>
              <a:t>Tinjau</a:t>
            </a:r>
            <a:r>
              <a:rPr lang="en-US" b="1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</a:t>
            </a:r>
            <a:r>
              <a:rPr lang="en-US" b="1" i="1" dirty="0" smtClean="0"/>
              <a:t>G</a:t>
            </a:r>
            <a:r>
              <a:rPr lang="en-US" b="1" baseline="-25000" dirty="0" smtClean="0"/>
              <a:t>2</a:t>
            </a:r>
            <a:r>
              <a:rPr lang="en-US" b="1" dirty="0" smtClean="0"/>
              <a:t>:  </a:t>
            </a:r>
          </a:p>
          <a:p>
            <a:r>
              <a:rPr lang="en-US" b="1" i="1" dirty="0" smtClean="0"/>
              <a:t>d</a:t>
            </a:r>
            <a:r>
              <a:rPr lang="en-US" b="1" dirty="0" smtClean="0"/>
              <a:t>(1) + </a:t>
            </a:r>
            <a:r>
              <a:rPr lang="en-US" b="1" i="1" dirty="0" smtClean="0"/>
              <a:t>d</a:t>
            </a:r>
            <a:r>
              <a:rPr lang="en-US" b="1" dirty="0" smtClean="0"/>
              <a:t>(2) + </a:t>
            </a:r>
            <a:r>
              <a:rPr lang="en-US" b="1" i="1" dirty="0" smtClean="0"/>
              <a:t>d</a:t>
            </a:r>
            <a:r>
              <a:rPr lang="en-US" b="1" dirty="0" smtClean="0"/>
              <a:t>(3) = 3 + 3 + 4 </a:t>
            </a:r>
          </a:p>
          <a:p>
            <a:pPr>
              <a:buFont typeface="Arial" charset="0"/>
              <a:buNone/>
            </a:pPr>
            <a:r>
              <a:rPr lang="en-US" b="1" dirty="0" smtClean="0"/>
              <a:t>				     = 10</a:t>
            </a:r>
            <a:endParaRPr lang="en-US" dirty="0" smtClean="0"/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1392929" y="3357563"/>
            <a:ext cx="4729162" cy="2571750"/>
            <a:chOff x="1643042" y="3500438"/>
            <a:chExt cx="4728486" cy="2571768"/>
          </a:xfrm>
        </p:grpSpPr>
        <p:sp>
          <p:nvSpPr>
            <p:cNvPr id="6" name="Oval 5"/>
            <p:cNvSpPr/>
            <p:nvPr/>
          </p:nvSpPr>
          <p:spPr>
            <a:xfrm>
              <a:off x="5214406" y="5429265"/>
              <a:ext cx="642845" cy="642941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 flipH="1" flipV="1">
              <a:off x="1785779" y="4072038"/>
              <a:ext cx="1571636" cy="1285691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214442" y="3929066"/>
              <a:ext cx="1999964" cy="1643075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928751" y="5500702"/>
              <a:ext cx="3285655" cy="71439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1871609" y="3941766"/>
              <a:ext cx="1312674" cy="1560524"/>
            </a:xfrm>
            <a:custGeom>
              <a:avLst/>
              <a:gdLst>
                <a:gd name="connsiteX0" fmla="*/ 52552 w 1313793"/>
                <a:gd name="connsiteY0" fmla="*/ 1560787 h 1560787"/>
                <a:gd name="connsiteX1" fmla="*/ 210207 w 1313793"/>
                <a:gd name="connsiteY1" fmla="*/ 472966 h 1560787"/>
                <a:gd name="connsiteX2" fmla="*/ 1313793 w 1313793"/>
                <a:gd name="connsiteY2" fmla="*/ 0 h 1560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13793" h="1560787">
                  <a:moveTo>
                    <a:pt x="52552" y="1560787"/>
                  </a:moveTo>
                  <a:cubicBezTo>
                    <a:pt x="26276" y="1146942"/>
                    <a:pt x="0" y="733097"/>
                    <a:pt x="210207" y="472966"/>
                  </a:cubicBezTo>
                  <a:cubicBezTo>
                    <a:pt x="420414" y="212835"/>
                    <a:pt x="867103" y="106417"/>
                    <a:pt x="1313793" y="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57" name="Rectangle 10"/>
            <p:cNvSpPr>
              <a:spLocks noChangeArrowheads="1"/>
            </p:cNvSpPr>
            <p:nvPr/>
          </p:nvSpPr>
          <p:spPr bwMode="auto">
            <a:xfrm>
              <a:off x="3071802" y="3500438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1</a:t>
              </a:r>
              <a:endParaRPr lang="en-US"/>
            </a:p>
          </p:txBody>
        </p:sp>
        <p:sp>
          <p:nvSpPr>
            <p:cNvPr id="6158" name="Rectangle 11"/>
            <p:cNvSpPr>
              <a:spLocks noChangeArrowheads="1"/>
            </p:cNvSpPr>
            <p:nvPr/>
          </p:nvSpPr>
          <p:spPr bwMode="auto">
            <a:xfrm>
              <a:off x="1643042" y="5572140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2</a:t>
              </a:r>
              <a:endParaRPr lang="en-US"/>
            </a:p>
          </p:txBody>
        </p:sp>
        <p:sp>
          <p:nvSpPr>
            <p:cNvPr id="6159" name="Rectangle 12"/>
            <p:cNvSpPr>
              <a:spLocks noChangeArrowheads="1"/>
            </p:cNvSpPr>
            <p:nvPr/>
          </p:nvSpPr>
          <p:spPr bwMode="auto">
            <a:xfrm>
              <a:off x="5259226" y="5559998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3</a:t>
              </a:r>
              <a:endParaRPr lang="en-US"/>
            </a:p>
          </p:txBody>
        </p:sp>
        <p:sp>
          <p:nvSpPr>
            <p:cNvPr id="6160" name="Rectangle 13"/>
            <p:cNvSpPr>
              <a:spLocks noChangeArrowheads="1"/>
            </p:cNvSpPr>
            <p:nvPr/>
          </p:nvSpPr>
          <p:spPr bwMode="auto">
            <a:xfrm>
              <a:off x="2629596" y="4429132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1</a:t>
              </a:r>
              <a:endParaRPr lang="en-US" sz="2400" baseline="-25000"/>
            </a:p>
          </p:txBody>
        </p:sp>
        <p:sp>
          <p:nvSpPr>
            <p:cNvPr id="6161" name="Rectangle 14"/>
            <p:cNvSpPr>
              <a:spLocks noChangeArrowheads="1"/>
            </p:cNvSpPr>
            <p:nvPr/>
          </p:nvSpPr>
          <p:spPr bwMode="auto">
            <a:xfrm>
              <a:off x="1643042" y="4000504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2</a:t>
              </a:r>
              <a:endParaRPr lang="en-US" sz="2400" baseline="-25000"/>
            </a:p>
          </p:txBody>
        </p:sp>
        <p:sp>
          <p:nvSpPr>
            <p:cNvPr id="6162" name="Rectangle 15"/>
            <p:cNvSpPr>
              <a:spLocks noChangeArrowheads="1"/>
            </p:cNvSpPr>
            <p:nvPr/>
          </p:nvSpPr>
          <p:spPr bwMode="auto">
            <a:xfrm>
              <a:off x="4071934" y="4286256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3</a:t>
              </a:r>
              <a:endParaRPr lang="en-US" sz="2400" baseline="-25000"/>
            </a:p>
          </p:txBody>
        </p:sp>
        <p:sp>
          <p:nvSpPr>
            <p:cNvPr id="6163" name="Rectangle 16"/>
            <p:cNvSpPr>
              <a:spLocks noChangeArrowheads="1"/>
            </p:cNvSpPr>
            <p:nvPr/>
          </p:nvSpPr>
          <p:spPr bwMode="auto">
            <a:xfrm>
              <a:off x="3071802" y="5467665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4</a:t>
              </a:r>
              <a:endParaRPr lang="en-US" sz="2400" baseline="-25000"/>
            </a:p>
          </p:txBody>
        </p:sp>
        <p:sp>
          <p:nvSpPr>
            <p:cNvPr id="6164" name="Rectangle 17"/>
            <p:cNvSpPr>
              <a:spLocks noChangeArrowheads="1"/>
            </p:cNvSpPr>
            <p:nvPr/>
          </p:nvSpPr>
          <p:spPr bwMode="auto">
            <a:xfrm>
              <a:off x="5857884" y="5572140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5</a:t>
              </a:r>
              <a:endParaRPr lang="en-US" sz="2400" baseline="-25000"/>
            </a:p>
          </p:txBody>
        </p:sp>
      </p:grpSp>
      <p:grpSp>
        <p:nvGrpSpPr>
          <p:cNvPr id="6150" name="Group 20"/>
          <p:cNvGrpSpPr>
            <a:grpSpLocks/>
          </p:cNvGrpSpPr>
          <p:nvPr/>
        </p:nvGrpSpPr>
        <p:grpSpPr bwMode="auto">
          <a:xfrm>
            <a:off x="683568" y="2524125"/>
            <a:ext cx="7920880" cy="762000"/>
            <a:chOff x="928662" y="4357694"/>
            <a:chExt cx="7358114" cy="761997"/>
          </a:xfrm>
        </p:grpSpPr>
        <p:sp>
          <p:nvSpPr>
            <p:cNvPr id="22" name="Rectangle 21"/>
            <p:cNvSpPr/>
            <p:nvPr/>
          </p:nvSpPr>
          <p:spPr>
            <a:xfrm>
              <a:off x="2928926" y="4357694"/>
              <a:ext cx="5357850" cy="52321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latin typeface="+mn-lt"/>
                </a:rPr>
                <a:t>= 2 </a:t>
              </a:r>
              <a:r>
                <a:rPr lang="en-US" sz="2800" b="1" dirty="0">
                  <a:latin typeface="+mn-lt"/>
                  <a:sym typeface="Symbol"/>
                </a:rPr>
                <a:t></a:t>
              </a:r>
              <a:r>
                <a:rPr lang="en-US" sz="2800" b="1" dirty="0">
                  <a:latin typeface="+mn-lt"/>
                </a:rPr>
                <a:t> </a:t>
              </a:r>
              <a:r>
                <a:rPr lang="en-US" sz="2800" b="1" dirty="0" err="1">
                  <a:latin typeface="+mn-lt"/>
                </a:rPr>
                <a:t>jumlah</a:t>
              </a:r>
              <a:r>
                <a:rPr lang="en-US" sz="2800" b="1" dirty="0">
                  <a:latin typeface="+mn-lt"/>
                </a:rPr>
                <a:t> </a:t>
              </a:r>
              <a:r>
                <a:rPr lang="en-US" sz="2800" b="1" dirty="0" err="1">
                  <a:latin typeface="+mn-lt"/>
                </a:rPr>
                <a:t>busur</a:t>
              </a:r>
              <a:r>
                <a:rPr lang="en-US" sz="2800" b="1" dirty="0">
                  <a:latin typeface="+mn-lt"/>
                </a:rPr>
                <a:t> = 2 </a:t>
              </a:r>
              <a:r>
                <a:rPr lang="en-US" sz="2800" b="1" dirty="0">
                  <a:latin typeface="+mn-lt"/>
                  <a:sym typeface="Symbol"/>
                </a:rPr>
                <a:t></a:t>
              </a:r>
              <a:r>
                <a:rPr lang="en-US" sz="2800" b="1" dirty="0">
                  <a:latin typeface="+mn-lt"/>
                </a:rPr>
                <a:t> 5 =10</a:t>
              </a:r>
              <a:endParaRPr lang="en-US" sz="2800" dirty="0">
                <a:latin typeface="+mn-lt"/>
              </a:endParaRPr>
            </a:p>
          </p:txBody>
        </p:sp>
        <p:graphicFrame>
          <p:nvGraphicFramePr>
            <p:cNvPr id="6146" name="Object 2"/>
            <p:cNvGraphicFramePr>
              <a:graphicFrameLocks noChangeAspect="1"/>
            </p:cNvGraphicFramePr>
            <p:nvPr/>
          </p:nvGraphicFramePr>
          <p:xfrm>
            <a:off x="928662" y="4357694"/>
            <a:ext cx="2143116" cy="7619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5" name="Equation" r:id="rId3" imgW="990170" imgH="355446" progId="">
                    <p:embed/>
                  </p:oleObj>
                </mc:Choice>
                <mc:Fallback>
                  <p:oleObj name="Equation" r:id="rId3" imgW="990170" imgH="355446" progId="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8662" y="4357694"/>
                          <a:ext cx="2143116" cy="7619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8601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lima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Dapatkah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menggambar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(a) 2, 3, 1, 1, 2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(b) 2, 3, 3, 4,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http://2.bp.blogspot.com/-GHg3-cpxHmY/TegocHHC0FI/AAAAAAAA2xA/bC_0vtOxhiE/s320/ind_super_pair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08720"/>
            <a:ext cx="6408712" cy="502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2636912"/>
            <a:ext cx="7270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Can You Imagine about this picture?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672647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 smtClean="0"/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lphaLcPeriod"/>
            </a:pPr>
            <a:r>
              <a:rPr lang="id-ID" dirty="0" smtClean="0"/>
              <a:t>Graf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id-ID" dirty="0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digambar</a:t>
            </a:r>
            <a:r>
              <a:rPr lang="en-AU" dirty="0" smtClean="0"/>
              <a:t>, </a:t>
            </a:r>
            <a:r>
              <a:rPr lang="en-AU" dirty="0" err="1" smtClean="0"/>
              <a:t>karena</a:t>
            </a:r>
            <a:r>
              <a:rPr lang="en-AU" dirty="0" smtClean="0"/>
              <a:t> </a:t>
            </a:r>
            <a:r>
              <a:rPr lang="en-AU" dirty="0" err="1" smtClean="0"/>
              <a:t>jumlah</a:t>
            </a:r>
            <a:r>
              <a:rPr lang="en-AU" dirty="0" smtClean="0"/>
              <a:t> </a:t>
            </a:r>
            <a:r>
              <a:rPr lang="en-AU" dirty="0" err="1" smtClean="0"/>
              <a:t>derajat</a:t>
            </a:r>
            <a:r>
              <a:rPr lang="en-AU" dirty="0" smtClean="0"/>
              <a:t> </a:t>
            </a:r>
            <a:r>
              <a:rPr lang="en-AU" dirty="0" err="1" smtClean="0"/>
              <a:t>semua</a:t>
            </a:r>
            <a:r>
              <a:rPr lang="en-AU" dirty="0" smtClean="0"/>
              <a:t>  </a:t>
            </a:r>
            <a:r>
              <a:rPr lang="en-AU" dirty="0" err="1" smtClean="0"/>
              <a:t>simpulnya</a:t>
            </a:r>
            <a:r>
              <a:rPr lang="en-AU" dirty="0" smtClean="0"/>
              <a:t> </a:t>
            </a:r>
            <a:r>
              <a:rPr lang="en-AU" dirty="0" err="1" smtClean="0"/>
              <a:t>ganjil</a:t>
            </a:r>
            <a:r>
              <a:rPr lang="en-AU" dirty="0" smtClean="0"/>
              <a:t>   </a:t>
            </a:r>
          </a:p>
          <a:p>
            <a:pPr marL="514350" indent="-514350">
              <a:buFont typeface="Arial" charset="0"/>
              <a:buNone/>
            </a:pPr>
            <a:r>
              <a:rPr lang="en-AU" dirty="0" smtClean="0"/>
              <a:t>	( 2 + 3 + 1 + 1 + 2 = 9)</a:t>
            </a:r>
            <a:endParaRPr lang="en-US" dirty="0" smtClean="0"/>
          </a:p>
          <a:p>
            <a:pPr marL="514350" indent="-514350">
              <a:buFont typeface="Arial" charset="0"/>
              <a:buAutoNum type="alphaLcPeriod" startAt="2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digambar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	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simpulnya</a:t>
            </a:r>
            <a:r>
              <a:rPr lang="en-US" dirty="0" smtClean="0"/>
              <a:t>  </a:t>
            </a:r>
            <a:r>
              <a:rPr lang="en-US" dirty="0" err="1" smtClean="0"/>
              <a:t>genap</a:t>
            </a:r>
            <a:r>
              <a:rPr lang="en-US" dirty="0" smtClean="0"/>
              <a:t>     </a:t>
            </a: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	</a:t>
            </a:r>
            <a:r>
              <a:rPr lang="en-US" dirty="0" smtClean="0"/>
              <a:t>(2 + 3 + 3 + 4 + 4 = 16)</a:t>
            </a:r>
          </a:p>
        </p:txBody>
      </p:sp>
      <p:grpSp>
        <p:nvGrpSpPr>
          <p:cNvPr id="87044" name="Group 2"/>
          <p:cNvGrpSpPr>
            <a:grpSpLocks/>
          </p:cNvGrpSpPr>
          <p:nvPr/>
        </p:nvGrpSpPr>
        <p:grpSpPr bwMode="auto">
          <a:xfrm>
            <a:off x="5857875" y="4429125"/>
            <a:ext cx="2214563" cy="1643063"/>
            <a:chOff x="6463" y="5705"/>
            <a:chExt cx="2516" cy="2049"/>
          </a:xfrm>
        </p:grpSpPr>
        <p:sp>
          <p:nvSpPr>
            <p:cNvPr id="87045" name="Freeform 3"/>
            <p:cNvSpPr>
              <a:spLocks/>
            </p:cNvSpPr>
            <p:nvPr/>
          </p:nvSpPr>
          <p:spPr bwMode="auto">
            <a:xfrm>
              <a:off x="7456" y="5705"/>
              <a:ext cx="66" cy="62"/>
            </a:xfrm>
            <a:custGeom>
              <a:avLst/>
              <a:gdLst>
                <a:gd name="T0" fmla="*/ 0 w 66"/>
                <a:gd name="T1" fmla="*/ 33 h 62"/>
                <a:gd name="T2" fmla="*/ 4 w 66"/>
                <a:gd name="T3" fmla="*/ 11 h 62"/>
                <a:gd name="T4" fmla="*/ 22 w 66"/>
                <a:gd name="T5" fmla="*/ 0 h 62"/>
                <a:gd name="T6" fmla="*/ 41 w 66"/>
                <a:gd name="T7" fmla="*/ 0 h 62"/>
                <a:gd name="T8" fmla="*/ 59 w 66"/>
                <a:gd name="T9" fmla="*/ 11 h 62"/>
                <a:gd name="T10" fmla="*/ 66 w 66"/>
                <a:gd name="T11" fmla="*/ 33 h 62"/>
                <a:gd name="T12" fmla="*/ 59 w 66"/>
                <a:gd name="T13" fmla="*/ 51 h 62"/>
                <a:gd name="T14" fmla="*/ 41 w 66"/>
                <a:gd name="T15" fmla="*/ 62 h 62"/>
                <a:gd name="T16" fmla="*/ 22 w 66"/>
                <a:gd name="T17" fmla="*/ 62 h 62"/>
                <a:gd name="T18" fmla="*/ 4 w 66"/>
                <a:gd name="T19" fmla="*/ 51 h 62"/>
                <a:gd name="T20" fmla="*/ 0 w 66"/>
                <a:gd name="T21" fmla="*/ 33 h 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62"/>
                <a:gd name="T35" fmla="*/ 66 w 66"/>
                <a:gd name="T36" fmla="*/ 62 h 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62">
                  <a:moveTo>
                    <a:pt x="0" y="33"/>
                  </a:moveTo>
                  <a:lnTo>
                    <a:pt x="4" y="11"/>
                  </a:lnTo>
                  <a:lnTo>
                    <a:pt x="22" y="0"/>
                  </a:lnTo>
                  <a:lnTo>
                    <a:pt x="41" y="0"/>
                  </a:lnTo>
                  <a:lnTo>
                    <a:pt x="59" y="11"/>
                  </a:lnTo>
                  <a:lnTo>
                    <a:pt x="66" y="33"/>
                  </a:lnTo>
                  <a:lnTo>
                    <a:pt x="59" y="51"/>
                  </a:lnTo>
                  <a:lnTo>
                    <a:pt x="41" y="62"/>
                  </a:lnTo>
                  <a:lnTo>
                    <a:pt x="22" y="62"/>
                  </a:lnTo>
                  <a:lnTo>
                    <a:pt x="4" y="51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46" name="Freeform 4"/>
            <p:cNvSpPr>
              <a:spLocks/>
            </p:cNvSpPr>
            <p:nvPr/>
          </p:nvSpPr>
          <p:spPr bwMode="auto">
            <a:xfrm>
              <a:off x="6463" y="6367"/>
              <a:ext cx="66" cy="62"/>
            </a:xfrm>
            <a:custGeom>
              <a:avLst/>
              <a:gdLst>
                <a:gd name="T0" fmla="*/ 0 w 66"/>
                <a:gd name="T1" fmla="*/ 33 h 62"/>
                <a:gd name="T2" fmla="*/ 4 w 66"/>
                <a:gd name="T3" fmla="*/ 11 h 62"/>
                <a:gd name="T4" fmla="*/ 22 w 66"/>
                <a:gd name="T5" fmla="*/ 0 h 62"/>
                <a:gd name="T6" fmla="*/ 41 w 66"/>
                <a:gd name="T7" fmla="*/ 0 h 62"/>
                <a:gd name="T8" fmla="*/ 59 w 66"/>
                <a:gd name="T9" fmla="*/ 11 h 62"/>
                <a:gd name="T10" fmla="*/ 66 w 66"/>
                <a:gd name="T11" fmla="*/ 33 h 62"/>
                <a:gd name="T12" fmla="*/ 59 w 66"/>
                <a:gd name="T13" fmla="*/ 51 h 62"/>
                <a:gd name="T14" fmla="*/ 41 w 66"/>
                <a:gd name="T15" fmla="*/ 62 h 62"/>
                <a:gd name="T16" fmla="*/ 22 w 66"/>
                <a:gd name="T17" fmla="*/ 62 h 62"/>
                <a:gd name="T18" fmla="*/ 4 w 66"/>
                <a:gd name="T19" fmla="*/ 51 h 62"/>
                <a:gd name="T20" fmla="*/ 0 w 66"/>
                <a:gd name="T21" fmla="*/ 33 h 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62"/>
                <a:gd name="T35" fmla="*/ 66 w 66"/>
                <a:gd name="T36" fmla="*/ 62 h 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62">
                  <a:moveTo>
                    <a:pt x="0" y="33"/>
                  </a:moveTo>
                  <a:lnTo>
                    <a:pt x="4" y="11"/>
                  </a:lnTo>
                  <a:lnTo>
                    <a:pt x="22" y="0"/>
                  </a:lnTo>
                  <a:lnTo>
                    <a:pt x="41" y="0"/>
                  </a:lnTo>
                  <a:lnTo>
                    <a:pt x="59" y="11"/>
                  </a:lnTo>
                  <a:lnTo>
                    <a:pt x="66" y="33"/>
                  </a:lnTo>
                  <a:lnTo>
                    <a:pt x="59" y="51"/>
                  </a:lnTo>
                  <a:lnTo>
                    <a:pt x="41" y="62"/>
                  </a:lnTo>
                  <a:lnTo>
                    <a:pt x="22" y="62"/>
                  </a:lnTo>
                  <a:lnTo>
                    <a:pt x="4" y="51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47" name="Freeform 5"/>
            <p:cNvSpPr>
              <a:spLocks/>
            </p:cNvSpPr>
            <p:nvPr/>
          </p:nvSpPr>
          <p:spPr bwMode="auto">
            <a:xfrm>
              <a:off x="6794" y="7692"/>
              <a:ext cx="66" cy="62"/>
            </a:xfrm>
            <a:custGeom>
              <a:avLst/>
              <a:gdLst>
                <a:gd name="T0" fmla="*/ 0 w 66"/>
                <a:gd name="T1" fmla="*/ 33 h 62"/>
                <a:gd name="T2" fmla="*/ 4 w 66"/>
                <a:gd name="T3" fmla="*/ 11 h 62"/>
                <a:gd name="T4" fmla="*/ 22 w 66"/>
                <a:gd name="T5" fmla="*/ 0 h 62"/>
                <a:gd name="T6" fmla="*/ 41 w 66"/>
                <a:gd name="T7" fmla="*/ 0 h 62"/>
                <a:gd name="T8" fmla="*/ 59 w 66"/>
                <a:gd name="T9" fmla="*/ 11 h 62"/>
                <a:gd name="T10" fmla="*/ 66 w 66"/>
                <a:gd name="T11" fmla="*/ 33 h 62"/>
                <a:gd name="T12" fmla="*/ 59 w 66"/>
                <a:gd name="T13" fmla="*/ 51 h 62"/>
                <a:gd name="T14" fmla="*/ 41 w 66"/>
                <a:gd name="T15" fmla="*/ 62 h 62"/>
                <a:gd name="T16" fmla="*/ 22 w 66"/>
                <a:gd name="T17" fmla="*/ 62 h 62"/>
                <a:gd name="T18" fmla="*/ 4 w 66"/>
                <a:gd name="T19" fmla="*/ 51 h 62"/>
                <a:gd name="T20" fmla="*/ 0 w 66"/>
                <a:gd name="T21" fmla="*/ 33 h 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62"/>
                <a:gd name="T35" fmla="*/ 66 w 66"/>
                <a:gd name="T36" fmla="*/ 62 h 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62">
                  <a:moveTo>
                    <a:pt x="0" y="33"/>
                  </a:moveTo>
                  <a:lnTo>
                    <a:pt x="4" y="11"/>
                  </a:lnTo>
                  <a:lnTo>
                    <a:pt x="22" y="0"/>
                  </a:lnTo>
                  <a:lnTo>
                    <a:pt x="41" y="0"/>
                  </a:lnTo>
                  <a:lnTo>
                    <a:pt x="59" y="11"/>
                  </a:lnTo>
                  <a:lnTo>
                    <a:pt x="66" y="33"/>
                  </a:lnTo>
                  <a:lnTo>
                    <a:pt x="59" y="51"/>
                  </a:lnTo>
                  <a:lnTo>
                    <a:pt x="41" y="62"/>
                  </a:lnTo>
                  <a:lnTo>
                    <a:pt x="22" y="62"/>
                  </a:lnTo>
                  <a:lnTo>
                    <a:pt x="4" y="51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48" name="Freeform 6"/>
            <p:cNvSpPr>
              <a:spLocks/>
            </p:cNvSpPr>
            <p:nvPr/>
          </p:nvSpPr>
          <p:spPr bwMode="auto">
            <a:xfrm>
              <a:off x="8118" y="7692"/>
              <a:ext cx="66" cy="62"/>
            </a:xfrm>
            <a:custGeom>
              <a:avLst/>
              <a:gdLst>
                <a:gd name="T0" fmla="*/ 0 w 66"/>
                <a:gd name="T1" fmla="*/ 33 h 62"/>
                <a:gd name="T2" fmla="*/ 4 w 66"/>
                <a:gd name="T3" fmla="*/ 11 h 62"/>
                <a:gd name="T4" fmla="*/ 22 w 66"/>
                <a:gd name="T5" fmla="*/ 0 h 62"/>
                <a:gd name="T6" fmla="*/ 41 w 66"/>
                <a:gd name="T7" fmla="*/ 0 h 62"/>
                <a:gd name="T8" fmla="*/ 59 w 66"/>
                <a:gd name="T9" fmla="*/ 11 h 62"/>
                <a:gd name="T10" fmla="*/ 66 w 66"/>
                <a:gd name="T11" fmla="*/ 33 h 62"/>
                <a:gd name="T12" fmla="*/ 59 w 66"/>
                <a:gd name="T13" fmla="*/ 51 h 62"/>
                <a:gd name="T14" fmla="*/ 41 w 66"/>
                <a:gd name="T15" fmla="*/ 62 h 62"/>
                <a:gd name="T16" fmla="*/ 22 w 66"/>
                <a:gd name="T17" fmla="*/ 62 h 62"/>
                <a:gd name="T18" fmla="*/ 4 w 66"/>
                <a:gd name="T19" fmla="*/ 51 h 62"/>
                <a:gd name="T20" fmla="*/ 0 w 66"/>
                <a:gd name="T21" fmla="*/ 33 h 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62"/>
                <a:gd name="T35" fmla="*/ 66 w 66"/>
                <a:gd name="T36" fmla="*/ 62 h 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62">
                  <a:moveTo>
                    <a:pt x="0" y="33"/>
                  </a:moveTo>
                  <a:lnTo>
                    <a:pt x="4" y="11"/>
                  </a:lnTo>
                  <a:lnTo>
                    <a:pt x="22" y="0"/>
                  </a:lnTo>
                  <a:lnTo>
                    <a:pt x="41" y="0"/>
                  </a:lnTo>
                  <a:lnTo>
                    <a:pt x="59" y="11"/>
                  </a:lnTo>
                  <a:lnTo>
                    <a:pt x="66" y="33"/>
                  </a:lnTo>
                  <a:lnTo>
                    <a:pt x="59" y="51"/>
                  </a:lnTo>
                  <a:lnTo>
                    <a:pt x="41" y="62"/>
                  </a:lnTo>
                  <a:lnTo>
                    <a:pt x="22" y="62"/>
                  </a:lnTo>
                  <a:lnTo>
                    <a:pt x="4" y="51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49" name="Freeform 7"/>
            <p:cNvSpPr>
              <a:spLocks/>
            </p:cNvSpPr>
            <p:nvPr/>
          </p:nvSpPr>
          <p:spPr bwMode="auto">
            <a:xfrm>
              <a:off x="8449" y="6367"/>
              <a:ext cx="66" cy="62"/>
            </a:xfrm>
            <a:custGeom>
              <a:avLst/>
              <a:gdLst>
                <a:gd name="T0" fmla="*/ 0 w 66"/>
                <a:gd name="T1" fmla="*/ 33 h 62"/>
                <a:gd name="T2" fmla="*/ 4 w 66"/>
                <a:gd name="T3" fmla="*/ 11 h 62"/>
                <a:gd name="T4" fmla="*/ 22 w 66"/>
                <a:gd name="T5" fmla="*/ 0 h 62"/>
                <a:gd name="T6" fmla="*/ 40 w 66"/>
                <a:gd name="T7" fmla="*/ 0 h 62"/>
                <a:gd name="T8" fmla="*/ 59 w 66"/>
                <a:gd name="T9" fmla="*/ 11 h 62"/>
                <a:gd name="T10" fmla="*/ 66 w 66"/>
                <a:gd name="T11" fmla="*/ 33 h 62"/>
                <a:gd name="T12" fmla="*/ 59 w 66"/>
                <a:gd name="T13" fmla="*/ 51 h 62"/>
                <a:gd name="T14" fmla="*/ 40 w 66"/>
                <a:gd name="T15" fmla="*/ 62 h 62"/>
                <a:gd name="T16" fmla="*/ 22 w 66"/>
                <a:gd name="T17" fmla="*/ 62 h 62"/>
                <a:gd name="T18" fmla="*/ 4 w 66"/>
                <a:gd name="T19" fmla="*/ 51 h 62"/>
                <a:gd name="T20" fmla="*/ 0 w 66"/>
                <a:gd name="T21" fmla="*/ 33 h 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62"/>
                <a:gd name="T35" fmla="*/ 66 w 66"/>
                <a:gd name="T36" fmla="*/ 62 h 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62">
                  <a:moveTo>
                    <a:pt x="0" y="33"/>
                  </a:moveTo>
                  <a:lnTo>
                    <a:pt x="4" y="11"/>
                  </a:lnTo>
                  <a:lnTo>
                    <a:pt x="22" y="0"/>
                  </a:lnTo>
                  <a:lnTo>
                    <a:pt x="40" y="0"/>
                  </a:lnTo>
                  <a:lnTo>
                    <a:pt x="59" y="11"/>
                  </a:lnTo>
                  <a:lnTo>
                    <a:pt x="66" y="33"/>
                  </a:lnTo>
                  <a:lnTo>
                    <a:pt x="59" y="51"/>
                  </a:lnTo>
                  <a:lnTo>
                    <a:pt x="40" y="62"/>
                  </a:lnTo>
                  <a:lnTo>
                    <a:pt x="22" y="62"/>
                  </a:lnTo>
                  <a:lnTo>
                    <a:pt x="4" y="51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0" name="Line 8"/>
            <p:cNvSpPr>
              <a:spLocks noChangeShapeType="1"/>
            </p:cNvSpPr>
            <p:nvPr/>
          </p:nvSpPr>
          <p:spPr bwMode="auto">
            <a:xfrm flipH="1">
              <a:off x="6496" y="5738"/>
              <a:ext cx="993" cy="662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1" name="Line 9"/>
            <p:cNvSpPr>
              <a:spLocks noChangeShapeType="1"/>
            </p:cNvSpPr>
            <p:nvPr/>
          </p:nvSpPr>
          <p:spPr bwMode="auto">
            <a:xfrm>
              <a:off x="7489" y="5738"/>
              <a:ext cx="993" cy="662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2" name="Line 10"/>
            <p:cNvSpPr>
              <a:spLocks noChangeShapeType="1"/>
            </p:cNvSpPr>
            <p:nvPr/>
          </p:nvSpPr>
          <p:spPr bwMode="auto">
            <a:xfrm>
              <a:off x="6496" y="6400"/>
              <a:ext cx="331" cy="1325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3" name="Line 11"/>
            <p:cNvSpPr>
              <a:spLocks noChangeShapeType="1"/>
            </p:cNvSpPr>
            <p:nvPr/>
          </p:nvSpPr>
          <p:spPr bwMode="auto">
            <a:xfrm flipH="1">
              <a:off x="8151" y="6400"/>
              <a:ext cx="331" cy="1325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4" name="Freeform 12"/>
            <p:cNvSpPr>
              <a:spLocks/>
            </p:cNvSpPr>
            <p:nvPr/>
          </p:nvSpPr>
          <p:spPr bwMode="auto">
            <a:xfrm>
              <a:off x="8482" y="6069"/>
              <a:ext cx="497" cy="493"/>
            </a:xfrm>
            <a:custGeom>
              <a:avLst/>
              <a:gdLst>
                <a:gd name="T0" fmla="*/ 0 w 497"/>
                <a:gd name="T1" fmla="*/ 246 h 493"/>
                <a:gd name="T2" fmla="*/ 7 w 497"/>
                <a:gd name="T3" fmla="*/ 188 h 493"/>
                <a:gd name="T4" fmla="*/ 26 w 497"/>
                <a:gd name="T5" fmla="*/ 132 h 493"/>
                <a:gd name="T6" fmla="*/ 63 w 497"/>
                <a:gd name="T7" fmla="*/ 81 h 493"/>
                <a:gd name="T8" fmla="*/ 107 w 497"/>
                <a:gd name="T9" fmla="*/ 44 h 493"/>
                <a:gd name="T10" fmla="*/ 158 w 497"/>
                <a:gd name="T11" fmla="*/ 15 h 493"/>
                <a:gd name="T12" fmla="*/ 217 w 497"/>
                <a:gd name="T13" fmla="*/ 0 h 493"/>
                <a:gd name="T14" fmla="*/ 276 w 497"/>
                <a:gd name="T15" fmla="*/ 0 h 493"/>
                <a:gd name="T16" fmla="*/ 335 w 497"/>
                <a:gd name="T17" fmla="*/ 15 h 493"/>
                <a:gd name="T18" fmla="*/ 386 w 497"/>
                <a:gd name="T19" fmla="*/ 44 h 493"/>
                <a:gd name="T20" fmla="*/ 434 w 497"/>
                <a:gd name="T21" fmla="*/ 81 h 493"/>
                <a:gd name="T22" fmla="*/ 467 w 497"/>
                <a:gd name="T23" fmla="*/ 132 h 493"/>
                <a:gd name="T24" fmla="*/ 489 w 497"/>
                <a:gd name="T25" fmla="*/ 188 h 493"/>
                <a:gd name="T26" fmla="*/ 497 w 497"/>
                <a:gd name="T27" fmla="*/ 246 h 493"/>
                <a:gd name="T28" fmla="*/ 489 w 497"/>
                <a:gd name="T29" fmla="*/ 305 h 493"/>
                <a:gd name="T30" fmla="*/ 467 w 497"/>
                <a:gd name="T31" fmla="*/ 360 h 493"/>
                <a:gd name="T32" fmla="*/ 434 w 497"/>
                <a:gd name="T33" fmla="*/ 412 h 493"/>
                <a:gd name="T34" fmla="*/ 386 w 497"/>
                <a:gd name="T35" fmla="*/ 452 h 493"/>
                <a:gd name="T36" fmla="*/ 335 w 497"/>
                <a:gd name="T37" fmla="*/ 478 h 493"/>
                <a:gd name="T38" fmla="*/ 276 w 497"/>
                <a:gd name="T39" fmla="*/ 493 h 493"/>
                <a:gd name="T40" fmla="*/ 217 w 497"/>
                <a:gd name="T41" fmla="*/ 493 h 493"/>
                <a:gd name="T42" fmla="*/ 158 w 497"/>
                <a:gd name="T43" fmla="*/ 478 h 493"/>
                <a:gd name="T44" fmla="*/ 107 w 497"/>
                <a:gd name="T45" fmla="*/ 452 h 493"/>
                <a:gd name="T46" fmla="*/ 63 w 497"/>
                <a:gd name="T47" fmla="*/ 412 h 493"/>
                <a:gd name="T48" fmla="*/ 26 w 497"/>
                <a:gd name="T49" fmla="*/ 360 h 493"/>
                <a:gd name="T50" fmla="*/ 7 w 497"/>
                <a:gd name="T51" fmla="*/ 305 h 493"/>
                <a:gd name="T52" fmla="*/ 0 w 497"/>
                <a:gd name="T53" fmla="*/ 246 h 49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97"/>
                <a:gd name="T82" fmla="*/ 0 h 493"/>
                <a:gd name="T83" fmla="*/ 497 w 497"/>
                <a:gd name="T84" fmla="*/ 493 h 49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97" h="493">
                  <a:moveTo>
                    <a:pt x="0" y="246"/>
                  </a:moveTo>
                  <a:lnTo>
                    <a:pt x="7" y="188"/>
                  </a:lnTo>
                  <a:lnTo>
                    <a:pt x="26" y="132"/>
                  </a:lnTo>
                  <a:lnTo>
                    <a:pt x="63" y="81"/>
                  </a:lnTo>
                  <a:lnTo>
                    <a:pt x="107" y="44"/>
                  </a:lnTo>
                  <a:lnTo>
                    <a:pt x="158" y="15"/>
                  </a:lnTo>
                  <a:lnTo>
                    <a:pt x="217" y="0"/>
                  </a:lnTo>
                  <a:lnTo>
                    <a:pt x="276" y="0"/>
                  </a:lnTo>
                  <a:lnTo>
                    <a:pt x="335" y="15"/>
                  </a:lnTo>
                  <a:lnTo>
                    <a:pt x="386" y="44"/>
                  </a:lnTo>
                  <a:lnTo>
                    <a:pt x="434" y="81"/>
                  </a:lnTo>
                  <a:lnTo>
                    <a:pt x="467" y="132"/>
                  </a:lnTo>
                  <a:lnTo>
                    <a:pt x="489" y="188"/>
                  </a:lnTo>
                  <a:lnTo>
                    <a:pt x="497" y="246"/>
                  </a:lnTo>
                  <a:lnTo>
                    <a:pt x="489" y="305"/>
                  </a:lnTo>
                  <a:lnTo>
                    <a:pt x="467" y="360"/>
                  </a:lnTo>
                  <a:lnTo>
                    <a:pt x="434" y="412"/>
                  </a:lnTo>
                  <a:lnTo>
                    <a:pt x="386" y="452"/>
                  </a:lnTo>
                  <a:lnTo>
                    <a:pt x="335" y="478"/>
                  </a:lnTo>
                  <a:lnTo>
                    <a:pt x="276" y="493"/>
                  </a:lnTo>
                  <a:lnTo>
                    <a:pt x="217" y="493"/>
                  </a:lnTo>
                  <a:lnTo>
                    <a:pt x="158" y="478"/>
                  </a:lnTo>
                  <a:lnTo>
                    <a:pt x="107" y="452"/>
                  </a:lnTo>
                  <a:lnTo>
                    <a:pt x="63" y="412"/>
                  </a:lnTo>
                  <a:lnTo>
                    <a:pt x="26" y="360"/>
                  </a:lnTo>
                  <a:lnTo>
                    <a:pt x="7" y="305"/>
                  </a:lnTo>
                  <a:lnTo>
                    <a:pt x="0" y="246"/>
                  </a:lnTo>
                  <a:close/>
                </a:path>
              </a:pathLst>
            </a:cu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5" name="Line 13"/>
            <p:cNvSpPr>
              <a:spLocks noChangeShapeType="1"/>
            </p:cNvSpPr>
            <p:nvPr/>
          </p:nvSpPr>
          <p:spPr bwMode="auto">
            <a:xfrm flipV="1">
              <a:off x="6827" y="5738"/>
              <a:ext cx="662" cy="1987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6" name="Line 14"/>
            <p:cNvSpPr>
              <a:spLocks noChangeShapeType="1"/>
            </p:cNvSpPr>
            <p:nvPr/>
          </p:nvSpPr>
          <p:spPr bwMode="auto">
            <a:xfrm>
              <a:off x="7489" y="5738"/>
              <a:ext cx="662" cy="1987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7" name="Line 15"/>
            <p:cNvSpPr>
              <a:spLocks noChangeShapeType="1"/>
            </p:cNvSpPr>
            <p:nvPr/>
          </p:nvSpPr>
          <p:spPr bwMode="auto">
            <a:xfrm>
              <a:off x="6827" y="7725"/>
              <a:ext cx="1324" cy="1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Terminologi Graf</a:t>
            </a:r>
            <a:endParaRPr lang="id-ID" dirty="0" smtClean="0"/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b="1" dirty="0" smtClean="0">
                <a:solidFill>
                  <a:srgbClr val="FF0000"/>
                </a:solidFill>
              </a:rPr>
              <a:t>6. Lintasan</a:t>
            </a:r>
          </a:p>
          <a:p>
            <a:r>
              <a:rPr lang="en-US" dirty="0" err="1" smtClean="0"/>
              <a:t>Lintasan</a:t>
            </a:r>
            <a:r>
              <a:rPr lang="en-US" dirty="0" smtClean="0"/>
              <a:t> yang </a:t>
            </a:r>
            <a:r>
              <a:rPr lang="en-US" dirty="0" err="1" smtClean="0"/>
              <a:t>panjangnya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</a:t>
            </a:r>
            <a:r>
              <a:rPr lang="en-US" dirty="0" err="1" smtClean="0"/>
              <a:t>di</a:t>
            </a:r>
            <a:r>
              <a:rPr lang="en-US" i="1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id-ID" dirty="0" smtClean="0"/>
              <a:t>ad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barisan</a:t>
            </a:r>
            <a:r>
              <a:rPr lang="en-US" dirty="0" smtClean="0"/>
              <a:t> </a:t>
            </a:r>
            <a:r>
              <a:rPr lang="en-US" dirty="0" err="1" smtClean="0"/>
              <a:t>berselang-seling</a:t>
            </a:r>
            <a:r>
              <a:rPr lang="en-US" dirty="0" smtClean="0"/>
              <a:t> </a:t>
            </a:r>
            <a:r>
              <a:rPr lang="en-US" dirty="0" err="1" smtClean="0"/>
              <a:t>simpul-simpul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sisi-sisi</a:t>
            </a:r>
            <a:r>
              <a:rPr lang="en-US" dirty="0" smtClean="0"/>
              <a:t> yang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  <a:r>
              <a:rPr lang="en-US" baseline="-25000" dirty="0" smtClean="0"/>
              <a:t>0</a:t>
            </a:r>
            <a:r>
              <a:rPr lang="en-US" dirty="0" smtClean="0"/>
              <a:t>, </a:t>
            </a:r>
            <a:r>
              <a:rPr lang="en-US" i="1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e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,... ,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n</a:t>
            </a:r>
            <a:r>
              <a:rPr lang="en-US" baseline="-25000" dirty="0" smtClean="0"/>
              <a:t> –1</a:t>
            </a:r>
            <a:r>
              <a:rPr lang="en-US" dirty="0" smtClean="0"/>
              <a:t>, </a:t>
            </a:r>
            <a:r>
              <a:rPr lang="en-US" i="1" dirty="0" smtClean="0"/>
              <a:t>e</a:t>
            </a:r>
            <a:r>
              <a:rPr lang="en-US" i="1" baseline="-25000" dirty="0" smtClean="0"/>
              <a:t>n</a:t>
            </a:r>
            <a:r>
              <a:rPr lang="en-US" dirty="0" smtClean="0"/>
              <a:t>,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n</a:t>
            </a:r>
            <a:r>
              <a:rPr lang="en-US" dirty="0" smtClean="0"/>
              <a:t> </a:t>
            </a:r>
            <a:endParaRPr lang="id-ID" dirty="0" smtClean="0"/>
          </a:p>
          <a:p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i="1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 = (</a:t>
            </a:r>
            <a:r>
              <a:rPr lang="en-US" i="1" dirty="0" smtClean="0"/>
              <a:t>v</a:t>
            </a:r>
            <a:r>
              <a:rPr lang="en-US" baseline="-25000" dirty="0" smtClean="0"/>
              <a:t>0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), </a:t>
            </a:r>
            <a:r>
              <a:rPr lang="en-US" i="1" dirty="0" smtClean="0"/>
              <a:t>e</a:t>
            </a:r>
            <a:r>
              <a:rPr lang="en-US" baseline="-25000" dirty="0" smtClean="0"/>
              <a:t>2</a:t>
            </a:r>
            <a:r>
              <a:rPr lang="en-US" dirty="0" smtClean="0"/>
              <a:t> = (</a:t>
            </a:r>
            <a:r>
              <a:rPr lang="en-US" i="1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), ... , </a:t>
            </a:r>
            <a:r>
              <a:rPr lang="en-US" i="1" dirty="0" smtClean="0"/>
              <a:t>e</a:t>
            </a:r>
            <a:r>
              <a:rPr lang="en-US" i="1" baseline="-25000" dirty="0" smtClean="0"/>
              <a:t>n</a:t>
            </a:r>
            <a:r>
              <a:rPr lang="en-US" dirty="0" smtClean="0"/>
              <a:t> = (</a:t>
            </a:r>
            <a:r>
              <a:rPr lang="en-US" i="1" dirty="0" smtClean="0"/>
              <a:t>v</a:t>
            </a:r>
            <a:r>
              <a:rPr lang="en-US" i="1" baseline="-25000" dirty="0" smtClean="0"/>
              <a:t>n</a:t>
            </a:r>
            <a:r>
              <a:rPr lang="en-US" baseline="-25000" dirty="0" smtClean="0"/>
              <a:t>-1</a:t>
            </a:r>
            <a:r>
              <a:rPr lang="en-US" dirty="0" smtClean="0"/>
              <a:t>,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n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sisi-sisi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. 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id-ID" dirty="0" smtClean="0"/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6777317" cy="3508977"/>
          </a:xfrm>
        </p:spPr>
        <p:txBody>
          <a:bodyPr/>
          <a:lstStyle/>
          <a:p>
            <a:r>
              <a:rPr lang="en-US" dirty="0" err="1" smtClean="0"/>
              <a:t>Tinjau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: </a:t>
            </a:r>
            <a:r>
              <a:rPr lang="en-US" dirty="0" err="1" smtClean="0"/>
              <a:t>lintasan</a:t>
            </a:r>
            <a:r>
              <a:rPr lang="en-US" dirty="0" smtClean="0"/>
              <a:t> 1, 2, 4, 3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barisan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(1,2), (2,4), (4,3).</a:t>
            </a:r>
            <a:endParaRPr lang="id-ID" dirty="0" smtClean="0"/>
          </a:p>
          <a:p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Lintasan</a:t>
            </a:r>
            <a:r>
              <a:rPr lang="en-US" dirty="0" smtClean="0"/>
              <a:t> 1, 2, 4, 3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3.</a:t>
            </a:r>
            <a:endParaRPr lang="id-ID" dirty="0" smtClean="0"/>
          </a:p>
          <a:p>
            <a:endParaRPr lang="id-ID" dirty="0" smtClean="0"/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955098"/>
              </p:ext>
            </p:extLst>
          </p:nvPr>
        </p:nvGraphicFramePr>
        <p:xfrm>
          <a:off x="642909" y="3861048"/>
          <a:ext cx="8464309" cy="2711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Document" r:id="rId4" imgW="5486400" imgH="1757520" progId="Word.Document.8">
                  <p:embed/>
                </p:oleObj>
              </mc:Choice>
              <mc:Fallback>
                <p:oleObj name="Document" r:id="rId4" imgW="5486400" imgH="17575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09" y="3861048"/>
                        <a:ext cx="8464309" cy="27112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Lintasan</a:t>
            </a:r>
            <a:endParaRPr lang="en-US" dirty="0" smtClean="0"/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>
          <a:xfrm>
            <a:off x="755576" y="1916832"/>
            <a:ext cx="7488948" cy="3508977"/>
          </a:xfrm>
        </p:spPr>
        <p:txBody>
          <a:bodyPr>
            <a:noAutofit/>
          </a:bodyPr>
          <a:lstStyle/>
          <a:p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yang </a:t>
            </a:r>
            <a:r>
              <a:rPr lang="en-US" dirty="0" err="1" smtClean="0"/>
              <a:t>dilalui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endParaRPr lang="en-US" dirty="0" smtClean="0"/>
          </a:p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b="1" dirty="0" err="1" smtClean="0"/>
              <a:t>Lintasan</a:t>
            </a:r>
            <a:r>
              <a:rPr lang="en-US" b="1" dirty="0" smtClean="0"/>
              <a:t> </a:t>
            </a:r>
            <a:r>
              <a:rPr lang="en-US" b="1" dirty="0" err="1" smtClean="0"/>
              <a:t>Sederhana</a:t>
            </a:r>
            <a:r>
              <a:rPr lang="en-US" b="1" dirty="0" smtClean="0"/>
              <a:t> (simple path)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simpulnya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(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dilalui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kali)</a:t>
            </a:r>
          </a:p>
          <a:p>
            <a:r>
              <a:rPr lang="en-US" dirty="0" err="1" smtClean="0"/>
              <a:t>Lintasan</a:t>
            </a:r>
            <a:r>
              <a:rPr lang="en-US" dirty="0" smtClean="0"/>
              <a:t> yang </a:t>
            </a:r>
            <a:r>
              <a:rPr lang="en-US" dirty="0" err="1" smtClean="0"/>
              <a:t>berawal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berakhir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/>
              <a:t>lintasan</a:t>
            </a:r>
            <a:r>
              <a:rPr lang="en-US" b="1" dirty="0" smtClean="0"/>
              <a:t> </a:t>
            </a:r>
            <a:r>
              <a:rPr lang="en-US" b="1" dirty="0" err="1" smtClean="0"/>
              <a:t>Tertutup</a:t>
            </a:r>
            <a:r>
              <a:rPr lang="en-US" b="1" dirty="0" smtClean="0"/>
              <a:t> (close path)</a:t>
            </a:r>
          </a:p>
          <a:p>
            <a:r>
              <a:rPr lang="en-US" dirty="0" err="1" smtClean="0"/>
              <a:t>Lintasan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berawal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berakhir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/>
              <a:t>lintasan</a:t>
            </a:r>
            <a:r>
              <a:rPr lang="en-US" b="1" dirty="0" smtClean="0"/>
              <a:t> </a:t>
            </a:r>
            <a:r>
              <a:rPr lang="en-US" b="1" dirty="0" err="1" smtClean="0"/>
              <a:t>terbuka</a:t>
            </a:r>
            <a:r>
              <a:rPr lang="en-US" b="1" dirty="0" smtClean="0"/>
              <a:t> (open path)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848872" cy="3508977"/>
          </a:xfrm>
        </p:spPr>
        <p:txBody>
          <a:bodyPr/>
          <a:lstStyle/>
          <a:p>
            <a:r>
              <a:rPr lang="en-US" sz="2800" dirty="0" err="1" smtClean="0"/>
              <a:t>Pada</a:t>
            </a:r>
            <a:r>
              <a:rPr lang="en-US" sz="2800" dirty="0" smtClean="0"/>
              <a:t> G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 err="1" smtClean="0"/>
              <a:t>lintasan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1,2,4,3 : </a:t>
            </a:r>
            <a:r>
              <a:rPr lang="en-US" sz="2800" dirty="0" err="1" smtClean="0"/>
              <a:t>lintasan</a:t>
            </a:r>
            <a:r>
              <a:rPr lang="en-US" sz="2800" dirty="0" smtClean="0"/>
              <a:t> </a:t>
            </a:r>
            <a:r>
              <a:rPr lang="en-US" sz="2800" dirty="0" err="1" smtClean="0"/>
              <a:t>sederhana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 </a:t>
            </a:r>
            <a:r>
              <a:rPr lang="en-US" sz="2800" dirty="0" err="1" smtClean="0"/>
              <a:t>lintasan</a:t>
            </a:r>
            <a:r>
              <a:rPr lang="en-US" sz="2800" dirty="0" smtClean="0"/>
              <a:t> </a:t>
            </a:r>
            <a:r>
              <a:rPr lang="en-US" sz="2800" dirty="0" err="1" smtClean="0"/>
              <a:t>terbuka</a:t>
            </a:r>
            <a:endParaRPr lang="en-US" sz="2800" dirty="0" smtClean="0"/>
          </a:p>
          <a:p>
            <a:r>
              <a:rPr lang="en-US" sz="2800" dirty="0" smtClean="0"/>
              <a:t>1,2,4,3,1 : </a:t>
            </a:r>
            <a:r>
              <a:rPr lang="en-US" sz="2800" dirty="0" err="1" smtClean="0"/>
              <a:t>lintasan</a:t>
            </a:r>
            <a:r>
              <a:rPr lang="en-US" sz="2800" dirty="0" smtClean="0"/>
              <a:t> </a:t>
            </a:r>
            <a:r>
              <a:rPr lang="en-US" sz="2800" dirty="0" err="1" smtClean="0"/>
              <a:t>sederhana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lintasan</a:t>
            </a:r>
            <a:r>
              <a:rPr lang="en-US" sz="2800" dirty="0" smtClean="0"/>
              <a:t> </a:t>
            </a:r>
            <a:r>
              <a:rPr lang="en-US" sz="2800" dirty="0" err="1" smtClean="0"/>
              <a:t>tertutup</a:t>
            </a:r>
            <a:endParaRPr lang="en-US" sz="2800" dirty="0" smtClean="0"/>
          </a:p>
          <a:p>
            <a:r>
              <a:rPr lang="en-US" sz="2800" dirty="0" smtClean="0"/>
              <a:t>1,2,4,3,2 : 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lintasan</a:t>
            </a:r>
            <a:r>
              <a:rPr lang="en-US" sz="2800" dirty="0" smtClean="0"/>
              <a:t> </a:t>
            </a:r>
            <a:r>
              <a:rPr lang="en-US" sz="2800" dirty="0" err="1" smtClean="0"/>
              <a:t>sedernana</a:t>
            </a:r>
            <a:r>
              <a:rPr lang="en-US" sz="2800" dirty="0" smtClean="0"/>
              <a:t>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lintasan</a:t>
            </a:r>
            <a:r>
              <a:rPr lang="en-US" sz="2800" dirty="0" smtClean="0"/>
              <a:t> </a:t>
            </a:r>
            <a:r>
              <a:rPr lang="en-US" sz="2800" dirty="0" err="1" smtClean="0"/>
              <a:t>terbuka</a:t>
            </a:r>
            <a:endParaRPr lang="en-US" sz="2800" dirty="0" smtClean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6404819"/>
              </p:ext>
            </p:extLst>
          </p:nvPr>
        </p:nvGraphicFramePr>
        <p:xfrm>
          <a:off x="899592" y="4365104"/>
          <a:ext cx="7315200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Document" r:id="rId4" imgW="5486400" imgH="1757520" progId="Word.Document.8">
                  <p:embed/>
                </p:oleObj>
              </mc:Choice>
              <mc:Fallback>
                <p:oleObj name="Document" r:id="rId4" imgW="5486400" imgH="175752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365104"/>
                        <a:ext cx="7315200" cy="234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024744" cy="638944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Terminologi Graf</a:t>
            </a:r>
            <a:endParaRPr lang="id-ID" dirty="0" smtClean="0"/>
          </a:p>
        </p:txBody>
      </p:sp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7992888" cy="350897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d-ID" b="1" dirty="0" smtClean="0">
                <a:solidFill>
                  <a:srgbClr val="FF0000"/>
                </a:solidFill>
              </a:rPr>
              <a:t>7. Sirkuit</a:t>
            </a:r>
          </a:p>
          <a:p>
            <a:r>
              <a:rPr lang="en-US" sz="2800" dirty="0" err="1" smtClean="0"/>
              <a:t>Lintasan</a:t>
            </a:r>
            <a:r>
              <a:rPr lang="en-US" sz="2800" dirty="0" smtClean="0"/>
              <a:t> yang </a:t>
            </a:r>
            <a:r>
              <a:rPr lang="en-US" sz="2800" b="1" dirty="0" err="1" smtClean="0"/>
              <a:t>berawal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berakhir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simpul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b="1" dirty="0" err="1" smtClean="0"/>
              <a:t>sirkuit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b="1" dirty="0" err="1" smtClean="0"/>
              <a:t>siklus</a:t>
            </a:r>
            <a:r>
              <a:rPr lang="en-US" sz="2800" dirty="0" smtClean="0"/>
              <a:t>. </a:t>
            </a:r>
            <a:endParaRPr lang="id-ID" sz="2800" dirty="0" smtClean="0"/>
          </a:p>
          <a:p>
            <a:r>
              <a:rPr lang="en-US" sz="2800" dirty="0" err="1" smtClean="0"/>
              <a:t>Tinjau</a:t>
            </a:r>
            <a:r>
              <a:rPr lang="en-US" sz="2800" dirty="0" smtClean="0"/>
              <a:t> </a:t>
            </a:r>
            <a:r>
              <a:rPr lang="en-US" sz="2800" dirty="0" err="1" smtClean="0"/>
              <a:t>graf</a:t>
            </a:r>
            <a:r>
              <a:rPr lang="en-US" sz="2800" dirty="0" smtClean="0"/>
              <a:t> </a:t>
            </a:r>
            <a:r>
              <a:rPr lang="en-US" sz="2800" i="1" dirty="0" smtClean="0"/>
              <a:t>G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: 1, 2, 3, 1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sirkuit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r>
              <a:rPr lang="en-US" sz="2800" b="1" dirty="0" err="1" smtClean="0"/>
              <a:t>Panjang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sirkuit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b="1" i="1" dirty="0" err="1" smtClean="0"/>
              <a:t>jumlah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sisi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dalam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sirkuit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 </a:t>
            </a:r>
            <a:r>
              <a:rPr lang="en-US" sz="2800" dirty="0" err="1" smtClean="0"/>
              <a:t>Sirkuit</a:t>
            </a:r>
            <a:r>
              <a:rPr lang="en-US" sz="2800" dirty="0" smtClean="0"/>
              <a:t> 1, 2, 3, 1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i="1" dirty="0" smtClean="0"/>
              <a:t>G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 3</a:t>
            </a:r>
            <a:endParaRPr lang="id-ID" sz="2800" dirty="0" smtClean="0"/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409816"/>
              </p:ext>
            </p:extLst>
          </p:nvPr>
        </p:nvGraphicFramePr>
        <p:xfrm>
          <a:off x="1043608" y="4293096"/>
          <a:ext cx="7253288" cy="231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Document" r:id="rId4" imgW="5491805" imgH="1760312" progId="Word.Document.8">
                  <p:embed/>
                </p:oleObj>
              </mc:Choice>
              <mc:Fallback>
                <p:oleObj name="Document" r:id="rId4" imgW="5491805" imgH="1760312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293096"/>
                        <a:ext cx="7253288" cy="231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692696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SubGraf dan Komplemen</a:t>
            </a:r>
            <a:endParaRPr lang="id-ID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9552" y="1340768"/>
            <a:ext cx="7848872" cy="4176464"/>
          </a:xfrm>
        </p:spPr>
        <p:txBody>
          <a:bodyPr/>
          <a:lstStyle/>
          <a:p>
            <a:pPr algn="just"/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 = (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E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. </a:t>
            </a:r>
            <a:r>
              <a:rPr lang="en-US" i="1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 = (</a:t>
            </a:r>
            <a:r>
              <a:rPr lang="en-US" i="1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/>
              <a:t>SubGraf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  <a:r>
              <a:rPr lang="en-US" baseline="-25000" dirty="0" smtClean="0"/>
              <a:t>1 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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</a:t>
            </a:r>
            <a:r>
              <a:rPr lang="en-US" dirty="0" smtClean="0"/>
              <a:t> </a:t>
            </a:r>
            <a:r>
              <a:rPr lang="en-US" i="1" dirty="0" smtClean="0"/>
              <a:t>E</a:t>
            </a:r>
            <a:r>
              <a:rPr lang="en-US" dirty="0" smtClean="0"/>
              <a:t>.</a:t>
            </a:r>
          </a:p>
          <a:p>
            <a:pPr algn="just"/>
            <a:endParaRPr lang="id-ID" dirty="0" smtClean="0"/>
          </a:p>
          <a:p>
            <a:pPr algn="just"/>
            <a:r>
              <a:rPr lang="en-US" dirty="0" smtClean="0"/>
              <a:t> </a:t>
            </a:r>
            <a:r>
              <a:rPr lang="en-US" b="1" dirty="0" err="1" smtClean="0"/>
              <a:t>Komplemen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b="1" dirty="0" err="1" smtClean="0"/>
              <a:t>SubGraf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 = (</a:t>
            </a:r>
            <a:r>
              <a:rPr lang="en-US" i="1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i="1" dirty="0" smtClean="0"/>
              <a:t>E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i="1" dirty="0" smtClean="0"/>
              <a:t>E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r>
              <a:rPr lang="en-US" i="1" dirty="0" smtClean="0"/>
              <a:t>E</a:t>
            </a:r>
            <a:r>
              <a:rPr lang="en-US" dirty="0" smtClean="0"/>
              <a:t> - </a:t>
            </a:r>
            <a:r>
              <a:rPr lang="en-US" i="1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anggota-anggota</a:t>
            </a:r>
            <a:r>
              <a:rPr lang="en-US" dirty="0" smtClean="0"/>
              <a:t> </a:t>
            </a:r>
            <a:r>
              <a:rPr lang="en-US" i="1" dirty="0" smtClean="0"/>
              <a:t>E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bersisian</a:t>
            </a:r>
            <a:r>
              <a:rPr lang="en-US" dirty="0" smtClean="0"/>
              <a:t> </a:t>
            </a:r>
            <a:r>
              <a:rPr lang="en-US" dirty="0" err="1" smtClean="0"/>
              <a:t>dengannya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4572008"/>
            <a:ext cx="1543032" cy="500066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Graf G</a:t>
            </a:r>
            <a:r>
              <a:rPr lang="id-ID" baseline="-25000" dirty="0" smtClean="0"/>
              <a:t>1</a:t>
            </a:r>
            <a:endParaRPr lang="id-ID" baseline="-25000" dirty="0"/>
          </a:p>
        </p:txBody>
      </p:sp>
      <p:graphicFrame>
        <p:nvGraphicFramePr>
          <p:cNvPr id="1003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695982"/>
              </p:ext>
            </p:extLst>
          </p:nvPr>
        </p:nvGraphicFramePr>
        <p:xfrm>
          <a:off x="301572" y="1124744"/>
          <a:ext cx="8540855" cy="2786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9" name="Visio" r:id="rId3" imgW="4865751" imgH="1690878" progId="">
                  <p:embed/>
                </p:oleObj>
              </mc:Choice>
              <mc:Fallback>
                <p:oleObj name="Visio" r:id="rId3" imgW="4865751" imgH="1690878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572" y="1124744"/>
                        <a:ext cx="8540855" cy="27860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786050" y="4572008"/>
            <a:ext cx="35719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Upagraf (subgraf)G</a:t>
            </a:r>
            <a:r>
              <a:rPr kumimoji="0" lang="id-ID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id-ID" sz="2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286512" y="4572008"/>
            <a:ext cx="285748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Komplemen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id-ID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id-ID" sz="2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07007" y="76470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SubGraf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Rentang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74389"/>
            <a:ext cx="8229600" cy="4525963"/>
          </a:xfrm>
        </p:spPr>
        <p:txBody>
          <a:bodyPr/>
          <a:lstStyle/>
          <a:p>
            <a:r>
              <a:rPr lang="en-US" dirty="0" err="1" smtClean="0"/>
              <a:t>SubGraf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baseline="-25000" dirty="0" smtClean="0"/>
              <a:t>1 </a:t>
            </a:r>
            <a:r>
              <a:rPr lang="en-US" dirty="0" smtClean="0"/>
              <a:t>= (</a:t>
            </a:r>
            <a:r>
              <a:rPr lang="en-US" i="1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 = (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E</a:t>
            </a:r>
            <a:r>
              <a:rPr lang="en-US" dirty="0" smtClean="0"/>
              <a:t>)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b="1" dirty="0" err="1" smtClean="0"/>
              <a:t>SubGraf</a:t>
            </a:r>
            <a:r>
              <a:rPr lang="en-US" b="1" dirty="0" smtClean="0"/>
              <a:t> </a:t>
            </a:r>
            <a:r>
              <a:rPr lang="en-US" b="1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  <a:r>
              <a:rPr lang="en-US" baseline="-25000" dirty="0" smtClean="0"/>
              <a:t>1 </a:t>
            </a:r>
            <a:r>
              <a:rPr lang="en-US" dirty="0" smtClean="0"/>
              <a:t>=</a:t>
            </a:r>
            <a:r>
              <a:rPr lang="en-US" i="1" dirty="0" smtClean="0"/>
              <a:t>V</a:t>
            </a:r>
            <a:r>
              <a:rPr lang="en-US" dirty="0" smtClean="0"/>
              <a:t> (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). </a:t>
            </a:r>
            <a:endParaRPr lang="id-ID" dirty="0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500034" y="3429000"/>
          <a:ext cx="8001056" cy="2490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3" name="Visio" r:id="rId3" imgW="3958590" imgH="1468374" progId="">
                  <p:embed/>
                </p:oleObj>
              </mc:Choice>
              <mc:Fallback>
                <p:oleObj name="Visio" r:id="rId3" imgW="3958590" imgH="1468374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3429000"/>
                        <a:ext cx="8001056" cy="24908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28662" y="5786454"/>
            <a:ext cx="154303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Graf G</a:t>
            </a:r>
            <a:r>
              <a:rPr kumimoji="0" lang="id-ID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id-ID" sz="2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059832" y="5786454"/>
            <a:ext cx="27940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Upagraf Rentang G</a:t>
            </a:r>
            <a:r>
              <a:rPr kumimoji="0" lang="id-ID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id-ID" sz="20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072198" y="5072074"/>
            <a:ext cx="2532250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Bukan Upagraf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Rentang G</a:t>
            </a:r>
            <a:r>
              <a:rPr kumimoji="0" lang="id-ID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id-ID" sz="20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Cut-Set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 smtClean="0"/>
              <a:t>Cut-set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yang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dibuang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terhubung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i="1" dirty="0" smtClean="0"/>
              <a:t>cut-set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. </a:t>
            </a:r>
            <a:endParaRPr lang="id-ID" dirty="0" smtClean="0"/>
          </a:p>
          <a:p>
            <a:pPr algn="just"/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i="1" dirty="0" smtClean="0"/>
              <a:t>cut-set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terhubung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26"/>
          <p:cNvSpPr>
            <a:spLocks noGrp="1"/>
          </p:cNvSpPr>
          <p:nvPr>
            <p:ph type="title"/>
          </p:nvPr>
        </p:nvSpPr>
        <p:spPr>
          <a:xfrm>
            <a:off x="611560" y="764704"/>
            <a:ext cx="7024744" cy="4571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Pendahuluan</a:t>
            </a:r>
            <a:endParaRPr lang="en-GB" b="1" dirty="0" smtClean="0">
              <a:solidFill>
                <a:schemeClr val="hlink"/>
              </a:solidFill>
            </a:endParaRPr>
          </a:p>
        </p:txBody>
      </p:sp>
      <p:sp>
        <p:nvSpPr>
          <p:cNvPr id="64515" name="Content Placeholder 3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3971925"/>
          </a:xfrm>
        </p:spPr>
        <p:txBody>
          <a:bodyPr/>
          <a:lstStyle/>
          <a:p>
            <a:r>
              <a:rPr lang="en-US" dirty="0" smtClean="0"/>
              <a:t>Graf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i="1" dirty="0" err="1" smtClean="0"/>
              <a:t>merepresentasikan</a:t>
            </a:r>
            <a:r>
              <a:rPr lang="en-US" dirty="0" smtClean="0"/>
              <a:t> </a:t>
            </a:r>
            <a:r>
              <a:rPr lang="en-US" b="1" dirty="0" err="1" smtClean="0"/>
              <a:t>objek-objek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objek-objek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yang </a:t>
            </a:r>
            <a:r>
              <a:rPr lang="en-US" b="1" dirty="0" err="1" smtClean="0"/>
              <a:t>menyatakan</a:t>
            </a:r>
            <a:r>
              <a:rPr lang="en-US" b="1" dirty="0" smtClean="0"/>
              <a:t> </a:t>
            </a:r>
            <a:r>
              <a:rPr lang="en-US" b="1" dirty="0" err="1" smtClean="0"/>
              <a:t>peta</a:t>
            </a:r>
            <a:r>
              <a:rPr lang="en-US" b="1" dirty="0" smtClean="0"/>
              <a:t> </a:t>
            </a:r>
            <a:r>
              <a:rPr lang="en-US" b="1" dirty="0" err="1" smtClean="0"/>
              <a:t>jaringan</a:t>
            </a:r>
            <a:r>
              <a:rPr lang="en-US" b="1" dirty="0" smtClean="0"/>
              <a:t> </a:t>
            </a:r>
            <a:r>
              <a:rPr lang="en-US" b="1" dirty="0" err="1" smtClean="0"/>
              <a:t>jalan</a:t>
            </a:r>
            <a:r>
              <a:rPr lang="en-US" b="1" dirty="0" smtClean="0"/>
              <a:t> </a:t>
            </a:r>
            <a:r>
              <a:rPr lang="en-US" b="1" dirty="0" err="1" smtClean="0"/>
              <a:t>raya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Tengah.</a:t>
            </a:r>
          </a:p>
          <a:p>
            <a:endParaRPr lang="en-US" b="1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776864" cy="3508977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graf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bawah</a:t>
            </a:r>
            <a:r>
              <a:rPr lang="en-US" sz="2800" dirty="0" smtClean="0"/>
              <a:t>, {(1,2), (1,5), (3,5), (3,4)}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i="1" dirty="0" smtClean="0"/>
              <a:t>cut-set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{(1,2), (2,5)}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i="1" dirty="0" smtClean="0"/>
              <a:t>cut-set</a:t>
            </a:r>
            <a:r>
              <a:rPr lang="en-US" sz="2800" dirty="0" smtClean="0"/>
              <a:t>, {(1,3), (1,5), (1,2)}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i="1" dirty="0" smtClean="0"/>
              <a:t>cut-set</a:t>
            </a:r>
            <a:r>
              <a:rPr lang="en-US" sz="2800" dirty="0" smtClean="0"/>
              <a:t>, {(2,6)}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i="1" dirty="0" smtClean="0"/>
              <a:t>cut-set</a:t>
            </a:r>
            <a:r>
              <a:rPr lang="en-US" sz="2800" dirty="0" smtClean="0"/>
              <a:t>, </a:t>
            </a:r>
            <a:endParaRPr lang="id-ID" sz="2800" dirty="0" smtClean="0"/>
          </a:p>
          <a:p>
            <a:r>
              <a:rPr lang="en-US" sz="2800" dirty="0" smtClean="0"/>
              <a:t> {(1,2), (2,5), (4,5)} </a:t>
            </a:r>
            <a:r>
              <a:rPr lang="en-US" sz="2800" u="sng" dirty="0" err="1" smtClean="0"/>
              <a:t>bukan</a:t>
            </a:r>
            <a:r>
              <a:rPr lang="en-US" sz="2800" u="sng" dirty="0" smtClean="0"/>
              <a:t> </a:t>
            </a:r>
            <a:r>
              <a:rPr lang="en-US" sz="2800" i="1" u="sng" dirty="0" smtClean="0"/>
              <a:t>cut-set</a:t>
            </a:r>
            <a:r>
              <a:rPr lang="en-US" sz="2800" i="1" dirty="0" smtClean="0"/>
              <a:t> </a:t>
            </a:r>
            <a:r>
              <a:rPr lang="en-US" sz="2800" dirty="0" err="1" smtClean="0"/>
              <a:t>sebab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bagiannya</a:t>
            </a:r>
            <a:r>
              <a:rPr lang="en-US" sz="2800" dirty="0" smtClean="0"/>
              <a:t>, {(1,2), (2,5)}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i="1" dirty="0" smtClean="0"/>
              <a:t>cut-set</a:t>
            </a:r>
            <a:r>
              <a:rPr lang="en-US" sz="2800" dirty="0" smtClean="0"/>
              <a:t>. </a:t>
            </a:r>
            <a:endParaRPr lang="id-ID" sz="2800" dirty="0"/>
          </a:p>
        </p:txBody>
      </p:sp>
      <p:graphicFrame>
        <p:nvGraphicFramePr>
          <p:cNvPr id="101378" name="Object 2"/>
          <p:cNvGraphicFramePr>
            <a:graphicFrameLocks noChangeAspect="1"/>
          </p:cNvGraphicFramePr>
          <p:nvPr/>
        </p:nvGraphicFramePr>
        <p:xfrm>
          <a:off x="571472" y="4420650"/>
          <a:ext cx="8001056" cy="1937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7" name="Visio" r:id="rId3" imgW="5101590" imgH="1258824" progId="">
                  <p:embed/>
                </p:oleObj>
              </mc:Choice>
              <mc:Fallback>
                <p:oleObj name="Visio" r:id="rId3" imgW="5101590" imgH="1258824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4420650"/>
                        <a:ext cx="8001056" cy="19373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Graf Berbobot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Graf </a:t>
            </a:r>
            <a:r>
              <a:rPr lang="en-US" dirty="0" err="1" smtClean="0"/>
              <a:t>berbobot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yang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sisinya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bobot</a:t>
            </a:r>
            <a:r>
              <a:rPr lang="en-US" dirty="0" smtClean="0"/>
              <a:t> </a:t>
            </a:r>
            <a:endParaRPr lang="id-ID" dirty="0" smtClean="0"/>
          </a:p>
          <a:p>
            <a:r>
              <a:rPr lang="id-ID" b="1" dirty="0" smtClean="0"/>
              <a:t>Contoh:</a:t>
            </a:r>
          </a:p>
          <a:p>
            <a:endParaRPr lang="id-ID" dirty="0" smtClean="0"/>
          </a:p>
          <a:p>
            <a:endParaRPr lang="id-ID" dirty="0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2428860" y="3143248"/>
          <a:ext cx="3071834" cy="3193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1" name="Visio" r:id="rId3" imgW="1665351" imgH="1732026" progId="">
                  <p:embed/>
                </p:oleObj>
              </mc:Choice>
              <mc:Fallback>
                <p:oleObj name="Visio" r:id="rId3" imgW="1665351" imgH="173202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3143248"/>
                        <a:ext cx="3071834" cy="31938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/>
          </p:cNvSpPr>
          <p:nvPr>
            <p:ph type="title"/>
          </p:nvPr>
        </p:nvSpPr>
        <p:spPr>
          <a:xfrm>
            <a:off x="539552" y="836712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Lintasan dan Sirkuit Euler</a:t>
            </a:r>
            <a:endParaRPr lang="en-GB" sz="3600" dirty="0" smtClean="0"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412776"/>
            <a:ext cx="8208912" cy="4525963"/>
          </a:xfrm>
        </p:spPr>
        <p:txBody>
          <a:bodyPr/>
          <a:lstStyle/>
          <a:p>
            <a:pPr lvl="0" algn="just"/>
            <a:r>
              <a:rPr lang="en-US" b="1" dirty="0" err="1" smtClean="0"/>
              <a:t>Lintasan</a:t>
            </a:r>
            <a:r>
              <a:rPr lang="en-US" b="1" dirty="0" smtClean="0"/>
              <a:t> Euler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yang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kali. </a:t>
            </a:r>
            <a:endParaRPr lang="id-ID" dirty="0" smtClean="0"/>
          </a:p>
          <a:p>
            <a:pPr lvl="0" algn="just"/>
            <a:r>
              <a:rPr lang="en-US" b="1" dirty="0" err="1" smtClean="0"/>
              <a:t>Sirkuit</a:t>
            </a:r>
            <a:r>
              <a:rPr lang="en-US" b="1" dirty="0" smtClean="0"/>
              <a:t> Euler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sirkuit</a:t>
            </a:r>
            <a:r>
              <a:rPr lang="en-US" dirty="0" smtClean="0"/>
              <a:t> yang </a:t>
            </a:r>
            <a:r>
              <a:rPr lang="en-US" dirty="0" err="1" smtClean="0"/>
              <a:t>melewati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kali.</a:t>
            </a:r>
            <a:endParaRPr lang="id-ID" dirty="0" smtClean="0"/>
          </a:p>
          <a:p>
            <a:pPr algn="just"/>
            <a:r>
              <a:rPr lang="en-US" dirty="0" smtClean="0"/>
              <a:t> Graf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sirkuit</a:t>
            </a:r>
            <a:r>
              <a:rPr lang="en-US" dirty="0" smtClean="0"/>
              <a:t> Euler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Euler</a:t>
            </a:r>
            <a:r>
              <a:rPr lang="en-US" dirty="0" smtClean="0"/>
              <a:t> (</a:t>
            </a:r>
            <a:r>
              <a:rPr lang="en-US" i="1" dirty="0" err="1" smtClean="0"/>
              <a:t>Eulerian</a:t>
            </a:r>
            <a:r>
              <a:rPr lang="en-US" i="1" dirty="0" smtClean="0"/>
              <a:t> graph</a:t>
            </a:r>
            <a:r>
              <a:rPr lang="en-US" dirty="0" smtClean="0"/>
              <a:t>). Graf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Euler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b="1" dirty="0" smtClean="0"/>
              <a:t>semi-Euler</a:t>
            </a:r>
            <a:r>
              <a:rPr lang="en-US" dirty="0" smtClean="0"/>
              <a:t> (</a:t>
            </a:r>
            <a:r>
              <a:rPr lang="en-US" i="1" dirty="0" smtClean="0"/>
              <a:t>semi-</a:t>
            </a:r>
            <a:r>
              <a:rPr lang="en-US" i="1" dirty="0" err="1" smtClean="0"/>
              <a:t>Eulerian</a:t>
            </a:r>
            <a:r>
              <a:rPr lang="en-US" i="1" dirty="0" smtClean="0"/>
              <a:t> graph</a:t>
            </a:r>
            <a:r>
              <a:rPr lang="en-US" dirty="0" smtClean="0"/>
              <a:t>).</a:t>
            </a:r>
            <a:endParaRPr lang="id-ID" dirty="0" smtClean="0"/>
          </a:p>
          <a:p>
            <a:pPr algn="just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764704"/>
            <a:ext cx="7024744" cy="1143000"/>
          </a:xfrm>
        </p:spPr>
        <p:txBody>
          <a:bodyPr/>
          <a:lstStyle/>
          <a:p>
            <a:r>
              <a:rPr lang="id-ID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Lintasan dan Sirkuit Euler Pada Graf Tidak Berarah</a:t>
            </a:r>
            <a:endParaRPr lang="id-ID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5257800"/>
          </a:xfrm>
        </p:spPr>
        <p:txBody>
          <a:bodyPr/>
          <a:lstStyle/>
          <a:p>
            <a:r>
              <a:rPr lang="en-US" dirty="0" smtClean="0"/>
              <a:t>Graf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berarah</a:t>
            </a:r>
            <a:r>
              <a:rPr lang="en-US" dirty="0" smtClean="0"/>
              <a:t>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lintasan</a:t>
            </a:r>
            <a:r>
              <a:rPr lang="en-US" b="1" dirty="0" smtClean="0"/>
              <a:t> Euler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Terhubung</a:t>
            </a:r>
            <a:endParaRPr lang="en-US" dirty="0" smtClean="0"/>
          </a:p>
          <a:p>
            <a:pPr lvl="1"/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b="1" dirty="0" err="1" smtClean="0"/>
              <a:t>dua</a:t>
            </a:r>
            <a:r>
              <a:rPr lang="en-US" b="1" dirty="0" smtClean="0"/>
              <a:t> </a:t>
            </a:r>
            <a:r>
              <a:rPr lang="en-US" b="1" dirty="0" err="1" smtClean="0"/>
              <a:t>buah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</a:t>
            </a:r>
            <a:r>
              <a:rPr lang="en-US" b="1" dirty="0" err="1" smtClean="0"/>
              <a:t>berderajat</a:t>
            </a:r>
            <a:r>
              <a:rPr lang="en-US" b="1" dirty="0" smtClean="0"/>
              <a:t> </a:t>
            </a:r>
            <a:r>
              <a:rPr lang="en-US" b="1" dirty="0" err="1" smtClean="0"/>
              <a:t>ganjil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endParaRPr lang="en-US" dirty="0" smtClean="0"/>
          </a:p>
          <a:p>
            <a:pPr lvl="1"/>
            <a:r>
              <a:rPr lang="en-US" b="1" dirty="0" err="1" smtClean="0"/>
              <a:t>setiap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</a:t>
            </a:r>
            <a:r>
              <a:rPr lang="en-US" b="1" dirty="0" err="1" smtClean="0"/>
              <a:t>berderajat</a:t>
            </a:r>
            <a:r>
              <a:rPr lang="en-US" b="1" dirty="0" smtClean="0"/>
              <a:t> </a:t>
            </a:r>
            <a:r>
              <a:rPr lang="en-US" b="1" dirty="0" err="1" smtClean="0"/>
              <a:t>genap</a:t>
            </a:r>
            <a:r>
              <a:rPr lang="en-US" b="1" dirty="0" smtClean="0"/>
              <a:t>. </a:t>
            </a:r>
          </a:p>
          <a:p>
            <a:r>
              <a:rPr lang="en-US" dirty="0" smtClean="0"/>
              <a:t>Graf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berarah</a:t>
            </a:r>
            <a:r>
              <a:rPr lang="en-US" dirty="0" smtClean="0"/>
              <a:t> </a:t>
            </a:r>
            <a:r>
              <a:rPr lang="en-US" i="1" dirty="0" smtClean="0"/>
              <a:t>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sirkuit</a:t>
            </a:r>
            <a:r>
              <a:rPr lang="en-US" dirty="0" smtClean="0"/>
              <a:t> Euler </a:t>
            </a:r>
            <a:r>
              <a:rPr lang="en-US" b="1" dirty="0" smtClean="0"/>
              <a:t>(Graf Euler)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b="1" dirty="0" err="1" smtClean="0"/>
              <a:t>setiap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</a:t>
            </a:r>
            <a:r>
              <a:rPr lang="en-US" b="1" dirty="0" err="1" smtClean="0"/>
              <a:t>berderajat</a:t>
            </a:r>
            <a:r>
              <a:rPr lang="en-US" b="1" dirty="0" smtClean="0"/>
              <a:t> </a:t>
            </a:r>
            <a:r>
              <a:rPr lang="en-US" b="1" dirty="0" err="1" smtClean="0"/>
              <a:t>genap</a:t>
            </a:r>
            <a:r>
              <a:rPr lang="en-US" b="1" dirty="0" smtClean="0"/>
              <a:t>.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27584" y="1772816"/>
            <a:ext cx="3419856" cy="349300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euler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graf</a:t>
            </a:r>
            <a:r>
              <a:rPr lang="en-US" dirty="0" smtClean="0"/>
              <a:t> G!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68993" y="1603969"/>
            <a:ext cx="3419856" cy="34930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 smtClean="0"/>
              <a:t>Solusi</a:t>
            </a:r>
            <a:r>
              <a:rPr lang="en-US" b="1" dirty="0" smtClean="0"/>
              <a:t>: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3, 1, 2, 3, 4, 1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1, 3, 2, 1, 4, 3 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r>
              <a:rPr lang="en-US" b="1" dirty="0" err="1" smtClean="0"/>
              <a:t>Catatan</a:t>
            </a:r>
            <a:r>
              <a:rPr lang="en-US" b="1" dirty="0" smtClean="0"/>
              <a:t>:</a:t>
            </a:r>
          </a:p>
          <a:p>
            <a:pPr marL="514350" indent="-514350"/>
            <a:r>
              <a:rPr lang="en-US" b="1" dirty="0" smtClean="0"/>
              <a:t>Graf G </a:t>
            </a:r>
            <a:r>
              <a:rPr lang="en-US" b="1" dirty="0" err="1" smtClean="0"/>
              <a:t>memiliki</a:t>
            </a:r>
            <a:r>
              <a:rPr lang="en-US" b="1" dirty="0" smtClean="0"/>
              <a:t> 2 </a:t>
            </a:r>
            <a:r>
              <a:rPr lang="en-US" b="1" dirty="0" err="1" smtClean="0"/>
              <a:t>buah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</a:t>
            </a:r>
            <a:r>
              <a:rPr lang="en-US" b="1" dirty="0" err="1" smtClean="0"/>
              <a:t>berderajat</a:t>
            </a:r>
            <a:r>
              <a:rPr lang="en-US" b="1" dirty="0" smtClean="0"/>
              <a:t> </a:t>
            </a:r>
            <a:r>
              <a:rPr lang="en-US" b="1" dirty="0" err="1" smtClean="0"/>
              <a:t>ganjil</a:t>
            </a:r>
            <a:r>
              <a:rPr lang="en-US" b="1" dirty="0" smtClean="0"/>
              <a:t> (</a:t>
            </a:r>
            <a:r>
              <a:rPr lang="en-US" b="1" dirty="0" err="1" smtClean="0"/>
              <a:t>simpul</a:t>
            </a:r>
            <a:r>
              <a:rPr lang="en-US" b="1" dirty="0" smtClean="0"/>
              <a:t> 1 </a:t>
            </a:r>
            <a:r>
              <a:rPr lang="en-US" b="1" dirty="0" err="1" smtClean="0"/>
              <a:t>dan</a:t>
            </a:r>
            <a:r>
              <a:rPr lang="en-US" b="1" dirty="0" smtClean="0"/>
              <a:t> 3)</a:t>
            </a: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7765" name="Object 5"/>
          <p:cNvGraphicFramePr>
            <a:graphicFrameLocks noChangeAspect="1"/>
          </p:cNvGraphicFramePr>
          <p:nvPr/>
        </p:nvGraphicFramePr>
        <p:xfrm>
          <a:off x="571472" y="2214554"/>
          <a:ext cx="3206173" cy="2286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5" name="Visio" r:id="rId3" imgW="1704975" imgH="1215390" progId="">
                  <p:embed/>
                </p:oleObj>
              </mc:Choice>
              <mc:Fallback>
                <p:oleObj name="Visio" r:id="rId3" imgW="1704975" imgH="121539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2214554"/>
                        <a:ext cx="3206173" cy="22860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 rot="10800000" flipV="1">
            <a:off x="1285852" y="2714620"/>
            <a:ext cx="1714512" cy="127170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1301618" y="2658948"/>
            <a:ext cx="1714512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1309992" y="3960598"/>
            <a:ext cx="1714512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50793" y="3278241"/>
            <a:ext cx="1285884" cy="1576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2396837" y="3278241"/>
            <a:ext cx="1285884" cy="1576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600200"/>
            <a:ext cx="3890142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Sirkuit</a:t>
            </a:r>
            <a:r>
              <a:rPr lang="en-US" dirty="0" smtClean="0"/>
              <a:t> Euler </a:t>
            </a:r>
          </a:p>
          <a:p>
            <a:pPr>
              <a:buNone/>
            </a:pPr>
            <a:r>
              <a:rPr lang="en-US" dirty="0" err="1" smtClean="0"/>
              <a:t>graf</a:t>
            </a:r>
            <a:r>
              <a:rPr lang="en-US" dirty="0" smtClean="0"/>
              <a:t> G!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716016" y="1150252"/>
            <a:ext cx="3744416" cy="4525963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Solusi</a:t>
            </a:r>
            <a:r>
              <a:rPr lang="en-US" b="1" dirty="0" smtClean="0"/>
              <a:t>: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1, 2, 3, 4, 7, 3, 5, 7, 6, 5, 2, 6, 1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 ? Ada </a:t>
            </a:r>
            <a:r>
              <a:rPr lang="en-US" dirty="0" err="1" smtClean="0"/>
              <a:t>lagi</a:t>
            </a:r>
            <a:r>
              <a:rPr lang="en-US" dirty="0" smtClean="0"/>
              <a:t> ?</a:t>
            </a:r>
          </a:p>
          <a:p>
            <a:pPr marL="514350" indent="-514350">
              <a:buFont typeface="+mj-lt"/>
              <a:buAutoNum type="alphaLcPeriod"/>
            </a:pPr>
            <a:endParaRPr lang="en-US" b="1" dirty="0" smtClean="0"/>
          </a:p>
          <a:p>
            <a:pPr marL="514350" indent="-514350">
              <a:buNone/>
            </a:pPr>
            <a:r>
              <a:rPr lang="en-US" b="1" dirty="0" err="1" smtClean="0"/>
              <a:t>Catatan</a:t>
            </a:r>
            <a:r>
              <a:rPr lang="en-US" b="1" dirty="0" smtClean="0"/>
              <a:t>:</a:t>
            </a:r>
          </a:p>
          <a:p>
            <a:pPr marL="514350" indent="-514350"/>
            <a:r>
              <a:rPr lang="en-US" b="1" dirty="0" err="1" smtClean="0"/>
              <a:t>Setiap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Graf  G </a:t>
            </a:r>
            <a:r>
              <a:rPr lang="en-US" b="1" dirty="0" err="1" smtClean="0"/>
              <a:t>berderajat</a:t>
            </a:r>
            <a:r>
              <a:rPr lang="en-US" b="1" dirty="0" smtClean="0"/>
              <a:t> </a:t>
            </a:r>
            <a:r>
              <a:rPr lang="en-US" b="1" dirty="0" err="1" smtClean="0"/>
              <a:t>genap</a:t>
            </a:r>
            <a:endParaRPr lang="en-US" b="1" dirty="0"/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08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439622"/>
              </p:ext>
            </p:extLst>
          </p:nvPr>
        </p:nvGraphicFramePr>
        <p:xfrm>
          <a:off x="210890" y="2214554"/>
          <a:ext cx="4577134" cy="2357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3" name="Visio" r:id="rId3" imgW="2314575" imgH="1189863" progId="">
                  <p:embed/>
                </p:oleObj>
              </mc:Choice>
              <mc:Fallback>
                <p:oleObj name="Visio" r:id="rId3" imgW="2314575" imgH="1189863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890" y="2214554"/>
                        <a:ext cx="4577134" cy="23574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1569324" y="2714620"/>
            <a:ext cx="178595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426712" y="2714620"/>
            <a:ext cx="857256" cy="64294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355274" y="3357562"/>
            <a:ext cx="928694" cy="71438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708145" y="3394075"/>
            <a:ext cx="135891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2450720" y="2690480"/>
            <a:ext cx="944460" cy="70020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2498019" y="3413231"/>
            <a:ext cx="873029" cy="64294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569324" y="4071942"/>
            <a:ext cx="178595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V="1">
            <a:off x="1553558" y="3357562"/>
            <a:ext cx="944460" cy="70020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890663" y="3393281"/>
            <a:ext cx="135891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1569324" y="2714620"/>
            <a:ext cx="873029" cy="64294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80536" y="3389094"/>
            <a:ext cx="857256" cy="64294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632288" y="2698854"/>
            <a:ext cx="928694" cy="71438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052736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632848" cy="413182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sirkuit</a:t>
            </a:r>
            <a:r>
              <a:rPr lang="en-US" dirty="0" smtClean="0"/>
              <a:t> </a:t>
            </a:r>
            <a:r>
              <a:rPr lang="en-US" dirty="0" err="1" smtClean="0"/>
              <a:t>euler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graf</a:t>
            </a:r>
            <a:r>
              <a:rPr lang="en-US" dirty="0" smtClean="0"/>
              <a:t> G (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)!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jelaskan</a:t>
            </a:r>
            <a:r>
              <a:rPr lang="en-US" dirty="0" smtClean="0"/>
              <a:t>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8787" name="Object 3"/>
          <p:cNvGraphicFramePr>
            <a:graphicFrameLocks noChangeAspect="1"/>
          </p:cNvGraphicFramePr>
          <p:nvPr/>
        </p:nvGraphicFramePr>
        <p:xfrm>
          <a:off x="142844" y="2204655"/>
          <a:ext cx="4000528" cy="2367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9" name="Visio" r:id="rId3" imgW="2009775" imgH="1189863" progId="">
                  <p:embed/>
                </p:oleObj>
              </mc:Choice>
              <mc:Fallback>
                <p:oleObj name="Visio" r:id="rId3" imgW="2009775" imgH="1189863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44" y="2204655"/>
                        <a:ext cx="4000528" cy="23673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776864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sirkuit</a:t>
            </a:r>
            <a:r>
              <a:rPr lang="en-US" dirty="0" smtClean="0"/>
              <a:t> </a:t>
            </a:r>
            <a:r>
              <a:rPr lang="en-US" dirty="0" err="1" smtClean="0"/>
              <a:t>euler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graf</a:t>
            </a:r>
            <a:r>
              <a:rPr lang="en-US" dirty="0" smtClean="0"/>
              <a:t> H (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)!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jelaskan</a:t>
            </a:r>
            <a:r>
              <a:rPr lang="en-US" dirty="0" smtClean="0"/>
              <a:t>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1000100" y="2143116"/>
          <a:ext cx="2071702" cy="2691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8" name="Visio" r:id="rId3" imgW="1465707" imgH="1901190" progId="">
                  <p:embed/>
                </p:oleObj>
              </mc:Choice>
              <mc:Fallback>
                <p:oleObj name="Visio" r:id="rId3" imgW="1465707" imgH="190119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2143116"/>
                        <a:ext cx="2071702" cy="26919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848872" cy="4608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Sirkuit</a:t>
            </a:r>
            <a:r>
              <a:rPr lang="en-US" dirty="0" smtClean="0"/>
              <a:t> Euler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G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)!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jelaskan</a:t>
            </a:r>
            <a:r>
              <a:rPr lang="en-US" dirty="0" smtClean="0"/>
              <a:t>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785786" y="2214553"/>
          <a:ext cx="2357454" cy="2468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2" name="Visio" r:id="rId3" imgW="1132713" imgH="1189863" progId="">
                  <p:embed/>
                </p:oleObj>
              </mc:Choice>
              <mc:Fallback>
                <p:oleObj name="Visio" r:id="rId3" imgW="1132713" imgH="1189863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2214553"/>
                        <a:ext cx="2357454" cy="24682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/>
          </p:cNvSpPr>
          <p:nvPr>
            <p:ph type="title"/>
          </p:nvPr>
        </p:nvSpPr>
        <p:spPr>
          <a:xfrm>
            <a:off x="683568" y="764704"/>
            <a:ext cx="7488950" cy="529128"/>
          </a:xfrm>
        </p:spPr>
        <p:txBody>
          <a:bodyPr>
            <a:noAutofit/>
          </a:bodyPr>
          <a:lstStyle/>
          <a:p>
            <a:r>
              <a:rPr lang="id-ID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Lintasan dan Sirkuit Hamilton</a:t>
            </a:r>
            <a:endParaRPr lang="en-GB" sz="3200" b="1" dirty="0" smtClean="0"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000" b="1" dirty="0" err="1" smtClean="0"/>
              <a:t>Lintasan</a:t>
            </a:r>
            <a:r>
              <a:rPr lang="en-US" sz="3000" b="1" dirty="0" smtClean="0"/>
              <a:t> Hamilton</a:t>
            </a:r>
            <a:r>
              <a:rPr lang="en-US" sz="3000" dirty="0" smtClean="0"/>
              <a:t> </a:t>
            </a:r>
            <a:r>
              <a:rPr lang="en-US" sz="3000" dirty="0" err="1" smtClean="0"/>
              <a:t>ialah</a:t>
            </a:r>
            <a:r>
              <a:rPr lang="en-US" sz="3000" dirty="0" smtClean="0"/>
              <a:t> </a:t>
            </a:r>
            <a:r>
              <a:rPr lang="en-US" sz="3000" dirty="0" err="1" smtClean="0"/>
              <a:t>lintasan</a:t>
            </a:r>
            <a:r>
              <a:rPr lang="en-US" sz="3000" dirty="0" smtClean="0"/>
              <a:t> yang </a:t>
            </a:r>
            <a:r>
              <a:rPr lang="en-US" sz="3000" i="1" dirty="0" err="1" smtClean="0"/>
              <a:t>melalui</a:t>
            </a:r>
            <a:r>
              <a:rPr lang="en-US" sz="3000" i="1" dirty="0" smtClean="0"/>
              <a:t> </a:t>
            </a:r>
            <a:r>
              <a:rPr lang="en-US" sz="3000" b="1" i="1" dirty="0" err="1" smtClean="0"/>
              <a:t>tiap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simpul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di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dalam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graf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tepat</a:t>
            </a:r>
            <a:r>
              <a:rPr lang="en-US" sz="3000" i="1" dirty="0" smtClean="0"/>
              <a:t> </a:t>
            </a:r>
            <a:r>
              <a:rPr lang="en-US" sz="3000" b="1" i="1" dirty="0" err="1" smtClean="0"/>
              <a:t>satu</a:t>
            </a:r>
            <a:r>
              <a:rPr lang="en-US" sz="3000" b="1" i="1" dirty="0" smtClean="0"/>
              <a:t> kali</a:t>
            </a:r>
            <a:r>
              <a:rPr lang="en-US" sz="3000" dirty="0" smtClean="0"/>
              <a:t>. </a:t>
            </a:r>
            <a:endParaRPr lang="id-ID" sz="3000" dirty="0" smtClean="0"/>
          </a:p>
          <a:p>
            <a:r>
              <a:rPr lang="en-US" sz="3000" dirty="0" smtClean="0"/>
              <a:t> </a:t>
            </a:r>
            <a:r>
              <a:rPr lang="en-US" sz="3000" b="1" dirty="0" err="1" smtClean="0"/>
              <a:t>Sirkuit</a:t>
            </a:r>
            <a:r>
              <a:rPr lang="en-US" sz="3000" b="1" dirty="0" smtClean="0"/>
              <a:t> Hamilton</a:t>
            </a:r>
            <a:r>
              <a:rPr lang="en-US" sz="3000" dirty="0" smtClean="0"/>
              <a:t> </a:t>
            </a:r>
            <a:r>
              <a:rPr lang="en-US" sz="3000" dirty="0" err="1" smtClean="0"/>
              <a:t>ialah</a:t>
            </a:r>
            <a:r>
              <a:rPr lang="en-US" sz="3000" dirty="0" smtClean="0"/>
              <a:t> </a:t>
            </a:r>
            <a:r>
              <a:rPr lang="en-US" sz="3000" dirty="0" err="1" smtClean="0"/>
              <a:t>sirkuit</a:t>
            </a:r>
            <a:r>
              <a:rPr lang="en-US" sz="3000" dirty="0" smtClean="0"/>
              <a:t> yang </a:t>
            </a:r>
            <a:r>
              <a:rPr lang="en-US" sz="3000" dirty="0" err="1" smtClean="0"/>
              <a:t>melalui</a:t>
            </a:r>
            <a:r>
              <a:rPr lang="en-US" sz="3000" dirty="0" smtClean="0"/>
              <a:t> </a:t>
            </a:r>
            <a:r>
              <a:rPr lang="en-US" sz="3000" dirty="0" err="1" smtClean="0"/>
              <a:t>tiap</a:t>
            </a:r>
            <a:r>
              <a:rPr lang="en-US" sz="3000" dirty="0" smtClean="0"/>
              <a:t> </a:t>
            </a:r>
            <a:r>
              <a:rPr lang="en-US" sz="3000" dirty="0" err="1" smtClean="0"/>
              <a:t>simpul</a:t>
            </a:r>
            <a:r>
              <a:rPr lang="en-US" sz="3000" dirty="0" smtClean="0"/>
              <a:t> </a:t>
            </a:r>
            <a:r>
              <a:rPr lang="en-US" sz="3000" dirty="0" err="1" smtClean="0"/>
              <a:t>di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graf</a:t>
            </a:r>
            <a:r>
              <a:rPr lang="en-US" sz="3000" dirty="0" smtClean="0"/>
              <a:t> </a:t>
            </a:r>
            <a:r>
              <a:rPr lang="en-US" sz="3000" dirty="0" err="1" smtClean="0"/>
              <a:t>tepat</a:t>
            </a:r>
            <a:r>
              <a:rPr lang="en-US" sz="3000" dirty="0" smtClean="0"/>
              <a:t> </a:t>
            </a:r>
            <a:r>
              <a:rPr lang="en-US" sz="3000" dirty="0" err="1" smtClean="0"/>
              <a:t>satu</a:t>
            </a:r>
            <a:r>
              <a:rPr lang="en-US" sz="3000" dirty="0" smtClean="0"/>
              <a:t> kali, </a:t>
            </a:r>
            <a:r>
              <a:rPr lang="en-US" sz="3000" dirty="0" err="1" smtClean="0"/>
              <a:t>kecuali</a:t>
            </a:r>
            <a:r>
              <a:rPr lang="en-US" sz="3000" dirty="0" smtClean="0"/>
              <a:t> </a:t>
            </a:r>
            <a:r>
              <a:rPr lang="en-US" sz="3000" dirty="0" err="1" smtClean="0"/>
              <a:t>simpul</a:t>
            </a:r>
            <a:r>
              <a:rPr lang="en-US" sz="3000" dirty="0" smtClean="0"/>
              <a:t> </a:t>
            </a:r>
            <a:r>
              <a:rPr lang="en-US" sz="3000" dirty="0" err="1" smtClean="0"/>
              <a:t>asal</a:t>
            </a:r>
            <a:r>
              <a:rPr lang="en-US" sz="3000" dirty="0" smtClean="0"/>
              <a:t> (</a:t>
            </a:r>
            <a:r>
              <a:rPr lang="en-US" sz="3000" dirty="0" err="1" smtClean="0"/>
              <a:t>sekaligus</a:t>
            </a:r>
            <a:r>
              <a:rPr lang="en-US" sz="3000" dirty="0" smtClean="0"/>
              <a:t> </a:t>
            </a:r>
            <a:r>
              <a:rPr lang="en-US" sz="3000" dirty="0" err="1" smtClean="0"/>
              <a:t>simpul</a:t>
            </a:r>
            <a:r>
              <a:rPr lang="en-US" sz="3000" dirty="0" smtClean="0"/>
              <a:t> </a:t>
            </a:r>
            <a:r>
              <a:rPr lang="en-US" sz="3000" dirty="0" err="1" smtClean="0"/>
              <a:t>akhir</a:t>
            </a:r>
            <a:r>
              <a:rPr lang="en-US" sz="3000" dirty="0" smtClean="0"/>
              <a:t>) yang </a:t>
            </a:r>
            <a:r>
              <a:rPr lang="en-US" sz="3000" dirty="0" err="1" smtClean="0"/>
              <a:t>dilalui</a:t>
            </a:r>
            <a:r>
              <a:rPr lang="en-US" sz="3000" dirty="0" smtClean="0"/>
              <a:t> </a:t>
            </a:r>
            <a:r>
              <a:rPr lang="en-US" sz="3000" dirty="0" err="1" smtClean="0"/>
              <a:t>dua</a:t>
            </a:r>
            <a:r>
              <a:rPr lang="en-US" sz="3000" dirty="0" smtClean="0"/>
              <a:t> kali.</a:t>
            </a:r>
            <a:endParaRPr lang="id-ID" sz="3000" dirty="0" smtClean="0"/>
          </a:p>
          <a:p>
            <a:r>
              <a:rPr lang="en-US" sz="3000" dirty="0" smtClean="0"/>
              <a:t>Graf yang </a:t>
            </a:r>
            <a:r>
              <a:rPr lang="en-US" sz="3000" dirty="0" err="1" smtClean="0"/>
              <a:t>memiliki</a:t>
            </a:r>
            <a:r>
              <a:rPr lang="en-US" sz="3000" dirty="0" smtClean="0"/>
              <a:t> </a:t>
            </a:r>
            <a:r>
              <a:rPr lang="en-US" sz="3000" dirty="0" err="1" smtClean="0"/>
              <a:t>sirkuit</a:t>
            </a:r>
            <a:r>
              <a:rPr lang="en-US" sz="3000" dirty="0" smtClean="0"/>
              <a:t> Hamilton </a:t>
            </a:r>
            <a:r>
              <a:rPr lang="en-US" sz="3000" dirty="0" err="1" smtClean="0"/>
              <a:t>dinamakan</a:t>
            </a:r>
            <a:r>
              <a:rPr lang="en-US" sz="3000" dirty="0" smtClean="0"/>
              <a:t> </a:t>
            </a:r>
            <a:r>
              <a:rPr lang="en-US" sz="3000" b="1" dirty="0" smtClean="0"/>
              <a:t>Graf Hamilton</a:t>
            </a:r>
            <a:r>
              <a:rPr lang="en-US" sz="3000" dirty="0" smtClean="0"/>
              <a:t>, </a:t>
            </a:r>
            <a:r>
              <a:rPr lang="en-US" sz="3000" dirty="0" err="1" smtClean="0"/>
              <a:t>sedangkan</a:t>
            </a:r>
            <a:r>
              <a:rPr lang="en-US" sz="3000" dirty="0" smtClean="0"/>
              <a:t> </a:t>
            </a:r>
            <a:r>
              <a:rPr lang="en-US" sz="3000" dirty="0" err="1" smtClean="0"/>
              <a:t>graf</a:t>
            </a:r>
            <a:r>
              <a:rPr lang="en-US" sz="3000" dirty="0" smtClean="0"/>
              <a:t> yang </a:t>
            </a:r>
            <a:r>
              <a:rPr lang="en-US" sz="3000" dirty="0" err="1" smtClean="0"/>
              <a:t>hanya</a:t>
            </a:r>
            <a:r>
              <a:rPr lang="en-US" sz="3000" dirty="0" smtClean="0"/>
              <a:t> </a:t>
            </a:r>
            <a:r>
              <a:rPr lang="en-US" sz="3000" dirty="0" err="1" smtClean="0"/>
              <a:t>memiliki</a:t>
            </a:r>
            <a:r>
              <a:rPr lang="en-US" sz="3000" dirty="0" smtClean="0"/>
              <a:t> </a:t>
            </a:r>
            <a:r>
              <a:rPr lang="en-US" sz="3000" dirty="0" err="1" smtClean="0"/>
              <a:t>lintasan</a:t>
            </a:r>
            <a:r>
              <a:rPr lang="en-US" sz="3000" dirty="0" smtClean="0"/>
              <a:t> Hamilton </a:t>
            </a:r>
            <a:r>
              <a:rPr lang="en-US" sz="3000" dirty="0" err="1" smtClean="0"/>
              <a:t>disebut</a:t>
            </a:r>
            <a:r>
              <a:rPr lang="en-US" sz="3000" dirty="0" smtClean="0"/>
              <a:t> </a:t>
            </a:r>
            <a:r>
              <a:rPr lang="en-US" sz="3000" b="1" dirty="0" smtClean="0"/>
              <a:t>Graf Semi-Hamilton</a:t>
            </a:r>
            <a:r>
              <a:rPr lang="en-US" sz="3000" dirty="0" smtClean="0"/>
              <a:t>. </a:t>
            </a:r>
            <a:endParaRPr lang="id-ID" sz="3000" dirty="0" smtClean="0"/>
          </a:p>
          <a:p>
            <a:endParaRPr lang="id-ID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Peta Jaringan Jalan Raya</a:t>
            </a:r>
            <a:endParaRPr lang="en-US" sz="3600" dirty="0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0563"/>
              </p:ext>
            </p:extLst>
          </p:nvPr>
        </p:nvGraphicFramePr>
        <p:xfrm>
          <a:off x="539552" y="1714500"/>
          <a:ext cx="8247261" cy="450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Visio" r:id="rId3" imgW="5893560" imgH="2701440" progId="">
                  <p:embed/>
                </p:oleObj>
              </mc:Choice>
              <mc:Fallback>
                <p:oleObj name="Visio" r:id="rId3" imgW="5893560" imgH="27014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714500"/>
                        <a:ext cx="8247261" cy="4500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3568" y="5988617"/>
            <a:ext cx="2078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Tengah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8921" y="836712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660927"/>
            <a:ext cx="8229600" cy="1697031"/>
          </a:xfrm>
        </p:spPr>
        <p:txBody>
          <a:bodyPr>
            <a:normAutofit fontScale="92500"/>
          </a:bodyPr>
          <a:lstStyle/>
          <a:p>
            <a:pPr marL="457200" indent="-457200">
              <a:buAutoNum type="alphaLcParenBoth"/>
            </a:pPr>
            <a:r>
              <a:rPr lang="en-US" sz="2400" b="1" dirty="0" err="1" smtClean="0"/>
              <a:t>graf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memiliki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lintasan</a:t>
            </a:r>
            <a:r>
              <a:rPr lang="en-US" sz="2400" b="1" dirty="0" smtClean="0"/>
              <a:t> Hamilton (</a:t>
            </a:r>
            <a:r>
              <a:rPr lang="en-US" sz="2400" b="1" dirty="0" err="1" smtClean="0"/>
              <a:t>misal</a:t>
            </a:r>
            <a:r>
              <a:rPr lang="en-US" sz="2400" b="1" dirty="0" smtClean="0"/>
              <a:t>: 3, 2, 1, 4)</a:t>
            </a:r>
            <a:endParaRPr lang="id-ID" sz="2400" dirty="0" smtClean="0"/>
          </a:p>
          <a:p>
            <a:pPr marL="457200" indent="-457200">
              <a:buAutoNum type="alphaLcParenBoth"/>
            </a:pPr>
            <a:r>
              <a:rPr lang="en-US" sz="2400" b="1" dirty="0" err="1" smtClean="0"/>
              <a:t>graf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memiliki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sirkuit</a:t>
            </a:r>
            <a:r>
              <a:rPr lang="en-US" sz="2400" b="1" dirty="0" smtClean="0"/>
              <a:t> Hamilton (1, 2, 3, 4, 1)</a:t>
            </a:r>
            <a:endParaRPr lang="id-ID" sz="2400" dirty="0" smtClean="0"/>
          </a:p>
          <a:p>
            <a:pPr marL="457200" indent="-457200">
              <a:buAutoNum type="alphaLcParenBoth"/>
            </a:pPr>
            <a:r>
              <a:rPr lang="en-US" sz="2400" b="1" dirty="0" err="1" smtClean="0"/>
              <a:t>graf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memiliki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lintasan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maupun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sirkuit</a:t>
            </a:r>
            <a:r>
              <a:rPr lang="en-US" sz="2400" b="1" dirty="0" smtClean="0"/>
              <a:t> Hamilton</a:t>
            </a:r>
            <a:endParaRPr lang="id-ID" sz="2400" dirty="0" smtClean="0"/>
          </a:p>
          <a:p>
            <a:endParaRPr lang="id-ID" sz="2400" dirty="0"/>
          </a:p>
        </p:txBody>
      </p:sp>
      <p:graphicFrame>
        <p:nvGraphicFramePr>
          <p:cNvPr id="573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149994"/>
              </p:ext>
            </p:extLst>
          </p:nvPr>
        </p:nvGraphicFramePr>
        <p:xfrm>
          <a:off x="467544" y="1350172"/>
          <a:ext cx="8143932" cy="2659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7" name="Visio" r:id="rId3" imgW="3844290" imgH="1274826" progId="">
                  <p:embed/>
                </p:oleObj>
              </mc:Choice>
              <mc:Fallback>
                <p:oleObj name="Visio" r:id="rId3" imgW="3844290" imgH="127482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350172"/>
                        <a:ext cx="8143932" cy="26595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428728" y="4000504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/>
              <a:t> </a:t>
            </a:r>
            <a:r>
              <a:rPr lang="en-US" b="1" dirty="0" smtClean="0"/>
              <a:t>(a) </a:t>
            </a: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4357686" y="4071942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/>
              <a:t> </a:t>
            </a:r>
            <a:r>
              <a:rPr lang="en-US" b="1" dirty="0" smtClean="0"/>
              <a:t>(</a:t>
            </a:r>
            <a:r>
              <a:rPr lang="id-ID" b="1" dirty="0" smtClean="0"/>
              <a:t>b</a:t>
            </a:r>
            <a:r>
              <a:rPr lang="en-US" b="1" dirty="0" smtClean="0"/>
              <a:t>) </a:t>
            </a:r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7429520" y="4059800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/>
              <a:t> </a:t>
            </a:r>
            <a:r>
              <a:rPr lang="en-US" b="1" dirty="0" smtClean="0"/>
              <a:t>(</a:t>
            </a:r>
            <a:r>
              <a:rPr lang="id-ID" b="1" dirty="0" smtClean="0"/>
              <a:t>c</a:t>
            </a:r>
            <a:r>
              <a:rPr lang="en-US" b="1" dirty="0" smtClean="0"/>
              <a:t>)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920880" cy="4536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G </a:t>
            </a:r>
            <a:r>
              <a:rPr lang="en-US" dirty="0" err="1" smtClean="0"/>
              <a:t>dan</a:t>
            </a:r>
            <a:r>
              <a:rPr lang="en-US" dirty="0" smtClean="0"/>
              <a:t> 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G					H</a:t>
            </a:r>
          </a:p>
          <a:p>
            <a:pPr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Sirkuit</a:t>
            </a:r>
            <a:r>
              <a:rPr lang="en-US" dirty="0" smtClean="0"/>
              <a:t> Hamilton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graf</a:t>
            </a:r>
            <a:r>
              <a:rPr lang="en-US" dirty="0" smtClean="0"/>
              <a:t> G </a:t>
            </a:r>
            <a:r>
              <a:rPr lang="en-US" dirty="0" err="1" smtClean="0"/>
              <a:t>dan</a:t>
            </a:r>
            <a:r>
              <a:rPr lang="en-US" dirty="0" smtClean="0"/>
              <a:t> H (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)!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jelaskan</a:t>
            </a:r>
            <a:r>
              <a:rPr lang="en-US" dirty="0" smtClean="0"/>
              <a:t>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785786" y="2214553"/>
          <a:ext cx="2357454" cy="2468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8" name="Visio" r:id="rId4" imgW="1132713" imgH="1189863" progId="">
                  <p:embed/>
                </p:oleObj>
              </mc:Choice>
              <mc:Fallback>
                <p:oleObj name="Visio" r:id="rId4" imgW="1132713" imgH="1189863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2214553"/>
                        <a:ext cx="2357454" cy="24682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3786182" y="2214554"/>
          <a:ext cx="4577135" cy="2357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9" name="Visio" r:id="rId6" imgW="2314575" imgH="1189863" progId="">
                  <p:embed/>
                </p:oleObj>
              </mc:Choice>
              <mc:Fallback>
                <p:oleObj name="Visio" r:id="rId6" imgW="2314575" imgH="1189863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2" y="2214554"/>
                        <a:ext cx="4577135" cy="23574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836712"/>
            <a:ext cx="7632848" cy="4968552"/>
          </a:xfrm>
        </p:spPr>
        <p:txBody>
          <a:bodyPr/>
          <a:lstStyle/>
          <a:p>
            <a:pPr marL="68580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memperkaya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Graf,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menyimak</a:t>
            </a:r>
            <a:r>
              <a:rPr lang="en-US" dirty="0" smtClean="0"/>
              <a:t> link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</a:p>
          <a:p>
            <a:pPr marL="68580" indent="0">
              <a:buNone/>
            </a:pPr>
            <a:endParaRPr lang="en-US" dirty="0"/>
          </a:p>
          <a:p>
            <a:r>
              <a:rPr lang="id-ID" u="sng" dirty="0">
                <a:hlinkClick r:id="rId2"/>
              </a:rPr>
              <a:t>http://www.youtube.com/watch?v=VRcX9Fzu1Jo</a:t>
            </a:r>
            <a:r>
              <a:rPr lang="en-US" dirty="0"/>
              <a:t> (</a:t>
            </a:r>
            <a:r>
              <a:rPr lang="en-US" dirty="0" err="1"/>
              <a:t>euler</a:t>
            </a:r>
            <a:r>
              <a:rPr lang="en-US" dirty="0"/>
              <a:t>)</a:t>
            </a:r>
          </a:p>
          <a:p>
            <a:r>
              <a:rPr lang="id-ID" u="sng" dirty="0">
                <a:hlinkClick r:id="rId3"/>
              </a:rPr>
              <a:t>http://www.youtube.com/watch?v=moCJ-l0Htuk</a:t>
            </a:r>
            <a:r>
              <a:rPr lang="en-US" dirty="0"/>
              <a:t> (</a:t>
            </a:r>
            <a:r>
              <a:rPr lang="en-US" dirty="0" err="1"/>
              <a:t>lintasan</a:t>
            </a:r>
            <a:r>
              <a:rPr lang="en-US" dirty="0"/>
              <a:t>)</a:t>
            </a:r>
          </a:p>
          <a:p>
            <a:r>
              <a:rPr lang="id-ID" u="sng" dirty="0">
                <a:hlinkClick r:id="rId4"/>
              </a:rPr>
              <a:t>http://www.youtube.com/watch?v=phlZv2lRQu0</a:t>
            </a:r>
            <a:r>
              <a:rPr lang="en-US" dirty="0"/>
              <a:t> (</a:t>
            </a:r>
            <a:r>
              <a:rPr lang="en-US" dirty="0" err="1"/>
              <a:t>derajat</a:t>
            </a:r>
            <a:r>
              <a:rPr lang="en-US" dirty="0"/>
              <a:t>)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173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8064" y="0"/>
            <a:ext cx="2736304" cy="61387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referensi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99592" y="1124744"/>
            <a:ext cx="7418016" cy="3493008"/>
          </a:xfrm>
        </p:spPr>
        <p:txBody>
          <a:bodyPr>
            <a:normAutofit lnSpcReduction="10000"/>
          </a:bodyPr>
          <a:lstStyle/>
          <a:p>
            <a:pPr marL="396875" indent="-327025">
              <a:buFont typeface="Wingdings" pitchFamily="2" charset="2"/>
              <a:buChar char="Ø"/>
            </a:pPr>
            <a:r>
              <a:rPr lang="en-US" b="1" dirty="0" err="1">
                <a:latin typeface="Calibri" pitchFamily="34" charset="0"/>
                <a:cs typeface="Calibri" pitchFamily="34" charset="0"/>
              </a:rPr>
              <a:t>Munir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   R.,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Matematika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Diskrit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untuk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Infomatika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Edisi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kedua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, 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Bandung, 2003</a:t>
            </a:r>
          </a:p>
          <a:p>
            <a:pPr marL="396875" indent="-327025">
              <a:buFont typeface="Wingdings" pitchFamily="2" charset="2"/>
              <a:buChar char="Ø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Rosen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  K. H.,  Discrete Mathematics and Its Applications, 5th  edition, McGraw-Hill, Singapore,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2003</a:t>
            </a:r>
          </a:p>
          <a:p>
            <a:pPr marL="396875" indent="-327025">
              <a:buFont typeface="Wingdings" pitchFamily="2" charset="2"/>
              <a:buChar char="Ø"/>
            </a:pPr>
            <a:r>
              <a:rPr lang="en-US" b="1" dirty="0" err="1">
                <a:latin typeface="Calibri" pitchFamily="34" charset="0"/>
                <a:cs typeface="Calibri" pitchFamily="34" charset="0"/>
              </a:rPr>
              <a:t>Lipschutz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S., Lipson M.,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Discrete Mathematics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 McGraw Hill USA, 1997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  <a:p>
            <a:pPr marL="396875" indent="-327025">
              <a:buFont typeface="Wingdings" pitchFamily="2" charset="2"/>
              <a:buChar char="Ø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Peter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Grossman, Discrete Mathematics for Computing, Second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Edition,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Grassroot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Series</a:t>
            </a:r>
            <a:endParaRPr lang="en-US" b="1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42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2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Sejarah Graf</a:t>
            </a:r>
            <a:endParaRPr lang="en-US" dirty="0" smtClean="0"/>
          </a:p>
        </p:txBody>
      </p:sp>
      <p:sp>
        <p:nvSpPr>
          <p:cNvPr id="65539" name="Content Placeholder 3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275837"/>
          </a:xfrm>
        </p:spPr>
        <p:txBody>
          <a:bodyPr>
            <a:normAutofit/>
          </a:bodyPr>
          <a:lstStyle/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b="1" i="1" dirty="0" err="1" smtClean="0"/>
              <a:t>jembatan</a:t>
            </a:r>
            <a:r>
              <a:rPr lang="en-US" b="1" i="1" dirty="0" smtClean="0"/>
              <a:t> K</a:t>
            </a:r>
            <a:r>
              <a:rPr lang="en-US" b="1" i="1" dirty="0" smtClean="0">
                <a:sym typeface="Courier New" pitchFamily="49" charset="0"/>
              </a:rPr>
              <a:t>o</a:t>
            </a:r>
            <a:r>
              <a:rPr lang="en-US" b="1" i="1" dirty="0" smtClean="0"/>
              <a:t>nigsberg</a:t>
            </a:r>
            <a:r>
              <a:rPr lang="en-US" dirty="0" smtClean="0"/>
              <a:t> (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b="1" dirty="0" smtClean="0"/>
              <a:t>1736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Bisakah</a:t>
            </a:r>
            <a:r>
              <a:rPr lang="en-US" dirty="0" smtClean="0"/>
              <a:t> </a:t>
            </a:r>
            <a:r>
              <a:rPr lang="en-US" b="1" i="1" dirty="0" err="1" smtClean="0"/>
              <a:t>melalui</a:t>
            </a:r>
            <a:r>
              <a:rPr lang="en-US" b="1" i="1" dirty="0" smtClean="0"/>
              <a:t> </a:t>
            </a:r>
            <a:r>
              <a:rPr lang="en-US" b="1" i="1" dirty="0" err="1" smtClean="0"/>
              <a:t>setiap</a:t>
            </a:r>
            <a:r>
              <a:rPr lang="en-US" b="1" i="1" dirty="0" smtClean="0"/>
              <a:t> </a:t>
            </a:r>
            <a:r>
              <a:rPr lang="en-US" b="1" i="1" dirty="0" err="1" smtClean="0"/>
              <a:t>jembatan</a:t>
            </a:r>
            <a:r>
              <a:rPr lang="en-US" b="1" i="1" dirty="0" smtClean="0"/>
              <a:t> </a:t>
            </a:r>
            <a:r>
              <a:rPr lang="en-US" b="1" i="1" dirty="0" err="1" smtClean="0"/>
              <a:t>tepat</a:t>
            </a:r>
            <a:r>
              <a:rPr lang="en-US" b="1" i="1" dirty="0" smtClean="0"/>
              <a:t> </a:t>
            </a:r>
            <a:r>
              <a:rPr lang="en-US" b="1" i="1" dirty="0" err="1" smtClean="0"/>
              <a:t>sekali</a:t>
            </a:r>
            <a:r>
              <a:rPr lang="en-US" b="1" i="1" dirty="0" smtClean="0"/>
              <a:t>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</a:t>
            </a:r>
            <a:r>
              <a:rPr lang="en-US" b="1" i="1" dirty="0" err="1" smtClean="0"/>
              <a:t>kembali</a:t>
            </a:r>
            <a:r>
              <a:rPr lang="en-US" b="1" i="1" dirty="0" smtClean="0"/>
              <a:t> </a:t>
            </a:r>
            <a:r>
              <a:rPr lang="en-US" b="1" i="1" dirty="0" err="1" smtClean="0"/>
              <a:t>lagi</a:t>
            </a:r>
            <a:r>
              <a:rPr lang="en-US" b="1" i="1" dirty="0" smtClean="0"/>
              <a:t> </a:t>
            </a:r>
            <a:r>
              <a:rPr lang="en-US" b="1" i="1" dirty="0" err="1" smtClean="0"/>
              <a:t>ke</a:t>
            </a:r>
            <a:r>
              <a:rPr lang="en-US" b="1" i="1" dirty="0" smtClean="0"/>
              <a:t> </a:t>
            </a:r>
            <a:r>
              <a:rPr lang="en-US" b="1" i="1" dirty="0" err="1" smtClean="0"/>
              <a:t>tempat</a:t>
            </a:r>
            <a:r>
              <a:rPr lang="en-US" b="1" i="1" dirty="0" smtClean="0"/>
              <a:t> </a:t>
            </a:r>
            <a:r>
              <a:rPr lang="en-US" b="1" i="1" dirty="0" err="1" smtClean="0"/>
              <a:t>semula</a:t>
            </a:r>
            <a:r>
              <a:rPr lang="en-US" dirty="0" smtClean="0"/>
              <a:t>?</a:t>
            </a:r>
          </a:p>
          <a:p>
            <a:endParaRPr lang="en-US" dirty="0" smtClean="0"/>
          </a:p>
        </p:txBody>
      </p:sp>
      <p:pic>
        <p:nvPicPr>
          <p:cNvPr id="65540" name="Picture 3" descr="jembatan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1" y="2545433"/>
            <a:ext cx="4002782" cy="1859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Sejarah Graf</a:t>
            </a:r>
            <a:endParaRPr lang="id-ID" dirty="0"/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488948" cy="3508977"/>
          </a:xfrm>
        </p:spPr>
        <p:txBody>
          <a:bodyPr/>
          <a:lstStyle/>
          <a:p>
            <a:r>
              <a:rPr lang="en-US" dirty="0" smtClean="0"/>
              <a:t>Graf yang 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dirty="0" err="1" smtClean="0"/>
              <a:t>jembatan</a:t>
            </a:r>
            <a:r>
              <a:rPr lang="en-US" dirty="0" smtClean="0"/>
              <a:t> K</a:t>
            </a:r>
            <a:r>
              <a:rPr lang="en-US" dirty="0" smtClean="0">
                <a:sym typeface="Courier New" pitchFamily="49" charset="0"/>
              </a:rPr>
              <a:t>o</a:t>
            </a:r>
            <a:r>
              <a:rPr lang="en-US" dirty="0" smtClean="0"/>
              <a:t>nigsberg:</a:t>
            </a:r>
          </a:p>
          <a:p>
            <a:r>
              <a:rPr lang="en-US" b="1" dirty="0" err="1" smtClean="0"/>
              <a:t>Simpul</a:t>
            </a:r>
            <a:r>
              <a:rPr lang="en-US" dirty="0" smtClean="0"/>
              <a:t> (</a:t>
            </a:r>
            <a:r>
              <a:rPr lang="en-US" i="1" dirty="0" smtClean="0"/>
              <a:t>vertex</a:t>
            </a:r>
            <a:r>
              <a:rPr lang="en-US" dirty="0" smtClean="0"/>
              <a:t>)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daratan</a:t>
            </a:r>
            <a:endParaRPr lang="en-US" dirty="0" smtClean="0"/>
          </a:p>
          <a:p>
            <a:r>
              <a:rPr lang="en-US" b="1" dirty="0" err="1" smtClean="0"/>
              <a:t>Busur</a:t>
            </a:r>
            <a:r>
              <a:rPr lang="en-US" dirty="0" smtClean="0"/>
              <a:t>   (edge)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jembatan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429250" y="3929063"/>
          <a:ext cx="3286125" cy="220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Visio" r:id="rId3" imgW="1558290" imgH="1690878" progId="">
                  <p:embed/>
                </p:oleObj>
              </mc:Choice>
              <mc:Fallback>
                <p:oleObj name="Visio" r:id="rId3" imgW="1558290" imgH="1690878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0" y="3929063"/>
                        <a:ext cx="3286125" cy="2208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3" name="Picture 3" descr="jembatan-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4302149"/>
            <a:ext cx="2633792" cy="1682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ight Arrow 5"/>
          <p:cNvSpPr/>
          <p:nvPr/>
        </p:nvSpPr>
        <p:spPr>
          <a:xfrm>
            <a:off x="4500563" y="4643438"/>
            <a:ext cx="857250" cy="500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Sejarah Graf</a:t>
            </a:r>
            <a:endParaRPr lang="id-ID" dirty="0"/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Euler mengungkapkan bahwa tidak mungkin seseorang berjalan melewati tepat satu kali masing-masing jembatan dan kembali lagi ke tempat semula.</a:t>
            </a:r>
          </a:p>
          <a:p>
            <a:r>
              <a:rPr lang="id-ID" dirty="0" smtClean="0"/>
              <a:t>Hal ini disebabkan pada graf model jembatan Königsberg itu tidak semua simpul berderajat genap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>
          <a:xfrm>
            <a:off x="539552" y="836712"/>
            <a:ext cx="7024744" cy="4571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Definisi Graf</a:t>
            </a:r>
            <a:endParaRPr lang="en-GB" b="1" dirty="0" smtClean="0"/>
          </a:p>
        </p:txBody>
      </p:sp>
      <p:sp>
        <p:nvSpPr>
          <p:cNvPr id="67587" name="Content Placeholder 6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83968"/>
          </a:xfrm>
        </p:spPr>
        <p:txBody>
          <a:bodyPr/>
          <a:lstStyle/>
          <a:p>
            <a:r>
              <a:rPr lang="en-US" dirty="0" smtClean="0"/>
              <a:t>Graf  G  </a:t>
            </a:r>
            <a:r>
              <a:rPr lang="en-US" dirty="0" err="1" smtClean="0"/>
              <a:t>didefinisikan</a:t>
            </a:r>
            <a:r>
              <a:rPr lang="en-US" dirty="0" smtClean="0"/>
              <a:t> 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(V,E),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 G = (V, E), 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</a:p>
          <a:p>
            <a:r>
              <a:rPr lang="en-US" dirty="0" smtClean="0"/>
              <a:t>V  =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simpul-simpul</a:t>
            </a:r>
            <a:r>
              <a:rPr lang="en-US" dirty="0" smtClean="0"/>
              <a:t> (vertices)  = { v</a:t>
            </a:r>
            <a:r>
              <a:rPr lang="en-US" baseline="-25000" dirty="0" smtClean="0"/>
              <a:t>1</a:t>
            </a:r>
            <a:r>
              <a:rPr lang="en-US" dirty="0" smtClean="0"/>
              <a:t> , v</a:t>
            </a:r>
            <a:r>
              <a:rPr lang="en-US" baseline="-25000" dirty="0" smtClean="0"/>
              <a:t>2</a:t>
            </a:r>
            <a:r>
              <a:rPr lang="en-US" dirty="0" smtClean="0"/>
              <a:t> , ... ,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dirty="0" smtClean="0"/>
              <a:t> } </a:t>
            </a:r>
          </a:p>
          <a:p>
            <a:r>
              <a:rPr lang="en-US" dirty="0" smtClean="0"/>
              <a:t> E =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busur</a:t>
            </a:r>
            <a:r>
              <a:rPr lang="en-US" dirty="0" smtClean="0"/>
              <a:t>/</a:t>
            </a:r>
            <a:r>
              <a:rPr lang="en-US" dirty="0" err="1" smtClean="0"/>
              <a:t>sisi</a:t>
            </a:r>
            <a:r>
              <a:rPr lang="en-US" dirty="0" smtClean="0"/>
              <a:t>  (edges) yang </a:t>
            </a:r>
            <a:r>
              <a:rPr lang="en-US" dirty="0" err="1" smtClean="0"/>
              <a:t>menghubungkan</a:t>
            </a:r>
            <a:r>
              <a:rPr lang="en-US" dirty="0" smtClean="0"/>
              <a:t>   </a:t>
            </a:r>
            <a:r>
              <a:rPr lang="en-US" dirty="0" err="1" smtClean="0"/>
              <a:t>sepasang</a:t>
            </a:r>
            <a:r>
              <a:rPr lang="en-US" dirty="0" smtClean="0"/>
              <a:t> 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r>
              <a:rPr lang="en-US" dirty="0" smtClean="0"/>
              <a:t>= {e</a:t>
            </a:r>
            <a:r>
              <a:rPr lang="en-US" baseline="-25000" dirty="0" smtClean="0"/>
              <a:t>1</a:t>
            </a:r>
            <a:r>
              <a:rPr lang="en-US" dirty="0" smtClean="0"/>
              <a:t> , e</a:t>
            </a:r>
            <a:r>
              <a:rPr lang="en-US" baseline="-25000" dirty="0" smtClean="0"/>
              <a:t>2</a:t>
            </a:r>
            <a:r>
              <a:rPr lang="en-US" dirty="0" smtClean="0"/>
              <a:t> , ... , e</a:t>
            </a:r>
            <a:r>
              <a:rPr lang="en-US" baseline="-25000" dirty="0" smtClean="0"/>
              <a:t>n</a:t>
            </a:r>
            <a:r>
              <a:rPr lang="en-US" dirty="0" smtClean="0"/>
              <a:t> }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2927</TotalTime>
  <Words>2100</Words>
  <Application>Microsoft Office PowerPoint</Application>
  <PresentationFormat>On-screen Show (4:3)</PresentationFormat>
  <Paragraphs>523</Paragraphs>
  <Slides>53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53</vt:i4>
      </vt:variant>
    </vt:vector>
  </HeadingPairs>
  <TitlesOfParts>
    <vt:vector size="66" baseType="lpstr">
      <vt:lpstr>Arial</vt:lpstr>
      <vt:lpstr>Arial Black</vt:lpstr>
      <vt:lpstr>Calibri</vt:lpstr>
      <vt:lpstr>Century Gothic</vt:lpstr>
      <vt:lpstr>Courier New</vt:lpstr>
      <vt:lpstr>Symbol</vt:lpstr>
      <vt:lpstr>Times New Roman</vt:lpstr>
      <vt:lpstr>Wingdings</vt:lpstr>
      <vt:lpstr>Wingdings 2</vt:lpstr>
      <vt:lpstr>Austin</vt:lpstr>
      <vt:lpstr>Visio</vt:lpstr>
      <vt:lpstr>Equation</vt:lpstr>
      <vt:lpstr>Document</vt:lpstr>
      <vt:lpstr>Graf</vt:lpstr>
      <vt:lpstr>Realita????</vt:lpstr>
      <vt:lpstr>PowerPoint Presentation</vt:lpstr>
      <vt:lpstr>Pendahuluan</vt:lpstr>
      <vt:lpstr>Peta Jaringan Jalan Raya</vt:lpstr>
      <vt:lpstr>Sejarah Graf</vt:lpstr>
      <vt:lpstr>Sejarah Graf</vt:lpstr>
      <vt:lpstr>Sejarah Graf</vt:lpstr>
      <vt:lpstr>Definisi Graf</vt:lpstr>
      <vt:lpstr>Contoh</vt:lpstr>
      <vt:lpstr>Contoh</vt:lpstr>
      <vt:lpstr>Contoh</vt:lpstr>
      <vt:lpstr>Jenis-Jenis Graf</vt:lpstr>
      <vt:lpstr>Jenis-Jenis Graf</vt:lpstr>
      <vt:lpstr>Jenis-Jenis Graf</vt:lpstr>
      <vt:lpstr>Jenis-Jenis Graf</vt:lpstr>
      <vt:lpstr>Terminologi Graf</vt:lpstr>
      <vt:lpstr>Terminologi Graf</vt:lpstr>
      <vt:lpstr>Terminologi Graf</vt:lpstr>
      <vt:lpstr>Terminologi Graf</vt:lpstr>
      <vt:lpstr>Terminologi Graf</vt:lpstr>
      <vt:lpstr>Contoh</vt:lpstr>
      <vt:lpstr>Contoh</vt:lpstr>
      <vt:lpstr>Derajat Graf Berarah</vt:lpstr>
      <vt:lpstr>Contoh</vt:lpstr>
      <vt:lpstr>Lemma Jabat Tangan</vt:lpstr>
      <vt:lpstr>Contoh</vt:lpstr>
      <vt:lpstr>Contoh</vt:lpstr>
      <vt:lpstr>Contoh</vt:lpstr>
      <vt:lpstr>Solusi</vt:lpstr>
      <vt:lpstr>Terminologi Graf</vt:lpstr>
      <vt:lpstr>Contoh</vt:lpstr>
      <vt:lpstr>Lintasan</vt:lpstr>
      <vt:lpstr>Contoh</vt:lpstr>
      <vt:lpstr>Terminologi Graf</vt:lpstr>
      <vt:lpstr>SubGraf dan Komplemen</vt:lpstr>
      <vt:lpstr>Contoh</vt:lpstr>
      <vt:lpstr>SubGraf Rentang</vt:lpstr>
      <vt:lpstr>Cut-Set</vt:lpstr>
      <vt:lpstr>Contoh</vt:lpstr>
      <vt:lpstr>Graf Berbobot</vt:lpstr>
      <vt:lpstr>Lintasan dan Sirkuit Euler</vt:lpstr>
      <vt:lpstr>Lintasan dan Sirkuit Euler Pada Graf Tidak Berarah</vt:lpstr>
      <vt:lpstr>Contoh </vt:lpstr>
      <vt:lpstr>Contoh</vt:lpstr>
      <vt:lpstr>Latihan Soal</vt:lpstr>
      <vt:lpstr>Latihan Soal</vt:lpstr>
      <vt:lpstr>Latihan Soal</vt:lpstr>
      <vt:lpstr>Lintasan dan Sirkuit Hamilton</vt:lpstr>
      <vt:lpstr>Contoh</vt:lpstr>
      <vt:lpstr>Latihan Soal</vt:lpstr>
      <vt:lpstr>PowerPoint Presentation</vt:lpstr>
      <vt:lpstr>referensi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Faculty_Poltek</dc:creator>
  <cp:lastModifiedBy>FERRA ARIK</cp:lastModifiedBy>
  <cp:revision>147</cp:revision>
  <dcterms:created xsi:type="dcterms:W3CDTF">2009-03-04T06:32:49Z</dcterms:created>
  <dcterms:modified xsi:type="dcterms:W3CDTF">2018-08-19T14:06:05Z</dcterms:modified>
</cp:coreProperties>
</file>