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5" autoAdjust="0"/>
    <p:restoredTop sz="94095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9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2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67544" y="394408"/>
            <a:ext cx="1296144" cy="166644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6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3563889" y="222865"/>
            <a:ext cx="52565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/DPH1A3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4425" y="746085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</a:t>
            </a:r>
            <a:r>
              <a:rPr lang="en-US" altLang="en-US" b="1" dirty="0" smtClean="0"/>
              <a:t>2018-2019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JALUR TERPENDEK</a:t>
            </a:r>
          </a:p>
          <a:p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Short Path)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10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B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B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Visio" r:id="rId4" imgW="5332095" imgH="2189988" progId="Visio.Drawing.11">
                  <p:embed/>
                </p:oleObj>
              </mc:Choice>
              <mc:Fallback>
                <p:oleObj name="Visio" r:id="rId4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19502" y="3750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879542" y="3930898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29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11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D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D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Visio" r:id="rId4" imgW="5332095" imgH="2189988" progId="Visio.Drawing.11">
                  <p:embed/>
                </p:oleObj>
              </mc:Choice>
              <mc:Fallback>
                <p:oleObj name="Visio" r:id="rId4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19502" y="3750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879542" y="3930898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21894" y="376494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17702" y="412498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2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12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E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Visio" r:id="rId3" imgW="5314849" imgH="2171700" progId="Visio.Drawing.11">
                  <p:embed/>
                </p:oleObj>
              </mc:Choice>
              <mc:Fallback>
                <p:oleObj name="Visio" r:id="rId3" imgW="5314849" imgH="21717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19502" y="3750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879542" y="3930898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21894" y="376494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17702" y="412498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3768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6"/>
          </p:cNvCxnSpPr>
          <p:nvPr/>
        </p:nvCxnSpPr>
        <p:spPr>
          <a:xfrm flipV="1">
            <a:off x="6197722" y="5006938"/>
            <a:ext cx="1686646" cy="10491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681982" y="481315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4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5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13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sym typeface="Symbol" pitchFamily="18" charset="2"/>
              </a:rPr>
              <a:t>Jadi </a:t>
            </a:r>
            <a:r>
              <a:rPr lang="en-US" sz="2400" b="1" dirty="0" err="1" smtClean="0">
                <a:sym typeface="Symbol" pitchFamily="18" charset="2"/>
              </a:rPr>
              <a:t>Lintasan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terpendek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dari</a:t>
            </a:r>
            <a:r>
              <a:rPr lang="en-US" sz="2400" b="1" dirty="0" smtClean="0">
                <a:sym typeface="Symbol" pitchFamily="18" charset="2"/>
              </a:rPr>
              <a:t> A </a:t>
            </a:r>
            <a:r>
              <a:rPr lang="en-US" sz="2400" b="1" dirty="0" err="1" smtClean="0">
                <a:sym typeface="Symbol" pitchFamily="18" charset="2"/>
              </a:rPr>
              <a:t>ke</a:t>
            </a:r>
            <a:r>
              <a:rPr lang="en-US" sz="2400" b="1" dirty="0" smtClean="0">
                <a:sym typeface="Symbol" pitchFamily="18" charset="2"/>
              </a:rPr>
              <a:t> Z </a:t>
            </a:r>
            <a:r>
              <a:rPr lang="en-US" sz="2400" b="1" dirty="0" err="1" smtClean="0">
                <a:sym typeface="Symbol" pitchFamily="18" charset="2"/>
              </a:rPr>
              <a:t>adalah</a:t>
            </a:r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r>
              <a:rPr lang="en-US" sz="2400" b="1" dirty="0" smtClean="0">
                <a:sym typeface="Symbol" pitchFamily="18" charset="2"/>
              </a:rPr>
              <a:t>ACBDEZ</a:t>
            </a:r>
          </a:p>
          <a:p>
            <a:pPr lvl="0"/>
            <a:r>
              <a:rPr lang="en-US" sz="2400" b="1" dirty="0" err="1" smtClean="0">
                <a:sym typeface="Symbol" pitchFamily="18" charset="2"/>
              </a:rPr>
              <a:t>Dengan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Bobot</a:t>
            </a:r>
            <a:r>
              <a:rPr lang="en-US" sz="2400" b="1" dirty="0" smtClean="0">
                <a:sym typeface="Symbol" pitchFamily="18" charset="2"/>
              </a:rPr>
              <a:t> = 2 + 1 + 5 + 2 + 3 = 13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71600" y="2132856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Visio" r:id="rId3" imgW="5314849" imgH="2171700" progId="Visio.Drawing.11">
                  <p:embed/>
                </p:oleObj>
              </mc:Choice>
              <mc:Fallback>
                <p:oleObj name="Visio" r:id="rId3" imgW="5314849" imgH="21717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132856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98836" y="3748960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259632" y="35608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15446" y="461811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195466" y="2686978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15446" y="24928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375486" y="2672916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317838" y="250695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13646" y="2866998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3626" y="461811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6"/>
          </p:cNvCxnSpPr>
          <p:nvPr/>
        </p:nvCxnSpPr>
        <p:spPr>
          <a:xfrm flipV="1">
            <a:off x="5693666" y="3748956"/>
            <a:ext cx="1686646" cy="10491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177926" y="3555175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0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9" grpId="0" animBg="1"/>
      <p:bldP spid="10" grpId="0" animBg="1"/>
      <p:bldP spid="12" grpId="0" animBg="1"/>
      <p:bldP spid="16" grpId="0" animBg="1"/>
      <p:bldP spid="15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TKD 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Hapus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)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14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Autofit/>
          </a:bodyPr>
          <a:lstStyle/>
          <a:p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hapus</a:t>
            </a:r>
            <a:r>
              <a:rPr lang="en-US" sz="2800" dirty="0"/>
              <a:t> 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terpendek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graf</a:t>
            </a:r>
            <a:r>
              <a:rPr lang="en-US" sz="2800" dirty="0"/>
              <a:t> </a:t>
            </a:r>
            <a:r>
              <a:rPr lang="en-US" sz="2800" dirty="0" err="1"/>
              <a:t>berbobot</a:t>
            </a:r>
            <a:r>
              <a:rPr lang="en-US" sz="2800" dirty="0"/>
              <a:t>. </a:t>
            </a:r>
            <a:r>
              <a:rPr lang="en-US" sz="2800" dirty="0" err="1"/>
              <a:t>Langkah-langkah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hapus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.</a:t>
            </a:r>
          </a:p>
          <a:p>
            <a:pPr lvl="1"/>
            <a:r>
              <a:rPr lang="en-US" sz="2300" dirty="0" err="1">
                <a:solidFill>
                  <a:schemeClr val="tx1"/>
                </a:solidFill>
              </a:rPr>
              <a:t>Tentukan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simpul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awal</a:t>
            </a:r>
            <a:endParaRPr lang="en-US" sz="2300" dirty="0">
              <a:solidFill>
                <a:schemeClr val="tx1"/>
              </a:solidFill>
            </a:endParaRPr>
          </a:p>
          <a:p>
            <a:pPr lvl="1"/>
            <a:r>
              <a:rPr lang="en-US" sz="2300" dirty="0" err="1">
                <a:solidFill>
                  <a:schemeClr val="tx1"/>
                </a:solidFill>
              </a:rPr>
              <a:t>Hapus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sisi-sisi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bobot</a:t>
            </a:r>
            <a:r>
              <a:rPr lang="en-US" sz="2300" dirty="0">
                <a:solidFill>
                  <a:schemeClr val="tx1"/>
                </a:solidFill>
              </a:rPr>
              <a:t> paling </a:t>
            </a:r>
            <a:r>
              <a:rPr lang="en-US" sz="2300" dirty="0" err="1">
                <a:solidFill>
                  <a:schemeClr val="tx1"/>
                </a:solidFill>
              </a:rPr>
              <a:t>tinggi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syarat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jika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sisi-sisi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dihapus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graf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awal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tidak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terbagi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menjadi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dua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bagian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atau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lebih</a:t>
            </a:r>
            <a:r>
              <a:rPr lang="en-US" sz="2300" dirty="0" smtClean="0">
                <a:solidFill>
                  <a:schemeClr val="tx1"/>
                </a:solidFill>
              </a:rPr>
              <a:t> (</a:t>
            </a:r>
            <a:r>
              <a:rPr lang="en-US" sz="2300" dirty="0" err="1" smtClean="0">
                <a:solidFill>
                  <a:schemeClr val="tx1"/>
                </a:solidFill>
              </a:rPr>
              <a:t>graf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tidak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terpisah</a:t>
            </a:r>
            <a:r>
              <a:rPr lang="en-US" sz="2300" dirty="0">
                <a:solidFill>
                  <a:schemeClr val="tx1"/>
                </a:solidFill>
              </a:rPr>
              <a:t>)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  <a:endParaRPr lang="en-US" sz="2300" dirty="0">
              <a:solidFill>
                <a:schemeClr val="tx1"/>
              </a:solidFill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Proses </a:t>
            </a:r>
            <a:r>
              <a:rPr lang="en-US" sz="2300" dirty="0" err="1">
                <a:solidFill>
                  <a:schemeClr val="tx1"/>
                </a:solidFill>
              </a:rPr>
              <a:t>penghapusan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selesai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setelah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tidak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lagi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dapat</a:t>
            </a:r>
            <a:r>
              <a:rPr lang="en-US" sz="2300" dirty="0">
                <a:solidFill>
                  <a:schemeClr val="tx1"/>
                </a:solidFill>
              </a:rPr>
              <a:t> di </a:t>
            </a:r>
            <a:r>
              <a:rPr lang="en-US" sz="2300" dirty="0" err="1">
                <a:solidFill>
                  <a:schemeClr val="tx1"/>
                </a:solidFill>
              </a:rPr>
              <a:t>hapus</a:t>
            </a:r>
            <a:endParaRPr lang="en-US" sz="2300" b="1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6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Hapus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15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>
                <a:sym typeface="Symbol" pitchFamily="18" charset="2"/>
              </a:rPr>
              <a:t>Tentukan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Lintasan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Terpendek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dari</a:t>
            </a:r>
            <a:r>
              <a:rPr lang="en-US" sz="2400" b="1" dirty="0" smtClean="0">
                <a:sym typeface="Symbol" pitchFamily="18" charset="2"/>
              </a:rPr>
              <a:t> A </a:t>
            </a:r>
            <a:r>
              <a:rPr lang="en-US" sz="2400" b="1" dirty="0" err="1" smtClean="0">
                <a:sym typeface="Symbol" pitchFamily="18" charset="2"/>
              </a:rPr>
              <a:t>ke</a:t>
            </a:r>
            <a:r>
              <a:rPr lang="en-US" sz="2400" b="1" dirty="0" smtClean="0">
                <a:sym typeface="Symbol" pitchFamily="18" charset="2"/>
              </a:rPr>
              <a:t> Z </a:t>
            </a:r>
            <a:r>
              <a:rPr lang="en-US" sz="2400" b="1" dirty="0" err="1" smtClean="0">
                <a:sym typeface="Symbol" pitchFamily="18" charset="2"/>
              </a:rPr>
              <a:t>dengan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Algoritma</a:t>
            </a:r>
            <a:r>
              <a:rPr lang="en-US" sz="2400" b="1" dirty="0" smtClean="0">
                <a:sym typeface="Symbol" pitchFamily="18" charset="2"/>
              </a:rPr>
              <a:t> “</a:t>
            </a:r>
            <a:r>
              <a:rPr lang="en-US" sz="2400" b="1" dirty="0" err="1" smtClean="0">
                <a:sym typeface="Symbol" pitchFamily="18" charset="2"/>
              </a:rPr>
              <a:t>Hapus</a:t>
            </a:r>
            <a:r>
              <a:rPr lang="en-US" sz="2400" b="1" dirty="0" smtClean="0">
                <a:sym typeface="Symbol" pitchFamily="18" charset="2"/>
              </a:rPr>
              <a:t>”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99759" y="4370721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0555" y="418265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6369" y="523987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96389" y="3308739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16369" y="311465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6"/>
          </p:cNvCxnSpPr>
          <p:nvPr/>
        </p:nvCxnSpPr>
        <p:spPr>
          <a:xfrm>
            <a:off x="3376409" y="3294677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18761" y="312871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14569" y="3488759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4549" y="523987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6"/>
          </p:cNvCxnSpPr>
          <p:nvPr/>
        </p:nvCxnSpPr>
        <p:spPr>
          <a:xfrm flipV="1">
            <a:off x="5694589" y="4370717"/>
            <a:ext cx="1686646" cy="10491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78849" y="41769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8" idx="7"/>
            <a:endCxn id="11" idx="2"/>
          </p:cNvCxnSpPr>
          <p:nvPr/>
        </p:nvCxnSpPr>
        <p:spPr>
          <a:xfrm flipV="1">
            <a:off x="1567868" y="3294677"/>
            <a:ext cx="1448501" cy="9407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94293" y="5404771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2950" y="3270530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70856" y="34197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970856" y="48598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00462" y="4111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355479" y="28529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</a:t>
            </a:r>
          </a:p>
        </p:txBody>
      </p:sp>
      <p:cxnSp>
        <p:nvCxnSpPr>
          <p:cNvPr id="28" name="Straight Connector 27"/>
          <p:cNvCxnSpPr>
            <a:stCxn id="11" idx="6"/>
            <a:endCxn id="15" idx="1"/>
          </p:cNvCxnSpPr>
          <p:nvPr/>
        </p:nvCxnSpPr>
        <p:spPr>
          <a:xfrm>
            <a:off x="3376409" y="3294677"/>
            <a:ext cx="2010867" cy="199792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33056" y="42353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4124689" y="549092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5071507" y="41524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16216" y="50038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6469991" y="332478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6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866" y="415240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025031" y="263316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2942915" y="571208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96159" y="264525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5340859" y="565729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587085" y="419394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356314" y="3306719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0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Hapus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16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ym typeface="Symbol" pitchFamily="18" charset="2"/>
              </a:rPr>
              <a:t>Jadi </a:t>
            </a:r>
            <a:r>
              <a:rPr lang="en-US" sz="2400" b="1" dirty="0" err="1">
                <a:sym typeface="Symbol" pitchFamily="18" charset="2"/>
              </a:rPr>
              <a:t>Lintasan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 err="1">
                <a:sym typeface="Symbol" pitchFamily="18" charset="2"/>
              </a:rPr>
              <a:t>terpendek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 err="1">
                <a:sym typeface="Symbol" pitchFamily="18" charset="2"/>
              </a:rPr>
              <a:t>dari</a:t>
            </a:r>
            <a:r>
              <a:rPr lang="en-US" sz="2400" b="1" dirty="0">
                <a:sym typeface="Symbol" pitchFamily="18" charset="2"/>
              </a:rPr>
              <a:t> A </a:t>
            </a:r>
            <a:r>
              <a:rPr lang="en-US" sz="2400" b="1" dirty="0" err="1">
                <a:sym typeface="Symbol" pitchFamily="18" charset="2"/>
              </a:rPr>
              <a:t>ke</a:t>
            </a:r>
            <a:r>
              <a:rPr lang="en-US" sz="2400" b="1" dirty="0">
                <a:sym typeface="Symbol" pitchFamily="18" charset="2"/>
              </a:rPr>
              <a:t> Z </a:t>
            </a:r>
            <a:r>
              <a:rPr lang="en-US" sz="2400" b="1" dirty="0" err="1" smtClean="0">
                <a:sym typeface="Symbol" pitchFamily="18" charset="2"/>
              </a:rPr>
              <a:t>adalah</a:t>
            </a:r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r>
              <a:rPr lang="en-US" sz="2400" b="1" dirty="0">
                <a:sym typeface="Symbol" pitchFamily="18" charset="2"/>
              </a:rPr>
              <a:t>ACBDEZ</a:t>
            </a:r>
          </a:p>
          <a:p>
            <a:pPr lvl="0"/>
            <a:r>
              <a:rPr lang="en-US" sz="2400" b="1" dirty="0" err="1">
                <a:sym typeface="Symbol" pitchFamily="18" charset="2"/>
              </a:rPr>
              <a:t>Dengan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 err="1">
                <a:sym typeface="Symbol" pitchFamily="18" charset="2"/>
              </a:rPr>
              <a:t>Bobot</a:t>
            </a:r>
            <a:r>
              <a:rPr lang="en-US" sz="2400" b="1" dirty="0">
                <a:sym typeface="Symbol" pitchFamily="18" charset="2"/>
              </a:rPr>
              <a:t> = 2 + 1 + 5 + 2 + 3 = 13</a:t>
            </a: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013490" y="2085374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Visio" r:id="rId3" imgW="5314849" imgH="2171700" progId="Visio.Drawing.11">
                  <p:embed/>
                </p:oleObj>
              </mc:Choice>
              <mc:Fallback>
                <p:oleObj name="Visio" r:id="rId3" imgW="5314849" imgH="21717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90" y="2085374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398836" y="3748960"/>
            <a:ext cx="1837446" cy="110808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59632" y="35608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5446" y="461811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95466" y="2686978"/>
            <a:ext cx="13978" cy="1909259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15446" y="24928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6"/>
          </p:cNvCxnSpPr>
          <p:nvPr/>
        </p:nvCxnSpPr>
        <p:spPr>
          <a:xfrm>
            <a:off x="3375486" y="2672916"/>
            <a:ext cx="2122372" cy="14062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17838" y="250695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13646" y="2866998"/>
            <a:ext cx="13978" cy="1909259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3626" y="461811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6"/>
          </p:cNvCxnSpPr>
          <p:nvPr/>
        </p:nvCxnSpPr>
        <p:spPr>
          <a:xfrm flipV="1">
            <a:off x="5693666" y="3748956"/>
            <a:ext cx="1686646" cy="1049182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77926" y="355517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8" grpId="0" animBg="1"/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F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Djigstra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Hapus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420" y="2564904"/>
            <a:ext cx="5256584" cy="36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6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Graf Berbobot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b="1" dirty="0" smtClean="0"/>
              <a:t>Contoh: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428860" y="3143248"/>
          <a:ext cx="3071834" cy="319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Visio" r:id="rId3" imgW="1665351" imgH="1732026" progId="Visio.Drawing.11">
                  <p:embed/>
                </p:oleObj>
              </mc:Choice>
              <mc:Fallback>
                <p:oleObj name="Visio" r:id="rId3" imgW="1665351" imgH="173202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143248"/>
                        <a:ext cx="3071834" cy="319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33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 Graf</a:t>
            </a:r>
            <a:endParaRPr lang="en-US" b="1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Lintasan</a:t>
            </a:r>
            <a:r>
              <a:rPr lang="en-US" b="1" dirty="0" smtClean="0"/>
              <a:t> </a:t>
            </a:r>
            <a:r>
              <a:rPr lang="en-US" b="1" dirty="0" err="1" smtClean="0"/>
              <a:t>Terpendek</a:t>
            </a:r>
            <a:r>
              <a:rPr lang="en-US" b="1" dirty="0" smtClean="0"/>
              <a:t> (</a:t>
            </a:r>
            <a:r>
              <a:rPr lang="en-US" b="1" i="1" dirty="0" smtClean="0"/>
              <a:t>Shortest Path)</a:t>
            </a:r>
            <a:endParaRPr lang="en-AU" dirty="0" smtClean="0"/>
          </a:p>
          <a:p>
            <a:pPr eaLnBrk="1" hangingPunct="1">
              <a:lnSpc>
                <a:spcPct val="90000"/>
              </a:lnSpc>
            </a:pPr>
            <a:r>
              <a:rPr lang="id-ID" sz="2800" dirty="0" err="1" smtClean="0"/>
              <a:t>G</a:t>
            </a:r>
            <a:r>
              <a:rPr lang="en-AU" sz="2800" dirty="0" err="1" smtClean="0"/>
              <a:t>raf</a:t>
            </a:r>
            <a:r>
              <a:rPr lang="en-AU" sz="2800" dirty="0" smtClean="0"/>
              <a:t> </a:t>
            </a:r>
            <a:r>
              <a:rPr lang="en-AU" sz="2800" dirty="0" err="1" smtClean="0"/>
              <a:t>berbobot</a:t>
            </a:r>
            <a:r>
              <a:rPr lang="en-AU" sz="2800" dirty="0" smtClean="0"/>
              <a:t> (</a:t>
            </a:r>
            <a:r>
              <a:rPr lang="en-AU" sz="2800" i="1" dirty="0" smtClean="0"/>
              <a:t>weighted graph</a:t>
            </a:r>
            <a:r>
              <a:rPr lang="en-AU" sz="2800" dirty="0" smtClean="0"/>
              <a:t>) 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L</a:t>
            </a:r>
            <a:r>
              <a:rPr lang="en-AU" sz="2800" dirty="0" err="1" smtClean="0"/>
              <a:t>intasan</a:t>
            </a:r>
            <a:r>
              <a:rPr lang="en-AU" sz="2800" dirty="0" smtClean="0"/>
              <a:t> </a:t>
            </a:r>
            <a:r>
              <a:rPr lang="en-AU" sz="2800" dirty="0" err="1" smtClean="0"/>
              <a:t>terpendek</a:t>
            </a:r>
            <a:r>
              <a:rPr lang="en-AU" sz="2800" dirty="0" smtClean="0"/>
              <a:t>: </a:t>
            </a:r>
            <a:r>
              <a:rPr lang="en-AU" sz="2800" dirty="0" err="1" smtClean="0"/>
              <a:t>lintasan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memiliki</a:t>
            </a:r>
            <a:r>
              <a:rPr lang="en-AU" sz="2800" dirty="0" smtClean="0"/>
              <a:t> total </a:t>
            </a:r>
            <a:r>
              <a:rPr lang="en-AU" sz="2800" dirty="0" err="1" smtClean="0"/>
              <a:t>bobot</a:t>
            </a:r>
            <a:r>
              <a:rPr lang="en-AU" sz="2800" dirty="0" smtClean="0"/>
              <a:t> minimum.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aplikasi</a:t>
            </a:r>
            <a:r>
              <a:rPr lang="en-US" sz="2800" b="1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terpendek</a:t>
            </a:r>
            <a:r>
              <a:rPr lang="en-US" sz="2800" dirty="0" smtClean="0"/>
              <a:t>/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tempuh</a:t>
            </a:r>
            <a:r>
              <a:rPr lang="en-US" sz="2800" dirty="0" smtClean="0"/>
              <a:t> </a:t>
            </a:r>
            <a:r>
              <a:rPr lang="en-US" sz="2800" dirty="0" err="1" smtClean="0"/>
              <a:t>tersingkat</a:t>
            </a:r>
            <a:r>
              <a:rPr lang="en-US" sz="2800" dirty="0" smtClean="0"/>
              <a:t>/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termurah</a:t>
            </a:r>
            <a:r>
              <a:rPr lang="en-US" sz="2800" dirty="0" smtClean="0"/>
              <a:t> 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tersingkat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(</a:t>
            </a:r>
            <a:r>
              <a:rPr lang="en-US" sz="2800" i="1" dirty="0" smtClean="0"/>
              <a:t>message</a:t>
            </a:r>
            <a:r>
              <a:rPr lang="en-US" sz="2800" dirty="0" smtClean="0"/>
              <a:t>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terminal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961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Terpendek</a:t>
            </a:r>
            <a:endParaRPr lang="en-US" b="1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600200"/>
            <a:ext cx="8643998" cy="49006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err="1" smtClean="0"/>
              <a:t>Terdapat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jenis</a:t>
            </a:r>
            <a:r>
              <a:rPr lang="en-AU" dirty="0" smtClean="0"/>
              <a:t> </a:t>
            </a:r>
            <a:r>
              <a:rPr lang="en-AU" dirty="0" err="1" smtClean="0"/>
              <a:t>persoalan</a:t>
            </a:r>
            <a:r>
              <a:rPr lang="en-AU" dirty="0" smtClean="0"/>
              <a:t> </a:t>
            </a:r>
            <a:r>
              <a:rPr lang="en-AU" dirty="0" err="1" smtClean="0"/>
              <a:t>lintasan</a:t>
            </a:r>
            <a:r>
              <a:rPr lang="en-AU" dirty="0" smtClean="0"/>
              <a:t> </a:t>
            </a:r>
            <a:r>
              <a:rPr lang="en-AU" dirty="0" err="1" smtClean="0"/>
              <a:t>terpendek</a:t>
            </a:r>
            <a:r>
              <a:rPr lang="en-AU" dirty="0" smtClean="0"/>
              <a:t>, </a:t>
            </a:r>
            <a:r>
              <a:rPr lang="en-AU" dirty="0" err="1" smtClean="0"/>
              <a:t>antara</a:t>
            </a:r>
            <a:r>
              <a:rPr lang="en-AU" dirty="0" smtClean="0"/>
              <a:t> lain:</a:t>
            </a:r>
            <a:endParaRPr lang="en-US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id-ID" dirty="0" smtClean="0"/>
              <a:t>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  <a:endParaRPr lang="id-ID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lain.</a:t>
            </a:r>
            <a:endParaRPr lang="id-ID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id-ID" dirty="0" smtClean="0"/>
              <a:t>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171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Terpendek</a:t>
            </a:r>
            <a:endParaRPr lang="en-US" b="1" dirty="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endParaRPr lang="id-ID" dirty="0" smtClean="0"/>
          </a:p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  <a:endParaRPr lang="id-ID" dirty="0" smtClean="0"/>
          </a:p>
          <a:p>
            <a:pPr eaLnBrk="1" hangingPunct="1"/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Djikstra</a:t>
            </a:r>
            <a:endParaRPr lang="en-US" dirty="0" smtClean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2683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 Djikstra</a:t>
            </a:r>
            <a:endParaRPr lang="en-CA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BF9-27A4-4988-95B1-832D1E04DCD1}" type="slidenum">
              <a:rPr lang="en-CA"/>
              <a:pPr/>
              <a:t>6</a:t>
            </a:fld>
            <a:endParaRPr lang="en-CA"/>
          </a:p>
        </p:txBody>
      </p:sp>
      <p:sp>
        <p:nvSpPr>
          <p:cNvPr id="66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sz="2800" dirty="0" err="1">
                <a:sym typeface="Symbol" pitchFamily="18" charset="2"/>
              </a:rPr>
              <a:t>Algoritma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Dijkstra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adalah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sebuah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prosedur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iteratif</a:t>
            </a:r>
            <a:r>
              <a:rPr lang="en-US" sz="2800" dirty="0">
                <a:sym typeface="Symbol" pitchFamily="18" charset="2"/>
              </a:rPr>
              <a:t> yang </a:t>
            </a:r>
            <a:r>
              <a:rPr lang="en-US" sz="2800" dirty="0" err="1">
                <a:sym typeface="Symbol" pitchFamily="18" charset="2"/>
              </a:rPr>
              <a:t>mencari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lintasan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terpendek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antara</a:t>
            </a:r>
            <a:r>
              <a:rPr lang="en-US" sz="2800" dirty="0">
                <a:sym typeface="Symbol" pitchFamily="18" charset="2"/>
              </a:rPr>
              <a:t> a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z </a:t>
            </a:r>
            <a:r>
              <a:rPr lang="en-US" sz="2800" dirty="0" err="1">
                <a:sym typeface="Symbol" pitchFamily="18" charset="2"/>
              </a:rPr>
              <a:t>dalam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graf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dengan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pembobot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>
              <a:spcAft>
                <a:spcPct val="20000"/>
              </a:spcAft>
            </a:pPr>
            <a:r>
              <a:rPr lang="en-US" sz="2800" dirty="0" err="1" smtClean="0">
                <a:sym typeface="Symbol" pitchFamily="18" charset="2"/>
              </a:rPr>
              <a:t>Prosesnya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dengan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cara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mencari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panjang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lintasan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terpendek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dari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sebuah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simpul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pendahulu</a:t>
            </a:r>
            <a:r>
              <a:rPr lang="en-US" sz="2800" dirty="0">
                <a:sym typeface="Symbol" pitchFamily="18" charset="2"/>
              </a:rPr>
              <a:t> 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menambahkan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simpul-simpul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tersebut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ke</a:t>
            </a:r>
            <a:r>
              <a:rPr lang="en-US" sz="2800" dirty="0">
                <a:sym typeface="Symbol" pitchFamily="18" charset="2"/>
              </a:rPr>
              <a:t> set </a:t>
            </a:r>
            <a:r>
              <a:rPr lang="en-US" sz="2800" dirty="0" err="1">
                <a:sym typeface="Symbol" pitchFamily="18" charset="2"/>
              </a:rPr>
              <a:t>simpul</a:t>
            </a:r>
            <a:r>
              <a:rPr lang="en-US" sz="2800" dirty="0">
                <a:sym typeface="Symbol" pitchFamily="18" charset="2"/>
              </a:rPr>
              <a:t> S. </a:t>
            </a:r>
            <a:endParaRPr lang="en-US" sz="2800" dirty="0" smtClean="0">
              <a:sym typeface="Symbol" pitchFamily="18" charset="2"/>
            </a:endParaRPr>
          </a:p>
          <a:p>
            <a:pPr>
              <a:spcAft>
                <a:spcPct val="20000"/>
              </a:spcAft>
            </a:pPr>
            <a:r>
              <a:rPr lang="en-US" sz="2800" dirty="0" err="1" smtClean="0">
                <a:sym typeface="Symbol" pitchFamily="18" charset="2"/>
              </a:rPr>
              <a:t>Algoritma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berhenti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setelah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mencapai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simpul</a:t>
            </a:r>
            <a:r>
              <a:rPr lang="en-US" sz="2800" dirty="0">
                <a:sym typeface="Symbol" pitchFamily="18" charset="2"/>
              </a:rPr>
              <a:t> z.</a:t>
            </a:r>
          </a:p>
        </p:txBody>
      </p:sp>
    </p:spTree>
    <p:extLst>
      <p:ext uri="{BB962C8B-B14F-4D97-AF65-F5344CB8AC3E}">
        <p14:creationId xmlns:p14="http://schemas.microsoft.com/office/powerpoint/2010/main" val="235055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Contoh Algoritma Djikstra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7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412776"/>
            <a:ext cx="8229600" cy="4525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0"/>
              </a:spcBef>
              <a:spcAft>
                <a:spcPct val="5000"/>
              </a:spcAft>
            </a:pPr>
            <a:r>
              <a:rPr lang="id-ID" sz="3200" dirty="0" smtClean="0">
                <a:sym typeface="Symbol" pitchFamily="18" charset="2"/>
              </a:rPr>
              <a:t>Tentukan lintasan terpendek dari </a:t>
            </a:r>
            <a:r>
              <a:rPr lang="id-ID" sz="3200" b="1" dirty="0" smtClean="0">
                <a:sym typeface="Symbol" pitchFamily="18" charset="2"/>
              </a:rPr>
              <a:t>a</a:t>
            </a:r>
            <a:r>
              <a:rPr lang="id-ID" sz="3200" dirty="0" smtClean="0">
                <a:sym typeface="Symbol" pitchFamily="18" charset="2"/>
              </a:rPr>
              <a:t> ke </a:t>
            </a:r>
            <a:r>
              <a:rPr lang="id-ID" sz="3200" b="1" dirty="0" smtClean="0">
                <a:sym typeface="Symbol" pitchFamily="18" charset="2"/>
              </a:rPr>
              <a:t>z</a:t>
            </a:r>
            <a:endParaRPr lang="en-US" sz="32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15262" y="2044905"/>
          <a:ext cx="8064217" cy="3912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Visio" r:id="rId3" imgW="5332095" imgH="2189988" progId="Visio.Drawing.11">
                  <p:embed/>
                </p:oleObj>
              </mc:Choice>
              <mc:Fallback>
                <p:oleObj name="Visio" r:id="rId3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62" y="2044905"/>
                        <a:ext cx="8064217" cy="3912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4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8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A (</a:t>
            </a:r>
            <a:r>
              <a:rPr lang="en-US" sz="2400" dirty="0" err="1"/>
              <a:t>lingkari</a:t>
            </a:r>
            <a:r>
              <a:rPr lang="en-US" sz="2400" dirty="0"/>
              <a:t>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Visio" r:id="rId3" imgW="5332095" imgH="2189988" progId="Visio.Drawing.11">
                  <p:embed/>
                </p:oleObj>
              </mc:Choice>
              <mc:Fallback>
                <p:oleObj name="Visio" r:id="rId3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uiExpand="1" build="p"/>
      <p:bldP spid="9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9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C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C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Visio" r:id="rId4" imgW="5332095" imgH="2189988" progId="Visio.Drawing.11">
                  <p:embed/>
                </p:oleObj>
              </mc:Choice>
              <mc:Fallback>
                <p:oleObj name="Visio" r:id="rId4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06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0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8412</TotalTime>
  <Words>603</Words>
  <Application>Microsoft Office PowerPoint</Application>
  <PresentationFormat>On-screen Show (4:3)</PresentationFormat>
  <Paragraphs>119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Symbol</vt:lpstr>
      <vt:lpstr>Wingdings</vt:lpstr>
      <vt:lpstr>Diseño predeterminado</vt:lpstr>
      <vt:lpstr>Visio</vt:lpstr>
      <vt:lpstr>PowerPoint Presentation</vt:lpstr>
      <vt:lpstr>Graf Berbobot</vt:lpstr>
      <vt:lpstr>Aplikasi Graf</vt:lpstr>
      <vt:lpstr>Lintasan Terpendek</vt:lpstr>
      <vt:lpstr>Lintasan Terpendek</vt:lpstr>
      <vt:lpstr>Algoritma Djikstra</vt:lpstr>
      <vt:lpstr> Contoh Algoritma Djikstra</vt:lpstr>
      <vt:lpstr>Solusi</vt:lpstr>
      <vt:lpstr>Solusi</vt:lpstr>
      <vt:lpstr>Solusi</vt:lpstr>
      <vt:lpstr>Solusi</vt:lpstr>
      <vt:lpstr>Solusi</vt:lpstr>
      <vt:lpstr>Solusi</vt:lpstr>
      <vt:lpstr>Algoritma TKD (Hapus)</vt:lpstr>
      <vt:lpstr>Algoritma Hapus</vt:lpstr>
      <vt:lpstr>Algoritma Hapus</vt:lpstr>
      <vt:lpstr>Soal Latihan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FERRA ARIK</cp:lastModifiedBy>
  <cp:revision>873</cp:revision>
  <dcterms:created xsi:type="dcterms:W3CDTF">2010-05-23T14:28:12Z</dcterms:created>
  <dcterms:modified xsi:type="dcterms:W3CDTF">2018-08-19T14:15:07Z</dcterms:modified>
</cp:coreProperties>
</file>