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9" r:id="rId2"/>
    <p:sldId id="301" r:id="rId3"/>
    <p:sldId id="302" r:id="rId4"/>
    <p:sldId id="303" r:id="rId5"/>
    <p:sldId id="300" r:id="rId6"/>
    <p:sldId id="271" r:id="rId7"/>
    <p:sldId id="272" r:id="rId8"/>
    <p:sldId id="276" r:id="rId9"/>
    <p:sldId id="304" r:id="rId10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FFCC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82278" autoAdjust="0"/>
  </p:normalViewPr>
  <p:slideViewPr>
    <p:cSldViewPr>
      <p:cViewPr varScale="1">
        <p:scale>
          <a:sx n="57" d="100"/>
          <a:sy n="57" d="100"/>
        </p:scale>
        <p:origin x="16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DA5A0-4B8F-4A88-A5CD-A5741B1739DC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B6D0E-905E-4912-824B-1AB08187B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2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076E7349-AEDC-4DFB-88A1-E2F2DFD96D18}" type="datetime3">
              <a:rPr lang="en-US" smtClean="0"/>
              <a:t>19 August 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38FE317-1A83-4137-8677-511F16FE423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E16B1-E467-49E2-9301-A76947BB1B24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914D8-F2AD-4401-9C55-93BD2BADB92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9211AA-21E0-4D2D-9BF3-F6D8BEEAF69C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46888-F785-46B6-8015-F346749298C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0CD3A-63BE-481D-A683-CA2EAB656E20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3AC6A6-DECC-450D-B115-0F5F703BE803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D732D-FCE2-4009-A29E-C0F2FCF2E39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255AD-4D10-48A0-92ED-B58E8ECF21FF}" type="datetime3">
              <a:rPr lang="en-US" smtClean="0"/>
              <a:t>19 August 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BBA85-1E9B-426A-9B33-5DFF1EF7615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07D5F-95B2-46F3-B2E6-D5DFAD0FF826}" type="datetime3">
              <a:rPr lang="en-US" smtClean="0"/>
              <a:t>19 August 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0F449-5A84-4AC5-9BA1-C9BC4570468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C80AF6-547C-43F9-A86E-F461D2B918DA}" type="datetime3">
              <a:rPr lang="en-US" smtClean="0"/>
              <a:t>19 August 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D07C3-2C32-4110-872E-690ADB7A306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8BED4-64C3-4462-B114-7C4BE1A5C3E1}" type="datetime3">
              <a:rPr lang="en-US" smtClean="0"/>
              <a:t>19 August 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F4A6D-8FA2-4D90-9696-FB5AC50065B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BD9664-B3DC-4744-A31C-B8CC23317758}" type="datetime3">
              <a:rPr lang="en-US" smtClean="0"/>
              <a:t>19 August 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E5B9C-6CF1-444F-A85B-D6E5D5A7A32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5E15B-22F5-430E-B516-8E7BF75F3427}" type="datetime3">
              <a:rPr lang="en-US" smtClean="0"/>
              <a:t>19 August 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56EA1-1E8D-41B6-B228-5B12EEED259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99AC3AFE-4DD5-4056-B021-668A11B63A0D}" type="datetime3">
              <a:rPr lang="en-US" smtClean="0"/>
              <a:t>19 August 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C7BBDD35-A0EA-4922-BE54-247A2195181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KUMPULAN LATIHAN SOAL ASSESMENT BAGIAN 1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31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: </a:t>
            </a:r>
          </a:p>
          <a:p>
            <a:r>
              <a:rPr lang="en-US" b="1" dirty="0" err="1"/>
              <a:t>Hanung</a:t>
            </a:r>
            <a:r>
              <a:rPr lang="en-US" b="1" dirty="0"/>
              <a:t> N. </a:t>
            </a:r>
            <a:r>
              <a:rPr lang="en-US" b="1" dirty="0" err="1"/>
              <a:t>Prasetyo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, M.T. </a:t>
            </a:r>
            <a:r>
              <a:rPr lang="en-US" b="1" dirty="0" err="1"/>
              <a:t>dkk</a:t>
            </a:r>
            <a:endParaRPr lang="en-US" b="1" dirty="0"/>
          </a:p>
          <a:p>
            <a:r>
              <a:rPr lang="en-US" b="1" dirty="0"/>
              <a:t>hanungnp@telkomuniversity.ac.id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8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Hanya</a:t>
            </a:r>
            <a:r>
              <a:rPr lang="en-US" i="1" dirty="0" smtClean="0"/>
              <a:t> </a:t>
            </a:r>
            <a:r>
              <a:rPr lang="en-US" i="1" dirty="0" err="1" smtClean="0"/>
              <a:t>dipergunakan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kepentingan</a:t>
            </a:r>
            <a:r>
              <a:rPr lang="en-US" i="1" dirty="0" smtClean="0"/>
              <a:t> </a:t>
            </a:r>
            <a:r>
              <a:rPr lang="en-US" i="1" dirty="0" err="1" smtClean="0"/>
              <a:t>pengejaran</a:t>
            </a:r>
            <a:r>
              <a:rPr lang="en-US" i="1" dirty="0" smtClean="0"/>
              <a:t> di </a:t>
            </a:r>
            <a:r>
              <a:rPr lang="en-US" i="1" dirty="0" err="1" smtClean="0"/>
              <a:t>Lingkungan</a:t>
            </a:r>
            <a:r>
              <a:rPr lang="en-US" i="1" dirty="0" smtClean="0"/>
              <a:t> Telkom University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5373216"/>
            <a:ext cx="3249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DPH1A3-Logika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Semester </a:t>
            </a:r>
            <a:r>
              <a:rPr lang="en-US" dirty="0" err="1" smtClean="0"/>
              <a:t>Ganjil</a:t>
            </a:r>
            <a:r>
              <a:rPr lang="en-US" dirty="0"/>
              <a:t> </a:t>
            </a:r>
            <a:r>
              <a:rPr lang="en-US" dirty="0" smtClean="0"/>
              <a:t>2018 - 2019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FE317-1A83-4137-8677-511F16FE423D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1334057" y="172978"/>
            <a:ext cx="318542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www.telkomuniversity.ac.id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6" y="172978"/>
            <a:ext cx="1077595" cy="10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0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/>
          <a:lstStyle/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HIMPUNAN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32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 fontScale="92500" lnSpcReduction="20000"/>
          </a:bodyPr>
          <a:lstStyle/>
          <a:p>
            <a:pPr marL="525780" indent="-457200">
              <a:buAutoNum type="arabicPeriod"/>
            </a:pPr>
            <a:r>
              <a:rPr lang="en-US" sz="2500" dirty="0" err="1" smtClean="0">
                <a:solidFill>
                  <a:schemeClr val="tx1"/>
                </a:solidFill>
              </a:rPr>
              <a:t>Buatlah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tiga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contoh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himpunan</a:t>
            </a:r>
            <a:r>
              <a:rPr lang="en-US" sz="2500" dirty="0">
                <a:solidFill>
                  <a:schemeClr val="tx1"/>
                </a:solidFill>
              </a:rPr>
              <a:t>! (</a:t>
            </a:r>
            <a:r>
              <a:rPr lang="en-US" sz="2500" dirty="0" err="1">
                <a:solidFill>
                  <a:schemeClr val="tx1"/>
                </a:solidFill>
              </a:rPr>
              <a:t>masing-masing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memiliki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anggota</a:t>
            </a:r>
            <a:r>
              <a:rPr lang="en-US" sz="2500" dirty="0">
                <a:solidFill>
                  <a:schemeClr val="tx1"/>
                </a:solidFill>
              </a:rPr>
              <a:t> minimal 5) </a:t>
            </a:r>
            <a:r>
              <a:rPr lang="en-US" sz="2500" dirty="0" err="1">
                <a:solidFill>
                  <a:schemeClr val="tx1"/>
                </a:solidFill>
              </a:rPr>
              <a:t>dan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tuliskan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dalam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bentuk</a:t>
            </a:r>
            <a:r>
              <a:rPr lang="en-US" sz="2500" dirty="0">
                <a:solidFill>
                  <a:schemeClr val="tx1"/>
                </a:solidFill>
              </a:rPr>
              <a:t>  </a:t>
            </a:r>
            <a:r>
              <a:rPr lang="en-US" sz="2500" dirty="0" err="1">
                <a:solidFill>
                  <a:schemeClr val="tx1"/>
                </a:solidFill>
              </a:rPr>
              <a:t>enumerasi</a:t>
            </a:r>
            <a:r>
              <a:rPr lang="en-US" sz="2500" dirty="0">
                <a:solidFill>
                  <a:schemeClr val="tx1"/>
                </a:solidFill>
              </a:rPr>
              <a:t> </a:t>
            </a:r>
            <a:r>
              <a:rPr lang="en-US" sz="2500" dirty="0" err="1">
                <a:solidFill>
                  <a:schemeClr val="tx1"/>
                </a:solidFill>
              </a:rPr>
              <a:t>dan</a:t>
            </a:r>
            <a:r>
              <a:rPr lang="en-US" sz="2500" dirty="0">
                <a:solidFill>
                  <a:schemeClr val="tx1"/>
                </a:solidFill>
              </a:rPr>
              <a:t> symbol </a:t>
            </a:r>
            <a:r>
              <a:rPr lang="en-US" sz="2500" dirty="0" err="1" smtClean="0">
                <a:solidFill>
                  <a:schemeClr val="tx1"/>
                </a:solidFill>
              </a:rPr>
              <a:t>baku</a:t>
            </a:r>
            <a:r>
              <a:rPr lang="en-US" sz="2500" dirty="0" smtClean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endParaRPr lang="en-US" sz="2500" dirty="0" smtClean="0"/>
          </a:p>
          <a:p>
            <a:pPr marL="68580" indent="0">
              <a:buNone/>
            </a:pPr>
            <a:r>
              <a:rPr lang="en-US" sz="2500" dirty="0" smtClean="0"/>
              <a:t>2.    </a:t>
            </a:r>
            <a:r>
              <a:rPr lang="en-US" sz="2500" dirty="0" err="1" smtClean="0"/>
              <a:t>Diketahui</a:t>
            </a:r>
            <a:r>
              <a:rPr lang="en-US" sz="2500" dirty="0" smtClean="0"/>
              <a:t> </a:t>
            </a:r>
            <a:r>
              <a:rPr lang="en-US" sz="2500" dirty="0"/>
              <a:t>:  U = {</a:t>
            </a:r>
            <a:r>
              <a:rPr lang="en-US" sz="2500" dirty="0" err="1"/>
              <a:t>a,b,c,d,e,f,g,h,k</a:t>
            </a:r>
            <a:r>
              <a:rPr lang="en-US" sz="2500" dirty="0"/>
              <a:t>} ;             </a:t>
            </a:r>
            <a:endParaRPr lang="en-US" sz="2500" dirty="0" smtClean="0"/>
          </a:p>
          <a:p>
            <a:pPr marL="68580" indent="0">
              <a:buNone/>
            </a:pPr>
            <a:r>
              <a:rPr lang="en-US" sz="2500" dirty="0" smtClean="0"/>
              <a:t>A </a:t>
            </a:r>
            <a:r>
              <a:rPr lang="en-US" sz="2500" dirty="0"/>
              <a:t>= {</a:t>
            </a:r>
            <a:r>
              <a:rPr lang="en-US" sz="2500" dirty="0" err="1"/>
              <a:t>a,b,c,g</a:t>
            </a:r>
            <a:r>
              <a:rPr lang="en-US" sz="2500" dirty="0"/>
              <a:t>} ;	B = {</a:t>
            </a:r>
            <a:r>
              <a:rPr lang="en-US" sz="2500" dirty="0" err="1"/>
              <a:t>d,e,f,g</a:t>
            </a:r>
            <a:r>
              <a:rPr lang="en-US" sz="2500" dirty="0"/>
              <a:t>} ; C = {</a:t>
            </a:r>
            <a:r>
              <a:rPr lang="en-US" sz="2500" dirty="0" err="1"/>
              <a:t>a,c,f</a:t>
            </a:r>
            <a:r>
              <a:rPr lang="en-US" sz="2500" dirty="0"/>
              <a:t>} </a:t>
            </a:r>
            <a:r>
              <a:rPr lang="en-US" sz="2500" dirty="0" smtClean="0"/>
              <a:t>; </a:t>
            </a:r>
            <a:endParaRPr lang="en-US" sz="2500" dirty="0" smtClean="0"/>
          </a:p>
          <a:p>
            <a:pPr marL="68580" indent="0">
              <a:buNone/>
            </a:pPr>
            <a:r>
              <a:rPr lang="en-US" sz="2500" dirty="0" smtClean="0"/>
              <a:t>D </a:t>
            </a:r>
            <a:r>
              <a:rPr lang="en-US" sz="2500" dirty="0"/>
              <a:t>= {</a:t>
            </a:r>
            <a:r>
              <a:rPr lang="en-US" sz="2500" dirty="0" err="1"/>
              <a:t>f,h,k</a:t>
            </a:r>
            <a:r>
              <a:rPr lang="en-US" sz="2500" dirty="0"/>
              <a:t>}</a:t>
            </a:r>
          </a:p>
          <a:p>
            <a:pPr marL="68580" indent="0">
              <a:buNone/>
            </a:pPr>
            <a:r>
              <a:rPr lang="en-US" sz="2500" b="1" dirty="0" err="1"/>
              <a:t>Carilah</a:t>
            </a:r>
            <a:r>
              <a:rPr lang="en-US" sz="2500" b="1" dirty="0"/>
              <a:t> :</a:t>
            </a:r>
          </a:p>
          <a:p>
            <a:pPr lvl="0"/>
            <a:r>
              <a:rPr lang="en-US" sz="2500" dirty="0"/>
              <a:t>(A U B)’</a:t>
            </a:r>
          </a:p>
          <a:p>
            <a:pPr lvl="0"/>
            <a:r>
              <a:rPr lang="en-US" sz="2500" dirty="0"/>
              <a:t>A </a:t>
            </a:r>
            <a:r>
              <a:rPr lang="en-US" sz="2500" dirty="0">
                <a:sym typeface="Symbol"/>
              </a:rPr>
              <a:t></a:t>
            </a:r>
            <a:r>
              <a:rPr lang="en-US" sz="2500" dirty="0"/>
              <a:t> C</a:t>
            </a:r>
          </a:p>
          <a:p>
            <a:pPr lvl="0"/>
            <a:r>
              <a:rPr lang="en-US" sz="2500" dirty="0"/>
              <a:t>A ∩ ( B U C)</a:t>
            </a:r>
          </a:p>
          <a:p>
            <a:pPr lvl="0"/>
            <a:r>
              <a:rPr lang="en-US" sz="2500" dirty="0"/>
              <a:t>B ∩ (A</a:t>
            </a:r>
            <a:r>
              <a:rPr lang="en-US" sz="2500" baseline="30000" dirty="0"/>
              <a:t>c</a:t>
            </a:r>
            <a:r>
              <a:rPr lang="en-US" sz="2500" dirty="0"/>
              <a:t>  - C)</a:t>
            </a:r>
          </a:p>
          <a:p>
            <a:pPr marL="68580" indent="0">
              <a:buNone/>
            </a:pPr>
            <a:r>
              <a:rPr lang="en-US" sz="2500" dirty="0" smtClean="0"/>
              <a:t> </a:t>
            </a:r>
            <a:endParaRPr lang="en-US" sz="2500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064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325 yang :</a:t>
            </a:r>
          </a:p>
          <a:p>
            <a:pPr lvl="0"/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2.</a:t>
            </a:r>
          </a:p>
          <a:p>
            <a:pPr lvl="0"/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5.</a:t>
            </a:r>
          </a:p>
          <a:p>
            <a:pPr lvl="0"/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/>
              <a:t>5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 7.</a:t>
            </a:r>
          </a:p>
          <a:p>
            <a:pPr lvl="0"/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5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7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2.</a:t>
            </a:r>
            <a:endParaRPr lang="en-US" dirty="0"/>
          </a:p>
          <a:p>
            <a:pPr lvl="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2, 5 </a:t>
            </a:r>
            <a:r>
              <a:rPr lang="en-US" dirty="0" err="1"/>
              <a:t>dan</a:t>
            </a:r>
            <a:r>
              <a:rPr lang="en-US" dirty="0"/>
              <a:t> 7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sebutkan</a:t>
            </a:r>
            <a:r>
              <a:rPr lang="en-US" dirty="0"/>
              <a:t> 3 </a:t>
            </a:r>
            <a:r>
              <a:rPr lang="en-US" dirty="0" err="1"/>
              <a:t>anggotanya</a:t>
            </a:r>
            <a:r>
              <a:rPr lang="en-US" dirty="0"/>
              <a:t>!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21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4000" b="1" dirty="0" smtClean="0"/>
          </a:p>
          <a:p>
            <a:pPr marL="6858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LOGIKA MATEMATIKA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378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43492" y="980728"/>
            <a:ext cx="7344932" cy="4851901"/>
          </a:xfrm>
        </p:spPr>
        <p:txBody>
          <a:bodyPr>
            <a:normAutofit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1) 	~ [ p </a:t>
            </a:r>
            <a:r>
              <a:rPr lang="en-US" sz="2000" dirty="0" smtClean="0">
                <a:sym typeface="Symbol"/>
              </a:rPr>
              <a:t></a:t>
            </a:r>
            <a:r>
              <a:rPr lang="en-US" sz="2000" dirty="0" smtClean="0"/>
              <a:t> q ] V ~ p</a:t>
            </a:r>
            <a:r>
              <a:rPr lang="en-US" sz="2000" b="1" dirty="0" smtClean="0"/>
              <a:t>		</a:t>
            </a:r>
          </a:p>
          <a:p>
            <a:pPr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</a:t>
            </a:r>
            <a:r>
              <a:rPr lang="en-US" sz="2000" dirty="0" smtClean="0"/>
              <a:t>2) 	[~ p V ~q ] </a:t>
            </a:r>
            <a:r>
              <a:rPr lang="en-US" sz="2000" dirty="0" smtClean="0">
                <a:sym typeface="Symbol"/>
              </a:rPr>
              <a:t></a:t>
            </a:r>
            <a:r>
              <a:rPr lang="en-US" sz="2000" dirty="0" smtClean="0"/>
              <a:t> r</a:t>
            </a:r>
            <a:endParaRPr lang="en-US" sz="2000" b="1" dirty="0" smtClean="0"/>
          </a:p>
          <a:p>
            <a:pPr lvl="0">
              <a:buNone/>
            </a:pPr>
            <a:r>
              <a:rPr lang="en-US" sz="2000" dirty="0" smtClean="0"/>
              <a:t>	3)	[p V q]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~q</a:t>
            </a:r>
            <a:r>
              <a:rPr lang="en-US" sz="2000" b="1" dirty="0" smtClean="0"/>
              <a:t>	</a:t>
            </a:r>
          </a:p>
          <a:p>
            <a:pPr lvl="0">
              <a:buNone/>
            </a:pPr>
            <a:r>
              <a:rPr lang="en-US" sz="2000" dirty="0" smtClean="0"/>
              <a:t>	4)</a:t>
            </a:r>
            <a:r>
              <a:rPr lang="en-US" sz="2000" b="1" dirty="0" smtClean="0"/>
              <a:t> 	</a:t>
            </a:r>
            <a:r>
              <a:rPr lang="en-US" sz="2000" dirty="0" smtClean="0"/>
              <a:t>[( p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q) </a:t>
            </a:r>
            <a:r>
              <a:rPr lang="en-US" sz="2000" dirty="0" smtClean="0">
                <a:sym typeface="Symbol"/>
              </a:rPr>
              <a:t></a:t>
            </a:r>
            <a:r>
              <a:rPr lang="en-US" sz="2000" dirty="0" smtClean="0"/>
              <a:t> ~q ]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~p</a:t>
            </a:r>
            <a:endParaRPr lang="en-US" sz="2000" b="1" dirty="0" smtClean="0"/>
          </a:p>
          <a:p>
            <a:pPr lvl="0">
              <a:buNone/>
            </a:pPr>
            <a:r>
              <a:rPr lang="en-US" sz="2000" dirty="0" smtClean="0"/>
              <a:t>	5)	p</a:t>
            </a:r>
            <a:r>
              <a:rPr lang="en-US" sz="2000" i="1" dirty="0" smtClean="0"/>
              <a:t>  </a:t>
            </a:r>
            <a:r>
              <a:rPr lang="en-US" sz="2000" dirty="0" smtClean="0">
                <a:sym typeface="Symbol"/>
              </a:rPr>
              <a:t></a:t>
            </a:r>
            <a:r>
              <a:rPr lang="en-US" sz="2000" dirty="0" smtClean="0"/>
              <a:t> ( q V r )</a:t>
            </a:r>
            <a:r>
              <a:rPr lang="en-US" sz="2000" b="1" dirty="0" smtClean="0"/>
              <a:t>	</a:t>
            </a:r>
          </a:p>
          <a:p>
            <a:pPr lvl="0">
              <a:buNone/>
            </a:pPr>
            <a:r>
              <a:rPr lang="en-US" sz="2000" b="1" dirty="0"/>
              <a:t>	</a:t>
            </a:r>
            <a:r>
              <a:rPr lang="en-US" sz="2000" dirty="0" smtClean="0"/>
              <a:t>6)</a:t>
            </a:r>
            <a:r>
              <a:rPr lang="en-US" sz="2000" b="1" dirty="0" smtClean="0"/>
              <a:t> 	</a:t>
            </a:r>
            <a:r>
              <a:rPr lang="en-US" sz="2000" dirty="0" smtClean="0"/>
              <a:t>~p V (q  </a:t>
            </a:r>
            <a:r>
              <a:rPr lang="en-US" sz="2000" dirty="0" smtClean="0">
                <a:sym typeface="Symbol"/>
              </a:rPr>
              <a:t></a:t>
            </a:r>
            <a:r>
              <a:rPr lang="en-US" sz="2000" dirty="0" smtClean="0"/>
              <a:t> ~r)   </a:t>
            </a:r>
            <a:endParaRPr lang="en-US" sz="2000" b="1" dirty="0" smtClean="0"/>
          </a:p>
          <a:p>
            <a:pPr lvl="0"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7)</a:t>
            </a:r>
            <a:r>
              <a:rPr lang="en-US" sz="2000" b="1" dirty="0" smtClean="0"/>
              <a:t> 	</a:t>
            </a:r>
            <a:r>
              <a:rPr lang="en-US" sz="2000" dirty="0" smtClean="0"/>
              <a:t>p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[p </a:t>
            </a:r>
            <a:r>
              <a:rPr lang="en-US" sz="2000" dirty="0" smtClean="0">
                <a:sym typeface="Symbol"/>
              </a:rPr>
              <a:t></a:t>
            </a:r>
            <a:r>
              <a:rPr lang="en-US" sz="2000" dirty="0" smtClean="0"/>
              <a:t> ( q V r) ]</a:t>
            </a:r>
            <a:r>
              <a:rPr lang="en-US" sz="2000" b="1" dirty="0" smtClean="0"/>
              <a:t>	</a:t>
            </a:r>
          </a:p>
          <a:p>
            <a:pPr lvl="0"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8)</a:t>
            </a:r>
            <a:r>
              <a:rPr lang="en-US" sz="2000" b="1" dirty="0" smtClean="0"/>
              <a:t> 	</a:t>
            </a:r>
            <a:r>
              <a:rPr lang="en-US" sz="2000" dirty="0" smtClean="0"/>
              <a:t>[ (p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q) </a:t>
            </a:r>
            <a:r>
              <a:rPr lang="en-US" sz="2000" dirty="0" smtClean="0">
                <a:sym typeface="Symbol"/>
              </a:rPr>
              <a:t></a:t>
            </a:r>
            <a:r>
              <a:rPr lang="en-US" sz="2000" dirty="0" smtClean="0"/>
              <a:t> ( ~q V r )]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( p </a:t>
            </a:r>
            <a:r>
              <a:rPr lang="en-US" sz="2000" dirty="0" smtClean="0">
                <a:sym typeface="Wingdings"/>
              </a:rPr>
              <a:t></a:t>
            </a:r>
            <a:r>
              <a:rPr lang="en-US" sz="2000" dirty="0" smtClean="0"/>
              <a:t> r )</a:t>
            </a:r>
            <a:endParaRPr lang="en-US" sz="2000" b="1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3"/>
          <p:cNvSpPr>
            <a:spLocks noGrp="1"/>
          </p:cNvSpPr>
          <p:nvPr>
            <p:ph idx="1"/>
          </p:nvPr>
        </p:nvSpPr>
        <p:spPr>
          <a:xfrm>
            <a:off x="1043492" y="908720"/>
            <a:ext cx="7560956" cy="4923909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7.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(p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q)  </a:t>
            </a:r>
            <a:r>
              <a:rPr lang="en-US" dirty="0" err="1" smtClean="0"/>
              <a:t>ekivalen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 ~p V q </a:t>
            </a:r>
          </a:p>
          <a:p>
            <a:pPr>
              <a:buFont typeface="Arial" charset="0"/>
              <a:buNone/>
            </a:pPr>
            <a:r>
              <a:rPr lang="en-US" dirty="0" smtClean="0"/>
              <a:t>8.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    p V (p ^ q)  </a:t>
            </a:r>
            <a:r>
              <a:rPr lang="en-US" dirty="0" smtClean="0">
                <a:sym typeface="Symbol" pitchFamily="18" charset="2"/>
              </a:rPr>
              <a:t></a:t>
            </a:r>
            <a:r>
              <a:rPr lang="en-US" dirty="0" smtClean="0"/>
              <a:t>  p     </a:t>
            </a:r>
            <a:r>
              <a:rPr lang="en-US" dirty="0" err="1" smtClean="0"/>
              <a:t>dan</a:t>
            </a:r>
            <a:r>
              <a:rPr lang="en-US" dirty="0" smtClean="0"/>
              <a:t>    p ^ (p V q)  </a:t>
            </a:r>
            <a:r>
              <a:rPr lang="en-US" dirty="0" smtClean="0">
                <a:sym typeface="Symbol" pitchFamily="18" charset="2"/>
              </a:rPr>
              <a:t></a:t>
            </a:r>
            <a:r>
              <a:rPr lang="en-US" dirty="0" smtClean="0"/>
              <a:t>  p</a:t>
            </a:r>
          </a:p>
          <a:p>
            <a:pPr>
              <a:buFont typeface="Arial" charset="0"/>
              <a:buNone/>
            </a:pPr>
            <a:r>
              <a:rPr lang="en-US" dirty="0" smtClean="0"/>
              <a:t>9. </a:t>
            </a:r>
            <a:r>
              <a:rPr lang="en-US" dirty="0" err="1" smtClean="0"/>
              <a:t>Gambarkan</a:t>
            </a:r>
            <a:r>
              <a:rPr lang="en-US" dirty="0" smtClean="0"/>
              <a:t>  </a:t>
            </a:r>
            <a:r>
              <a:rPr lang="en-US" dirty="0" err="1" smtClean="0"/>
              <a:t>rangkaian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 lvl="1">
              <a:buFont typeface="Arial" charset="0"/>
              <a:buNone/>
            </a:pPr>
            <a:r>
              <a:rPr lang="en-US" sz="2000" dirty="0" smtClean="0"/>
              <a:t>a.  (~p ^ [ q V (r ^ ~s) ]) V [~q V p]</a:t>
            </a:r>
          </a:p>
          <a:p>
            <a:pPr lvl="1">
              <a:buFont typeface="Arial" charset="0"/>
              <a:buNone/>
            </a:pPr>
            <a:r>
              <a:rPr lang="en-US" sz="2000" dirty="0" smtClean="0"/>
              <a:t>b. { [ (p ^ q) V (r ^ ~p)] ^ s } V  { ~p ^ [ q V (r ^ ~s) ] ^ ~q }</a:t>
            </a:r>
          </a:p>
          <a:p>
            <a:pPr lvl="1">
              <a:buFont typeface="Arial" charset="0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704856" cy="4851901"/>
          </a:xfrm>
        </p:spPr>
        <p:txBody>
          <a:bodyPr/>
          <a:lstStyle/>
          <a:p>
            <a:pPr marL="514350" indent="-514350">
              <a:buFont typeface="Arial" charset="0"/>
              <a:buNone/>
              <a:defRPr/>
            </a:pPr>
            <a:r>
              <a:rPr lang="en-US" dirty="0" smtClean="0"/>
              <a:t>10.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i="1" dirty="0" err="1" smtClean="0"/>
              <a:t>tabel</a:t>
            </a:r>
            <a:r>
              <a:rPr lang="en-US" i="1" dirty="0" smtClean="0"/>
              <a:t> </a:t>
            </a:r>
            <a:r>
              <a:rPr lang="en-US" i="1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dirty="0" smtClean="0"/>
              <a:t>[(~</a:t>
            </a:r>
            <a:r>
              <a:rPr lang="en-US" dirty="0" err="1" smtClean="0"/>
              <a:t>p</a:t>
            </a:r>
            <a:r>
              <a:rPr lang="en-US" dirty="0" err="1" smtClean="0">
                <a:sym typeface="Symbol"/>
              </a:rPr>
              <a:t></a:t>
            </a:r>
            <a:r>
              <a:rPr lang="en-US" dirty="0" err="1" smtClean="0"/>
              <a:t>r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~q ] </a:t>
            </a:r>
            <a:r>
              <a:rPr lang="en-US" dirty="0" smtClean="0">
                <a:sym typeface="Symbol"/>
              </a:rPr>
              <a:t></a:t>
            </a:r>
            <a:r>
              <a:rPr lang="en-US" dirty="0" smtClean="0"/>
              <a:t>( ~r V p )</a:t>
            </a:r>
          </a:p>
          <a:p>
            <a:pPr marL="514350" indent="-514350">
              <a:buFont typeface="+mj-lt"/>
              <a:buAutoNum type="alphaLcPeriod"/>
              <a:defRPr/>
            </a:pPr>
            <a:r>
              <a:rPr lang="en-US" dirty="0" smtClean="0"/>
              <a:t>[ (~r V q) </a:t>
            </a:r>
            <a:r>
              <a:rPr lang="en-US" dirty="0" smtClean="0">
                <a:sym typeface="Symbol"/>
              </a:rPr>
              <a:t></a:t>
            </a:r>
            <a:r>
              <a:rPr lang="en-US" dirty="0" smtClean="0"/>
              <a:t> ~p ]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( ~q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 p )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11.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no 10 </a:t>
            </a:r>
            <a:r>
              <a:rPr lang="en-US" dirty="0" err="1" smtClean="0"/>
              <a:t>bagian</a:t>
            </a:r>
            <a:r>
              <a:rPr lang="en-US" dirty="0" smtClean="0"/>
              <a:t> b;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 = </a:t>
            </a:r>
            <a:r>
              <a:rPr lang="en-US" dirty="0" smtClean="0"/>
              <a:t>V </a:t>
            </a:r>
            <a:r>
              <a:rPr lang="en-US" dirty="0" err="1" smtClean="0"/>
              <a:t>dan</a:t>
            </a:r>
            <a:r>
              <a:rPr lang="en-US" dirty="0" smtClean="0"/>
              <a:t>           </a:t>
            </a:r>
          </a:p>
          <a:p>
            <a:pPr marL="0" indent="0">
              <a:buNone/>
              <a:defRPr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 = </a:t>
            </a:r>
            <a:r>
              <a:rPr lang="en-US" dirty="0">
                <a:sym typeface="Symbol"/>
              </a:rPr>
              <a:t></a:t>
            </a:r>
            <a:r>
              <a:rPr lang="en-US" dirty="0" smtClean="0">
                <a:sym typeface="Wingdings"/>
              </a:rPr>
              <a:t> ; </a:t>
            </a:r>
            <a:r>
              <a:rPr lang="en-US" dirty="0" err="1" smtClean="0">
                <a:sym typeface="Wingdings"/>
              </a:rPr>
              <a:t>gambarkan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rangkaian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logikanya</a:t>
            </a:r>
            <a:r>
              <a:rPr lang="en-US" dirty="0" smtClean="0">
                <a:sym typeface="Wingdings"/>
              </a:rPr>
              <a:t>!</a:t>
            </a:r>
            <a:endParaRPr lang="en-US" dirty="0" smtClean="0"/>
          </a:p>
          <a:p>
            <a:pPr marL="514350" indent="-514350">
              <a:buFont typeface="Arial" charset="0"/>
              <a:buAutoNum type="arabicPeriod"/>
              <a:defRPr/>
            </a:pPr>
            <a:endParaRPr lang="en-US" b="1" dirty="0" smtClean="0"/>
          </a:p>
          <a:p>
            <a:pPr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/>
          <a:lstStyle/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Aljabar</a:t>
            </a:r>
            <a:r>
              <a:rPr lang="en-US" sz="4400" b="1" dirty="0" smtClean="0">
                <a:solidFill>
                  <a:srgbClr val="FF0000"/>
                </a:solidFill>
              </a:rPr>
              <a:t> Boole &amp; </a:t>
            </a:r>
            <a:r>
              <a:rPr lang="en-US" sz="4400" b="1" dirty="0" err="1" smtClean="0">
                <a:solidFill>
                  <a:srgbClr val="FF0000"/>
                </a:solidFill>
              </a:rPr>
              <a:t>Fungsi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Penyederhanaannya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B49B1-F190-4514-9DF2-F2C73302FD30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9313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1138</TotalTime>
  <Words>328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Century Gothic</vt:lpstr>
      <vt:lpstr>Symbol</vt:lpstr>
      <vt:lpstr>Wingdings</vt:lpstr>
      <vt:lpstr>Wingdings 2</vt:lpstr>
      <vt:lpstr>Austin</vt:lpstr>
      <vt:lpstr>KUMPULAN LATIHAN SOAL ASSESMENT BAGIAN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FERRA ARIK</cp:lastModifiedBy>
  <cp:revision>91</cp:revision>
  <dcterms:created xsi:type="dcterms:W3CDTF">2009-03-04T06:32:49Z</dcterms:created>
  <dcterms:modified xsi:type="dcterms:W3CDTF">2018-08-19T13:06:16Z</dcterms:modified>
</cp:coreProperties>
</file>