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sldIdLst>
    <p:sldId id="399" r:id="rId2"/>
    <p:sldId id="451" r:id="rId3"/>
    <p:sldId id="452" r:id="rId4"/>
    <p:sldId id="453" r:id="rId5"/>
    <p:sldId id="454" r:id="rId6"/>
    <p:sldId id="456" r:id="rId7"/>
    <p:sldId id="457" r:id="rId8"/>
    <p:sldId id="464" r:id="rId9"/>
    <p:sldId id="466" r:id="rId10"/>
    <p:sldId id="474" r:id="rId11"/>
    <p:sldId id="492" r:id="rId12"/>
    <p:sldId id="487" r:id="rId13"/>
    <p:sldId id="484" r:id="rId14"/>
    <p:sldId id="483" r:id="rId15"/>
    <p:sldId id="485" r:id="rId16"/>
    <p:sldId id="486" r:id="rId17"/>
    <p:sldId id="480" r:id="rId18"/>
    <p:sldId id="481" r:id="rId19"/>
    <p:sldId id="488" r:id="rId20"/>
    <p:sldId id="489" r:id="rId21"/>
    <p:sldId id="490" r:id="rId22"/>
    <p:sldId id="491" r:id="rId23"/>
    <p:sldId id="450" r:id="rId24"/>
    <p:sldId id="41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450"/>
    <a:srgbClr val="BE5FD1"/>
    <a:srgbClr val="D254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095" autoAdjust="0"/>
  </p:normalViewPr>
  <p:slideViewPr>
    <p:cSldViewPr snapToGrid="0">
      <p:cViewPr varScale="1">
        <p:scale>
          <a:sx n="83" d="100"/>
          <a:sy n="83" d="100"/>
        </p:scale>
        <p:origin x="72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12204-A01F-451E-94D0-998C6B7FE54F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084C894-2245-45A9-95CD-AD98B374927C}">
      <dgm:prSet phldrT="[Text]"/>
      <dgm:spPr/>
      <dgm:t>
        <a:bodyPr/>
        <a:lstStyle/>
        <a:p>
          <a:r>
            <a:rPr lang="en-US" dirty="0"/>
            <a:t>COSO</a:t>
          </a:r>
        </a:p>
      </dgm:t>
    </dgm:pt>
    <dgm:pt modelId="{1710D50A-BF18-4160-8DF0-2BC7F13CB742}" type="parTrans" cxnId="{1E28B5C9-E988-4286-9DD8-B1202D10AD0A}">
      <dgm:prSet/>
      <dgm:spPr/>
      <dgm:t>
        <a:bodyPr/>
        <a:lstStyle/>
        <a:p>
          <a:endParaRPr lang="en-US"/>
        </a:p>
      </dgm:t>
    </dgm:pt>
    <dgm:pt modelId="{BE0A2F4F-BD4B-40D4-B441-AC58345CA6F9}" type="sibTrans" cxnId="{1E28B5C9-E988-4286-9DD8-B1202D10AD0A}">
      <dgm:prSet/>
      <dgm:spPr/>
      <dgm:t>
        <a:bodyPr/>
        <a:lstStyle/>
        <a:p>
          <a:endParaRPr lang="en-US"/>
        </a:p>
      </dgm:t>
    </dgm:pt>
    <dgm:pt modelId="{E68A48F5-BC59-45EA-8D3F-CA68B3CA21F6}">
      <dgm:prSet phldrT="[Text]" custT="1"/>
      <dgm:spPr/>
      <dgm:t>
        <a:bodyPr/>
        <a:lstStyle/>
        <a:p>
          <a:r>
            <a:rPr lang="en-US" sz="1400" dirty="0"/>
            <a:t>1. </a:t>
          </a:r>
          <a:r>
            <a:rPr lang="en-ID" sz="1400" b="1" i="1" dirty="0"/>
            <a:t>Control environment</a:t>
          </a:r>
          <a:endParaRPr lang="en-US" sz="1400" dirty="0"/>
        </a:p>
      </dgm:t>
    </dgm:pt>
    <dgm:pt modelId="{19A6EFC1-8ACA-4936-A29C-28F721393A12}" type="parTrans" cxnId="{1F4C65BC-4165-4047-B260-D0D40FC747FD}">
      <dgm:prSet/>
      <dgm:spPr/>
      <dgm:t>
        <a:bodyPr/>
        <a:lstStyle/>
        <a:p>
          <a:endParaRPr lang="en-US"/>
        </a:p>
      </dgm:t>
    </dgm:pt>
    <dgm:pt modelId="{E2046DC9-1EBF-4819-9BF1-C510479AB2AD}" type="sibTrans" cxnId="{1F4C65BC-4165-4047-B260-D0D40FC747FD}">
      <dgm:prSet/>
      <dgm:spPr/>
      <dgm:t>
        <a:bodyPr/>
        <a:lstStyle/>
        <a:p>
          <a:endParaRPr lang="en-US"/>
        </a:p>
      </dgm:t>
    </dgm:pt>
    <dgm:pt modelId="{82618497-7687-473D-8AEC-9389E16CB206}">
      <dgm:prSet phldrT="[Text]" custT="1"/>
      <dgm:spPr/>
      <dgm:t>
        <a:bodyPr/>
        <a:lstStyle/>
        <a:p>
          <a:r>
            <a:rPr lang="en-ID" sz="1400" b="1" dirty="0"/>
            <a:t>2. </a:t>
          </a:r>
          <a:r>
            <a:rPr lang="en-ID" sz="1400" b="1" i="1" dirty="0"/>
            <a:t>Risk assessment</a:t>
          </a:r>
          <a:endParaRPr lang="en-US" sz="1400" dirty="0"/>
        </a:p>
      </dgm:t>
    </dgm:pt>
    <dgm:pt modelId="{73DD7C9F-C7F4-471D-B258-3FA5ABC2BFE1}" type="parTrans" cxnId="{EC3DEFDE-4E6B-42C3-ABC4-05555C1CE64A}">
      <dgm:prSet/>
      <dgm:spPr/>
      <dgm:t>
        <a:bodyPr/>
        <a:lstStyle/>
        <a:p>
          <a:endParaRPr lang="en-US"/>
        </a:p>
      </dgm:t>
    </dgm:pt>
    <dgm:pt modelId="{62D348FF-A979-40EC-8132-866BB3340C3C}" type="sibTrans" cxnId="{EC3DEFDE-4E6B-42C3-ABC4-05555C1CE64A}">
      <dgm:prSet/>
      <dgm:spPr/>
      <dgm:t>
        <a:bodyPr/>
        <a:lstStyle/>
        <a:p>
          <a:endParaRPr lang="en-US"/>
        </a:p>
      </dgm:t>
    </dgm:pt>
    <dgm:pt modelId="{8921D060-6DAB-4FD9-8485-C209AF63EABC}">
      <dgm:prSet phldrT="[Text]" custT="1"/>
      <dgm:spPr/>
      <dgm:t>
        <a:bodyPr/>
        <a:lstStyle/>
        <a:p>
          <a:r>
            <a:rPr lang="en-ID" sz="1400" b="1" dirty="0"/>
            <a:t>3. </a:t>
          </a:r>
          <a:r>
            <a:rPr lang="en-ID" sz="1400" b="1" i="1" dirty="0"/>
            <a:t>Control activities</a:t>
          </a:r>
          <a:endParaRPr lang="en-US" sz="1400" dirty="0"/>
        </a:p>
      </dgm:t>
    </dgm:pt>
    <dgm:pt modelId="{AA2CBB3C-3087-4BB7-9FD2-8A874DCF2544}" type="parTrans" cxnId="{A266FC91-50BD-4D51-B1C0-5D3549F9B24D}">
      <dgm:prSet/>
      <dgm:spPr/>
      <dgm:t>
        <a:bodyPr/>
        <a:lstStyle/>
        <a:p>
          <a:endParaRPr lang="en-US"/>
        </a:p>
      </dgm:t>
    </dgm:pt>
    <dgm:pt modelId="{4AC8D07B-EAD4-453E-8FF8-3476EA7254AD}" type="sibTrans" cxnId="{A266FC91-50BD-4D51-B1C0-5D3549F9B24D}">
      <dgm:prSet/>
      <dgm:spPr/>
      <dgm:t>
        <a:bodyPr/>
        <a:lstStyle/>
        <a:p>
          <a:endParaRPr lang="en-US"/>
        </a:p>
      </dgm:t>
    </dgm:pt>
    <dgm:pt modelId="{D5211174-8644-4CF5-A2B9-BCC75B9CDFA5}">
      <dgm:prSet phldrT="[Text]" custT="1"/>
      <dgm:spPr/>
      <dgm:t>
        <a:bodyPr/>
        <a:lstStyle/>
        <a:p>
          <a:r>
            <a:rPr lang="en-ID" sz="1400" b="1" dirty="0"/>
            <a:t>4. </a:t>
          </a:r>
          <a:r>
            <a:rPr lang="en-ID" sz="1400" b="1" i="1" dirty="0"/>
            <a:t>Information and communication</a:t>
          </a:r>
          <a:endParaRPr lang="en-US" sz="1400" dirty="0"/>
        </a:p>
      </dgm:t>
    </dgm:pt>
    <dgm:pt modelId="{218C5E22-C0D1-4C7D-8AA8-9E8A7AF2FA4B}" type="parTrans" cxnId="{184F2161-2915-4484-A2DA-BA07CC62ECEF}">
      <dgm:prSet/>
      <dgm:spPr/>
      <dgm:t>
        <a:bodyPr/>
        <a:lstStyle/>
        <a:p>
          <a:endParaRPr lang="en-US"/>
        </a:p>
      </dgm:t>
    </dgm:pt>
    <dgm:pt modelId="{A5EA78B2-7D71-443B-8CF9-2C7067465637}" type="sibTrans" cxnId="{184F2161-2915-4484-A2DA-BA07CC62ECEF}">
      <dgm:prSet/>
      <dgm:spPr/>
      <dgm:t>
        <a:bodyPr/>
        <a:lstStyle/>
        <a:p>
          <a:endParaRPr lang="en-US"/>
        </a:p>
      </dgm:t>
    </dgm:pt>
    <dgm:pt modelId="{5A19BCAD-D3AD-47A1-B68A-A472B8134582}">
      <dgm:prSet phldrT="[Text]" custT="1"/>
      <dgm:spPr/>
      <dgm:t>
        <a:bodyPr/>
        <a:lstStyle/>
        <a:p>
          <a:r>
            <a:rPr lang="en-ID" sz="1600" b="1" i="1" dirty="0"/>
            <a:t>5. Monitoring</a:t>
          </a:r>
          <a:endParaRPr lang="en-US" sz="1600" dirty="0"/>
        </a:p>
      </dgm:t>
    </dgm:pt>
    <dgm:pt modelId="{308B858A-816C-4738-A7D3-5A30D566F5B9}" type="parTrans" cxnId="{D9463EB3-9564-4256-8BFB-6E9D5EF8DE49}">
      <dgm:prSet/>
      <dgm:spPr/>
      <dgm:t>
        <a:bodyPr/>
        <a:lstStyle/>
        <a:p>
          <a:endParaRPr lang="en-US"/>
        </a:p>
      </dgm:t>
    </dgm:pt>
    <dgm:pt modelId="{788EF25B-2D7E-4A89-A313-F634FFF5A7A5}" type="sibTrans" cxnId="{D9463EB3-9564-4256-8BFB-6E9D5EF8DE49}">
      <dgm:prSet/>
      <dgm:spPr/>
      <dgm:t>
        <a:bodyPr/>
        <a:lstStyle/>
        <a:p>
          <a:endParaRPr lang="en-US"/>
        </a:p>
      </dgm:t>
    </dgm:pt>
    <dgm:pt modelId="{727BE3F2-5BCC-4509-AEB0-81D57BEBC62A}" type="pres">
      <dgm:prSet presAssocID="{0E812204-A01F-451E-94D0-998C6B7FE54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09E9E0-3B72-4FFF-8513-E1465415B222}" type="pres">
      <dgm:prSet presAssocID="{8084C894-2245-45A9-95CD-AD98B374927C}" presName="centerShape" presStyleLbl="node0" presStyleIdx="0" presStyleCnt="1"/>
      <dgm:spPr/>
    </dgm:pt>
    <dgm:pt modelId="{9B028905-4E12-4243-8682-CC8B7B30E1F4}" type="pres">
      <dgm:prSet presAssocID="{E68A48F5-BC59-45EA-8D3F-CA68B3CA21F6}" presName="node" presStyleLbl="node1" presStyleIdx="0" presStyleCnt="5">
        <dgm:presLayoutVars>
          <dgm:bulletEnabled val="1"/>
        </dgm:presLayoutVars>
      </dgm:prSet>
      <dgm:spPr/>
    </dgm:pt>
    <dgm:pt modelId="{268F7F0B-82DE-4AC2-AC97-C8AD806171ED}" type="pres">
      <dgm:prSet presAssocID="{E68A48F5-BC59-45EA-8D3F-CA68B3CA21F6}" presName="dummy" presStyleCnt="0"/>
      <dgm:spPr/>
    </dgm:pt>
    <dgm:pt modelId="{226BE469-9351-4BC2-8A1A-2F4877A44C92}" type="pres">
      <dgm:prSet presAssocID="{E2046DC9-1EBF-4819-9BF1-C510479AB2AD}" presName="sibTrans" presStyleLbl="sibTrans2D1" presStyleIdx="0" presStyleCnt="5"/>
      <dgm:spPr/>
    </dgm:pt>
    <dgm:pt modelId="{E2241A4B-BE1F-4ADF-94E5-356ADD6D8DE9}" type="pres">
      <dgm:prSet presAssocID="{82618497-7687-473D-8AEC-9389E16CB206}" presName="node" presStyleLbl="node1" presStyleIdx="1" presStyleCnt="5">
        <dgm:presLayoutVars>
          <dgm:bulletEnabled val="1"/>
        </dgm:presLayoutVars>
      </dgm:prSet>
      <dgm:spPr/>
    </dgm:pt>
    <dgm:pt modelId="{615420AA-43BF-4757-A835-4A28D307CDDE}" type="pres">
      <dgm:prSet presAssocID="{82618497-7687-473D-8AEC-9389E16CB206}" presName="dummy" presStyleCnt="0"/>
      <dgm:spPr/>
    </dgm:pt>
    <dgm:pt modelId="{A1878FEB-9F9B-4073-B10E-5EB0B9BD8B66}" type="pres">
      <dgm:prSet presAssocID="{62D348FF-A979-40EC-8132-866BB3340C3C}" presName="sibTrans" presStyleLbl="sibTrans2D1" presStyleIdx="1" presStyleCnt="5"/>
      <dgm:spPr/>
    </dgm:pt>
    <dgm:pt modelId="{09033380-4D4E-47D8-BCD5-896B82759404}" type="pres">
      <dgm:prSet presAssocID="{8921D060-6DAB-4FD9-8485-C209AF63EABC}" presName="node" presStyleLbl="node1" presStyleIdx="2" presStyleCnt="5">
        <dgm:presLayoutVars>
          <dgm:bulletEnabled val="1"/>
        </dgm:presLayoutVars>
      </dgm:prSet>
      <dgm:spPr/>
    </dgm:pt>
    <dgm:pt modelId="{82CE7B8C-649E-4F4E-A4BF-E1E761801DE5}" type="pres">
      <dgm:prSet presAssocID="{8921D060-6DAB-4FD9-8485-C209AF63EABC}" presName="dummy" presStyleCnt="0"/>
      <dgm:spPr/>
    </dgm:pt>
    <dgm:pt modelId="{3C06B3C1-A16C-4525-AAF6-12E527A475AC}" type="pres">
      <dgm:prSet presAssocID="{4AC8D07B-EAD4-453E-8FF8-3476EA7254AD}" presName="sibTrans" presStyleLbl="sibTrans2D1" presStyleIdx="2" presStyleCnt="5"/>
      <dgm:spPr/>
    </dgm:pt>
    <dgm:pt modelId="{B557977B-3DCE-4955-9F8D-85C4163A302E}" type="pres">
      <dgm:prSet presAssocID="{D5211174-8644-4CF5-A2B9-BCC75B9CDFA5}" presName="node" presStyleLbl="node1" presStyleIdx="3" presStyleCnt="5">
        <dgm:presLayoutVars>
          <dgm:bulletEnabled val="1"/>
        </dgm:presLayoutVars>
      </dgm:prSet>
      <dgm:spPr/>
    </dgm:pt>
    <dgm:pt modelId="{5B8FEAA9-976D-4A84-8476-326D4007C0E2}" type="pres">
      <dgm:prSet presAssocID="{D5211174-8644-4CF5-A2B9-BCC75B9CDFA5}" presName="dummy" presStyleCnt="0"/>
      <dgm:spPr/>
    </dgm:pt>
    <dgm:pt modelId="{AEC82224-8318-4DD8-B840-19BE8A41DBA5}" type="pres">
      <dgm:prSet presAssocID="{A5EA78B2-7D71-443B-8CF9-2C7067465637}" presName="sibTrans" presStyleLbl="sibTrans2D1" presStyleIdx="3" presStyleCnt="5"/>
      <dgm:spPr/>
    </dgm:pt>
    <dgm:pt modelId="{D00C7392-A4A8-481D-AEE6-463A693F7891}" type="pres">
      <dgm:prSet presAssocID="{5A19BCAD-D3AD-47A1-B68A-A472B8134582}" presName="node" presStyleLbl="node1" presStyleIdx="4" presStyleCnt="5">
        <dgm:presLayoutVars>
          <dgm:bulletEnabled val="1"/>
        </dgm:presLayoutVars>
      </dgm:prSet>
      <dgm:spPr/>
    </dgm:pt>
    <dgm:pt modelId="{E5E43D1C-A012-4D88-B2E4-CDDB623CC0FE}" type="pres">
      <dgm:prSet presAssocID="{5A19BCAD-D3AD-47A1-B68A-A472B8134582}" presName="dummy" presStyleCnt="0"/>
      <dgm:spPr/>
    </dgm:pt>
    <dgm:pt modelId="{D4B9D317-0454-4FCE-B65B-E05A606F81FE}" type="pres">
      <dgm:prSet presAssocID="{788EF25B-2D7E-4A89-A313-F634FFF5A7A5}" presName="sibTrans" presStyleLbl="sibTrans2D1" presStyleIdx="4" presStyleCnt="5"/>
      <dgm:spPr/>
    </dgm:pt>
  </dgm:ptLst>
  <dgm:cxnLst>
    <dgm:cxn modelId="{A266FC91-50BD-4D51-B1C0-5D3549F9B24D}" srcId="{8084C894-2245-45A9-95CD-AD98B374927C}" destId="{8921D060-6DAB-4FD9-8485-C209AF63EABC}" srcOrd="2" destOrd="0" parTransId="{AA2CBB3C-3087-4BB7-9FD2-8A874DCF2544}" sibTransId="{4AC8D07B-EAD4-453E-8FF8-3476EA7254AD}"/>
    <dgm:cxn modelId="{6E95D442-EBAC-4638-82FF-D43178382E0F}" type="presOf" srcId="{8084C894-2245-45A9-95CD-AD98B374927C}" destId="{BF09E9E0-3B72-4FFF-8513-E1465415B222}" srcOrd="0" destOrd="0" presId="urn:microsoft.com/office/officeart/2005/8/layout/radial6"/>
    <dgm:cxn modelId="{3B908A5C-6356-4E64-9008-64D443EADCA9}" type="presOf" srcId="{82618497-7687-473D-8AEC-9389E16CB206}" destId="{E2241A4B-BE1F-4ADF-94E5-356ADD6D8DE9}" srcOrd="0" destOrd="0" presId="urn:microsoft.com/office/officeart/2005/8/layout/radial6"/>
    <dgm:cxn modelId="{F5A7C7EA-3311-479F-81FE-EEF9A60490A6}" type="presOf" srcId="{4AC8D07B-EAD4-453E-8FF8-3476EA7254AD}" destId="{3C06B3C1-A16C-4525-AAF6-12E527A475AC}" srcOrd="0" destOrd="0" presId="urn:microsoft.com/office/officeart/2005/8/layout/radial6"/>
    <dgm:cxn modelId="{80D2B8AC-ECB5-4F3A-BB52-1AB36279E900}" type="presOf" srcId="{D5211174-8644-4CF5-A2B9-BCC75B9CDFA5}" destId="{B557977B-3DCE-4955-9F8D-85C4163A302E}" srcOrd="0" destOrd="0" presId="urn:microsoft.com/office/officeart/2005/8/layout/radial6"/>
    <dgm:cxn modelId="{E6CA0AFA-326B-4E97-BFAF-E3C90501B1AD}" type="presOf" srcId="{788EF25B-2D7E-4A89-A313-F634FFF5A7A5}" destId="{D4B9D317-0454-4FCE-B65B-E05A606F81FE}" srcOrd="0" destOrd="0" presId="urn:microsoft.com/office/officeart/2005/8/layout/radial6"/>
    <dgm:cxn modelId="{B3CDB501-557A-4974-89B8-3B84695EE4FB}" type="presOf" srcId="{E68A48F5-BC59-45EA-8D3F-CA68B3CA21F6}" destId="{9B028905-4E12-4243-8682-CC8B7B30E1F4}" srcOrd="0" destOrd="0" presId="urn:microsoft.com/office/officeart/2005/8/layout/radial6"/>
    <dgm:cxn modelId="{D3D3BB1E-8453-4902-B045-E1FC6F6200EF}" type="presOf" srcId="{E2046DC9-1EBF-4819-9BF1-C510479AB2AD}" destId="{226BE469-9351-4BC2-8A1A-2F4877A44C92}" srcOrd="0" destOrd="0" presId="urn:microsoft.com/office/officeart/2005/8/layout/radial6"/>
    <dgm:cxn modelId="{1E28B5C9-E988-4286-9DD8-B1202D10AD0A}" srcId="{0E812204-A01F-451E-94D0-998C6B7FE54F}" destId="{8084C894-2245-45A9-95CD-AD98B374927C}" srcOrd="0" destOrd="0" parTransId="{1710D50A-BF18-4160-8DF0-2BC7F13CB742}" sibTransId="{BE0A2F4F-BD4B-40D4-B441-AC58345CA6F9}"/>
    <dgm:cxn modelId="{D9463EB3-9564-4256-8BFB-6E9D5EF8DE49}" srcId="{8084C894-2245-45A9-95CD-AD98B374927C}" destId="{5A19BCAD-D3AD-47A1-B68A-A472B8134582}" srcOrd="4" destOrd="0" parTransId="{308B858A-816C-4738-A7D3-5A30D566F5B9}" sibTransId="{788EF25B-2D7E-4A89-A313-F634FFF5A7A5}"/>
    <dgm:cxn modelId="{301E6711-0E05-4E89-9A5D-D3F4DE62B9D1}" type="presOf" srcId="{62D348FF-A979-40EC-8132-866BB3340C3C}" destId="{A1878FEB-9F9B-4073-B10E-5EB0B9BD8B66}" srcOrd="0" destOrd="0" presId="urn:microsoft.com/office/officeart/2005/8/layout/radial6"/>
    <dgm:cxn modelId="{D6523CEF-6D4F-4586-8146-EE3B5426EDB3}" type="presOf" srcId="{0E812204-A01F-451E-94D0-998C6B7FE54F}" destId="{727BE3F2-5BCC-4509-AEB0-81D57BEBC62A}" srcOrd="0" destOrd="0" presId="urn:microsoft.com/office/officeart/2005/8/layout/radial6"/>
    <dgm:cxn modelId="{184F2161-2915-4484-A2DA-BA07CC62ECEF}" srcId="{8084C894-2245-45A9-95CD-AD98B374927C}" destId="{D5211174-8644-4CF5-A2B9-BCC75B9CDFA5}" srcOrd="3" destOrd="0" parTransId="{218C5E22-C0D1-4C7D-8AA8-9E8A7AF2FA4B}" sibTransId="{A5EA78B2-7D71-443B-8CF9-2C7067465637}"/>
    <dgm:cxn modelId="{EC3DEFDE-4E6B-42C3-ABC4-05555C1CE64A}" srcId="{8084C894-2245-45A9-95CD-AD98B374927C}" destId="{82618497-7687-473D-8AEC-9389E16CB206}" srcOrd="1" destOrd="0" parTransId="{73DD7C9F-C7F4-471D-B258-3FA5ABC2BFE1}" sibTransId="{62D348FF-A979-40EC-8132-866BB3340C3C}"/>
    <dgm:cxn modelId="{AA71B0DF-DCD6-4990-B779-0C820CC94E9F}" type="presOf" srcId="{A5EA78B2-7D71-443B-8CF9-2C7067465637}" destId="{AEC82224-8318-4DD8-B840-19BE8A41DBA5}" srcOrd="0" destOrd="0" presId="urn:microsoft.com/office/officeart/2005/8/layout/radial6"/>
    <dgm:cxn modelId="{5A897CF5-2DF8-45CD-95F4-155CA05E4CE4}" type="presOf" srcId="{8921D060-6DAB-4FD9-8485-C209AF63EABC}" destId="{09033380-4D4E-47D8-BCD5-896B82759404}" srcOrd="0" destOrd="0" presId="urn:microsoft.com/office/officeart/2005/8/layout/radial6"/>
    <dgm:cxn modelId="{73A61729-CE9B-42E0-8271-6308198FD592}" type="presOf" srcId="{5A19BCAD-D3AD-47A1-B68A-A472B8134582}" destId="{D00C7392-A4A8-481D-AEE6-463A693F7891}" srcOrd="0" destOrd="0" presId="urn:microsoft.com/office/officeart/2005/8/layout/radial6"/>
    <dgm:cxn modelId="{1F4C65BC-4165-4047-B260-D0D40FC747FD}" srcId="{8084C894-2245-45A9-95CD-AD98B374927C}" destId="{E68A48F5-BC59-45EA-8D3F-CA68B3CA21F6}" srcOrd="0" destOrd="0" parTransId="{19A6EFC1-8ACA-4936-A29C-28F721393A12}" sibTransId="{E2046DC9-1EBF-4819-9BF1-C510479AB2AD}"/>
    <dgm:cxn modelId="{7D8168BB-4E53-4F17-A19E-48EDBA8A5B7F}" type="presParOf" srcId="{727BE3F2-5BCC-4509-AEB0-81D57BEBC62A}" destId="{BF09E9E0-3B72-4FFF-8513-E1465415B222}" srcOrd="0" destOrd="0" presId="urn:microsoft.com/office/officeart/2005/8/layout/radial6"/>
    <dgm:cxn modelId="{0B845C27-F98C-4B04-AF81-1370D5DA7DA4}" type="presParOf" srcId="{727BE3F2-5BCC-4509-AEB0-81D57BEBC62A}" destId="{9B028905-4E12-4243-8682-CC8B7B30E1F4}" srcOrd="1" destOrd="0" presId="urn:microsoft.com/office/officeart/2005/8/layout/radial6"/>
    <dgm:cxn modelId="{D2F5C429-9A51-48EA-AB77-C1BBAA5EE3B8}" type="presParOf" srcId="{727BE3F2-5BCC-4509-AEB0-81D57BEBC62A}" destId="{268F7F0B-82DE-4AC2-AC97-C8AD806171ED}" srcOrd="2" destOrd="0" presId="urn:microsoft.com/office/officeart/2005/8/layout/radial6"/>
    <dgm:cxn modelId="{C09CDB0C-01FE-4EA7-ABEF-560989474F17}" type="presParOf" srcId="{727BE3F2-5BCC-4509-AEB0-81D57BEBC62A}" destId="{226BE469-9351-4BC2-8A1A-2F4877A44C92}" srcOrd="3" destOrd="0" presId="urn:microsoft.com/office/officeart/2005/8/layout/radial6"/>
    <dgm:cxn modelId="{F0134C3D-2F03-4BB3-B873-560657EFA62F}" type="presParOf" srcId="{727BE3F2-5BCC-4509-AEB0-81D57BEBC62A}" destId="{E2241A4B-BE1F-4ADF-94E5-356ADD6D8DE9}" srcOrd="4" destOrd="0" presId="urn:microsoft.com/office/officeart/2005/8/layout/radial6"/>
    <dgm:cxn modelId="{95C2F2DD-B7F6-4A59-A8F1-B84A53DFE20F}" type="presParOf" srcId="{727BE3F2-5BCC-4509-AEB0-81D57BEBC62A}" destId="{615420AA-43BF-4757-A835-4A28D307CDDE}" srcOrd="5" destOrd="0" presId="urn:microsoft.com/office/officeart/2005/8/layout/radial6"/>
    <dgm:cxn modelId="{5A66BCAF-F133-43DA-9EB8-8AAFAD1D0114}" type="presParOf" srcId="{727BE3F2-5BCC-4509-AEB0-81D57BEBC62A}" destId="{A1878FEB-9F9B-4073-B10E-5EB0B9BD8B66}" srcOrd="6" destOrd="0" presId="urn:microsoft.com/office/officeart/2005/8/layout/radial6"/>
    <dgm:cxn modelId="{3DBF7436-3F82-4BB0-8DEB-868BD33CD219}" type="presParOf" srcId="{727BE3F2-5BCC-4509-AEB0-81D57BEBC62A}" destId="{09033380-4D4E-47D8-BCD5-896B82759404}" srcOrd="7" destOrd="0" presId="urn:microsoft.com/office/officeart/2005/8/layout/radial6"/>
    <dgm:cxn modelId="{2BA3EEA6-F7E3-492B-9E81-05DD3E3EEC46}" type="presParOf" srcId="{727BE3F2-5BCC-4509-AEB0-81D57BEBC62A}" destId="{82CE7B8C-649E-4F4E-A4BF-E1E761801DE5}" srcOrd="8" destOrd="0" presId="urn:microsoft.com/office/officeart/2005/8/layout/radial6"/>
    <dgm:cxn modelId="{8453D200-0474-4915-B508-098B8D2706DD}" type="presParOf" srcId="{727BE3F2-5BCC-4509-AEB0-81D57BEBC62A}" destId="{3C06B3C1-A16C-4525-AAF6-12E527A475AC}" srcOrd="9" destOrd="0" presId="urn:microsoft.com/office/officeart/2005/8/layout/radial6"/>
    <dgm:cxn modelId="{A42E2329-DD4B-4FAE-A207-0F98B2080FA1}" type="presParOf" srcId="{727BE3F2-5BCC-4509-AEB0-81D57BEBC62A}" destId="{B557977B-3DCE-4955-9F8D-85C4163A302E}" srcOrd="10" destOrd="0" presId="urn:microsoft.com/office/officeart/2005/8/layout/radial6"/>
    <dgm:cxn modelId="{747F0267-05C8-4AFE-9335-382CF9E37430}" type="presParOf" srcId="{727BE3F2-5BCC-4509-AEB0-81D57BEBC62A}" destId="{5B8FEAA9-976D-4A84-8476-326D4007C0E2}" srcOrd="11" destOrd="0" presId="urn:microsoft.com/office/officeart/2005/8/layout/radial6"/>
    <dgm:cxn modelId="{77A4700D-97F3-4873-BF9F-4692D412A791}" type="presParOf" srcId="{727BE3F2-5BCC-4509-AEB0-81D57BEBC62A}" destId="{AEC82224-8318-4DD8-B840-19BE8A41DBA5}" srcOrd="12" destOrd="0" presId="urn:microsoft.com/office/officeart/2005/8/layout/radial6"/>
    <dgm:cxn modelId="{FF08BEA5-1331-4A06-B104-C153797336D2}" type="presParOf" srcId="{727BE3F2-5BCC-4509-AEB0-81D57BEBC62A}" destId="{D00C7392-A4A8-481D-AEE6-463A693F7891}" srcOrd="13" destOrd="0" presId="urn:microsoft.com/office/officeart/2005/8/layout/radial6"/>
    <dgm:cxn modelId="{BD57F3D3-702E-4CE9-8D69-03B05707C4EA}" type="presParOf" srcId="{727BE3F2-5BCC-4509-AEB0-81D57BEBC62A}" destId="{E5E43D1C-A012-4D88-B2E4-CDDB623CC0FE}" srcOrd="14" destOrd="0" presId="urn:microsoft.com/office/officeart/2005/8/layout/radial6"/>
    <dgm:cxn modelId="{10055DF2-B6C9-480E-9C6C-6F21D6CB81E3}" type="presParOf" srcId="{727BE3F2-5BCC-4509-AEB0-81D57BEBC62A}" destId="{D4B9D317-0454-4FCE-B65B-E05A606F81F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9D317-0454-4FCE-B65B-E05A606F81FE}">
      <dsp:nvSpPr>
        <dsp:cNvPr id="0" name=""/>
        <dsp:cNvSpPr/>
      </dsp:nvSpPr>
      <dsp:spPr>
        <a:xfrm>
          <a:off x="3860951" y="679100"/>
          <a:ext cx="4528960" cy="4528960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82224-8318-4DD8-B840-19BE8A41DBA5}">
      <dsp:nvSpPr>
        <dsp:cNvPr id="0" name=""/>
        <dsp:cNvSpPr/>
      </dsp:nvSpPr>
      <dsp:spPr>
        <a:xfrm>
          <a:off x="3860951" y="679100"/>
          <a:ext cx="4528960" cy="452896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6B3C1-A16C-4525-AAF6-12E527A475AC}">
      <dsp:nvSpPr>
        <dsp:cNvPr id="0" name=""/>
        <dsp:cNvSpPr/>
      </dsp:nvSpPr>
      <dsp:spPr>
        <a:xfrm>
          <a:off x="3860951" y="679100"/>
          <a:ext cx="4528960" cy="452896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78FEB-9F9B-4073-B10E-5EB0B9BD8B66}">
      <dsp:nvSpPr>
        <dsp:cNvPr id="0" name=""/>
        <dsp:cNvSpPr/>
      </dsp:nvSpPr>
      <dsp:spPr>
        <a:xfrm>
          <a:off x="3860951" y="679100"/>
          <a:ext cx="4528960" cy="452896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BE469-9351-4BC2-8A1A-2F4877A44C92}">
      <dsp:nvSpPr>
        <dsp:cNvPr id="0" name=""/>
        <dsp:cNvSpPr/>
      </dsp:nvSpPr>
      <dsp:spPr>
        <a:xfrm>
          <a:off x="3860951" y="679100"/>
          <a:ext cx="4528960" cy="4528960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9E9E0-3B72-4FFF-8513-E1465415B222}">
      <dsp:nvSpPr>
        <dsp:cNvPr id="0" name=""/>
        <dsp:cNvSpPr/>
      </dsp:nvSpPr>
      <dsp:spPr>
        <a:xfrm>
          <a:off x="5083091" y="1901240"/>
          <a:ext cx="2084680" cy="20846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COSO</a:t>
          </a:r>
        </a:p>
      </dsp:txBody>
      <dsp:txXfrm>
        <a:off x="5388385" y="2206534"/>
        <a:ext cx="1474092" cy="1474092"/>
      </dsp:txXfrm>
    </dsp:sp>
    <dsp:sp modelId="{9B028905-4E12-4243-8682-CC8B7B30E1F4}">
      <dsp:nvSpPr>
        <dsp:cNvPr id="0" name=""/>
        <dsp:cNvSpPr/>
      </dsp:nvSpPr>
      <dsp:spPr>
        <a:xfrm>
          <a:off x="5395793" y="1996"/>
          <a:ext cx="1459276" cy="145927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</a:t>
          </a:r>
          <a:r>
            <a:rPr lang="en-ID" sz="1400" b="1" i="1" kern="1200" dirty="0"/>
            <a:t>Control environment</a:t>
          </a:r>
          <a:endParaRPr lang="en-US" sz="1400" kern="1200" dirty="0"/>
        </a:p>
      </dsp:txBody>
      <dsp:txXfrm>
        <a:off x="5609499" y="215702"/>
        <a:ext cx="1031864" cy="1031864"/>
      </dsp:txXfrm>
    </dsp:sp>
    <dsp:sp modelId="{E2241A4B-BE1F-4ADF-94E5-356ADD6D8DE9}">
      <dsp:nvSpPr>
        <dsp:cNvPr id="0" name=""/>
        <dsp:cNvSpPr/>
      </dsp:nvSpPr>
      <dsp:spPr>
        <a:xfrm>
          <a:off x="7499479" y="1530413"/>
          <a:ext cx="1459276" cy="1459276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b="1" kern="1200" dirty="0"/>
            <a:t>2. </a:t>
          </a:r>
          <a:r>
            <a:rPr lang="en-ID" sz="1400" b="1" i="1" kern="1200" dirty="0"/>
            <a:t>Risk assessment</a:t>
          </a:r>
          <a:endParaRPr lang="en-US" sz="1400" kern="1200" dirty="0"/>
        </a:p>
      </dsp:txBody>
      <dsp:txXfrm>
        <a:off x="7713185" y="1744119"/>
        <a:ext cx="1031864" cy="1031864"/>
      </dsp:txXfrm>
    </dsp:sp>
    <dsp:sp modelId="{09033380-4D4E-47D8-BCD5-896B82759404}">
      <dsp:nvSpPr>
        <dsp:cNvPr id="0" name=""/>
        <dsp:cNvSpPr/>
      </dsp:nvSpPr>
      <dsp:spPr>
        <a:xfrm>
          <a:off x="6695943" y="4003444"/>
          <a:ext cx="1459276" cy="1459276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b="1" kern="1200" dirty="0"/>
            <a:t>3. </a:t>
          </a:r>
          <a:r>
            <a:rPr lang="en-ID" sz="1400" b="1" i="1" kern="1200" dirty="0"/>
            <a:t>Control activities</a:t>
          </a:r>
          <a:endParaRPr lang="en-US" sz="1400" kern="1200" dirty="0"/>
        </a:p>
      </dsp:txBody>
      <dsp:txXfrm>
        <a:off x="6909649" y="4217150"/>
        <a:ext cx="1031864" cy="1031864"/>
      </dsp:txXfrm>
    </dsp:sp>
    <dsp:sp modelId="{B557977B-3DCE-4955-9F8D-85C4163A302E}">
      <dsp:nvSpPr>
        <dsp:cNvPr id="0" name=""/>
        <dsp:cNvSpPr/>
      </dsp:nvSpPr>
      <dsp:spPr>
        <a:xfrm>
          <a:off x="4095644" y="4003444"/>
          <a:ext cx="1459276" cy="1459276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b="1" kern="1200" dirty="0"/>
            <a:t>4. </a:t>
          </a:r>
          <a:r>
            <a:rPr lang="en-ID" sz="1400" b="1" i="1" kern="1200" dirty="0"/>
            <a:t>Information and communication</a:t>
          </a:r>
          <a:endParaRPr lang="en-US" sz="1400" kern="1200" dirty="0"/>
        </a:p>
      </dsp:txBody>
      <dsp:txXfrm>
        <a:off x="4309350" y="4217150"/>
        <a:ext cx="1031864" cy="1031864"/>
      </dsp:txXfrm>
    </dsp:sp>
    <dsp:sp modelId="{D00C7392-A4A8-481D-AEE6-463A693F7891}">
      <dsp:nvSpPr>
        <dsp:cNvPr id="0" name=""/>
        <dsp:cNvSpPr/>
      </dsp:nvSpPr>
      <dsp:spPr>
        <a:xfrm>
          <a:off x="3292107" y="1530413"/>
          <a:ext cx="1459276" cy="1459276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b="1" i="1" kern="1200" dirty="0"/>
            <a:t>5. Monitoring</a:t>
          </a:r>
          <a:endParaRPr lang="en-US" sz="1600" kern="1200" dirty="0"/>
        </a:p>
      </dsp:txBody>
      <dsp:txXfrm>
        <a:off x="3505813" y="1744119"/>
        <a:ext cx="1031864" cy="103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E65C-B6DC-49C5-ABC7-C92A43D008E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9699-F280-438C-9692-3093ECCEC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738489"/>
            <a:ext cx="6468534" cy="1771473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602038"/>
            <a:ext cx="5621867" cy="99254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4" y="2209800"/>
            <a:ext cx="10252777" cy="3505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7010400" cy="105156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Content Page </a:t>
            </a:r>
            <a:br>
              <a:rPr lang="en-US" dirty="0"/>
            </a:br>
            <a:r>
              <a:rPr lang="en-US" dirty="0"/>
              <a:t>with Text and Table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609600" y="1510553"/>
            <a:ext cx="7010400" cy="475488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content page with text and table</a:t>
            </a: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7881920" y="173562"/>
            <a:ext cx="4135665" cy="1752562"/>
            <a:chOff x="5715000" y="173562"/>
            <a:chExt cx="3298187" cy="1863554"/>
          </a:xfrm>
        </p:grpSpPr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6644150" y="807920"/>
              <a:ext cx="1245414" cy="1080177"/>
            </a:xfrm>
            <a:custGeom>
              <a:avLst/>
              <a:gdLst>
                <a:gd name="T0" fmla="*/ 503665 w 2021037"/>
                <a:gd name="T1" fmla="*/ 1753267 h 1753267"/>
                <a:gd name="T2" fmla="*/ 0 w 2021037"/>
                <a:gd name="T3" fmla="*/ 876633 h 1753267"/>
                <a:gd name="T4" fmla="*/ 503665 w 2021037"/>
                <a:gd name="T5" fmla="*/ 0 h 1753267"/>
                <a:gd name="T6" fmla="*/ 1517372 w 2021037"/>
                <a:gd name="T7" fmla="*/ 0 h 1753267"/>
                <a:gd name="T8" fmla="*/ 2021037 w 2021037"/>
                <a:gd name="T9" fmla="*/ 876633 h 1753267"/>
                <a:gd name="T10" fmla="*/ 1517372 w 2021037"/>
                <a:gd name="T11" fmla="*/ 1753267 h 1753267"/>
                <a:gd name="T12" fmla="*/ 503665 w 2021037"/>
                <a:gd name="T13" fmla="*/ 1753267 h 1753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1037" h="1753267">
                  <a:moveTo>
                    <a:pt x="503665" y="1753267"/>
                  </a:moveTo>
                  <a:lnTo>
                    <a:pt x="0" y="876633"/>
                  </a:lnTo>
                  <a:lnTo>
                    <a:pt x="503665" y="0"/>
                  </a:lnTo>
                  <a:lnTo>
                    <a:pt x="1517372" y="0"/>
                  </a:lnTo>
                  <a:lnTo>
                    <a:pt x="2021037" y="876633"/>
                  </a:lnTo>
                  <a:lnTo>
                    <a:pt x="1517372" y="1753267"/>
                  </a:lnTo>
                  <a:lnTo>
                    <a:pt x="503665" y="17532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0" name="Freeform 35"/>
            <p:cNvSpPr>
              <a:spLocks noEditPoints="1"/>
            </p:cNvSpPr>
            <p:nvPr/>
          </p:nvSpPr>
          <p:spPr bwMode="auto">
            <a:xfrm>
              <a:off x="7416149" y="201057"/>
              <a:ext cx="310372" cy="269062"/>
            </a:xfrm>
            <a:custGeom>
              <a:avLst/>
              <a:gdLst>
                <a:gd name="T0" fmla="*/ 379343 w 503666"/>
                <a:gd name="T1" fmla="*/ 0 h 436723"/>
                <a:gd name="T2" fmla="*/ 127510 w 503666"/>
                <a:gd name="T3" fmla="*/ 0 h 436723"/>
                <a:gd name="T4" fmla="*/ 0 w 503666"/>
                <a:gd name="T5" fmla="*/ 216768 h 436723"/>
                <a:gd name="T6" fmla="*/ 127510 w 503666"/>
                <a:gd name="T7" fmla="*/ 436723 h 436723"/>
                <a:gd name="T8" fmla="*/ 379343 w 503666"/>
                <a:gd name="T9" fmla="*/ 436723 h 436723"/>
                <a:gd name="T10" fmla="*/ 503666 w 503666"/>
                <a:gd name="T11" fmla="*/ 216768 h 436723"/>
                <a:gd name="T12" fmla="*/ 379343 w 503666"/>
                <a:gd name="T13" fmla="*/ 0 h 436723"/>
                <a:gd name="T14" fmla="*/ 334714 w 503666"/>
                <a:gd name="T15" fmla="*/ 360217 h 436723"/>
                <a:gd name="T16" fmla="*/ 168951 w 503666"/>
                <a:gd name="T17" fmla="*/ 360217 h 436723"/>
                <a:gd name="T18" fmla="*/ 86069 w 503666"/>
                <a:gd name="T19" fmla="*/ 216768 h 436723"/>
                <a:gd name="T20" fmla="*/ 168951 w 503666"/>
                <a:gd name="T21" fmla="*/ 76507 h 436723"/>
                <a:gd name="T22" fmla="*/ 334714 w 503666"/>
                <a:gd name="T23" fmla="*/ 76507 h 436723"/>
                <a:gd name="T24" fmla="*/ 417596 w 503666"/>
                <a:gd name="T25" fmla="*/ 216768 h 436723"/>
                <a:gd name="T26" fmla="*/ 334714 w 503666"/>
                <a:gd name="T27" fmla="*/ 360217 h 436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3666" h="436723">
                  <a:moveTo>
                    <a:pt x="379343" y="0"/>
                  </a:moveTo>
                  <a:lnTo>
                    <a:pt x="127510" y="0"/>
                  </a:lnTo>
                  <a:lnTo>
                    <a:pt x="0" y="216768"/>
                  </a:lnTo>
                  <a:lnTo>
                    <a:pt x="127510" y="436723"/>
                  </a:lnTo>
                  <a:lnTo>
                    <a:pt x="379343" y="436723"/>
                  </a:lnTo>
                  <a:lnTo>
                    <a:pt x="503666" y="216768"/>
                  </a:lnTo>
                  <a:lnTo>
                    <a:pt x="379343" y="0"/>
                  </a:lnTo>
                  <a:close/>
                  <a:moveTo>
                    <a:pt x="334714" y="360217"/>
                  </a:moveTo>
                  <a:lnTo>
                    <a:pt x="168951" y="360217"/>
                  </a:lnTo>
                  <a:lnTo>
                    <a:pt x="86069" y="216768"/>
                  </a:lnTo>
                  <a:lnTo>
                    <a:pt x="168951" y="76507"/>
                  </a:lnTo>
                  <a:lnTo>
                    <a:pt x="334714" y="76507"/>
                  </a:lnTo>
                  <a:lnTo>
                    <a:pt x="417596" y="216768"/>
                  </a:lnTo>
                  <a:lnTo>
                    <a:pt x="334714" y="36021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1" name="Freeform 36"/>
            <p:cNvSpPr>
              <a:spLocks noEditPoints="1"/>
            </p:cNvSpPr>
            <p:nvPr/>
          </p:nvSpPr>
          <p:spPr bwMode="auto">
            <a:xfrm>
              <a:off x="7623361" y="1760198"/>
              <a:ext cx="320193" cy="276918"/>
            </a:xfrm>
            <a:custGeom>
              <a:avLst/>
              <a:gdLst>
                <a:gd name="T0" fmla="*/ 392094 w 519604"/>
                <a:gd name="T1" fmla="*/ 0 h 449473"/>
                <a:gd name="T2" fmla="*/ 130698 w 519604"/>
                <a:gd name="T3" fmla="*/ 0 h 449473"/>
                <a:gd name="T4" fmla="*/ 0 w 519604"/>
                <a:gd name="T5" fmla="*/ 226330 h 449473"/>
                <a:gd name="T6" fmla="*/ 130698 w 519604"/>
                <a:gd name="T7" fmla="*/ 449473 h 449473"/>
                <a:gd name="T8" fmla="*/ 392094 w 519604"/>
                <a:gd name="T9" fmla="*/ 449473 h 449473"/>
                <a:gd name="T10" fmla="*/ 519604 w 519604"/>
                <a:gd name="T11" fmla="*/ 226330 h 449473"/>
                <a:gd name="T12" fmla="*/ 392094 w 519604"/>
                <a:gd name="T13" fmla="*/ 0 h 449473"/>
                <a:gd name="T14" fmla="*/ 347465 w 519604"/>
                <a:gd name="T15" fmla="*/ 372967 h 449473"/>
                <a:gd name="T16" fmla="*/ 175326 w 519604"/>
                <a:gd name="T17" fmla="*/ 372967 h 449473"/>
                <a:gd name="T18" fmla="*/ 92444 w 519604"/>
                <a:gd name="T19" fmla="*/ 226330 h 449473"/>
                <a:gd name="T20" fmla="*/ 175326 w 519604"/>
                <a:gd name="T21" fmla="*/ 79694 h 449473"/>
                <a:gd name="T22" fmla="*/ 347465 w 519604"/>
                <a:gd name="T23" fmla="*/ 79694 h 449473"/>
                <a:gd name="T24" fmla="*/ 430347 w 519604"/>
                <a:gd name="T25" fmla="*/ 226330 h 449473"/>
                <a:gd name="T26" fmla="*/ 347465 w 519604"/>
                <a:gd name="T27" fmla="*/ 372967 h 449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9604" h="449473">
                  <a:moveTo>
                    <a:pt x="392094" y="0"/>
                  </a:moveTo>
                  <a:lnTo>
                    <a:pt x="130698" y="0"/>
                  </a:lnTo>
                  <a:lnTo>
                    <a:pt x="0" y="226330"/>
                  </a:lnTo>
                  <a:lnTo>
                    <a:pt x="130698" y="449473"/>
                  </a:lnTo>
                  <a:lnTo>
                    <a:pt x="392094" y="449473"/>
                  </a:lnTo>
                  <a:lnTo>
                    <a:pt x="519604" y="226330"/>
                  </a:lnTo>
                  <a:lnTo>
                    <a:pt x="392094" y="0"/>
                  </a:lnTo>
                  <a:close/>
                  <a:moveTo>
                    <a:pt x="347465" y="372967"/>
                  </a:moveTo>
                  <a:lnTo>
                    <a:pt x="175326" y="372967"/>
                  </a:lnTo>
                  <a:lnTo>
                    <a:pt x="92444" y="226330"/>
                  </a:lnTo>
                  <a:lnTo>
                    <a:pt x="175326" y="79694"/>
                  </a:lnTo>
                  <a:lnTo>
                    <a:pt x="347465" y="79694"/>
                  </a:lnTo>
                  <a:lnTo>
                    <a:pt x="430347" y="226330"/>
                  </a:lnTo>
                  <a:lnTo>
                    <a:pt x="347465" y="37296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7919030" y="654731"/>
              <a:ext cx="253404" cy="133549"/>
            </a:xfrm>
            <a:custGeom>
              <a:avLst/>
              <a:gdLst>
                <a:gd name="T0" fmla="*/ 71 w 129"/>
                <a:gd name="T1" fmla="*/ 68 h 68"/>
                <a:gd name="T2" fmla="*/ 129 w 129"/>
                <a:gd name="T3" fmla="*/ 34 h 68"/>
                <a:gd name="T4" fmla="*/ 71 w 129"/>
                <a:gd name="T5" fmla="*/ 0 h 68"/>
                <a:gd name="T6" fmla="*/ 71 w 129"/>
                <a:gd name="T7" fmla="*/ 20 h 68"/>
                <a:gd name="T8" fmla="*/ 0 w 129"/>
                <a:gd name="T9" fmla="*/ 20 h 68"/>
                <a:gd name="T10" fmla="*/ 0 w 129"/>
                <a:gd name="T11" fmla="*/ 48 h 68"/>
                <a:gd name="T12" fmla="*/ 71 w 129"/>
                <a:gd name="T13" fmla="*/ 48 h 68"/>
                <a:gd name="T14" fmla="*/ 71 w 129"/>
                <a:gd name="T15" fmla="*/ 68 h 68"/>
                <a:gd name="T16" fmla="*/ 8 w 129"/>
                <a:gd name="T17" fmla="*/ 40 h 68"/>
                <a:gd name="T18" fmla="*/ 8 w 129"/>
                <a:gd name="T19" fmla="*/ 28 h 68"/>
                <a:gd name="T20" fmla="*/ 79 w 129"/>
                <a:gd name="T21" fmla="*/ 28 h 68"/>
                <a:gd name="T22" fmla="*/ 79 w 129"/>
                <a:gd name="T23" fmla="*/ 15 h 68"/>
                <a:gd name="T24" fmla="*/ 112 w 129"/>
                <a:gd name="T25" fmla="*/ 34 h 68"/>
                <a:gd name="T26" fmla="*/ 79 w 129"/>
                <a:gd name="T27" fmla="*/ 53 h 68"/>
                <a:gd name="T28" fmla="*/ 79 w 129"/>
                <a:gd name="T29" fmla="*/ 40 h 68"/>
                <a:gd name="T30" fmla="*/ 8 w 129"/>
                <a:gd name="T31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68">
                  <a:moveTo>
                    <a:pt x="71" y="68"/>
                  </a:moveTo>
                  <a:cubicBezTo>
                    <a:pt x="129" y="34"/>
                    <a:pt x="129" y="34"/>
                    <a:pt x="129" y="3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15"/>
                    <a:pt x="71" y="20"/>
                  </a:cubicBezTo>
                  <a:cubicBezTo>
                    <a:pt x="63" y="20"/>
                    <a:pt x="0" y="20"/>
                    <a:pt x="0" y="2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63" y="48"/>
                    <a:pt x="71" y="48"/>
                  </a:cubicBezTo>
                  <a:cubicBezTo>
                    <a:pt x="71" y="53"/>
                    <a:pt x="71" y="68"/>
                    <a:pt x="71" y="68"/>
                  </a:cubicBezTo>
                  <a:close/>
                  <a:moveTo>
                    <a:pt x="8" y="40"/>
                  </a:moveTo>
                  <a:cubicBezTo>
                    <a:pt x="8" y="36"/>
                    <a:pt x="8" y="32"/>
                    <a:pt x="8" y="28"/>
                  </a:cubicBezTo>
                  <a:cubicBezTo>
                    <a:pt x="16" y="28"/>
                    <a:pt x="79" y="28"/>
                    <a:pt x="79" y="28"/>
                  </a:cubicBezTo>
                  <a:cubicBezTo>
                    <a:pt x="79" y="28"/>
                    <a:pt x="79" y="19"/>
                    <a:pt x="79" y="15"/>
                  </a:cubicBezTo>
                  <a:cubicBezTo>
                    <a:pt x="87" y="19"/>
                    <a:pt x="104" y="29"/>
                    <a:pt x="112" y="34"/>
                  </a:cubicBezTo>
                  <a:cubicBezTo>
                    <a:pt x="104" y="39"/>
                    <a:pt x="87" y="49"/>
                    <a:pt x="79" y="53"/>
                  </a:cubicBezTo>
                  <a:cubicBezTo>
                    <a:pt x="79" y="49"/>
                    <a:pt x="79" y="40"/>
                    <a:pt x="79" y="40"/>
                  </a:cubicBezTo>
                  <a:cubicBezTo>
                    <a:pt x="79" y="40"/>
                    <a:pt x="16" y="40"/>
                    <a:pt x="8" y="4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3" name="Freeform 39"/>
            <p:cNvSpPr>
              <a:spLocks noEditPoints="1"/>
            </p:cNvSpPr>
            <p:nvPr/>
          </p:nvSpPr>
          <p:spPr bwMode="auto">
            <a:xfrm>
              <a:off x="7742236" y="733290"/>
              <a:ext cx="290728" cy="153189"/>
            </a:xfrm>
            <a:custGeom>
              <a:avLst/>
              <a:gdLst>
                <a:gd name="T0" fmla="*/ 67 w 148"/>
                <a:gd name="T1" fmla="*/ 55 h 78"/>
                <a:gd name="T2" fmla="*/ 148 w 148"/>
                <a:gd name="T3" fmla="*/ 55 h 78"/>
                <a:gd name="T4" fmla="*/ 148 w 148"/>
                <a:gd name="T5" fmla="*/ 23 h 78"/>
                <a:gd name="T6" fmla="*/ 67 w 148"/>
                <a:gd name="T7" fmla="*/ 23 h 78"/>
                <a:gd name="T8" fmla="*/ 67 w 148"/>
                <a:gd name="T9" fmla="*/ 0 h 78"/>
                <a:gd name="T10" fmla="*/ 0 w 148"/>
                <a:gd name="T11" fmla="*/ 39 h 78"/>
                <a:gd name="T12" fmla="*/ 67 w 148"/>
                <a:gd name="T13" fmla="*/ 78 h 78"/>
                <a:gd name="T14" fmla="*/ 67 w 148"/>
                <a:gd name="T15" fmla="*/ 55 h 78"/>
                <a:gd name="T16" fmla="*/ 57 w 148"/>
                <a:gd name="T17" fmla="*/ 45 h 78"/>
                <a:gd name="T18" fmla="*/ 57 w 148"/>
                <a:gd name="T19" fmla="*/ 61 h 78"/>
                <a:gd name="T20" fmla="*/ 20 w 148"/>
                <a:gd name="T21" fmla="*/ 39 h 78"/>
                <a:gd name="T22" fmla="*/ 57 w 148"/>
                <a:gd name="T23" fmla="*/ 17 h 78"/>
                <a:gd name="T24" fmla="*/ 57 w 148"/>
                <a:gd name="T25" fmla="*/ 33 h 78"/>
                <a:gd name="T26" fmla="*/ 138 w 148"/>
                <a:gd name="T27" fmla="*/ 33 h 78"/>
                <a:gd name="T28" fmla="*/ 138 w 148"/>
                <a:gd name="T29" fmla="*/ 45 h 78"/>
                <a:gd name="T30" fmla="*/ 57 w 148"/>
                <a:gd name="T31" fmla="*/ 4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8" h="78">
                  <a:moveTo>
                    <a:pt x="67" y="55"/>
                  </a:moveTo>
                  <a:cubicBezTo>
                    <a:pt x="76" y="55"/>
                    <a:pt x="148" y="55"/>
                    <a:pt x="148" y="55"/>
                  </a:cubicBezTo>
                  <a:cubicBezTo>
                    <a:pt x="148" y="23"/>
                    <a:pt x="148" y="23"/>
                    <a:pt x="148" y="23"/>
                  </a:cubicBezTo>
                  <a:cubicBezTo>
                    <a:pt x="148" y="23"/>
                    <a:pt x="76" y="23"/>
                    <a:pt x="67" y="23"/>
                  </a:cubicBezTo>
                  <a:cubicBezTo>
                    <a:pt x="67" y="17"/>
                    <a:pt x="67" y="0"/>
                    <a:pt x="67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7" y="78"/>
                    <a:pt x="67" y="61"/>
                    <a:pt x="67" y="5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56"/>
                    <a:pt x="57" y="61"/>
                  </a:cubicBezTo>
                  <a:cubicBezTo>
                    <a:pt x="48" y="56"/>
                    <a:pt x="29" y="44"/>
                    <a:pt x="20" y="39"/>
                  </a:cubicBezTo>
                  <a:cubicBezTo>
                    <a:pt x="29" y="34"/>
                    <a:pt x="48" y="22"/>
                    <a:pt x="57" y="17"/>
                  </a:cubicBezTo>
                  <a:cubicBezTo>
                    <a:pt x="57" y="22"/>
                    <a:pt x="57" y="33"/>
                    <a:pt x="57" y="33"/>
                  </a:cubicBezTo>
                  <a:cubicBezTo>
                    <a:pt x="57" y="33"/>
                    <a:pt x="130" y="33"/>
                    <a:pt x="138" y="33"/>
                  </a:cubicBezTo>
                  <a:cubicBezTo>
                    <a:pt x="138" y="37"/>
                    <a:pt x="138" y="41"/>
                    <a:pt x="138" y="45"/>
                  </a:cubicBezTo>
                  <a:cubicBezTo>
                    <a:pt x="130" y="45"/>
                    <a:pt x="57" y="45"/>
                    <a:pt x="57" y="4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4" name="Freeform 43"/>
            <p:cNvSpPr>
              <a:spLocks noEditPoints="1"/>
            </p:cNvSpPr>
            <p:nvPr/>
          </p:nvSpPr>
          <p:spPr bwMode="auto">
            <a:xfrm>
              <a:off x="5907509" y="285508"/>
              <a:ext cx="269120" cy="384936"/>
            </a:xfrm>
            <a:custGeom>
              <a:avLst/>
              <a:gdLst>
                <a:gd name="T0" fmla="*/ 0 w 436723"/>
                <a:gd name="T1" fmla="*/ 188078 h 624800"/>
                <a:gd name="T2" fmla="*/ 108384 w 436723"/>
                <a:gd name="T3" fmla="*/ 376155 h 624800"/>
                <a:gd name="T4" fmla="*/ 328339 w 436723"/>
                <a:gd name="T5" fmla="*/ 376155 h 624800"/>
                <a:gd name="T6" fmla="*/ 436723 w 436723"/>
                <a:gd name="T7" fmla="*/ 188078 h 624800"/>
                <a:gd name="T8" fmla="*/ 328339 w 436723"/>
                <a:gd name="T9" fmla="*/ 0 h 624800"/>
                <a:gd name="T10" fmla="*/ 108384 w 436723"/>
                <a:gd name="T11" fmla="*/ 0 h 624800"/>
                <a:gd name="T12" fmla="*/ 0 w 436723"/>
                <a:gd name="T13" fmla="*/ 188078 h 624800"/>
                <a:gd name="T14" fmla="*/ 76506 w 436723"/>
                <a:gd name="T15" fmla="*/ 188078 h 624800"/>
                <a:gd name="T16" fmla="*/ 146637 w 436723"/>
                <a:gd name="T17" fmla="*/ 63755 h 624800"/>
                <a:gd name="T18" fmla="*/ 290086 w 436723"/>
                <a:gd name="T19" fmla="*/ 63755 h 624800"/>
                <a:gd name="T20" fmla="*/ 360217 w 436723"/>
                <a:gd name="T21" fmla="*/ 188078 h 624800"/>
                <a:gd name="T22" fmla="*/ 290086 w 436723"/>
                <a:gd name="T23" fmla="*/ 312400 h 624800"/>
                <a:gd name="T24" fmla="*/ 146637 w 436723"/>
                <a:gd name="T25" fmla="*/ 312400 h 624800"/>
                <a:gd name="T26" fmla="*/ 76506 w 436723"/>
                <a:gd name="T27" fmla="*/ 188078 h 624800"/>
                <a:gd name="T28" fmla="*/ 277335 w 436723"/>
                <a:gd name="T29" fmla="*/ 567421 h 624800"/>
                <a:gd name="T30" fmla="*/ 159388 w 436723"/>
                <a:gd name="T31" fmla="*/ 567421 h 624800"/>
                <a:gd name="T32" fmla="*/ 159388 w 436723"/>
                <a:gd name="T33" fmla="*/ 624800 h 624800"/>
                <a:gd name="T34" fmla="*/ 277335 w 436723"/>
                <a:gd name="T35" fmla="*/ 624800 h 624800"/>
                <a:gd name="T36" fmla="*/ 277335 w 436723"/>
                <a:gd name="T37" fmla="*/ 567421 h 624800"/>
                <a:gd name="T38" fmla="*/ 328339 w 436723"/>
                <a:gd name="T39" fmla="*/ 404845 h 624800"/>
                <a:gd name="T40" fmla="*/ 108384 w 436723"/>
                <a:gd name="T41" fmla="*/ 404845 h 624800"/>
                <a:gd name="T42" fmla="*/ 108384 w 436723"/>
                <a:gd name="T43" fmla="*/ 462225 h 624800"/>
                <a:gd name="T44" fmla="*/ 328339 w 436723"/>
                <a:gd name="T45" fmla="*/ 462225 h 624800"/>
                <a:gd name="T46" fmla="*/ 328339 w 436723"/>
                <a:gd name="T47" fmla="*/ 404845 h 624800"/>
                <a:gd name="T48" fmla="*/ 328339 w 436723"/>
                <a:gd name="T49" fmla="*/ 487727 h 624800"/>
                <a:gd name="T50" fmla="*/ 108384 w 436723"/>
                <a:gd name="T51" fmla="*/ 487727 h 624800"/>
                <a:gd name="T52" fmla="*/ 108384 w 436723"/>
                <a:gd name="T53" fmla="*/ 545106 h 624800"/>
                <a:gd name="T54" fmla="*/ 328339 w 436723"/>
                <a:gd name="T55" fmla="*/ 545106 h 624800"/>
                <a:gd name="T56" fmla="*/ 328339 w 436723"/>
                <a:gd name="T57" fmla="*/ 487727 h 624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6723" h="624800">
                  <a:moveTo>
                    <a:pt x="0" y="188078"/>
                  </a:moveTo>
                  <a:lnTo>
                    <a:pt x="108384" y="376155"/>
                  </a:lnTo>
                  <a:lnTo>
                    <a:pt x="328339" y="376155"/>
                  </a:lnTo>
                  <a:lnTo>
                    <a:pt x="436723" y="188078"/>
                  </a:lnTo>
                  <a:lnTo>
                    <a:pt x="328339" y="0"/>
                  </a:lnTo>
                  <a:lnTo>
                    <a:pt x="108384" y="0"/>
                  </a:lnTo>
                  <a:lnTo>
                    <a:pt x="0" y="188078"/>
                  </a:lnTo>
                  <a:close/>
                  <a:moveTo>
                    <a:pt x="76506" y="188078"/>
                  </a:moveTo>
                  <a:lnTo>
                    <a:pt x="146637" y="63755"/>
                  </a:lnTo>
                  <a:lnTo>
                    <a:pt x="290086" y="63755"/>
                  </a:lnTo>
                  <a:lnTo>
                    <a:pt x="360217" y="188078"/>
                  </a:lnTo>
                  <a:lnTo>
                    <a:pt x="290086" y="312400"/>
                  </a:lnTo>
                  <a:lnTo>
                    <a:pt x="146637" y="312400"/>
                  </a:lnTo>
                  <a:lnTo>
                    <a:pt x="76506" y="188078"/>
                  </a:lnTo>
                  <a:close/>
                  <a:moveTo>
                    <a:pt x="277335" y="567421"/>
                  </a:moveTo>
                  <a:lnTo>
                    <a:pt x="159388" y="567421"/>
                  </a:lnTo>
                  <a:lnTo>
                    <a:pt x="159388" y="624800"/>
                  </a:lnTo>
                  <a:lnTo>
                    <a:pt x="277335" y="624800"/>
                  </a:lnTo>
                  <a:lnTo>
                    <a:pt x="277335" y="567421"/>
                  </a:lnTo>
                  <a:close/>
                  <a:moveTo>
                    <a:pt x="328339" y="404845"/>
                  </a:moveTo>
                  <a:lnTo>
                    <a:pt x="108384" y="404845"/>
                  </a:lnTo>
                  <a:lnTo>
                    <a:pt x="108384" y="462225"/>
                  </a:lnTo>
                  <a:lnTo>
                    <a:pt x="328339" y="462225"/>
                  </a:lnTo>
                  <a:lnTo>
                    <a:pt x="328339" y="404845"/>
                  </a:lnTo>
                  <a:close/>
                  <a:moveTo>
                    <a:pt x="328339" y="487727"/>
                  </a:moveTo>
                  <a:lnTo>
                    <a:pt x="108384" y="487727"/>
                  </a:lnTo>
                  <a:lnTo>
                    <a:pt x="108384" y="545106"/>
                  </a:lnTo>
                  <a:lnTo>
                    <a:pt x="328339" y="545106"/>
                  </a:lnTo>
                  <a:lnTo>
                    <a:pt x="328339" y="487727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5" name="Freeform 44"/>
            <p:cNvSpPr>
              <a:spLocks noEditPoints="1"/>
            </p:cNvSpPr>
            <p:nvPr/>
          </p:nvSpPr>
          <p:spPr bwMode="auto">
            <a:xfrm>
              <a:off x="5911438" y="959145"/>
              <a:ext cx="267155" cy="267098"/>
            </a:xfrm>
            <a:custGeom>
              <a:avLst/>
              <a:gdLst>
                <a:gd name="T0" fmla="*/ 0 w 136"/>
                <a:gd name="T1" fmla="*/ 68 h 136"/>
                <a:gd name="T2" fmla="*/ 136 w 136"/>
                <a:gd name="T3" fmla="*/ 68 h 136"/>
                <a:gd name="T4" fmla="*/ 9 w 136"/>
                <a:gd name="T5" fmla="*/ 72 h 136"/>
                <a:gd name="T6" fmla="*/ 33 w 136"/>
                <a:gd name="T7" fmla="*/ 93 h 136"/>
                <a:gd name="T8" fmla="*/ 9 w 136"/>
                <a:gd name="T9" fmla="*/ 72 h 136"/>
                <a:gd name="T10" fmla="*/ 72 w 136"/>
                <a:gd name="T11" fmla="*/ 9 h 136"/>
                <a:gd name="T12" fmla="*/ 72 w 136"/>
                <a:gd name="T13" fmla="*/ 34 h 136"/>
                <a:gd name="T14" fmla="*/ 98 w 136"/>
                <a:gd name="T15" fmla="*/ 64 h 136"/>
                <a:gd name="T16" fmla="*/ 72 w 136"/>
                <a:gd name="T17" fmla="*/ 42 h 136"/>
                <a:gd name="T18" fmla="*/ 64 w 136"/>
                <a:gd name="T19" fmla="*/ 9 h 136"/>
                <a:gd name="T20" fmla="*/ 44 w 136"/>
                <a:gd name="T21" fmla="*/ 34 h 136"/>
                <a:gd name="T22" fmla="*/ 64 w 136"/>
                <a:gd name="T23" fmla="*/ 42 h 136"/>
                <a:gd name="T24" fmla="*/ 39 w 136"/>
                <a:gd name="T25" fmla="*/ 64 h 136"/>
                <a:gd name="T26" fmla="*/ 64 w 136"/>
                <a:gd name="T27" fmla="*/ 42 h 136"/>
                <a:gd name="T28" fmla="*/ 9 w 136"/>
                <a:gd name="T29" fmla="*/ 64 h 136"/>
                <a:gd name="T30" fmla="*/ 33 w 136"/>
                <a:gd name="T31" fmla="*/ 42 h 136"/>
                <a:gd name="T32" fmla="*/ 39 w 136"/>
                <a:gd name="T33" fmla="*/ 72 h 136"/>
                <a:gd name="T34" fmla="*/ 64 w 136"/>
                <a:gd name="T35" fmla="*/ 93 h 136"/>
                <a:gd name="T36" fmla="*/ 39 w 136"/>
                <a:gd name="T37" fmla="*/ 72 h 136"/>
                <a:gd name="T38" fmla="*/ 64 w 136"/>
                <a:gd name="T39" fmla="*/ 127 h 136"/>
                <a:gd name="T40" fmla="*/ 64 w 136"/>
                <a:gd name="T41" fmla="*/ 101 h 136"/>
                <a:gd name="T42" fmla="*/ 72 w 136"/>
                <a:gd name="T43" fmla="*/ 101 h 136"/>
                <a:gd name="T44" fmla="*/ 72 w 136"/>
                <a:gd name="T45" fmla="*/ 127 h 136"/>
                <a:gd name="T46" fmla="*/ 72 w 136"/>
                <a:gd name="T47" fmla="*/ 72 h 136"/>
                <a:gd name="T48" fmla="*/ 95 w 136"/>
                <a:gd name="T49" fmla="*/ 93 h 136"/>
                <a:gd name="T50" fmla="*/ 106 w 136"/>
                <a:gd name="T51" fmla="*/ 72 h 136"/>
                <a:gd name="T52" fmla="*/ 122 w 136"/>
                <a:gd name="T53" fmla="*/ 93 h 136"/>
                <a:gd name="T54" fmla="*/ 106 w 136"/>
                <a:gd name="T55" fmla="*/ 72 h 136"/>
                <a:gd name="T56" fmla="*/ 103 w 136"/>
                <a:gd name="T57" fmla="*/ 42 h 136"/>
                <a:gd name="T58" fmla="*/ 127 w 136"/>
                <a:gd name="T59" fmla="*/ 64 h 136"/>
                <a:gd name="T60" fmla="*/ 117 w 136"/>
                <a:gd name="T61" fmla="*/ 34 h 136"/>
                <a:gd name="T62" fmla="*/ 91 w 136"/>
                <a:gd name="T63" fmla="*/ 13 h 136"/>
                <a:gd name="T64" fmla="*/ 46 w 136"/>
                <a:gd name="T65" fmla="*/ 13 h 136"/>
                <a:gd name="T66" fmla="*/ 20 w 136"/>
                <a:gd name="T67" fmla="*/ 34 h 136"/>
                <a:gd name="T68" fmla="*/ 19 w 136"/>
                <a:gd name="T69" fmla="*/ 101 h 136"/>
                <a:gd name="T70" fmla="*/ 46 w 136"/>
                <a:gd name="T71" fmla="*/ 123 h 136"/>
                <a:gd name="T72" fmla="*/ 91 w 136"/>
                <a:gd name="T73" fmla="*/ 123 h 136"/>
                <a:gd name="T74" fmla="*/ 118 w 136"/>
                <a:gd name="T7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1" y="0"/>
                    <a:pt x="0" y="31"/>
                    <a:pt x="0" y="68"/>
                  </a:cubicBezTo>
                  <a:cubicBezTo>
                    <a:pt x="0" y="106"/>
                    <a:pt x="31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1"/>
                    <a:pt x="106" y="0"/>
                    <a:pt x="68" y="0"/>
                  </a:cubicBezTo>
                  <a:close/>
                  <a:moveTo>
                    <a:pt x="9" y="72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31" y="80"/>
                    <a:pt x="31" y="86"/>
                    <a:pt x="33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1" y="86"/>
                    <a:pt x="10" y="80"/>
                    <a:pt x="9" y="72"/>
                  </a:cubicBezTo>
                  <a:close/>
                  <a:moveTo>
                    <a:pt x="72" y="34"/>
                  </a:moveTo>
                  <a:cubicBezTo>
                    <a:pt x="72" y="9"/>
                    <a:pt x="72" y="9"/>
                    <a:pt x="72" y="9"/>
                  </a:cubicBezTo>
                  <a:cubicBezTo>
                    <a:pt x="80" y="12"/>
                    <a:pt x="88" y="21"/>
                    <a:pt x="92" y="34"/>
                  </a:cubicBezTo>
                  <a:lnTo>
                    <a:pt x="72" y="34"/>
                  </a:lnTo>
                  <a:close/>
                  <a:moveTo>
                    <a:pt x="95" y="42"/>
                  </a:moveTo>
                  <a:cubicBezTo>
                    <a:pt x="96" y="49"/>
                    <a:pt x="97" y="56"/>
                    <a:pt x="98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2"/>
                    <a:pt x="72" y="42"/>
                    <a:pt x="72" y="42"/>
                  </a:cubicBezTo>
                  <a:lnTo>
                    <a:pt x="95" y="42"/>
                  </a:lnTo>
                  <a:close/>
                  <a:moveTo>
                    <a:pt x="64" y="9"/>
                  </a:moveTo>
                  <a:cubicBezTo>
                    <a:pt x="64" y="34"/>
                    <a:pt x="64" y="34"/>
                    <a:pt x="6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9" y="21"/>
                    <a:pt x="56" y="12"/>
                    <a:pt x="64" y="9"/>
                  </a:cubicBezTo>
                  <a:close/>
                  <a:moveTo>
                    <a:pt x="64" y="42"/>
                  </a:moveTo>
                  <a:cubicBezTo>
                    <a:pt x="64" y="64"/>
                    <a:pt x="64" y="64"/>
                    <a:pt x="64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56"/>
                    <a:pt x="40" y="49"/>
                    <a:pt x="42" y="42"/>
                  </a:cubicBezTo>
                  <a:lnTo>
                    <a:pt x="64" y="42"/>
                  </a:lnTo>
                  <a:close/>
                  <a:moveTo>
                    <a:pt x="30" y="64"/>
                  </a:moveTo>
                  <a:cubicBezTo>
                    <a:pt x="9" y="64"/>
                    <a:pt x="9" y="64"/>
                    <a:pt x="9" y="64"/>
                  </a:cubicBezTo>
                  <a:cubicBezTo>
                    <a:pt x="10" y="56"/>
                    <a:pt x="12" y="49"/>
                    <a:pt x="15" y="42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2" y="49"/>
                    <a:pt x="31" y="56"/>
                    <a:pt x="30" y="64"/>
                  </a:cubicBezTo>
                  <a:close/>
                  <a:moveTo>
                    <a:pt x="39" y="72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41" y="93"/>
                    <a:pt x="41" y="93"/>
                    <a:pt x="41" y="93"/>
                  </a:cubicBezTo>
                  <a:cubicBezTo>
                    <a:pt x="40" y="86"/>
                    <a:pt x="39" y="80"/>
                    <a:pt x="39" y="72"/>
                  </a:cubicBezTo>
                  <a:close/>
                  <a:moveTo>
                    <a:pt x="64" y="101"/>
                  </a:moveTo>
                  <a:cubicBezTo>
                    <a:pt x="64" y="127"/>
                    <a:pt x="64" y="127"/>
                    <a:pt x="64" y="127"/>
                  </a:cubicBezTo>
                  <a:cubicBezTo>
                    <a:pt x="56" y="124"/>
                    <a:pt x="48" y="115"/>
                    <a:pt x="44" y="101"/>
                  </a:cubicBezTo>
                  <a:lnTo>
                    <a:pt x="64" y="101"/>
                  </a:lnTo>
                  <a:close/>
                  <a:moveTo>
                    <a:pt x="72" y="127"/>
                  </a:moveTo>
                  <a:cubicBezTo>
                    <a:pt x="72" y="101"/>
                    <a:pt x="72" y="101"/>
                    <a:pt x="72" y="101"/>
                  </a:cubicBezTo>
                  <a:cubicBezTo>
                    <a:pt x="93" y="101"/>
                    <a:pt x="93" y="101"/>
                    <a:pt x="93" y="101"/>
                  </a:cubicBezTo>
                  <a:cubicBezTo>
                    <a:pt x="88" y="115"/>
                    <a:pt x="81" y="124"/>
                    <a:pt x="72" y="127"/>
                  </a:cubicBezTo>
                  <a:close/>
                  <a:moveTo>
                    <a:pt x="72" y="93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98" y="72"/>
                    <a:pt x="98" y="72"/>
                    <a:pt x="98" y="72"/>
                  </a:cubicBezTo>
                  <a:cubicBezTo>
                    <a:pt x="97" y="80"/>
                    <a:pt x="96" y="86"/>
                    <a:pt x="95" y="93"/>
                  </a:cubicBezTo>
                  <a:lnTo>
                    <a:pt x="72" y="93"/>
                  </a:lnTo>
                  <a:close/>
                  <a:moveTo>
                    <a:pt x="106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80"/>
                    <a:pt x="125" y="86"/>
                    <a:pt x="122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5" y="86"/>
                    <a:pt x="106" y="80"/>
                    <a:pt x="106" y="72"/>
                  </a:cubicBezTo>
                  <a:close/>
                  <a:moveTo>
                    <a:pt x="106" y="64"/>
                  </a:moveTo>
                  <a:cubicBezTo>
                    <a:pt x="106" y="56"/>
                    <a:pt x="105" y="49"/>
                    <a:pt x="103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5" y="49"/>
                    <a:pt x="127" y="56"/>
                    <a:pt x="127" y="64"/>
                  </a:cubicBezTo>
                  <a:lnTo>
                    <a:pt x="106" y="64"/>
                  </a:lnTo>
                  <a:close/>
                  <a:moveTo>
                    <a:pt x="117" y="34"/>
                  </a:moveTo>
                  <a:cubicBezTo>
                    <a:pt x="101" y="34"/>
                    <a:pt x="101" y="34"/>
                    <a:pt x="101" y="34"/>
                  </a:cubicBezTo>
                  <a:cubicBezTo>
                    <a:pt x="98" y="26"/>
                    <a:pt x="95" y="19"/>
                    <a:pt x="91" y="13"/>
                  </a:cubicBezTo>
                  <a:cubicBezTo>
                    <a:pt x="101" y="18"/>
                    <a:pt x="110" y="25"/>
                    <a:pt x="117" y="34"/>
                  </a:cubicBezTo>
                  <a:close/>
                  <a:moveTo>
                    <a:pt x="46" y="13"/>
                  </a:moveTo>
                  <a:cubicBezTo>
                    <a:pt x="42" y="19"/>
                    <a:pt x="38" y="26"/>
                    <a:pt x="3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6" y="25"/>
                    <a:pt x="35" y="18"/>
                    <a:pt x="46" y="13"/>
                  </a:cubicBezTo>
                  <a:close/>
                  <a:moveTo>
                    <a:pt x="19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8" y="110"/>
                    <a:pt x="41" y="117"/>
                    <a:pt x="46" y="123"/>
                  </a:cubicBezTo>
                  <a:cubicBezTo>
                    <a:pt x="35" y="119"/>
                    <a:pt x="25" y="111"/>
                    <a:pt x="19" y="101"/>
                  </a:cubicBezTo>
                  <a:close/>
                  <a:moveTo>
                    <a:pt x="91" y="123"/>
                  </a:moveTo>
                  <a:cubicBezTo>
                    <a:pt x="95" y="117"/>
                    <a:pt x="99" y="110"/>
                    <a:pt x="101" y="101"/>
                  </a:cubicBezTo>
                  <a:cubicBezTo>
                    <a:pt x="118" y="101"/>
                    <a:pt x="118" y="101"/>
                    <a:pt x="118" y="101"/>
                  </a:cubicBezTo>
                  <a:cubicBezTo>
                    <a:pt x="111" y="111"/>
                    <a:pt x="102" y="119"/>
                    <a:pt x="91" y="12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6" name="Freeform 45"/>
            <p:cNvSpPr>
              <a:spLocks noEditPoints="1"/>
            </p:cNvSpPr>
            <p:nvPr/>
          </p:nvSpPr>
          <p:spPr bwMode="auto">
            <a:xfrm>
              <a:off x="8416017" y="326751"/>
              <a:ext cx="229832" cy="300486"/>
            </a:xfrm>
            <a:custGeom>
              <a:avLst/>
              <a:gdLst>
                <a:gd name="T0" fmla="*/ 280523 w 372968"/>
                <a:gd name="T1" fmla="*/ 0 h 487727"/>
                <a:gd name="T2" fmla="*/ 92445 w 372968"/>
                <a:gd name="T3" fmla="*/ 0 h 487727"/>
                <a:gd name="T4" fmla="*/ 0 w 372968"/>
                <a:gd name="T5" fmla="*/ 162575 h 487727"/>
                <a:gd name="T6" fmla="*/ 76506 w 372968"/>
                <a:gd name="T7" fmla="*/ 299649 h 487727"/>
                <a:gd name="T8" fmla="*/ 0 w 372968"/>
                <a:gd name="T9" fmla="*/ 430347 h 487727"/>
                <a:gd name="T10" fmla="*/ 31878 w 372968"/>
                <a:gd name="T11" fmla="*/ 487727 h 487727"/>
                <a:gd name="T12" fmla="*/ 127510 w 372968"/>
                <a:gd name="T13" fmla="*/ 325151 h 487727"/>
                <a:gd name="T14" fmla="*/ 280523 w 372968"/>
                <a:gd name="T15" fmla="*/ 325151 h 487727"/>
                <a:gd name="T16" fmla="*/ 372968 w 372968"/>
                <a:gd name="T17" fmla="*/ 162575 h 487727"/>
                <a:gd name="T18" fmla="*/ 280523 w 372968"/>
                <a:gd name="T19" fmla="*/ 0 h 487727"/>
                <a:gd name="T20" fmla="*/ 245457 w 372968"/>
                <a:gd name="T21" fmla="*/ 267771 h 487727"/>
                <a:gd name="T22" fmla="*/ 124323 w 372968"/>
                <a:gd name="T23" fmla="*/ 267771 h 487727"/>
                <a:gd name="T24" fmla="*/ 63755 w 372968"/>
                <a:gd name="T25" fmla="*/ 162575 h 487727"/>
                <a:gd name="T26" fmla="*/ 124323 w 372968"/>
                <a:gd name="T27" fmla="*/ 57379 h 487727"/>
                <a:gd name="T28" fmla="*/ 245457 w 372968"/>
                <a:gd name="T29" fmla="*/ 57379 h 487727"/>
                <a:gd name="T30" fmla="*/ 309212 w 372968"/>
                <a:gd name="T31" fmla="*/ 162575 h 487727"/>
                <a:gd name="T32" fmla="*/ 245457 w 372968"/>
                <a:gd name="T33" fmla="*/ 267771 h 487727"/>
                <a:gd name="T34" fmla="*/ 197641 w 372968"/>
                <a:gd name="T35" fmla="*/ 149824 h 487727"/>
                <a:gd name="T36" fmla="*/ 197641 w 372968"/>
                <a:gd name="T37" fmla="*/ 95633 h 487727"/>
                <a:gd name="T38" fmla="*/ 168951 w 372968"/>
                <a:gd name="T39" fmla="*/ 95633 h 487727"/>
                <a:gd name="T40" fmla="*/ 168951 w 372968"/>
                <a:gd name="T41" fmla="*/ 149824 h 487727"/>
                <a:gd name="T42" fmla="*/ 117947 w 372968"/>
                <a:gd name="T43" fmla="*/ 149824 h 487727"/>
                <a:gd name="T44" fmla="*/ 117947 w 372968"/>
                <a:gd name="T45" fmla="*/ 172139 h 487727"/>
                <a:gd name="T46" fmla="*/ 168951 w 372968"/>
                <a:gd name="T47" fmla="*/ 172139 h 487727"/>
                <a:gd name="T48" fmla="*/ 168951 w 372968"/>
                <a:gd name="T49" fmla="*/ 226331 h 487727"/>
                <a:gd name="T50" fmla="*/ 197641 w 372968"/>
                <a:gd name="T51" fmla="*/ 226331 h 487727"/>
                <a:gd name="T52" fmla="*/ 197641 w 372968"/>
                <a:gd name="T53" fmla="*/ 172139 h 487727"/>
                <a:gd name="T54" fmla="*/ 251833 w 372968"/>
                <a:gd name="T55" fmla="*/ 172139 h 487727"/>
                <a:gd name="T56" fmla="*/ 251833 w 372968"/>
                <a:gd name="T57" fmla="*/ 149824 h 487727"/>
                <a:gd name="T58" fmla="*/ 197641 w 372968"/>
                <a:gd name="T59" fmla="*/ 149824 h 487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72968" h="487727">
                  <a:moveTo>
                    <a:pt x="280523" y="0"/>
                  </a:moveTo>
                  <a:lnTo>
                    <a:pt x="92445" y="0"/>
                  </a:lnTo>
                  <a:lnTo>
                    <a:pt x="0" y="162575"/>
                  </a:lnTo>
                  <a:lnTo>
                    <a:pt x="76506" y="299649"/>
                  </a:lnTo>
                  <a:lnTo>
                    <a:pt x="0" y="430347"/>
                  </a:lnTo>
                  <a:lnTo>
                    <a:pt x="31878" y="487727"/>
                  </a:lnTo>
                  <a:lnTo>
                    <a:pt x="127510" y="325151"/>
                  </a:lnTo>
                  <a:lnTo>
                    <a:pt x="280523" y="325151"/>
                  </a:lnTo>
                  <a:lnTo>
                    <a:pt x="372968" y="162575"/>
                  </a:lnTo>
                  <a:lnTo>
                    <a:pt x="280523" y="0"/>
                  </a:lnTo>
                  <a:close/>
                  <a:moveTo>
                    <a:pt x="245457" y="267771"/>
                  </a:moveTo>
                  <a:lnTo>
                    <a:pt x="124323" y="267771"/>
                  </a:lnTo>
                  <a:lnTo>
                    <a:pt x="63755" y="162575"/>
                  </a:lnTo>
                  <a:lnTo>
                    <a:pt x="124323" y="57379"/>
                  </a:lnTo>
                  <a:lnTo>
                    <a:pt x="245457" y="57379"/>
                  </a:lnTo>
                  <a:lnTo>
                    <a:pt x="309212" y="162575"/>
                  </a:lnTo>
                  <a:lnTo>
                    <a:pt x="245457" y="267771"/>
                  </a:lnTo>
                  <a:close/>
                  <a:moveTo>
                    <a:pt x="197641" y="149824"/>
                  </a:moveTo>
                  <a:lnTo>
                    <a:pt x="197641" y="95633"/>
                  </a:lnTo>
                  <a:lnTo>
                    <a:pt x="168951" y="95633"/>
                  </a:lnTo>
                  <a:lnTo>
                    <a:pt x="168951" y="149824"/>
                  </a:lnTo>
                  <a:lnTo>
                    <a:pt x="117947" y="149824"/>
                  </a:lnTo>
                  <a:lnTo>
                    <a:pt x="117947" y="172139"/>
                  </a:lnTo>
                  <a:lnTo>
                    <a:pt x="168951" y="172139"/>
                  </a:lnTo>
                  <a:lnTo>
                    <a:pt x="168951" y="226331"/>
                  </a:lnTo>
                  <a:lnTo>
                    <a:pt x="197641" y="226331"/>
                  </a:lnTo>
                  <a:lnTo>
                    <a:pt x="197641" y="172139"/>
                  </a:lnTo>
                  <a:lnTo>
                    <a:pt x="251833" y="172139"/>
                  </a:lnTo>
                  <a:lnTo>
                    <a:pt x="251833" y="149824"/>
                  </a:lnTo>
                  <a:lnTo>
                    <a:pt x="197641" y="1498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7" name="Freeform 46"/>
            <p:cNvSpPr>
              <a:spLocks noEditPoints="1"/>
            </p:cNvSpPr>
            <p:nvPr/>
          </p:nvSpPr>
          <p:spPr bwMode="auto">
            <a:xfrm>
              <a:off x="8180291" y="173562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5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5715000" y="183382"/>
              <a:ext cx="656102" cy="567583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3" y="148"/>
                    <a:pt x="10" y="144"/>
                  </a:cubicBezTo>
                  <a:cubicBezTo>
                    <a:pt x="13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69" name="Freeform 48"/>
            <p:cNvSpPr>
              <a:spLocks/>
            </p:cNvSpPr>
            <p:nvPr userDrawn="1"/>
          </p:nvSpPr>
          <p:spPr bwMode="auto">
            <a:xfrm>
              <a:off x="6259132" y="499579"/>
              <a:ext cx="636458" cy="551872"/>
            </a:xfrm>
            <a:custGeom>
              <a:avLst/>
              <a:gdLst>
                <a:gd name="T0" fmla="*/ 258208 w 1032833"/>
                <a:gd name="T1" fmla="*/ 895760 h 895760"/>
                <a:gd name="T2" fmla="*/ 0 w 1032833"/>
                <a:gd name="T3" fmla="*/ 446286 h 895760"/>
                <a:gd name="T4" fmla="*/ 258208 w 1032833"/>
                <a:gd name="T5" fmla="*/ 0 h 895760"/>
                <a:gd name="T6" fmla="*/ 774624 w 1032833"/>
                <a:gd name="T7" fmla="*/ 0 h 895760"/>
                <a:gd name="T8" fmla="*/ 1032833 w 1032833"/>
                <a:gd name="T9" fmla="*/ 446286 h 895760"/>
                <a:gd name="T10" fmla="*/ 774624 w 1032833"/>
                <a:gd name="T11" fmla="*/ 895760 h 895760"/>
                <a:gd name="T12" fmla="*/ 258208 w 1032833"/>
                <a:gd name="T13" fmla="*/ 895760 h 895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833" h="895760">
                  <a:moveTo>
                    <a:pt x="258208" y="895760"/>
                  </a:moveTo>
                  <a:lnTo>
                    <a:pt x="0" y="446286"/>
                  </a:lnTo>
                  <a:lnTo>
                    <a:pt x="258208" y="0"/>
                  </a:lnTo>
                  <a:lnTo>
                    <a:pt x="774624" y="0"/>
                  </a:lnTo>
                  <a:lnTo>
                    <a:pt x="1032833" y="446286"/>
                  </a:lnTo>
                  <a:lnTo>
                    <a:pt x="774624" y="895760"/>
                  </a:lnTo>
                  <a:lnTo>
                    <a:pt x="258208" y="8957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49"/>
            <p:cNvSpPr>
              <a:spLocks noEditPoints="1"/>
            </p:cNvSpPr>
            <p:nvPr/>
          </p:nvSpPr>
          <p:spPr bwMode="auto">
            <a:xfrm>
              <a:off x="8121361" y="796137"/>
              <a:ext cx="891826" cy="771835"/>
            </a:xfrm>
            <a:custGeom>
              <a:avLst/>
              <a:gdLst>
                <a:gd name="T0" fmla="*/ 113 w 454"/>
                <a:gd name="T1" fmla="*/ 0 h 393"/>
                <a:gd name="T2" fmla="*/ 0 w 454"/>
                <a:gd name="T3" fmla="*/ 197 h 393"/>
                <a:gd name="T4" fmla="*/ 113 w 454"/>
                <a:gd name="T5" fmla="*/ 393 h 393"/>
                <a:gd name="T6" fmla="*/ 340 w 454"/>
                <a:gd name="T7" fmla="*/ 393 h 393"/>
                <a:gd name="T8" fmla="*/ 454 w 454"/>
                <a:gd name="T9" fmla="*/ 197 h 393"/>
                <a:gd name="T10" fmla="*/ 340 w 454"/>
                <a:gd name="T11" fmla="*/ 0 h 393"/>
                <a:gd name="T12" fmla="*/ 113 w 454"/>
                <a:gd name="T13" fmla="*/ 0 h 393"/>
                <a:gd name="T14" fmla="*/ 336 w 454"/>
                <a:gd name="T15" fmla="*/ 9 h 393"/>
                <a:gd name="T16" fmla="*/ 444 w 454"/>
                <a:gd name="T17" fmla="*/ 197 h 393"/>
                <a:gd name="T18" fmla="*/ 336 w 454"/>
                <a:gd name="T19" fmla="*/ 385 h 393"/>
                <a:gd name="T20" fmla="*/ 118 w 454"/>
                <a:gd name="T21" fmla="*/ 385 h 393"/>
                <a:gd name="T22" fmla="*/ 10 w 454"/>
                <a:gd name="T23" fmla="*/ 197 h 393"/>
                <a:gd name="T24" fmla="*/ 118 w 454"/>
                <a:gd name="T25" fmla="*/ 9 h 393"/>
                <a:gd name="T26" fmla="*/ 336 w 454"/>
                <a:gd name="T27" fmla="*/ 9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393">
                  <a:moveTo>
                    <a:pt x="113" y="0"/>
                  </a:moveTo>
                  <a:cubicBezTo>
                    <a:pt x="0" y="197"/>
                    <a:pt x="0" y="197"/>
                    <a:pt x="0" y="197"/>
                  </a:cubicBezTo>
                  <a:cubicBezTo>
                    <a:pt x="113" y="393"/>
                    <a:pt x="113" y="393"/>
                    <a:pt x="113" y="393"/>
                  </a:cubicBezTo>
                  <a:cubicBezTo>
                    <a:pt x="340" y="393"/>
                    <a:pt x="340" y="393"/>
                    <a:pt x="340" y="393"/>
                  </a:cubicBezTo>
                  <a:cubicBezTo>
                    <a:pt x="454" y="197"/>
                    <a:pt x="454" y="197"/>
                    <a:pt x="454" y="197"/>
                  </a:cubicBezTo>
                  <a:cubicBezTo>
                    <a:pt x="340" y="0"/>
                    <a:pt x="340" y="0"/>
                    <a:pt x="340" y="0"/>
                  </a:cubicBezTo>
                  <a:lnTo>
                    <a:pt x="113" y="0"/>
                  </a:lnTo>
                  <a:close/>
                  <a:moveTo>
                    <a:pt x="336" y="9"/>
                  </a:moveTo>
                  <a:cubicBezTo>
                    <a:pt x="338" y="13"/>
                    <a:pt x="442" y="193"/>
                    <a:pt x="444" y="197"/>
                  </a:cubicBezTo>
                  <a:cubicBezTo>
                    <a:pt x="442" y="201"/>
                    <a:pt x="338" y="381"/>
                    <a:pt x="336" y="385"/>
                  </a:cubicBezTo>
                  <a:cubicBezTo>
                    <a:pt x="331" y="385"/>
                    <a:pt x="123" y="385"/>
                    <a:pt x="118" y="385"/>
                  </a:cubicBezTo>
                  <a:cubicBezTo>
                    <a:pt x="116" y="381"/>
                    <a:pt x="12" y="201"/>
                    <a:pt x="10" y="197"/>
                  </a:cubicBezTo>
                  <a:cubicBezTo>
                    <a:pt x="12" y="193"/>
                    <a:pt x="116" y="13"/>
                    <a:pt x="118" y="9"/>
                  </a:cubicBezTo>
                  <a:cubicBezTo>
                    <a:pt x="123" y="9"/>
                    <a:pt x="331" y="9"/>
                    <a:pt x="33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51"/>
            <p:cNvSpPr>
              <a:spLocks noEditPoints="1"/>
            </p:cNvSpPr>
            <p:nvPr/>
          </p:nvSpPr>
          <p:spPr bwMode="auto">
            <a:xfrm>
              <a:off x="5716965" y="809884"/>
              <a:ext cx="656101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4 h 289"/>
                <a:gd name="T4" fmla="*/ 84 w 334"/>
                <a:gd name="T5" fmla="*/ 289 h 289"/>
                <a:gd name="T6" fmla="*/ 251 w 334"/>
                <a:gd name="T7" fmla="*/ 289 h 289"/>
                <a:gd name="T8" fmla="*/ 334 w 334"/>
                <a:gd name="T9" fmla="*/ 144 h 289"/>
                <a:gd name="T10" fmla="*/ 251 w 334"/>
                <a:gd name="T11" fmla="*/ 0 h 289"/>
                <a:gd name="T12" fmla="*/ 84 w 334"/>
                <a:gd name="T13" fmla="*/ 0 h 289"/>
                <a:gd name="T14" fmla="*/ 246 w 334"/>
                <a:gd name="T15" fmla="*/ 8 h 289"/>
                <a:gd name="T16" fmla="*/ 324 w 334"/>
                <a:gd name="T17" fmla="*/ 144 h 289"/>
                <a:gd name="T18" fmla="*/ 246 w 334"/>
                <a:gd name="T19" fmla="*/ 280 h 289"/>
                <a:gd name="T20" fmla="*/ 89 w 334"/>
                <a:gd name="T21" fmla="*/ 280 h 289"/>
                <a:gd name="T22" fmla="*/ 10 w 334"/>
                <a:gd name="T23" fmla="*/ 144 h 289"/>
                <a:gd name="T24" fmla="*/ 89 w 334"/>
                <a:gd name="T25" fmla="*/ 8 h 289"/>
                <a:gd name="T26" fmla="*/ 246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1" y="289"/>
                    <a:pt x="251" y="289"/>
                    <a:pt x="251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1" y="0"/>
                    <a:pt x="251" y="0"/>
                    <a:pt x="251" y="0"/>
                  </a:cubicBezTo>
                  <a:lnTo>
                    <a:pt x="84" y="0"/>
                  </a:lnTo>
                  <a:close/>
                  <a:moveTo>
                    <a:pt x="246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6" y="280"/>
                  </a:cubicBezTo>
                  <a:cubicBezTo>
                    <a:pt x="241" y="280"/>
                    <a:pt x="93" y="280"/>
                    <a:pt x="89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9" y="8"/>
                  </a:cubicBezTo>
                  <a:cubicBezTo>
                    <a:pt x="93" y="8"/>
                    <a:pt x="241" y="8"/>
                    <a:pt x="246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52"/>
            <p:cNvSpPr>
              <a:spLocks noEditPoints="1"/>
            </p:cNvSpPr>
            <p:nvPr/>
          </p:nvSpPr>
          <p:spPr bwMode="auto">
            <a:xfrm>
              <a:off x="6785585" y="181418"/>
              <a:ext cx="656102" cy="567584"/>
            </a:xfrm>
            <a:custGeom>
              <a:avLst/>
              <a:gdLst>
                <a:gd name="T0" fmla="*/ 84 w 334"/>
                <a:gd name="T1" fmla="*/ 0 h 289"/>
                <a:gd name="T2" fmla="*/ 0 w 334"/>
                <a:gd name="T3" fmla="*/ 145 h 289"/>
                <a:gd name="T4" fmla="*/ 84 w 334"/>
                <a:gd name="T5" fmla="*/ 289 h 289"/>
                <a:gd name="T6" fmla="*/ 250 w 334"/>
                <a:gd name="T7" fmla="*/ 289 h 289"/>
                <a:gd name="T8" fmla="*/ 334 w 334"/>
                <a:gd name="T9" fmla="*/ 145 h 289"/>
                <a:gd name="T10" fmla="*/ 250 w 334"/>
                <a:gd name="T11" fmla="*/ 0 h 289"/>
                <a:gd name="T12" fmla="*/ 84 w 334"/>
                <a:gd name="T13" fmla="*/ 0 h 289"/>
                <a:gd name="T14" fmla="*/ 246 w 334"/>
                <a:gd name="T15" fmla="*/ 9 h 289"/>
                <a:gd name="T16" fmla="*/ 324 w 334"/>
                <a:gd name="T17" fmla="*/ 145 h 289"/>
                <a:gd name="T18" fmla="*/ 246 w 334"/>
                <a:gd name="T19" fmla="*/ 281 h 289"/>
                <a:gd name="T20" fmla="*/ 89 w 334"/>
                <a:gd name="T21" fmla="*/ 281 h 289"/>
                <a:gd name="T22" fmla="*/ 10 w 334"/>
                <a:gd name="T23" fmla="*/ 145 h 289"/>
                <a:gd name="T24" fmla="*/ 89 w 334"/>
                <a:gd name="T25" fmla="*/ 9 h 289"/>
                <a:gd name="T26" fmla="*/ 246 w 334"/>
                <a:gd name="T27" fmla="*/ 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4" y="0"/>
                  </a:moveTo>
                  <a:cubicBezTo>
                    <a:pt x="0" y="145"/>
                    <a:pt x="0" y="145"/>
                    <a:pt x="0" y="145"/>
                  </a:cubicBezTo>
                  <a:cubicBezTo>
                    <a:pt x="84" y="289"/>
                    <a:pt x="84" y="289"/>
                    <a:pt x="84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5"/>
                    <a:pt x="334" y="145"/>
                    <a:pt x="334" y="145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4" y="0"/>
                  </a:lnTo>
                  <a:close/>
                  <a:moveTo>
                    <a:pt x="246" y="9"/>
                  </a:moveTo>
                  <a:cubicBezTo>
                    <a:pt x="248" y="13"/>
                    <a:pt x="322" y="141"/>
                    <a:pt x="324" y="145"/>
                  </a:cubicBezTo>
                  <a:cubicBezTo>
                    <a:pt x="322" y="149"/>
                    <a:pt x="248" y="277"/>
                    <a:pt x="246" y="281"/>
                  </a:cubicBezTo>
                  <a:cubicBezTo>
                    <a:pt x="241" y="281"/>
                    <a:pt x="93" y="281"/>
                    <a:pt x="89" y="281"/>
                  </a:cubicBezTo>
                  <a:cubicBezTo>
                    <a:pt x="86" y="277"/>
                    <a:pt x="12" y="149"/>
                    <a:pt x="10" y="145"/>
                  </a:cubicBezTo>
                  <a:cubicBezTo>
                    <a:pt x="12" y="141"/>
                    <a:pt x="86" y="13"/>
                    <a:pt x="89" y="9"/>
                  </a:cubicBezTo>
                  <a:cubicBezTo>
                    <a:pt x="93" y="9"/>
                    <a:pt x="241" y="9"/>
                    <a:pt x="246" y="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3" name="Freeform 53"/>
            <p:cNvSpPr>
              <a:spLocks noEditPoints="1"/>
            </p:cNvSpPr>
            <p:nvPr/>
          </p:nvSpPr>
          <p:spPr bwMode="auto">
            <a:xfrm>
              <a:off x="7628302" y="477975"/>
              <a:ext cx="656101" cy="567584"/>
            </a:xfrm>
            <a:custGeom>
              <a:avLst/>
              <a:gdLst>
                <a:gd name="T0" fmla="*/ 83 w 334"/>
                <a:gd name="T1" fmla="*/ 0 h 289"/>
                <a:gd name="T2" fmla="*/ 0 w 334"/>
                <a:gd name="T3" fmla="*/ 144 h 289"/>
                <a:gd name="T4" fmla="*/ 83 w 334"/>
                <a:gd name="T5" fmla="*/ 289 h 289"/>
                <a:gd name="T6" fmla="*/ 250 w 334"/>
                <a:gd name="T7" fmla="*/ 289 h 289"/>
                <a:gd name="T8" fmla="*/ 334 w 334"/>
                <a:gd name="T9" fmla="*/ 144 h 289"/>
                <a:gd name="T10" fmla="*/ 250 w 334"/>
                <a:gd name="T11" fmla="*/ 0 h 289"/>
                <a:gd name="T12" fmla="*/ 83 w 334"/>
                <a:gd name="T13" fmla="*/ 0 h 289"/>
                <a:gd name="T14" fmla="*/ 245 w 334"/>
                <a:gd name="T15" fmla="*/ 8 h 289"/>
                <a:gd name="T16" fmla="*/ 324 w 334"/>
                <a:gd name="T17" fmla="*/ 144 h 289"/>
                <a:gd name="T18" fmla="*/ 245 w 334"/>
                <a:gd name="T19" fmla="*/ 280 h 289"/>
                <a:gd name="T20" fmla="*/ 88 w 334"/>
                <a:gd name="T21" fmla="*/ 280 h 289"/>
                <a:gd name="T22" fmla="*/ 10 w 334"/>
                <a:gd name="T23" fmla="*/ 144 h 289"/>
                <a:gd name="T24" fmla="*/ 88 w 334"/>
                <a:gd name="T25" fmla="*/ 8 h 289"/>
                <a:gd name="T26" fmla="*/ 245 w 334"/>
                <a:gd name="T27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4" h="289">
                  <a:moveTo>
                    <a:pt x="83" y="0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83" y="289"/>
                    <a:pt x="83" y="289"/>
                    <a:pt x="83" y="289"/>
                  </a:cubicBezTo>
                  <a:cubicBezTo>
                    <a:pt x="250" y="289"/>
                    <a:pt x="250" y="289"/>
                    <a:pt x="250" y="289"/>
                  </a:cubicBezTo>
                  <a:cubicBezTo>
                    <a:pt x="334" y="144"/>
                    <a:pt x="334" y="144"/>
                    <a:pt x="334" y="144"/>
                  </a:cubicBezTo>
                  <a:cubicBezTo>
                    <a:pt x="250" y="0"/>
                    <a:pt x="250" y="0"/>
                    <a:pt x="250" y="0"/>
                  </a:cubicBezTo>
                  <a:lnTo>
                    <a:pt x="83" y="0"/>
                  </a:lnTo>
                  <a:close/>
                  <a:moveTo>
                    <a:pt x="245" y="8"/>
                  </a:moveTo>
                  <a:cubicBezTo>
                    <a:pt x="248" y="12"/>
                    <a:pt x="322" y="140"/>
                    <a:pt x="324" y="144"/>
                  </a:cubicBezTo>
                  <a:cubicBezTo>
                    <a:pt x="322" y="148"/>
                    <a:pt x="248" y="276"/>
                    <a:pt x="245" y="280"/>
                  </a:cubicBezTo>
                  <a:cubicBezTo>
                    <a:pt x="241" y="280"/>
                    <a:pt x="93" y="280"/>
                    <a:pt x="88" y="280"/>
                  </a:cubicBezTo>
                  <a:cubicBezTo>
                    <a:pt x="86" y="276"/>
                    <a:pt x="12" y="148"/>
                    <a:pt x="10" y="144"/>
                  </a:cubicBezTo>
                  <a:cubicBezTo>
                    <a:pt x="12" y="140"/>
                    <a:pt x="86" y="12"/>
                    <a:pt x="88" y="8"/>
                  </a:cubicBezTo>
                  <a:cubicBezTo>
                    <a:pt x="93" y="8"/>
                    <a:pt x="241" y="8"/>
                    <a:pt x="245" y="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4" name="Rectangle 54"/>
            <p:cNvSpPr>
              <a:spLocks noChangeArrowheads="1"/>
            </p:cNvSpPr>
            <p:nvPr userDrawn="1"/>
          </p:nvSpPr>
          <p:spPr bwMode="auto">
            <a:xfrm>
              <a:off x="7115600" y="1159469"/>
              <a:ext cx="306443" cy="3456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5" name="Freeform 55"/>
            <p:cNvSpPr>
              <a:spLocks noEditPoints="1"/>
            </p:cNvSpPr>
            <p:nvPr userDrawn="1"/>
          </p:nvSpPr>
          <p:spPr bwMode="auto">
            <a:xfrm>
              <a:off x="6946663" y="1051451"/>
              <a:ext cx="640387" cy="689350"/>
            </a:xfrm>
            <a:custGeom>
              <a:avLst/>
              <a:gdLst>
                <a:gd name="T0" fmla="*/ 777813 w 1039209"/>
                <a:gd name="T1" fmla="*/ 0 h 1118903"/>
                <a:gd name="T2" fmla="*/ 258209 w 1039209"/>
                <a:gd name="T3" fmla="*/ 0 h 1118903"/>
                <a:gd name="T4" fmla="*/ 0 w 1039209"/>
                <a:gd name="T5" fmla="*/ 449474 h 1118903"/>
                <a:gd name="T6" fmla="*/ 178515 w 1039209"/>
                <a:gd name="T7" fmla="*/ 761874 h 1118903"/>
                <a:gd name="T8" fmla="*/ 130698 w 1039209"/>
                <a:gd name="T9" fmla="*/ 1118903 h 1118903"/>
                <a:gd name="T10" fmla="*/ 436723 w 1039209"/>
                <a:gd name="T11" fmla="*/ 898948 h 1118903"/>
                <a:gd name="T12" fmla="*/ 777813 w 1039209"/>
                <a:gd name="T13" fmla="*/ 898948 h 1118903"/>
                <a:gd name="T14" fmla="*/ 1039209 w 1039209"/>
                <a:gd name="T15" fmla="*/ 449474 h 1118903"/>
                <a:gd name="T16" fmla="*/ 777813 w 1039209"/>
                <a:gd name="T17" fmla="*/ 0 h 1118903"/>
                <a:gd name="T18" fmla="*/ 723621 w 1039209"/>
                <a:gd name="T19" fmla="*/ 672617 h 1118903"/>
                <a:gd name="T20" fmla="*/ 331527 w 1039209"/>
                <a:gd name="T21" fmla="*/ 672617 h 1118903"/>
                <a:gd name="T22" fmla="*/ 331527 w 1039209"/>
                <a:gd name="T23" fmla="*/ 602486 h 1118903"/>
                <a:gd name="T24" fmla="*/ 723621 w 1039209"/>
                <a:gd name="T25" fmla="*/ 602486 h 1118903"/>
                <a:gd name="T26" fmla="*/ 723621 w 1039209"/>
                <a:gd name="T27" fmla="*/ 672617 h 1118903"/>
                <a:gd name="T28" fmla="*/ 723621 w 1039209"/>
                <a:gd name="T29" fmla="*/ 484539 h 1118903"/>
                <a:gd name="T30" fmla="*/ 331527 w 1039209"/>
                <a:gd name="T31" fmla="*/ 484539 h 1118903"/>
                <a:gd name="T32" fmla="*/ 331527 w 1039209"/>
                <a:gd name="T33" fmla="*/ 414409 h 1118903"/>
                <a:gd name="T34" fmla="*/ 723621 w 1039209"/>
                <a:gd name="T35" fmla="*/ 414409 h 1118903"/>
                <a:gd name="T36" fmla="*/ 723621 w 1039209"/>
                <a:gd name="T37" fmla="*/ 484539 h 1118903"/>
                <a:gd name="T38" fmla="*/ 723621 w 1039209"/>
                <a:gd name="T39" fmla="*/ 296462 h 1118903"/>
                <a:gd name="T40" fmla="*/ 331527 w 1039209"/>
                <a:gd name="T41" fmla="*/ 296462 h 1118903"/>
                <a:gd name="T42" fmla="*/ 331527 w 1039209"/>
                <a:gd name="T43" fmla="*/ 226331 h 1118903"/>
                <a:gd name="T44" fmla="*/ 723621 w 1039209"/>
                <a:gd name="T45" fmla="*/ 226331 h 1118903"/>
                <a:gd name="T46" fmla="*/ 723621 w 1039209"/>
                <a:gd name="T47" fmla="*/ 296462 h 1118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39209" h="1118903">
                  <a:moveTo>
                    <a:pt x="777813" y="0"/>
                  </a:moveTo>
                  <a:lnTo>
                    <a:pt x="258209" y="0"/>
                  </a:lnTo>
                  <a:lnTo>
                    <a:pt x="0" y="449474"/>
                  </a:lnTo>
                  <a:lnTo>
                    <a:pt x="178515" y="761874"/>
                  </a:lnTo>
                  <a:lnTo>
                    <a:pt x="130698" y="1118903"/>
                  </a:lnTo>
                  <a:lnTo>
                    <a:pt x="436723" y="898948"/>
                  </a:lnTo>
                  <a:lnTo>
                    <a:pt x="777813" y="898948"/>
                  </a:lnTo>
                  <a:lnTo>
                    <a:pt x="1039209" y="449474"/>
                  </a:lnTo>
                  <a:lnTo>
                    <a:pt x="777813" y="0"/>
                  </a:lnTo>
                  <a:close/>
                  <a:moveTo>
                    <a:pt x="723621" y="672617"/>
                  </a:moveTo>
                  <a:lnTo>
                    <a:pt x="331527" y="672617"/>
                  </a:lnTo>
                  <a:lnTo>
                    <a:pt x="331527" y="602486"/>
                  </a:lnTo>
                  <a:lnTo>
                    <a:pt x="723621" y="602486"/>
                  </a:lnTo>
                  <a:lnTo>
                    <a:pt x="723621" y="672617"/>
                  </a:lnTo>
                  <a:close/>
                  <a:moveTo>
                    <a:pt x="723621" y="484539"/>
                  </a:moveTo>
                  <a:lnTo>
                    <a:pt x="331527" y="484539"/>
                  </a:lnTo>
                  <a:lnTo>
                    <a:pt x="331527" y="414409"/>
                  </a:lnTo>
                  <a:lnTo>
                    <a:pt x="723621" y="414409"/>
                  </a:lnTo>
                  <a:lnTo>
                    <a:pt x="723621" y="484539"/>
                  </a:lnTo>
                  <a:close/>
                  <a:moveTo>
                    <a:pt x="723621" y="296462"/>
                  </a:moveTo>
                  <a:lnTo>
                    <a:pt x="331527" y="296462"/>
                  </a:lnTo>
                  <a:lnTo>
                    <a:pt x="331527" y="226331"/>
                  </a:lnTo>
                  <a:lnTo>
                    <a:pt x="723621" y="226331"/>
                  </a:lnTo>
                  <a:lnTo>
                    <a:pt x="723621" y="29646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57403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191911"/>
            <a:ext cx="9584266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5" y="6356350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76046" y="1817620"/>
            <a:ext cx="8739553" cy="1771473"/>
          </a:xfrm>
        </p:spPr>
        <p:txBody>
          <a:bodyPr>
            <a:noAutofit/>
          </a:bodyPr>
          <a:lstStyle/>
          <a:p>
            <a:r>
              <a:rPr lang="en-US" sz="4800" b="1" dirty="0"/>
              <a:t>Framework </a:t>
            </a:r>
            <a:r>
              <a:rPr lang="en-US" sz="4800" b="1" dirty="0" err="1"/>
              <a:t>dan</a:t>
            </a:r>
            <a:r>
              <a:rPr lang="en-US" sz="4800" b="1" dirty="0"/>
              <a:t> </a:t>
            </a:r>
            <a:br>
              <a:rPr lang="en-US" sz="4800" b="1" dirty="0"/>
            </a:br>
            <a:r>
              <a:rPr lang="en-US" sz="4800" b="1" dirty="0"/>
              <a:t>Proses Audit SI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4708" y="3760301"/>
            <a:ext cx="5310553" cy="460008"/>
          </a:xfrm>
        </p:spPr>
        <p:txBody>
          <a:bodyPr>
            <a:normAutofit/>
          </a:bodyPr>
          <a:lstStyle/>
          <a:p>
            <a:pPr algn="ctr"/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</a:rPr>
              <a:t>Oleh :Tim Dosen MK Pengantar Audit SI</a:t>
            </a:r>
            <a:endParaRPr lang="en-ID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6096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Email	: 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r>
              <a:rPr lang="en-US" altLang="en-US" b="1" dirty="0" err="1">
                <a:solidFill>
                  <a:schemeClr val="bg1"/>
                </a:solidFill>
              </a:rPr>
              <a:t>Hp</a:t>
            </a:r>
            <a:r>
              <a:rPr lang="en-US" altLang="en-US" b="1" dirty="0">
                <a:solidFill>
                  <a:schemeClr val="bg1"/>
                </a:solidFill>
              </a:rPr>
              <a:t>/WA	: 081394322043	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95111" y="1128889"/>
            <a:ext cx="11254697" cy="504807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en-US" altLang="en-US" dirty="0"/>
              <a:t>COSO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swasta</a:t>
            </a:r>
            <a:r>
              <a:rPr lang="en-US" altLang="en-US" dirty="0"/>
              <a:t> yang </a:t>
            </a:r>
            <a:r>
              <a:rPr lang="en-US" altLang="en-US" dirty="0" err="1"/>
              <a:t>menyusun</a:t>
            </a:r>
            <a:r>
              <a:rPr lang="en-US" altLang="en-US" dirty="0"/>
              <a:t> </a:t>
            </a:r>
            <a:r>
              <a:rPr lang="en-US" altLang="en-US" b="1" dirty="0"/>
              <a:t>Internal Control </a:t>
            </a:r>
            <a:r>
              <a:rPr lang="en-US" altLang="en-US" dirty="0"/>
              <a:t>– Integrated Network </a:t>
            </a:r>
            <a:r>
              <a:rPr lang="en-US" altLang="en-US" dirty="0" err="1"/>
              <a:t>bagi</a:t>
            </a:r>
            <a:r>
              <a:rPr lang="en-US" altLang="en-US" dirty="0"/>
              <a:t> </a:t>
            </a:r>
            <a:r>
              <a:rPr lang="en-US" altLang="en-US" b="1" dirty="0" err="1"/>
              <a:t>peningkatan</a:t>
            </a:r>
            <a:r>
              <a:rPr lang="en-US" altLang="en-US" b="1" dirty="0"/>
              <a:t> </a:t>
            </a:r>
            <a:r>
              <a:rPr lang="en-US" altLang="en-US" b="1" dirty="0" err="1"/>
              <a:t>kualitas</a:t>
            </a:r>
            <a:r>
              <a:rPr lang="en-US" altLang="en-US" b="1" dirty="0"/>
              <a:t> </a:t>
            </a:r>
            <a:r>
              <a:rPr lang="en-US" altLang="en-US" b="1" dirty="0" err="1"/>
              <a:t>penyampaian</a:t>
            </a:r>
            <a:r>
              <a:rPr lang="en-US" altLang="en-US" b="1" dirty="0"/>
              <a:t> </a:t>
            </a:r>
            <a:r>
              <a:rPr lang="en-US" altLang="en-US" b="1" dirty="0" err="1"/>
              <a:t>laporan</a:t>
            </a:r>
            <a:r>
              <a:rPr lang="en-US" altLang="en-US" b="1" dirty="0"/>
              <a:t> </a:t>
            </a:r>
            <a:r>
              <a:rPr lang="en-US" altLang="en-US" b="1" dirty="0" err="1"/>
              <a:t>keuangan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err="1"/>
              <a:t>pengawasan</a:t>
            </a:r>
            <a:r>
              <a:rPr lang="en-US" altLang="en-US" b="1" dirty="0"/>
              <a:t> internal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efektif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/>
              <a:t>Internal Control – Integrated Framework yang </a:t>
            </a:r>
            <a:r>
              <a:rPr lang="en-US" altLang="en-US" dirty="0" err="1"/>
              <a:t>disusun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COSO </a:t>
            </a:r>
            <a:r>
              <a:rPr lang="en-US" altLang="en-US" dirty="0" err="1"/>
              <a:t>diterbitkan</a:t>
            </a:r>
            <a:r>
              <a:rPr lang="en-US" altLang="en-US" dirty="0"/>
              <a:t> </a:t>
            </a:r>
            <a:r>
              <a:rPr lang="en-US" altLang="en-US" dirty="0" err="1"/>
              <a:t>pertama</a:t>
            </a:r>
            <a:r>
              <a:rPr lang="en-US" altLang="en-US" dirty="0"/>
              <a:t> kali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tahun</a:t>
            </a:r>
            <a:r>
              <a:rPr lang="en-US" altLang="en-US" dirty="0"/>
              <a:t> 1992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diperbarui</a:t>
            </a:r>
            <a:r>
              <a:rPr lang="en-US" altLang="en-US" dirty="0"/>
              <a:t>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endParaRPr lang="en-US" altLang="en-US" dirty="0"/>
          </a:p>
          <a:p>
            <a:pPr algn="just"/>
            <a:r>
              <a:rPr lang="en-US" altLang="en-US" dirty="0" err="1"/>
              <a:t>Tujuan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penyusunan</a:t>
            </a:r>
            <a:r>
              <a:rPr lang="en-US" altLang="en-US" dirty="0"/>
              <a:t> framework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b="1" dirty="0" err="1"/>
              <a:t>peningkatan</a:t>
            </a:r>
            <a:r>
              <a:rPr lang="en-US" altLang="en-US" b="1" dirty="0"/>
              <a:t> </a:t>
            </a:r>
            <a:r>
              <a:rPr lang="en-US" altLang="en-US" b="1" dirty="0" err="1"/>
              <a:t>sistem</a:t>
            </a:r>
            <a:r>
              <a:rPr lang="en-US" altLang="en-US" b="1" dirty="0"/>
              <a:t> </a:t>
            </a:r>
            <a:r>
              <a:rPr lang="en-US" altLang="en-US" b="1" dirty="0" err="1"/>
              <a:t>pengawasan</a:t>
            </a:r>
            <a:r>
              <a:rPr lang="en-US" altLang="en-US" b="1" dirty="0"/>
              <a:t> </a:t>
            </a:r>
            <a:r>
              <a:rPr lang="en-US" altLang="en-US" b="1" dirty="0" err="1"/>
              <a:t>terpadu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b="1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/</a:t>
            </a:r>
            <a:r>
              <a:rPr lang="en-US" altLang="en-US" dirty="0" err="1"/>
              <a:t>organisasi</a:t>
            </a:r>
            <a:endParaRPr lang="en-US" altLang="en-US" dirty="0"/>
          </a:p>
          <a:p>
            <a:pPr algn="just"/>
            <a:r>
              <a:rPr lang="en-US" altLang="en-US" dirty="0"/>
              <a:t>Hal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diarahkan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para </a:t>
            </a:r>
            <a:r>
              <a:rPr lang="en-US" altLang="en-US" b="1" dirty="0" err="1"/>
              <a:t>pemegang</a:t>
            </a:r>
            <a:r>
              <a:rPr lang="en-US" altLang="en-US" b="1" dirty="0"/>
              <a:t> </a:t>
            </a:r>
            <a:r>
              <a:rPr lang="en-US" altLang="en-US" b="1" dirty="0" err="1"/>
              <a:t>kebijakan</a:t>
            </a:r>
            <a:r>
              <a:rPr lang="en-US" altLang="en-US" b="1" dirty="0"/>
              <a:t> </a:t>
            </a:r>
            <a:r>
              <a:rPr lang="en-US" altLang="en-US" dirty="0"/>
              <a:t>di </a:t>
            </a: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b="1" dirty="0" err="1"/>
              <a:t>melakukan</a:t>
            </a:r>
            <a:r>
              <a:rPr lang="en-US" altLang="en-US" b="1" dirty="0"/>
              <a:t> </a:t>
            </a:r>
            <a:r>
              <a:rPr lang="en-US" altLang="en-US" b="1" dirty="0" err="1"/>
              <a:t>pengawasan</a:t>
            </a:r>
            <a:r>
              <a:rPr lang="en-US" altLang="en-US" b="1" dirty="0"/>
              <a:t> internal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pelaksanaan</a:t>
            </a:r>
            <a:r>
              <a:rPr lang="en-US" altLang="en-US" dirty="0"/>
              <a:t> </a:t>
            </a:r>
            <a:r>
              <a:rPr lang="en-US" altLang="en-US" dirty="0" err="1"/>
              <a:t>tugas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para </a:t>
            </a:r>
            <a:r>
              <a:rPr lang="en-US" altLang="en-US" dirty="0" err="1"/>
              <a:t>eksekutif</a:t>
            </a:r>
            <a:r>
              <a:rPr lang="en-US" altLang="en-US" dirty="0"/>
              <a:t>, </a:t>
            </a:r>
            <a:r>
              <a:rPr lang="en-US" altLang="en-US" b="1" dirty="0" err="1"/>
              <a:t>mencapai</a:t>
            </a:r>
            <a:r>
              <a:rPr lang="en-US" altLang="en-US" b="1" dirty="0"/>
              <a:t> </a:t>
            </a:r>
            <a:r>
              <a:rPr lang="en-US" altLang="en-US" b="1" dirty="0" err="1"/>
              <a:t>laba</a:t>
            </a:r>
            <a:r>
              <a:rPr lang="en-US" altLang="en-US" b="1" dirty="0"/>
              <a:t> yang </a:t>
            </a:r>
            <a:r>
              <a:rPr lang="en-US" altLang="en-US" b="1" dirty="0" err="1"/>
              <a:t>menguntungkan</a:t>
            </a:r>
            <a:r>
              <a:rPr lang="en-US" altLang="en-US" b="1" dirty="0"/>
              <a:t> </a:t>
            </a:r>
            <a:r>
              <a:rPr lang="en-US" altLang="en-US" b="1" dirty="0" err="1"/>
              <a:t>serta</a:t>
            </a:r>
            <a:r>
              <a:rPr lang="en-US" altLang="en-US" b="1" dirty="0"/>
              <a:t> </a:t>
            </a:r>
            <a:r>
              <a:rPr lang="en-US" altLang="en-US" b="1" dirty="0" err="1"/>
              <a:t>mengelola</a:t>
            </a:r>
            <a:r>
              <a:rPr lang="en-US" altLang="en-US" b="1" dirty="0"/>
              <a:t> </a:t>
            </a:r>
            <a:r>
              <a:rPr lang="en-US" altLang="en-US" b="1" dirty="0" err="1"/>
              <a:t>resiko-resiko</a:t>
            </a:r>
            <a:r>
              <a:rPr lang="en-US" altLang="en-US" b="1" dirty="0"/>
              <a:t> yang </a:t>
            </a:r>
            <a:r>
              <a:rPr lang="en-US" altLang="en-US" b="1" dirty="0" err="1"/>
              <a:t>timbul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44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915635"/>
              </p:ext>
            </p:extLst>
          </p:nvPr>
        </p:nvGraphicFramePr>
        <p:xfrm>
          <a:off x="395288" y="905256"/>
          <a:ext cx="12250864" cy="550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76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ID" b="1" dirty="0"/>
              <a:t>1. </a:t>
            </a:r>
            <a:r>
              <a:rPr lang="en-ID" b="1" i="1" dirty="0"/>
              <a:t>Control environment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  </a:t>
            </a:r>
            <a:r>
              <a:rPr lang="en-ID" dirty="0" err="1"/>
              <a:t>manajemen</a:t>
            </a:r>
            <a:r>
              <a:rPr lang="en-ID" dirty="0"/>
              <a:t> yang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puncak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 </a:t>
            </a:r>
            <a:r>
              <a:rPr lang="en-ID" i="1" dirty="0"/>
              <a:t>control environment</a:t>
            </a:r>
            <a:r>
              <a:rPr lang="en-ID" dirty="0"/>
              <a:t>:</a:t>
            </a:r>
          </a:p>
          <a:p>
            <a:pPr fontAlgn="base"/>
            <a:r>
              <a:rPr lang="en-ID" i="1" dirty="0"/>
              <a:t>Integrity and ethical values </a:t>
            </a:r>
            <a:r>
              <a:rPr lang="en-ID" dirty="0"/>
              <a:t>(</a:t>
            </a:r>
            <a:r>
              <a:rPr lang="en-ID" dirty="0" err="1"/>
              <a:t>integritas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Commitment to competence </a:t>
            </a:r>
            <a:r>
              <a:rPr lang="en-ID" dirty="0"/>
              <a:t>(</a:t>
            </a:r>
            <a:r>
              <a:rPr lang="en-ID" dirty="0" err="1"/>
              <a:t>komitmen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Board of Directors and audit committee </a:t>
            </a:r>
            <a:r>
              <a:rPr lang="en-ID" dirty="0"/>
              <a:t>(dewan </a:t>
            </a:r>
            <a:r>
              <a:rPr lang="en-ID" dirty="0" err="1"/>
              <a:t>komisaris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komite</a:t>
            </a:r>
            <a:r>
              <a:rPr lang="en-ID" dirty="0"/>
              <a:t> audit)</a:t>
            </a:r>
          </a:p>
          <a:p>
            <a:pPr fontAlgn="base"/>
            <a:r>
              <a:rPr lang="en-ID" i="1" dirty="0"/>
              <a:t>Management’s philosophy and operating style </a:t>
            </a:r>
            <a:r>
              <a:rPr lang="en-ID" dirty="0"/>
              <a:t>(</a:t>
            </a:r>
            <a:r>
              <a:rPr lang="en-ID" dirty="0" err="1"/>
              <a:t>filosofi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Organizational structure </a:t>
            </a:r>
            <a:r>
              <a:rPr lang="en-ID" dirty="0"/>
              <a:t>(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Human resource policies and procedures </a:t>
            </a:r>
            <a:r>
              <a:rPr lang="en-ID" dirty="0"/>
              <a:t>(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prosedurnya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159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fontAlgn="base">
              <a:buNone/>
            </a:pPr>
            <a:r>
              <a:rPr lang="en-ID" b="1" dirty="0"/>
              <a:t>2. </a:t>
            </a:r>
            <a:r>
              <a:rPr lang="en-ID" b="1" i="1" dirty="0"/>
              <a:t>Risk assessment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mengidentifikasi</a:t>
            </a:r>
            <a:r>
              <a:rPr lang="en-ID" dirty="0"/>
              <a:t>, </a:t>
            </a:r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risiko-risiko</a:t>
            </a:r>
            <a:r>
              <a:rPr lang="en-ID" dirty="0"/>
              <a:t> yang </a:t>
            </a:r>
            <a:r>
              <a:rPr lang="en-ID" dirty="0" err="1"/>
              <a:t>relevan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penyusunan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 </a:t>
            </a:r>
            <a:r>
              <a:rPr lang="en-ID" i="1" dirty="0"/>
              <a:t>risk assessment</a:t>
            </a:r>
            <a:r>
              <a:rPr lang="en-ID" dirty="0"/>
              <a:t>:</a:t>
            </a:r>
          </a:p>
          <a:p>
            <a:pPr fontAlgn="base"/>
            <a:r>
              <a:rPr lang="en-ID" i="1" dirty="0"/>
              <a:t>Company-wide objectives</a:t>
            </a:r>
            <a:r>
              <a:rPr lang="en-ID" dirty="0"/>
              <a:t> (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Process-level objectives</a:t>
            </a:r>
            <a:r>
              <a:rPr lang="en-ID" dirty="0"/>
              <a:t> (</a:t>
            </a:r>
            <a:r>
              <a:rPr lang="en-ID" dirty="0" err="1"/>
              <a:t>tujuan</a:t>
            </a:r>
            <a:r>
              <a:rPr lang="en-ID" dirty="0"/>
              <a:t> di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proses)</a:t>
            </a:r>
          </a:p>
          <a:p>
            <a:pPr fontAlgn="base"/>
            <a:r>
              <a:rPr lang="en-ID" i="1" dirty="0"/>
              <a:t>Risk identification and analysis</a:t>
            </a:r>
            <a:r>
              <a:rPr lang="en-ID" dirty="0"/>
              <a:t> (</a:t>
            </a:r>
            <a:r>
              <a:rPr lang="en-ID" dirty="0" err="1"/>
              <a:t>indentifikasi</a:t>
            </a:r>
            <a:r>
              <a:rPr lang="en-ID" dirty="0"/>
              <a:t>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analisisnya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Managing change</a:t>
            </a:r>
            <a:r>
              <a:rPr lang="en-ID" dirty="0"/>
              <a:t> (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51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fontAlgn="base">
              <a:buNone/>
            </a:pPr>
            <a:r>
              <a:rPr lang="en-ID" b="1" dirty="0"/>
              <a:t>3. </a:t>
            </a:r>
            <a:r>
              <a:rPr lang="en-ID" b="1" i="1" dirty="0"/>
              <a:t>Control activities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Tindakan-tindakan</a:t>
            </a:r>
            <a:r>
              <a:rPr lang="en-ID" dirty="0"/>
              <a:t> yang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intern. Yang </a:t>
            </a:r>
            <a:r>
              <a:rPr lang="en-ID" dirty="0" err="1"/>
              <a:t>termasuk</a:t>
            </a:r>
            <a:r>
              <a:rPr lang="en-ID" dirty="0"/>
              <a:t> </a:t>
            </a:r>
            <a:r>
              <a:rPr lang="en-ID" i="1" dirty="0"/>
              <a:t>control activities</a:t>
            </a:r>
            <a:r>
              <a:rPr lang="en-ID" dirty="0"/>
              <a:t>:</a:t>
            </a:r>
          </a:p>
          <a:p>
            <a:pPr fontAlgn="base"/>
            <a:r>
              <a:rPr lang="en-ID" i="1" dirty="0"/>
              <a:t>Policies and procedures</a:t>
            </a:r>
            <a:r>
              <a:rPr lang="en-ID" dirty="0"/>
              <a:t> (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Security (application and network)</a:t>
            </a:r>
            <a:r>
              <a:rPr lang="en-ID" dirty="0"/>
              <a:t> –&gt; (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Application change management</a:t>
            </a:r>
            <a:r>
              <a:rPr lang="en-ID" dirty="0"/>
              <a:t> (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Business continuity or backups</a:t>
            </a:r>
            <a:r>
              <a:rPr lang="en-ID" dirty="0"/>
              <a:t> (</a:t>
            </a:r>
            <a:r>
              <a:rPr lang="en-ID" dirty="0" err="1"/>
              <a:t>kelangsungan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Outsourcing</a:t>
            </a:r>
            <a:r>
              <a:rPr lang="en-ID" dirty="0"/>
              <a:t> (</a:t>
            </a:r>
            <a:r>
              <a:rPr lang="en-ID" dirty="0" err="1"/>
              <a:t>memakai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 </a:t>
            </a:r>
            <a:r>
              <a:rPr lang="en-ID" i="1" dirty="0"/>
              <a:t>outsourcing</a:t>
            </a:r>
            <a:r>
              <a:rPr lang="en-ID" dirty="0"/>
              <a:t>)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fontAlgn="base">
              <a:buNone/>
            </a:pPr>
            <a:r>
              <a:rPr lang="en-ID" b="1" dirty="0"/>
              <a:t>4. </a:t>
            </a:r>
            <a:r>
              <a:rPr lang="en-ID" b="1" i="1" dirty="0"/>
              <a:t>Information and communication </a:t>
            </a:r>
            <a:endParaRPr lang="en-ID" dirty="0"/>
          </a:p>
          <a:p>
            <a:pPr marL="0" indent="0" fontAlgn="base">
              <a:buNone/>
            </a:pP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mencatat</a:t>
            </a:r>
            <a:r>
              <a:rPr lang="en-ID" dirty="0"/>
              <a:t>, </a:t>
            </a:r>
            <a:r>
              <a:rPr lang="en-ID" dirty="0" err="1"/>
              <a:t>memproses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akuntablitas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.</a:t>
            </a:r>
          </a:p>
          <a:p>
            <a:pPr fontAlgn="base"/>
            <a:r>
              <a:rPr lang="en-ID" i="1" dirty="0"/>
              <a:t>Quality of information</a:t>
            </a:r>
            <a:r>
              <a:rPr lang="en-ID" dirty="0"/>
              <a:t> (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Effectiveness of communication</a:t>
            </a:r>
            <a:r>
              <a:rPr lang="en-ID" dirty="0"/>
              <a:t> (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)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35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Komponen</a:t>
            </a:r>
            <a:r>
              <a:rPr lang="en-US" altLang="en-US" b="1" dirty="0"/>
              <a:t> </a:t>
            </a:r>
            <a:r>
              <a:rPr lang="en-US" altLang="en-US" b="1" dirty="0" err="1"/>
              <a:t>Kerangka</a:t>
            </a:r>
            <a:r>
              <a:rPr lang="en-US" altLang="en-US" b="1" dirty="0"/>
              <a:t> </a:t>
            </a:r>
            <a:r>
              <a:rPr lang="en-US" altLang="en-US" b="1" dirty="0" err="1"/>
              <a:t>Kerja</a:t>
            </a:r>
            <a:r>
              <a:rPr lang="en-US" altLang="en-US" b="1" dirty="0"/>
              <a:t> COSO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fontAlgn="base">
              <a:buNone/>
            </a:pPr>
            <a:r>
              <a:rPr lang="en-ID" b="1" dirty="0"/>
              <a:t>5. </a:t>
            </a:r>
            <a:r>
              <a:rPr lang="en-ID" b="1" i="1" dirty="0"/>
              <a:t>Monitoring</a:t>
            </a:r>
            <a:endParaRPr lang="en-ID" dirty="0"/>
          </a:p>
          <a:p>
            <a:pPr marL="0" indent="0" algn="just" fontAlgn="base">
              <a:buNone/>
            </a:pPr>
            <a:r>
              <a:rPr lang="en-ID" dirty="0" err="1"/>
              <a:t>Peniilaian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internal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berkelanjutan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periodik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internal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penyesuian</a:t>
            </a:r>
            <a:r>
              <a:rPr lang="en-ID" dirty="0"/>
              <a:t> yang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:</a:t>
            </a:r>
          </a:p>
          <a:p>
            <a:pPr fontAlgn="base"/>
            <a:r>
              <a:rPr lang="en-ID" i="1" dirty="0"/>
              <a:t>On-going monitoring </a:t>
            </a:r>
            <a:r>
              <a:rPr lang="en-ID" dirty="0"/>
              <a:t>(</a:t>
            </a:r>
            <a:r>
              <a:rPr lang="en-ID" dirty="0" err="1"/>
              <a:t>pengawasan</a:t>
            </a:r>
            <a:r>
              <a:rPr lang="en-ID" dirty="0"/>
              <a:t> yang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Separate evaluations </a:t>
            </a:r>
            <a:r>
              <a:rPr lang="en-ID" dirty="0"/>
              <a:t>(</a:t>
            </a:r>
            <a:r>
              <a:rPr lang="en-ID" dirty="0" err="1"/>
              <a:t>evaluasi</a:t>
            </a:r>
            <a:r>
              <a:rPr lang="en-ID" dirty="0"/>
              <a:t> yang </a:t>
            </a:r>
            <a:r>
              <a:rPr lang="en-ID" dirty="0" err="1"/>
              <a:t>terpisah</a:t>
            </a:r>
            <a:r>
              <a:rPr lang="en-ID" dirty="0"/>
              <a:t>)</a:t>
            </a:r>
          </a:p>
          <a:p>
            <a:pPr fontAlgn="base"/>
            <a:r>
              <a:rPr lang="en-ID" i="1" dirty="0"/>
              <a:t>Reporting deficiencies </a:t>
            </a:r>
            <a:r>
              <a:rPr lang="en-ID" dirty="0"/>
              <a:t>(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kekurangan-kekurangan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)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25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defRPr/>
            </a:pPr>
            <a:r>
              <a:rPr lang="en-US" b="1" dirty="0"/>
              <a:t>Capability Maturity Model Integration®(CMMI)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2400" b="1" dirty="0"/>
              <a:t>Capability Maturity Model Integration® (CMMI)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dokumentasi</a:t>
            </a:r>
            <a:r>
              <a:rPr lang="en-US" altLang="en-US" sz="2400" dirty="0"/>
              <a:t> </a:t>
            </a:r>
            <a:r>
              <a:rPr lang="en-US" altLang="en-US" sz="2400" i="1" dirty="0"/>
              <a:t>best-practice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diarahkan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panduan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pemberdayaan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pengembangan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teknologi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informasi</a:t>
            </a:r>
            <a:r>
              <a:rPr lang="en-US" altLang="en-US" sz="2400" dirty="0"/>
              <a:t>.</a:t>
            </a:r>
          </a:p>
          <a:p>
            <a:pPr algn="just"/>
            <a:r>
              <a:rPr lang="en-US" altLang="en-US" sz="2400" dirty="0" err="1"/>
              <a:t>Dokumentasi</a:t>
            </a:r>
            <a:r>
              <a:rPr lang="en-US" altLang="en-US" sz="2400" dirty="0"/>
              <a:t> CMMI </a:t>
            </a:r>
            <a:r>
              <a:rPr lang="en-US" altLang="en-US" sz="2400" dirty="0" err="1"/>
              <a:t>menyajikan</a:t>
            </a:r>
            <a:r>
              <a:rPr lang="en-US" altLang="en-US" sz="2400" dirty="0"/>
              <a:t> model-model </a:t>
            </a:r>
            <a:r>
              <a:rPr lang="en-US" altLang="en-US" sz="2400" dirty="0" err="1"/>
              <a:t>rekayasa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i="1" dirty="0"/>
              <a:t>(system engineering)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terpadu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pengembangan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pengelolaan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sumber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pihak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penyalur</a:t>
            </a:r>
            <a:r>
              <a:rPr lang="en-US" altLang="en-US" sz="2400" dirty="0"/>
              <a:t> </a:t>
            </a:r>
            <a:r>
              <a:rPr lang="en-US" altLang="en-US" sz="2400" i="1" dirty="0"/>
              <a:t>(supplier)</a:t>
            </a:r>
            <a:r>
              <a:rPr lang="en-US" altLang="en-US" sz="2400" dirty="0"/>
              <a:t>.</a:t>
            </a:r>
          </a:p>
          <a:p>
            <a:pPr algn="just"/>
            <a:r>
              <a:rPr lang="en-US" altLang="en-US" sz="2400" dirty="0"/>
              <a:t>CMMI </a:t>
            </a:r>
            <a:r>
              <a:rPr lang="en-US" altLang="en-US" sz="2400" dirty="0" err="1"/>
              <a:t>dipublikasikan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</a:t>
            </a:r>
            <a:r>
              <a:rPr lang="en-US" altLang="en-US" sz="2400" i="1" dirty="0"/>
              <a:t>Software Engineering Institute (SEI) of Carnegie Mellon University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Dimana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standar</a:t>
            </a:r>
            <a:r>
              <a:rPr lang="en-US" altLang="en-US" sz="2400" dirty="0"/>
              <a:t> CMMI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generik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didasarkan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i="1" dirty="0"/>
              <a:t>Capability Maturity Model (CMM)</a:t>
            </a:r>
            <a:r>
              <a:rPr lang="en-US" altLang="en-US" sz="2400" dirty="0"/>
              <a:t>.</a:t>
            </a:r>
          </a:p>
          <a:p>
            <a:pPr algn="just"/>
            <a:r>
              <a:rPr lang="en-US" altLang="en-US" sz="2400" dirty="0" err="1"/>
              <a:t>Tujuan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panduan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dokumentasi</a:t>
            </a:r>
            <a:r>
              <a:rPr lang="en-US" altLang="en-US" sz="2400" dirty="0"/>
              <a:t> CMMI </a:t>
            </a:r>
            <a:r>
              <a:rPr lang="en-US" altLang="en-US" sz="2400" dirty="0" err="1"/>
              <a:t>meliputi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peningkatan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membangun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berbasiskan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pengembangannya</a:t>
            </a:r>
            <a:r>
              <a:rPr lang="en-US" altLang="en-US" sz="2400" dirty="0"/>
              <a:t>.</a:t>
            </a:r>
          </a:p>
          <a:p>
            <a:pPr algn="just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65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Capability Maturity Model Integration®(CMMI)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altLang="en-US" dirty="0"/>
              <a:t>CMMI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fungsional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kasus-kasus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r>
              <a:rPr lang="en-US" altLang="en-US" dirty="0" err="1"/>
              <a:t>Penilaian</a:t>
            </a:r>
            <a:r>
              <a:rPr lang="en-US" altLang="en-US" dirty="0"/>
              <a:t> </a:t>
            </a:r>
            <a:r>
              <a:rPr lang="en-US" altLang="en-US" dirty="0" err="1"/>
              <a:t>studi</a:t>
            </a:r>
            <a:r>
              <a:rPr lang="en-US" altLang="en-US" dirty="0"/>
              <a:t> </a:t>
            </a:r>
            <a:r>
              <a:rPr lang="en-US" altLang="en-US" dirty="0" err="1"/>
              <a:t>kualitas</a:t>
            </a:r>
            <a:r>
              <a:rPr lang="en-US" altLang="en-US" dirty="0"/>
              <a:t> (assessing) </a:t>
            </a:r>
            <a:r>
              <a:rPr lang="en-US" altLang="en-US" dirty="0" err="1"/>
              <a:t>atas</a:t>
            </a:r>
            <a:r>
              <a:rPr lang="en-US" altLang="en-US" dirty="0"/>
              <a:t> proses </a:t>
            </a:r>
            <a:r>
              <a:rPr lang="en-US" altLang="en-US" dirty="0" err="1"/>
              <a:t>kematangan</a:t>
            </a:r>
            <a:r>
              <a:rPr lang="en-US" altLang="en-US" dirty="0"/>
              <a:t> (maturity) </a:t>
            </a:r>
            <a:r>
              <a:rPr lang="en-US" altLang="en-US" dirty="0" err="1"/>
              <a:t>terkini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kualitas</a:t>
            </a:r>
            <a:r>
              <a:rPr lang="en-US" altLang="en-US" dirty="0"/>
              <a:t> </a:t>
            </a:r>
            <a:r>
              <a:rPr lang="en-US" altLang="en-US" dirty="0" err="1"/>
              <a:t>struktur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pemrosesan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mengikuti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 best-practice.</a:t>
            </a:r>
          </a:p>
          <a:p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proses </a:t>
            </a:r>
            <a:r>
              <a:rPr lang="en-US" altLang="en-US" dirty="0" err="1"/>
              <a:t>uji-kinerja</a:t>
            </a:r>
            <a:r>
              <a:rPr lang="en-US" altLang="en-US" dirty="0"/>
              <a:t> (benchmarking)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lainnya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produktivitas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menekan</a:t>
            </a:r>
            <a:r>
              <a:rPr lang="en-US" altLang="en-US" dirty="0"/>
              <a:t> </a:t>
            </a:r>
            <a:r>
              <a:rPr lang="en-US" altLang="en-US" dirty="0" err="1"/>
              <a:t>resiko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Menekan</a:t>
            </a:r>
            <a:r>
              <a:rPr lang="en-US" altLang="en-US" dirty="0"/>
              <a:t> </a:t>
            </a:r>
            <a:r>
              <a:rPr lang="en-US" altLang="en-US" dirty="0" err="1"/>
              <a:t>resiko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pengembangan</a:t>
            </a:r>
            <a:r>
              <a:rPr lang="en-US" altLang="en-US" dirty="0"/>
              <a:t> </a:t>
            </a:r>
            <a:r>
              <a:rPr lang="en-US" altLang="en-US" dirty="0" err="1"/>
              <a:t>perangkat</a:t>
            </a:r>
            <a:r>
              <a:rPr lang="en-US" altLang="en-US" dirty="0"/>
              <a:t> </a:t>
            </a:r>
            <a:r>
              <a:rPr lang="en-US" altLang="en-US" dirty="0" err="1"/>
              <a:t>lunak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kepuasan</a:t>
            </a:r>
            <a:r>
              <a:rPr lang="en-US" altLang="en-US" dirty="0"/>
              <a:t> </a:t>
            </a:r>
            <a:r>
              <a:rPr lang="en-US" altLang="en-US" dirty="0" err="1"/>
              <a:t>pelanggan</a:t>
            </a:r>
            <a:r>
              <a:rPr lang="en-US" altLang="en-US" dirty="0"/>
              <a:t>.</a:t>
            </a:r>
          </a:p>
          <a:p>
            <a:pPr algn="just"/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080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IT/IS Audit Proses Base on COBIT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43682" y="1345588"/>
            <a:ext cx="10703901" cy="5143134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4" name="Group 13"/>
          <p:cNvGrpSpPr/>
          <p:nvPr/>
        </p:nvGrpSpPr>
        <p:grpSpPr>
          <a:xfrm>
            <a:off x="1105634" y="1551432"/>
            <a:ext cx="604294" cy="1219200"/>
            <a:chOff x="2623538" y="609600"/>
            <a:chExt cx="548640" cy="7359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633472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62244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633472" y="609600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623538" y="1345588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094692" y="5017483"/>
            <a:ext cx="604294" cy="1219200"/>
            <a:chOff x="2623538" y="609600"/>
            <a:chExt cx="548640" cy="735988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633472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162244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633472" y="609600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623538" y="1345588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138821" y="3380231"/>
            <a:ext cx="604294" cy="1219200"/>
            <a:chOff x="2623538" y="609600"/>
            <a:chExt cx="548640" cy="73598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2633472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162244" y="609600"/>
              <a:ext cx="9144" cy="735988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633472" y="609600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2623538" y="1345588"/>
              <a:ext cx="538706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077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Pendahuluan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IT/IS Audit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tools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siap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Tools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distandarisasikan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badan</a:t>
            </a:r>
            <a:r>
              <a:rPr lang="en-ID" dirty="0"/>
              <a:t> di </a:t>
            </a:r>
            <a:r>
              <a:rPr lang="en-ID" dirty="0" err="1"/>
              <a:t>dunia</a:t>
            </a:r>
            <a:endParaRPr lang="en-ID" dirty="0"/>
          </a:p>
          <a:p>
            <a:pPr algn="just"/>
            <a:r>
              <a:rPr lang="en-US" altLang="en-US" i="1" dirty="0"/>
              <a:t>Standard tools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i="1" dirty="0"/>
              <a:t>framework</a:t>
            </a:r>
            <a:r>
              <a:rPr lang="en-US" altLang="en-US" dirty="0"/>
              <a:t> yang </a:t>
            </a:r>
            <a:r>
              <a:rPr lang="en-US" altLang="en-US" dirty="0" err="1"/>
              <a:t>disusun</a:t>
            </a:r>
            <a:r>
              <a:rPr lang="en-US" altLang="en-US" dirty="0"/>
              <a:t>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i="1" dirty="0"/>
              <a:t>best </a:t>
            </a:r>
            <a:r>
              <a:rPr lang="en-US" altLang="en-US" i="1" dirty="0" err="1"/>
              <a:t>pratices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riset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pengalaman</a:t>
            </a:r>
            <a:r>
              <a:rPr lang="en-US" altLang="en-US" dirty="0"/>
              <a:t> </a:t>
            </a:r>
            <a:r>
              <a:rPr lang="en-US" altLang="en-US" dirty="0" err="1"/>
              <a:t>bertahun-tahun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kegiatan</a:t>
            </a:r>
            <a:r>
              <a:rPr lang="en-US" altLang="en-US" dirty="0"/>
              <a:t> audit SI/TI. </a:t>
            </a:r>
          </a:p>
          <a:p>
            <a:pPr algn="just"/>
            <a:r>
              <a:rPr lang="en-US" altLang="en-US" i="1" dirty="0"/>
              <a:t>Framework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tentunya</a:t>
            </a:r>
            <a:r>
              <a:rPr lang="en-US" altLang="en-US" dirty="0"/>
              <a:t> </a:t>
            </a:r>
            <a:r>
              <a:rPr lang="en-US" altLang="en-US" dirty="0" err="1"/>
              <a:t>mengalami</a:t>
            </a:r>
            <a:r>
              <a:rPr lang="en-US" altLang="en-US" dirty="0"/>
              <a:t> </a:t>
            </a:r>
            <a:r>
              <a:rPr lang="en-US" altLang="en-US" dirty="0" err="1"/>
              <a:t>penyempurnaan</a:t>
            </a:r>
            <a:r>
              <a:rPr lang="en-US" altLang="en-US" dirty="0"/>
              <a:t> yang </a:t>
            </a:r>
            <a:r>
              <a:rPr lang="en-US" altLang="en-US" dirty="0" err="1"/>
              <a:t>berkelanjutan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upaya</a:t>
            </a:r>
            <a:r>
              <a:rPr lang="en-US" altLang="en-US" dirty="0"/>
              <a:t> </a:t>
            </a:r>
            <a:r>
              <a:rPr lang="en-US" altLang="en-US" dirty="0" err="1"/>
              <a:t>menciptakan</a:t>
            </a:r>
            <a:r>
              <a:rPr lang="en-US" altLang="en-US" dirty="0"/>
              <a:t> </a:t>
            </a:r>
            <a:r>
              <a:rPr lang="en-US" altLang="en-US" dirty="0" err="1"/>
              <a:t>standar</a:t>
            </a:r>
            <a:r>
              <a:rPr lang="en-US" altLang="en-US" dirty="0"/>
              <a:t> yang </a:t>
            </a:r>
            <a:r>
              <a:rPr lang="en-US" altLang="en-US" dirty="0" err="1"/>
              <a:t>semakin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, </a:t>
            </a:r>
            <a:r>
              <a:rPr lang="en-US" altLang="en-US" dirty="0" err="1"/>
              <a:t>efektif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efisien</a:t>
            </a:r>
            <a:r>
              <a:rPr lang="en-US" altLang="en-US" dirty="0"/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61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IT/IS Audit Proses Base on </a:t>
            </a:r>
            <a:r>
              <a:rPr lang="en-ID" b="1" dirty="0" err="1"/>
              <a:t>Cobit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dirty="0">
                <a:solidFill>
                  <a:srgbClr val="FF0000"/>
                </a:solidFill>
              </a:rPr>
              <a:t>1. </a:t>
            </a:r>
            <a:r>
              <a:rPr lang="en-ID" b="1" dirty="0" err="1">
                <a:solidFill>
                  <a:srgbClr val="FF0000"/>
                </a:solidFill>
              </a:rPr>
              <a:t>Perencanaan</a:t>
            </a:r>
            <a:r>
              <a:rPr lang="en-ID" b="1" dirty="0">
                <a:solidFill>
                  <a:srgbClr val="FF0000"/>
                </a:solidFill>
              </a:rPr>
              <a:t> Audit</a:t>
            </a:r>
          </a:p>
          <a:p>
            <a:pPr marL="0" indent="0"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audit </a:t>
            </a:r>
            <a:r>
              <a:rPr lang="en-ID" dirty="0" err="1"/>
              <a:t>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organisasimaka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  <a:p>
            <a:r>
              <a:rPr lang="id-ID" dirty="0"/>
              <a:t>Memahami visi dan misi, sasaran, dan tujuan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TI</a:t>
            </a:r>
          </a:p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berkitan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TI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SERIM </a:t>
            </a:r>
            <a:r>
              <a:rPr lang="en-ID" dirty="0" err="1"/>
              <a:t>atau</a:t>
            </a:r>
            <a:r>
              <a:rPr lang="en-ID" dirty="0"/>
              <a:t> tools </a:t>
            </a:r>
            <a:r>
              <a:rPr lang="en-ID" dirty="0" err="1"/>
              <a:t>lainnya</a:t>
            </a:r>
            <a:endParaRPr lang="en-ID" dirty="0"/>
          </a:p>
          <a:p>
            <a:r>
              <a:rPr lang="en-ID" dirty="0" err="1"/>
              <a:t>Melakukan</a:t>
            </a:r>
            <a:r>
              <a:rPr lang="en-ID" dirty="0"/>
              <a:t> assessment maturity/capability level </a:t>
            </a:r>
            <a:r>
              <a:rPr lang="en-ID" dirty="0" err="1"/>
              <a:t>terhadap</a:t>
            </a:r>
            <a:r>
              <a:rPr lang="en-ID" dirty="0"/>
              <a:t> proses – proses yang </a:t>
            </a:r>
            <a:r>
              <a:rPr lang="en-ID" dirty="0" err="1"/>
              <a:t>dipilih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pengelolan</a:t>
            </a:r>
            <a:r>
              <a:rPr lang="en-ID" dirty="0"/>
              <a:t> TI di </a:t>
            </a:r>
            <a:r>
              <a:rPr lang="en-ID" dirty="0" err="1"/>
              <a:t>organisasi</a:t>
            </a:r>
            <a:endParaRPr lang="en-ID" dirty="0"/>
          </a:p>
          <a:p>
            <a:pPr marL="0" indent="0">
              <a:buNone/>
            </a:pPr>
            <a:endParaRPr lang="en-ID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321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IT/IS Audit Proses Base on </a:t>
            </a:r>
            <a:r>
              <a:rPr lang="en-ID" b="1" dirty="0" err="1"/>
              <a:t>Cobit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b="1" dirty="0" err="1">
                <a:solidFill>
                  <a:srgbClr val="FF0000"/>
                </a:solidFill>
              </a:rPr>
              <a:t>Penentuan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Lingkup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dan</a:t>
            </a:r>
            <a:r>
              <a:rPr lang="en-ID" b="1" dirty="0">
                <a:solidFill>
                  <a:srgbClr val="FF0000"/>
                </a:solidFill>
              </a:rPr>
              <a:t> </a:t>
            </a:r>
            <a:r>
              <a:rPr lang="en-ID" b="1" dirty="0" err="1">
                <a:solidFill>
                  <a:srgbClr val="FF0000"/>
                </a:solidFill>
              </a:rPr>
              <a:t>Tujuan</a:t>
            </a:r>
            <a:r>
              <a:rPr lang="en-ID" b="1" dirty="0">
                <a:solidFill>
                  <a:srgbClr val="FF0000"/>
                </a:solidFill>
              </a:rPr>
              <a:t> Audit</a:t>
            </a:r>
          </a:p>
          <a:p>
            <a:r>
              <a:rPr lang="fi-FI" dirty="0"/>
              <a:t>Menentukan tujuan audit TI</a:t>
            </a:r>
          </a:p>
          <a:p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pemilihan</a:t>
            </a:r>
            <a:r>
              <a:rPr lang="en-ID" dirty="0"/>
              <a:t> control objective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efektifitas</a:t>
            </a:r>
            <a:r>
              <a:rPr lang="en-ID" dirty="0"/>
              <a:t> proses TI yang </a:t>
            </a:r>
            <a:r>
              <a:rPr lang="en-ID" dirty="0" err="1"/>
              <a:t>berlaku</a:t>
            </a:r>
            <a:r>
              <a:rPr lang="en-ID" dirty="0"/>
              <a:t> di </a:t>
            </a:r>
            <a:r>
              <a:rPr lang="en-ID" dirty="0" err="1"/>
              <a:t>perguruan</a:t>
            </a:r>
            <a:r>
              <a:rPr lang="en-ID" dirty="0"/>
              <a:t> </a:t>
            </a:r>
            <a:r>
              <a:rPr lang="en-ID" dirty="0" err="1"/>
              <a:t>tinggi</a:t>
            </a:r>
            <a:endParaRPr lang="en-ID" dirty="0"/>
          </a:p>
          <a:p>
            <a:r>
              <a:rPr lang="en-US" dirty="0" err="1"/>
              <a:t>Mendefinisikan</a:t>
            </a:r>
            <a:r>
              <a:rPr lang="en-US" dirty="0"/>
              <a:t> proses-proses TI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COBIT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180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IT/IS Audit Proses Base on </a:t>
            </a:r>
            <a:r>
              <a:rPr lang="en-ID" b="1" dirty="0" err="1"/>
              <a:t>Cobit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b="1" dirty="0">
                <a:solidFill>
                  <a:srgbClr val="FF0000"/>
                </a:solidFill>
              </a:rPr>
              <a:t>3. </a:t>
            </a:r>
            <a:r>
              <a:rPr lang="en-ID" b="1" dirty="0" err="1">
                <a:solidFill>
                  <a:srgbClr val="FF0000"/>
                </a:solidFill>
              </a:rPr>
              <a:t>Pelaksanaan</a:t>
            </a:r>
            <a:r>
              <a:rPr lang="en-ID" b="1" dirty="0">
                <a:solidFill>
                  <a:srgbClr val="FF0000"/>
                </a:solidFill>
              </a:rPr>
              <a:t> Audit SI/TI</a:t>
            </a:r>
          </a:p>
          <a:p>
            <a:pPr marL="0" indent="0">
              <a:buNone/>
            </a:pPr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audit TI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indentifikasi</a:t>
            </a:r>
            <a:r>
              <a:rPr lang="en-ID" dirty="0"/>
              <a:t> proses – proses TI yang </a:t>
            </a:r>
            <a:r>
              <a:rPr lang="en-ID" dirty="0" err="1"/>
              <a:t>kritis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maturity level.</a:t>
            </a:r>
          </a:p>
          <a:p>
            <a:pPr lvl="0"/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lingkup</a:t>
            </a:r>
            <a:r>
              <a:rPr lang="en-ID" dirty="0"/>
              <a:t> audit SI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pemeilihan</a:t>
            </a:r>
            <a:r>
              <a:rPr lang="en-ID" dirty="0"/>
              <a:t> control </a:t>
            </a:r>
            <a:r>
              <a:rPr lang="en-ID" dirty="0" err="1"/>
              <a:t>objektif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COBIT</a:t>
            </a:r>
          </a:p>
          <a:p>
            <a:pPr lvl="0"/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efektifitas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kendali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control </a:t>
            </a:r>
            <a:r>
              <a:rPr lang="en-ID" dirty="0" err="1"/>
              <a:t>objektif</a:t>
            </a:r>
            <a:r>
              <a:rPr lang="en-ID" dirty="0"/>
              <a:t> yang </a:t>
            </a:r>
            <a:r>
              <a:rPr lang="en-ID" dirty="0" err="1"/>
              <a:t>dipilih</a:t>
            </a:r>
            <a:endParaRPr lang="en-ID" dirty="0"/>
          </a:p>
          <a:p>
            <a:pPr lvl="0"/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luaran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control </a:t>
            </a:r>
            <a:r>
              <a:rPr lang="en-ID" dirty="0" err="1"/>
              <a:t>objektif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work product yang </a:t>
            </a:r>
            <a:r>
              <a:rPr lang="en-ID" dirty="0" err="1"/>
              <a:t>seharusnya</a:t>
            </a:r>
            <a:r>
              <a:rPr lang="en-ID" dirty="0"/>
              <a:t> </a:t>
            </a:r>
            <a:r>
              <a:rPr lang="en-ID" dirty="0" err="1"/>
              <a:t>dihasilkan</a:t>
            </a:r>
            <a:endParaRPr lang="en-ID" dirty="0"/>
          </a:p>
          <a:p>
            <a:pPr lvl="0"/>
            <a:r>
              <a:rPr lang="en-ID" dirty="0" err="1"/>
              <a:t>Mendokumentasikan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proses </a:t>
            </a:r>
            <a:r>
              <a:rPr lang="en-ID" dirty="0" err="1"/>
              <a:t>pengendalian</a:t>
            </a:r>
            <a:endParaRPr lang="en-ID" dirty="0"/>
          </a:p>
          <a:p>
            <a:pPr lvl="0"/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mengkomunikasikan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audit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25813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Referensi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Antonius </a:t>
            </a:r>
            <a:r>
              <a:rPr lang="en-ID" dirty="0" err="1"/>
              <a:t>Wahyu</a:t>
            </a:r>
            <a:r>
              <a:rPr lang="en-ID" dirty="0"/>
              <a:t>. Slide MK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Informasi.STIMIK</a:t>
            </a:r>
            <a:r>
              <a:rPr lang="en-ID" dirty="0"/>
              <a:t> MDP</a:t>
            </a:r>
          </a:p>
          <a:p>
            <a:pPr marL="0" indent="0">
              <a:buNone/>
            </a:pPr>
            <a:r>
              <a:rPr lang="en-US" dirty="0" err="1"/>
              <a:t>Enny</a:t>
            </a:r>
            <a:r>
              <a:rPr lang="en-US" dirty="0"/>
              <a:t>. </a:t>
            </a:r>
            <a:r>
              <a:rPr lang="en-US" dirty="0" err="1"/>
              <a:t>Workhsop</a:t>
            </a:r>
            <a:r>
              <a:rPr lang="en-US" dirty="0"/>
              <a:t> Audit SI. T</a:t>
            </a:r>
            <a:r>
              <a:rPr lang="id-ID" dirty="0"/>
              <a:t>ahapan Audit &amp; Pengendalian</a:t>
            </a:r>
            <a:r>
              <a:rPr lang="en-ID" dirty="0"/>
              <a:t> </a:t>
            </a:r>
            <a:r>
              <a:rPr lang="id-ID" dirty="0"/>
              <a:t>Teknik Audit Berbantuan Komputer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01908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ttps://planglueck.files.wordpress.com/2013/10/dank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2" y="347777"/>
            <a:ext cx="11103489" cy="617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Framework </a:t>
            </a:r>
            <a:r>
              <a:rPr lang="en-ID" b="1" dirty="0" err="1"/>
              <a:t>Untuk</a:t>
            </a:r>
            <a:r>
              <a:rPr lang="en-ID" b="1" dirty="0"/>
              <a:t> Audit SI/TI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COBIT® (Control Objectives for Information and related Technology)</a:t>
            </a:r>
          </a:p>
          <a:p>
            <a:pPr algn="just"/>
            <a:r>
              <a:rPr lang="en-ID" dirty="0"/>
              <a:t>COSO (Committee of Sponsoring Organisations of the Treadway Commission) Internal Control—Integrated Framework</a:t>
            </a:r>
          </a:p>
          <a:p>
            <a:pPr algn="just"/>
            <a:r>
              <a:rPr lang="en-ID" dirty="0"/>
              <a:t>Capability Maturity Model Integration® (CMMI) </a:t>
            </a:r>
          </a:p>
        </p:txBody>
      </p:sp>
    </p:spTree>
    <p:extLst>
      <p:ext uri="{BB962C8B-B14F-4D97-AF65-F5344CB8AC3E}">
        <p14:creationId xmlns:p14="http://schemas.microsoft.com/office/powerpoint/2010/main" val="5159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COBIT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Control Objectives for Information and related Technology (COBIT) </a:t>
            </a:r>
            <a:r>
              <a:rPr lang="en-ID" dirty="0" err="1"/>
              <a:t>merupakan</a:t>
            </a:r>
            <a:r>
              <a:rPr lang="en-ID" dirty="0"/>
              <a:t> model yang </a:t>
            </a:r>
            <a:r>
              <a:rPr lang="en-ID" dirty="0" err="1"/>
              <a:t>dirancang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mengendalikan</a:t>
            </a:r>
            <a:r>
              <a:rPr lang="en-ID" b="1" dirty="0"/>
              <a:t> </a:t>
            </a:r>
            <a:r>
              <a:rPr lang="en-ID" b="1" dirty="0" err="1"/>
              <a:t>fungsi</a:t>
            </a:r>
            <a:r>
              <a:rPr lang="en-ID" b="1" dirty="0"/>
              <a:t> TI</a:t>
            </a:r>
            <a:r>
              <a:rPr lang="en-ID" dirty="0"/>
              <a:t>. </a:t>
            </a:r>
          </a:p>
          <a:p>
            <a:pPr algn="just"/>
            <a:r>
              <a:rPr lang="en-ID" b="1" dirty="0" err="1"/>
              <a:t>Dikembangkan</a:t>
            </a:r>
            <a:r>
              <a:rPr lang="en-ID" b="1" dirty="0"/>
              <a:t> </a:t>
            </a:r>
            <a:r>
              <a:rPr lang="en-ID" b="1" dirty="0" err="1"/>
              <a:t>oleh</a:t>
            </a:r>
            <a:r>
              <a:rPr lang="en-ID" b="1" dirty="0"/>
              <a:t> orang-orang </a:t>
            </a:r>
            <a:r>
              <a:rPr lang="en-ID" b="1" dirty="0" err="1"/>
              <a:t>berlatar</a:t>
            </a:r>
            <a:r>
              <a:rPr lang="en-ID" b="1" dirty="0"/>
              <a:t> </a:t>
            </a:r>
            <a:r>
              <a:rPr lang="en-ID" b="1" dirty="0" err="1"/>
              <a:t>belakang</a:t>
            </a:r>
            <a:r>
              <a:rPr lang="en-ID" b="1" dirty="0"/>
              <a:t> auditor</a:t>
            </a:r>
            <a:r>
              <a:rPr lang="en-ID" dirty="0"/>
              <a:t> yang </a:t>
            </a:r>
            <a:r>
              <a:rPr lang="en-ID" dirty="0" err="1"/>
              <a:t>tergabung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information System Audit and Control Foundation (ISACF) yang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1999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IT Governance Institute (ITGI)  </a:t>
            </a:r>
            <a:r>
              <a:rPr lang="en-ID" dirty="0" err="1"/>
              <a:t>dan</a:t>
            </a:r>
            <a:r>
              <a:rPr lang="en-ID" dirty="0"/>
              <a:t> Information  Systems Audit and Control Association (ISACA). </a:t>
            </a:r>
          </a:p>
          <a:p>
            <a:pPr algn="just"/>
            <a:r>
              <a:rPr lang="en-US" altLang="en-US" dirty="0"/>
              <a:t>COBIT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b="1" dirty="0" err="1"/>
              <a:t>standar</a:t>
            </a:r>
            <a:r>
              <a:rPr lang="en-US" altLang="en-US" b="1" dirty="0"/>
              <a:t> yang </a:t>
            </a:r>
            <a:r>
              <a:rPr lang="en-US" altLang="en-US" b="1" dirty="0" err="1"/>
              <a:t>dinilai</a:t>
            </a:r>
            <a:r>
              <a:rPr lang="en-US" altLang="en-US" b="1" dirty="0"/>
              <a:t> paling </a:t>
            </a:r>
            <a:r>
              <a:rPr lang="en-US" altLang="en-US" b="1" dirty="0" err="1"/>
              <a:t>lengkap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err="1"/>
              <a:t>menyeluruh</a:t>
            </a:r>
            <a:r>
              <a:rPr lang="en-US" altLang="en-US" b="1" dirty="0"/>
              <a:t> </a:t>
            </a:r>
            <a:r>
              <a:rPr lang="en-US" altLang="en-US" b="1" dirty="0" err="1"/>
              <a:t>sebagai</a:t>
            </a:r>
            <a:r>
              <a:rPr lang="en-US" altLang="en-US" b="1" dirty="0"/>
              <a:t> framework IT audit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dikembangkan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berkelanjutan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 err="1"/>
              <a:t>lembaga</a:t>
            </a:r>
            <a:r>
              <a:rPr lang="en-US" altLang="en-US" dirty="0"/>
              <a:t> </a:t>
            </a:r>
            <a:r>
              <a:rPr lang="en-US" altLang="en-US" dirty="0" err="1"/>
              <a:t>swadaya</a:t>
            </a:r>
            <a:r>
              <a:rPr lang="en-US" altLang="en-US" dirty="0"/>
              <a:t> </a:t>
            </a:r>
            <a:r>
              <a:rPr lang="en-US" altLang="en-US" dirty="0" err="1"/>
              <a:t>profesional</a:t>
            </a:r>
            <a:r>
              <a:rPr lang="en-US" altLang="en-US" dirty="0"/>
              <a:t> auditor yang </a:t>
            </a:r>
            <a:r>
              <a:rPr lang="en-US" altLang="en-US" dirty="0" err="1"/>
              <a:t>tersebar</a:t>
            </a:r>
            <a:r>
              <a:rPr lang="en-US" altLang="en-US" dirty="0"/>
              <a:t> di </a:t>
            </a:r>
            <a:r>
              <a:rPr lang="en-US" altLang="en-US" dirty="0" err="1"/>
              <a:t>hampir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43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Evolusi</a:t>
            </a:r>
            <a:r>
              <a:rPr lang="en-ID" b="1" dirty="0"/>
              <a:t> COBIT</a:t>
            </a:r>
          </a:p>
        </p:txBody>
      </p:sp>
      <p:pic>
        <p:nvPicPr>
          <p:cNvPr id="1026" name="Picture 2" descr="Image result for COBIT sejar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06" y="1027290"/>
            <a:ext cx="9369913" cy="568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68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154613" y="1627188"/>
            <a:ext cx="1606550" cy="749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186363" y="1638301"/>
            <a:ext cx="1543050" cy="70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lnSpc>
                <a:spcPct val="8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IT Processes</a:t>
            </a:r>
          </a:p>
        </p:txBody>
      </p:sp>
      <p:sp>
        <p:nvSpPr>
          <p:cNvPr id="14340" name="Oval 6"/>
          <p:cNvSpPr>
            <a:spLocks noChangeArrowheads="1"/>
          </p:cNvSpPr>
          <p:nvPr/>
        </p:nvSpPr>
        <p:spPr bwMode="auto">
          <a:xfrm>
            <a:off x="2773363" y="1311275"/>
            <a:ext cx="1416050" cy="1320800"/>
          </a:xfrm>
          <a:prstGeom prst="ellipse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643189" y="1539875"/>
            <a:ext cx="1677987" cy="7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lnSpc>
                <a:spcPct val="9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IT  </a:t>
            </a:r>
          </a:p>
          <a:p>
            <a:pPr algn="ctr" defTabSz="1190625">
              <a:lnSpc>
                <a:spcPct val="9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Resources</a:t>
            </a:r>
          </a:p>
        </p:txBody>
      </p:sp>
      <p:sp>
        <p:nvSpPr>
          <p:cNvPr id="14342" name="AutoShape 8"/>
          <p:cNvSpPr>
            <a:spLocks noChangeArrowheads="1"/>
          </p:cNvSpPr>
          <p:nvPr/>
        </p:nvSpPr>
        <p:spPr bwMode="auto">
          <a:xfrm>
            <a:off x="4327525" y="1501775"/>
            <a:ext cx="749300" cy="9398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7880351" y="1311275"/>
            <a:ext cx="2149475" cy="1320800"/>
          </a:xfrm>
          <a:prstGeom prst="hexagon">
            <a:avLst>
              <a:gd name="adj" fmla="val 40678"/>
              <a:gd name="vf" fmla="val 115470"/>
            </a:avLst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4" name="AutoShape 10"/>
          <p:cNvSpPr>
            <a:spLocks noChangeArrowheads="1"/>
          </p:cNvSpPr>
          <p:nvPr/>
        </p:nvSpPr>
        <p:spPr bwMode="auto">
          <a:xfrm>
            <a:off x="6994525" y="1501775"/>
            <a:ext cx="749300" cy="9398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910513" y="1463675"/>
            <a:ext cx="2125662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Business Requirements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335213" y="2852739"/>
            <a:ext cx="23622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Data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Information Systems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Technology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Facilities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Human Resources</a:t>
            </a:r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4700589" y="2852738"/>
            <a:ext cx="3121025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000" b="1" dirty="0">
                <a:latin typeface="Arial Narrow" panose="020B0606020202030204" pitchFamily="34" charset="0"/>
              </a:rPr>
              <a:t>Plan and  Organise </a:t>
            </a:r>
            <a:r>
              <a:rPr lang="en-GB" altLang="en-US" sz="1600" b="1" dirty="0">
                <a:latin typeface="Arial Narrow" panose="020B0606020202030204" pitchFamily="34" charset="0"/>
              </a:rPr>
              <a:t>(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Perencanaan</a:t>
            </a:r>
            <a:r>
              <a:rPr lang="en-GB" altLang="en-US" sz="1600" b="1" dirty="0">
                <a:latin typeface="Arial Narrow" panose="020B0606020202030204" pitchFamily="34" charset="0"/>
              </a:rPr>
              <a:t> &amp; Org.)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000" b="1" dirty="0">
                <a:latin typeface="Arial Narrow" panose="020B0606020202030204" pitchFamily="34" charset="0"/>
              </a:rPr>
              <a:t>Acquire and Implement </a:t>
            </a:r>
            <a:r>
              <a:rPr lang="en-GB" altLang="en-US" sz="1600" b="1" dirty="0">
                <a:latin typeface="Arial Narrow" panose="020B0606020202030204" pitchFamily="34" charset="0"/>
              </a:rPr>
              <a:t>(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Pengadaan</a:t>
            </a:r>
            <a:r>
              <a:rPr lang="en-GB" altLang="en-US" sz="1600" b="1" dirty="0">
                <a:latin typeface="Arial Narrow" panose="020B0606020202030204" pitchFamily="34" charset="0"/>
              </a:rPr>
              <a:t> &amp; 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Implementasi</a:t>
            </a:r>
            <a:r>
              <a:rPr lang="en-GB" altLang="en-US" sz="1600" b="1" dirty="0">
                <a:latin typeface="Arial Narrow" panose="020B0606020202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000" b="1" dirty="0">
                <a:latin typeface="Arial Narrow" panose="020B0606020202030204" pitchFamily="34" charset="0"/>
              </a:rPr>
              <a:t>Deliver and Support </a:t>
            </a:r>
            <a:r>
              <a:rPr lang="en-GB" altLang="en-US" sz="1600" b="1" dirty="0">
                <a:latin typeface="Arial Narrow" panose="020B0606020202030204" pitchFamily="34" charset="0"/>
              </a:rPr>
              <a:t>(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Pengantaran</a:t>
            </a:r>
            <a:r>
              <a:rPr lang="en-GB" altLang="en-US" sz="1600" b="1" dirty="0">
                <a:latin typeface="Arial Narrow" panose="020B0606020202030204" pitchFamily="34" charset="0"/>
              </a:rPr>
              <a:t> &amp; 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dukungan</a:t>
            </a:r>
            <a:r>
              <a:rPr lang="en-GB" altLang="en-US" sz="1600" b="1" dirty="0">
                <a:latin typeface="Arial Narrow" panose="020B0606020202030204" pitchFamily="34" charset="0"/>
              </a:rPr>
              <a:t>)</a:t>
            </a:r>
            <a:r>
              <a:rPr lang="en-GB" altLang="en-US" sz="2000" b="1" dirty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000" b="1" dirty="0">
                <a:latin typeface="Arial Narrow" panose="020B0606020202030204" pitchFamily="34" charset="0"/>
              </a:rPr>
              <a:t>Monitor and Evaluate </a:t>
            </a:r>
            <a:r>
              <a:rPr lang="en-GB" altLang="en-US" sz="1600" b="1" dirty="0">
                <a:latin typeface="Arial Narrow" panose="020B0606020202030204" pitchFamily="34" charset="0"/>
              </a:rPr>
              <a:t>(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Pengawasan</a:t>
            </a:r>
            <a:r>
              <a:rPr lang="en-GB" altLang="en-US" sz="1600" b="1" dirty="0">
                <a:latin typeface="Arial Narrow" panose="020B0606020202030204" pitchFamily="34" charset="0"/>
              </a:rPr>
              <a:t> &amp;</a:t>
            </a:r>
            <a:r>
              <a:rPr lang="en-GB" altLang="en-US" sz="1600" b="1" dirty="0" err="1">
                <a:latin typeface="Arial Narrow" panose="020B0606020202030204" pitchFamily="34" charset="0"/>
              </a:rPr>
              <a:t>Evaluasi</a:t>
            </a:r>
            <a:r>
              <a:rPr lang="en-GB" altLang="en-US" sz="1600" b="1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7516813" y="2835276"/>
            <a:ext cx="3276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Effectiveness(efektifitas)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Efficiency (Efisiensi)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Confidentiality (Rahasia)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Integrity (Integritas)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Availability (Ketersediaan)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Compliance (Pemenuhan)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000" b="1">
                <a:latin typeface="Arial Narrow" panose="020B0606020202030204" pitchFamily="34" charset="0"/>
              </a:rPr>
              <a:t>Information Reliability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None/>
            </a:pPr>
            <a:r>
              <a:rPr lang="en-GB" altLang="en-US" sz="2000" b="1">
                <a:latin typeface="Arial Narrow" panose="020B0606020202030204" pitchFamily="34" charset="0"/>
              </a:rPr>
              <a:t>	(Kehandalan </a:t>
            </a:r>
            <a:r>
              <a:rPr lang="en-GB" altLang="en-US" b="1"/>
              <a:t>Informasi</a:t>
            </a:r>
            <a:r>
              <a:rPr lang="en-GB" altLang="en-US" sz="2000" b="1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 flipV="1">
            <a:off x="1645048" y="1219200"/>
            <a:ext cx="615553" cy="497187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EAEAEA"/>
                </a:solidFill>
                <a:latin typeface="Tahoma" panose="020B0604030504040204" pitchFamily="34" charset="0"/>
              </a:rPr>
              <a:t>  Bagaimana hubunannya 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latin typeface="Arial Black" panose="020B0A04020102020204" pitchFamily="34" charset="0"/>
              </a:rPr>
              <a:t>C</a:t>
            </a:r>
            <a:r>
              <a:rPr lang="en-GB" altLang="en-US" sz="4000" dirty="0">
                <a:latin typeface="Arial Black" panose="020B0A04020102020204" pitchFamily="34" charset="0"/>
              </a:rPr>
              <a:t>OBI</a:t>
            </a:r>
            <a:r>
              <a:rPr lang="en-GB" altLang="en-US" dirty="0">
                <a:latin typeface="Arial Black" panose="020B0A04020102020204" pitchFamily="34" charset="0"/>
              </a:rPr>
              <a:t>T Framework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0350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257800" y="2144713"/>
            <a:ext cx="1606550" cy="7493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289550" y="2155826"/>
            <a:ext cx="1543050" cy="70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lnSpc>
                <a:spcPct val="8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IT Processes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2876550" y="1828800"/>
            <a:ext cx="1416050" cy="1320800"/>
          </a:xfrm>
          <a:prstGeom prst="ellipse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2746375" y="2057400"/>
            <a:ext cx="1677988" cy="78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lnSpc>
                <a:spcPct val="9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IT  </a:t>
            </a:r>
          </a:p>
          <a:p>
            <a:pPr algn="ctr" defTabSz="1190625">
              <a:lnSpc>
                <a:spcPct val="90000"/>
              </a:lnSpc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Resources</a:t>
            </a:r>
          </a:p>
        </p:txBody>
      </p:sp>
      <p:sp>
        <p:nvSpPr>
          <p:cNvPr id="15366" name="AutoShape 8"/>
          <p:cNvSpPr>
            <a:spLocks noChangeArrowheads="1"/>
          </p:cNvSpPr>
          <p:nvPr/>
        </p:nvSpPr>
        <p:spPr bwMode="auto">
          <a:xfrm>
            <a:off x="4430713" y="2019300"/>
            <a:ext cx="749300" cy="9398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7983539" y="1828800"/>
            <a:ext cx="2149475" cy="1320800"/>
          </a:xfrm>
          <a:prstGeom prst="hexagon">
            <a:avLst>
              <a:gd name="adj" fmla="val 40678"/>
              <a:gd name="vf" fmla="val 115470"/>
            </a:avLst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7097713" y="2019300"/>
            <a:ext cx="749300" cy="939800"/>
          </a:xfrm>
          <a:prstGeom prst="rightArrow">
            <a:avLst>
              <a:gd name="adj1" fmla="val 75009"/>
              <a:gd name="adj2" fmla="val 50005"/>
            </a:avLst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8013701" y="1981200"/>
            <a:ext cx="2125663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115888" tIns="57150" rIns="115888" bIns="57150">
            <a:spAutoFit/>
          </a:bodyPr>
          <a:lstStyle/>
          <a:p>
            <a:pPr algn="ctr" defTabSz="1190625">
              <a:defRPr/>
            </a:pPr>
            <a:r>
              <a:rPr lang="en-GB" sz="2400">
                <a:solidFill>
                  <a:schemeClr val="bg1"/>
                </a:solidFill>
                <a:latin typeface="Arial Narrow" pitchFamily="34" charset="0"/>
                <a:cs typeface="Arial" charset="0"/>
              </a:rPr>
              <a:t>Business Requirements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438400" y="3370263"/>
            <a:ext cx="2362200" cy="2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Data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Information Systems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Technology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Facilities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Human Resources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4803776" y="3370264"/>
            <a:ext cx="3121025" cy="273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Planning and  organisation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Acquisition and implementation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Delivery and Support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Monitoring</a:t>
            </a:r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7783513" y="3221038"/>
            <a:ext cx="2767012" cy="314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888" tIns="57150" rIns="115888" bIns="57150">
            <a:spAutoFit/>
          </a:bodyPr>
          <a:lstStyle>
            <a:lvl1pPr marL="377825" indent="-377825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90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90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Effectiveness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Efficiency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Confidentiality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Integrity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Availability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Compliance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GB" altLang="en-US" sz="2400" b="1">
                <a:latin typeface="Arial Narrow" panose="020B0606020202030204" pitchFamily="34" charset="0"/>
              </a:rPr>
              <a:t>Information Reliability</a:t>
            </a: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2613026" y="-92075"/>
            <a:ext cx="515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latin typeface="Arial Black" panose="020B0A04020102020204" pitchFamily="34" charset="0"/>
              </a:rPr>
              <a:t>C</a:t>
            </a:r>
            <a:r>
              <a:rPr lang="en-GB" altLang="en-US" sz="3600">
                <a:latin typeface="Arial Black" panose="020B0A04020102020204" pitchFamily="34" charset="0"/>
              </a:rPr>
              <a:t>OBI</a:t>
            </a:r>
            <a:r>
              <a:rPr lang="en-GB" altLang="en-US" sz="4000">
                <a:latin typeface="Arial Black" panose="020B0A04020102020204" pitchFamily="34" charset="0"/>
              </a:rPr>
              <a:t>T Framework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 flipV="1">
            <a:off x="1748236" y="1736725"/>
            <a:ext cx="615553" cy="39395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EAEAEA"/>
                </a:solidFill>
                <a:latin typeface="Tahoma" panose="020B0604030504040204" pitchFamily="34" charset="0"/>
              </a:rPr>
              <a:t>  How do they relate?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724400" y="685801"/>
            <a:ext cx="2590800" cy="5573713"/>
            <a:chOff x="2016" y="437"/>
            <a:chExt cx="1632" cy="3643"/>
          </a:xfrm>
        </p:grpSpPr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2016" y="1056"/>
              <a:ext cx="1632" cy="3024"/>
            </a:xfrm>
            <a:prstGeom prst="rect">
              <a:avLst/>
            </a:pr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2" name="PubOvalCallout"/>
            <p:cNvSpPr>
              <a:spLocks noEditPoints="1" noChangeArrowheads="1"/>
            </p:cNvSpPr>
            <p:nvPr/>
          </p:nvSpPr>
          <p:spPr bwMode="auto">
            <a:xfrm>
              <a:off x="2016" y="437"/>
              <a:ext cx="1632" cy="715"/>
            </a:xfrm>
            <a:custGeom>
              <a:avLst/>
              <a:gdLst>
                <a:gd name="T0" fmla="*/ 62 w 21600"/>
                <a:gd name="T1" fmla="*/ 0 h 21600"/>
                <a:gd name="T2" fmla="*/ 0 w 21600"/>
                <a:gd name="T3" fmla="*/ 9 h 21600"/>
                <a:gd name="T4" fmla="*/ 61 w 21600"/>
                <a:gd name="T5" fmla="*/ 24 h 21600"/>
                <a:gd name="T6" fmla="*/ 62 w 21600"/>
                <a:gd name="T7" fmla="*/ 18 h 21600"/>
                <a:gd name="T8" fmla="*/ 123 w 21600"/>
                <a:gd name="T9" fmla="*/ 9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163 w 21600"/>
                <a:gd name="T16" fmla="*/ 2387 h 21600"/>
                <a:gd name="T17" fmla="*/ 18437 w 21600"/>
                <a:gd name="T18" fmla="*/ 13836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0766" y="21600"/>
                  </a:moveTo>
                  <a:lnTo>
                    <a:pt x="9590" y="16158"/>
                  </a:lnTo>
                  <a:cubicBezTo>
                    <a:pt x="9991" y="16192"/>
                    <a:pt x="10395" y="16210"/>
                    <a:pt x="10800" y="16210"/>
                  </a:cubicBezTo>
                  <a:cubicBezTo>
                    <a:pt x="16764" y="16210"/>
                    <a:pt x="21600" y="12581"/>
                    <a:pt x="21600" y="8105"/>
                  </a:cubicBezTo>
                  <a:cubicBezTo>
                    <a:pt x="21600" y="3628"/>
                    <a:pt x="16764" y="0"/>
                    <a:pt x="10800" y="0"/>
                  </a:cubicBezTo>
                  <a:cubicBezTo>
                    <a:pt x="4835" y="0"/>
                    <a:pt x="0" y="3628"/>
                    <a:pt x="0" y="8105"/>
                  </a:cubicBezTo>
                  <a:cubicBezTo>
                    <a:pt x="-1" y="10568"/>
                    <a:pt x="1493" y="12898"/>
                    <a:pt x="4057" y="14436"/>
                  </a:cubicBezTo>
                  <a:lnTo>
                    <a:pt x="10766" y="216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GB" sz="1400">
                  <a:latin typeface="Arial Narrow" pitchFamily="34" charset="0"/>
                  <a:cs typeface="Arial" charset="0"/>
                </a:rPr>
                <a:t>Bagaimana IT diorganisir utk bereaksi thd suatu kebutuhan</a:t>
              </a:r>
            </a:p>
          </p:txBody>
        </p:sp>
      </p:grp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7696200" y="1706563"/>
            <a:ext cx="2590800" cy="462756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7" name="PubOvalCallout"/>
          <p:cNvSpPr>
            <a:spLocks noEditPoints="1" noChangeArrowheads="1"/>
          </p:cNvSpPr>
          <p:nvPr/>
        </p:nvSpPr>
        <p:spPr bwMode="auto">
          <a:xfrm>
            <a:off x="7696200" y="609600"/>
            <a:ext cx="2590800" cy="1219200"/>
          </a:xfrm>
          <a:custGeom>
            <a:avLst/>
            <a:gdLst>
              <a:gd name="T0" fmla="*/ 155376033 w 21600"/>
              <a:gd name="T1" fmla="*/ 0 h 21600"/>
              <a:gd name="T2" fmla="*/ 0 w 21600"/>
              <a:gd name="T3" fmla="*/ 25822317 h 21600"/>
              <a:gd name="T4" fmla="*/ 154886900 w 21600"/>
              <a:gd name="T5" fmla="*/ 68817067 h 21600"/>
              <a:gd name="T6" fmla="*/ 155376033 w 21600"/>
              <a:gd name="T7" fmla="*/ 51644635 h 21600"/>
              <a:gd name="T8" fmla="*/ 310752067 w 21600"/>
              <a:gd name="T9" fmla="*/ 25822317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lnTo>
                  <a:pt x="10766" y="21600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>
                <a:latin typeface="Arial Narrow" pitchFamily="34" charset="0"/>
                <a:cs typeface="Arial" charset="0"/>
              </a:rPr>
              <a:t>Apa yang stakeholders harapkan dari IT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752600" y="990600"/>
            <a:ext cx="2667000" cy="5272088"/>
            <a:chOff x="144" y="635"/>
            <a:chExt cx="1680" cy="3445"/>
          </a:xfrm>
        </p:grpSpPr>
        <p:sp>
          <p:nvSpPr>
            <p:cNvPr id="15379" name="Rectangle 23"/>
            <p:cNvSpPr>
              <a:spLocks noChangeArrowheads="1"/>
            </p:cNvSpPr>
            <p:nvPr/>
          </p:nvSpPr>
          <p:spPr bwMode="auto">
            <a:xfrm>
              <a:off x="144" y="1056"/>
              <a:ext cx="1680" cy="3024"/>
            </a:xfrm>
            <a:prstGeom prst="rect">
              <a:avLst/>
            </a:prstGeom>
            <a:solidFill>
              <a:srgbClr val="FF505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0" name="PubOvalCallout"/>
            <p:cNvSpPr>
              <a:spLocks noEditPoints="1" noChangeArrowheads="1"/>
            </p:cNvSpPr>
            <p:nvPr/>
          </p:nvSpPr>
          <p:spPr bwMode="auto">
            <a:xfrm>
              <a:off x="144" y="635"/>
              <a:ext cx="1440" cy="565"/>
            </a:xfrm>
            <a:custGeom>
              <a:avLst/>
              <a:gdLst>
                <a:gd name="T0" fmla="*/ 48 w 21600"/>
                <a:gd name="T1" fmla="*/ 0 h 21600"/>
                <a:gd name="T2" fmla="*/ 0 w 21600"/>
                <a:gd name="T3" fmla="*/ 6 h 21600"/>
                <a:gd name="T4" fmla="*/ 48 w 21600"/>
                <a:gd name="T5" fmla="*/ 15 h 21600"/>
                <a:gd name="T6" fmla="*/ 48 w 21600"/>
                <a:gd name="T7" fmla="*/ 11 h 21600"/>
                <a:gd name="T8" fmla="*/ 96 w 21600"/>
                <a:gd name="T9" fmla="*/ 6 h 2160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165 w 21600"/>
                <a:gd name="T16" fmla="*/ 2370 h 21600"/>
                <a:gd name="T17" fmla="*/ 18435 w 21600"/>
                <a:gd name="T18" fmla="*/ 13839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0766" y="21600"/>
                  </a:moveTo>
                  <a:lnTo>
                    <a:pt x="9590" y="16158"/>
                  </a:lnTo>
                  <a:cubicBezTo>
                    <a:pt x="9991" y="16192"/>
                    <a:pt x="10395" y="16210"/>
                    <a:pt x="10800" y="16210"/>
                  </a:cubicBezTo>
                  <a:cubicBezTo>
                    <a:pt x="16764" y="16210"/>
                    <a:pt x="21600" y="12581"/>
                    <a:pt x="21600" y="8105"/>
                  </a:cubicBezTo>
                  <a:cubicBezTo>
                    <a:pt x="21600" y="3628"/>
                    <a:pt x="16764" y="0"/>
                    <a:pt x="10800" y="0"/>
                  </a:cubicBezTo>
                  <a:cubicBezTo>
                    <a:pt x="4835" y="0"/>
                    <a:pt x="0" y="3628"/>
                    <a:pt x="0" y="8105"/>
                  </a:cubicBezTo>
                  <a:cubicBezTo>
                    <a:pt x="-1" y="10568"/>
                    <a:pt x="1493" y="12898"/>
                    <a:pt x="4057" y="14436"/>
                  </a:cubicBezTo>
                  <a:lnTo>
                    <a:pt x="10766" y="21600"/>
                  </a:lnTo>
                  <a:close/>
                </a:path>
              </a:pathLst>
            </a:custGeom>
            <a:solidFill>
              <a:srgbClr val="FF5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GB" sz="1600">
                  <a:latin typeface="Arial Narrow" pitchFamily="34" charset="0"/>
                  <a:cs typeface="Arial" charset="0"/>
                </a:rPr>
                <a:t>Tersedianya sumber daya 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1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Fungsi</a:t>
            </a:r>
            <a:r>
              <a:rPr lang="en-US" altLang="en-US" b="1" dirty="0"/>
              <a:t> COBIT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/program audit</a:t>
            </a:r>
          </a:p>
          <a:p>
            <a:pPr algn="just"/>
            <a:r>
              <a:rPr lang="en-US" altLang="en-US" dirty="0" err="1"/>
              <a:t>Mendukung</a:t>
            </a:r>
            <a:r>
              <a:rPr lang="en-US" altLang="en-US" dirty="0"/>
              <a:t> audit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arahan</a:t>
            </a:r>
            <a:r>
              <a:rPr lang="en-US" altLang="en-US" dirty="0"/>
              <a:t> audit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rinci</a:t>
            </a:r>
            <a:endParaRPr lang="en-US" altLang="en-US" dirty="0"/>
          </a:p>
          <a:p>
            <a:pPr algn="just"/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petunjuk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IT governance</a:t>
            </a:r>
          </a:p>
          <a:p>
            <a:pPr algn="just"/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penilaian</a:t>
            </a:r>
            <a:r>
              <a:rPr lang="en-US" altLang="en-US" dirty="0"/>
              <a:t> benchmark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kendali</a:t>
            </a:r>
            <a:r>
              <a:rPr lang="en-US" altLang="en-US" dirty="0"/>
              <a:t> IS/IT</a:t>
            </a:r>
          </a:p>
          <a:p>
            <a:pPr algn="just"/>
            <a:r>
              <a:rPr lang="en-US" altLang="en-US" dirty="0" err="1"/>
              <a:t>Meningkatkan</a:t>
            </a:r>
            <a:r>
              <a:rPr lang="en-US" altLang="en-US" dirty="0"/>
              <a:t> control IS/IT</a:t>
            </a:r>
          </a:p>
          <a:p>
            <a:pPr algn="just"/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standarisasi</a:t>
            </a:r>
            <a:r>
              <a:rPr lang="en-US" altLang="en-US" dirty="0"/>
              <a:t> </a:t>
            </a:r>
            <a:r>
              <a:rPr lang="en-US" altLang="en-US" dirty="0" err="1"/>
              <a:t>pendekatan</a:t>
            </a:r>
            <a:r>
              <a:rPr lang="en-US" altLang="en-US" dirty="0"/>
              <a:t>/program audit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156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/>
              <a:t>MANFAAT COBIT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b="1" dirty="0" err="1"/>
              <a:t>membantu</a:t>
            </a:r>
            <a:r>
              <a:rPr lang="en-US" altLang="en-US" b="1" dirty="0"/>
              <a:t> auditor</a:t>
            </a:r>
            <a:r>
              <a:rPr lang="en-US" altLang="en-US" dirty="0"/>
              <a:t>, </a:t>
            </a:r>
            <a:r>
              <a:rPr lang="en-US" altLang="en-US" b="1" dirty="0" err="1"/>
              <a:t>manajemen</a:t>
            </a:r>
            <a:r>
              <a:rPr lang="en-US" altLang="en-US" b="1" dirty="0"/>
              <a:t> </a:t>
            </a:r>
            <a:r>
              <a:rPr lang="en-US" altLang="en-US" b="1" dirty="0" err="1"/>
              <a:t>dan</a:t>
            </a:r>
            <a:r>
              <a:rPr lang="en-US" altLang="en-US" b="1" dirty="0"/>
              <a:t> </a:t>
            </a:r>
            <a:r>
              <a:rPr lang="en-US" altLang="en-US" b="1" dirty="0" err="1"/>
              <a:t>pengguna</a:t>
            </a:r>
            <a:r>
              <a:rPr lang="en-US" altLang="en-US" dirty="0"/>
              <a:t> (user),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b="1" dirty="0" err="1"/>
              <a:t>menutup</a:t>
            </a:r>
            <a:r>
              <a:rPr lang="en-US" altLang="en-US" b="1" dirty="0"/>
              <a:t> </a:t>
            </a:r>
            <a:r>
              <a:rPr lang="en-US" altLang="en-US" b="1" dirty="0" err="1"/>
              <a:t>kesenjangan</a:t>
            </a:r>
            <a:r>
              <a:rPr lang="en-US" altLang="en-US" b="1" dirty="0"/>
              <a:t> </a:t>
            </a:r>
            <a:r>
              <a:rPr lang="en-US" altLang="en-US" b="1" dirty="0" err="1"/>
              <a:t>antara</a:t>
            </a:r>
            <a:r>
              <a:rPr lang="en-US" altLang="en-US" b="1" dirty="0"/>
              <a:t> </a:t>
            </a:r>
            <a:r>
              <a:rPr lang="en-US" altLang="en-US" b="1" dirty="0" err="1"/>
              <a:t>kebutuhan</a:t>
            </a:r>
            <a:r>
              <a:rPr lang="en-US" altLang="en-US" b="1" dirty="0"/>
              <a:t> </a:t>
            </a:r>
            <a:r>
              <a:rPr lang="en-US" altLang="en-US" b="1" dirty="0" err="1"/>
              <a:t>bisnis</a:t>
            </a:r>
            <a:r>
              <a:rPr lang="en-US" altLang="en-US" dirty="0"/>
              <a:t>, </a:t>
            </a:r>
            <a:r>
              <a:rPr lang="en-US" altLang="en-US" b="1" dirty="0" err="1"/>
              <a:t>risiko</a:t>
            </a:r>
            <a:r>
              <a:rPr lang="en-US" altLang="en-US" dirty="0"/>
              <a:t>, </a:t>
            </a:r>
            <a:r>
              <a:rPr lang="en-US" altLang="en-US" b="1" dirty="0" err="1"/>
              <a:t>kontrol</a:t>
            </a:r>
            <a:r>
              <a:rPr lang="en-US" altLang="en-US" dirty="0"/>
              <a:t>, </a:t>
            </a:r>
            <a:r>
              <a:rPr lang="en-US" altLang="en-US" b="1" dirty="0" err="1"/>
              <a:t>keamanan</a:t>
            </a:r>
            <a:r>
              <a:rPr lang="en-US" altLang="en-US" dirty="0"/>
              <a:t>,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peningkatan</a:t>
            </a:r>
            <a:r>
              <a:rPr lang="en-US" altLang="en-US" dirty="0"/>
              <a:t> </a:t>
            </a:r>
            <a:r>
              <a:rPr lang="en-US" altLang="en-US" b="1" dirty="0" err="1"/>
              <a:t>pengendalian</a:t>
            </a:r>
            <a:r>
              <a:rPr lang="en-US" altLang="en-US" dirty="0"/>
              <a:t> </a:t>
            </a:r>
            <a:r>
              <a:rPr lang="en-US" altLang="en-US" dirty="0" err="1"/>
              <a:t>seluruh</a:t>
            </a:r>
            <a:r>
              <a:rPr lang="en-US" altLang="en-US" dirty="0"/>
              <a:t> </a:t>
            </a:r>
            <a:r>
              <a:rPr lang="en-US" altLang="en-US" b="1" dirty="0"/>
              <a:t>proses TI</a:t>
            </a:r>
            <a:r>
              <a:rPr lang="en-US" altLang="en-US" dirty="0"/>
              <a:t>.</a:t>
            </a:r>
          </a:p>
          <a:p>
            <a:pPr algn="just"/>
            <a:r>
              <a:rPr lang="en-US" altLang="en-US" dirty="0"/>
              <a:t>COBIT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b="1" dirty="0" err="1"/>
              <a:t>memberikan</a:t>
            </a:r>
            <a:r>
              <a:rPr lang="en-US" altLang="en-US" b="1" dirty="0"/>
              <a:t> </a:t>
            </a:r>
            <a:r>
              <a:rPr lang="en-US" altLang="en-US" b="1" dirty="0" err="1"/>
              <a:t>arahan</a:t>
            </a:r>
            <a:r>
              <a:rPr lang="en-US" altLang="en-US" dirty="0"/>
              <a:t> (guidelines) yang </a:t>
            </a:r>
            <a:r>
              <a:rPr lang="en-US" altLang="en-US" b="1" dirty="0" err="1"/>
              <a:t>berorientasi</a:t>
            </a:r>
            <a:r>
              <a:rPr lang="en-US" altLang="en-US" b="1" dirty="0"/>
              <a:t> </a:t>
            </a:r>
            <a:r>
              <a:rPr lang="en-US" altLang="en-US" b="1" dirty="0" err="1"/>
              <a:t>pada</a:t>
            </a:r>
            <a:r>
              <a:rPr lang="en-US" altLang="en-US" b="1" dirty="0"/>
              <a:t> </a:t>
            </a:r>
            <a:r>
              <a:rPr lang="en-US" altLang="en-US" b="1" dirty="0" err="1"/>
              <a:t>bisnis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business process owners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manajer</a:t>
            </a:r>
            <a:r>
              <a:rPr lang="en-US" altLang="en-US" dirty="0"/>
              <a:t>, </a:t>
            </a:r>
            <a:r>
              <a:rPr lang="en-US" altLang="en-US" dirty="0" err="1"/>
              <a:t>termasuk</a:t>
            </a:r>
            <a:r>
              <a:rPr lang="en-US" altLang="en-US" dirty="0"/>
              <a:t> juga auditor </a:t>
            </a:r>
            <a:r>
              <a:rPr lang="en-US" altLang="en-US" dirty="0" err="1"/>
              <a:t>dan</a:t>
            </a:r>
            <a:r>
              <a:rPr lang="en-US" altLang="en-US" dirty="0"/>
              <a:t> user, </a:t>
            </a:r>
            <a:r>
              <a:rPr lang="en-US" altLang="en-US" dirty="0" err="1"/>
              <a:t>diharapkan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memanfaatkan</a:t>
            </a:r>
            <a:r>
              <a:rPr lang="en-US" altLang="en-US" dirty="0"/>
              <a:t> guideline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sebaik-baiknya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222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7686</TotalTime>
  <Words>974</Words>
  <Application>Microsoft Office PowerPoint</Application>
  <PresentationFormat>Widescreen</PresentationFormat>
  <Paragraphs>161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Calibri Light</vt:lpstr>
      <vt:lpstr>Myriad Pro</vt:lpstr>
      <vt:lpstr>Tahoma</vt:lpstr>
      <vt:lpstr>Wingdings</vt:lpstr>
      <vt:lpstr>Theme TelU</vt:lpstr>
      <vt:lpstr>Framework dan  Proses Audit SI</vt:lpstr>
      <vt:lpstr>Pendahuluan</vt:lpstr>
      <vt:lpstr>Framework Untuk Audit SI/TI</vt:lpstr>
      <vt:lpstr>COBIT</vt:lpstr>
      <vt:lpstr>Evolusi COBIT</vt:lpstr>
      <vt:lpstr>COBIT Framework</vt:lpstr>
      <vt:lpstr>PowerPoint Presentation</vt:lpstr>
      <vt:lpstr>Fungsi COBIT</vt:lpstr>
      <vt:lpstr>MANFAAT COBIT</vt:lpstr>
      <vt:lpstr>Kerangka Kerja COSO</vt:lpstr>
      <vt:lpstr>Komponen Kerangka Kerja COSO</vt:lpstr>
      <vt:lpstr>Komponen Kerangka Kerja COSO</vt:lpstr>
      <vt:lpstr>Komponen Kerangka Kerja COSO</vt:lpstr>
      <vt:lpstr>Komponen Kerangka Kerja COSO</vt:lpstr>
      <vt:lpstr>Komponen Kerangka Kerja COSO</vt:lpstr>
      <vt:lpstr>Komponen Kerangka Kerja COSO</vt:lpstr>
      <vt:lpstr>Capability Maturity Model Integration®(CMMI) </vt:lpstr>
      <vt:lpstr>Capability Maturity Model Integration®(CMMI)</vt:lpstr>
      <vt:lpstr>IT/IS Audit Proses Base on COBIT</vt:lpstr>
      <vt:lpstr>IT/IS Audit Proses Base on Cobit</vt:lpstr>
      <vt:lpstr>IT/IS Audit Proses Base on Cobit</vt:lpstr>
      <vt:lpstr>IT/IS Audit Proses Base on Cobit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RINNA F</dc:creator>
  <cp:lastModifiedBy>HERU NUGROHO</cp:lastModifiedBy>
  <cp:revision>309</cp:revision>
  <dcterms:created xsi:type="dcterms:W3CDTF">2013-12-08T13:08:08Z</dcterms:created>
  <dcterms:modified xsi:type="dcterms:W3CDTF">2016-10-20T02:56:45Z</dcterms:modified>
</cp:coreProperties>
</file>