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80" r:id="rId6"/>
    <p:sldId id="289" r:id="rId7"/>
    <p:sldId id="285" r:id="rId8"/>
    <p:sldId id="303" r:id="rId9"/>
    <p:sldId id="288" r:id="rId10"/>
    <p:sldId id="281" r:id="rId11"/>
    <p:sldId id="282" r:id="rId12"/>
    <p:sldId id="287" r:id="rId13"/>
    <p:sldId id="290" r:id="rId14"/>
    <p:sldId id="286" r:id="rId15"/>
    <p:sldId id="291" r:id="rId16"/>
    <p:sldId id="292" r:id="rId17"/>
    <p:sldId id="293" r:id="rId18"/>
    <p:sldId id="294" r:id="rId19"/>
    <p:sldId id="296" r:id="rId20"/>
    <p:sldId id="297" r:id="rId21"/>
    <p:sldId id="299" r:id="rId22"/>
    <p:sldId id="300" r:id="rId23"/>
    <p:sldId id="304" r:id="rId24"/>
    <p:sldId id="305" r:id="rId25"/>
    <p:sldId id="306" r:id="rId26"/>
    <p:sldId id="307" r:id="rId27"/>
    <p:sldId id="308" r:id="rId28"/>
    <p:sldId id="309" r:id="rId29"/>
    <p:sldId id="314" r:id="rId30"/>
    <p:sldId id="311" r:id="rId31"/>
    <p:sldId id="310" r:id="rId32"/>
    <p:sldId id="315" r:id="rId33"/>
    <p:sldId id="312" r:id="rId34"/>
    <p:sldId id="313" r:id="rId35"/>
    <p:sldId id="298" r:id="rId36"/>
    <p:sldId id="279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59" autoAdjust="0"/>
    <p:restoredTop sz="95280" autoAdjust="0"/>
  </p:normalViewPr>
  <p:slideViewPr>
    <p:cSldViewPr snapToGrid="0" showGuides="1">
      <p:cViewPr varScale="1">
        <p:scale>
          <a:sx n="82" d="100"/>
          <a:sy n="82" d="100"/>
        </p:scale>
        <p:origin x="200" y="40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C44CD-06DC-431A-BF9C-5ECE1EE63493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C8025E2-1FBE-4CE8-9AEB-9EC17542E163}">
      <dgm:prSet phldrT="[Text]"/>
      <dgm:spPr/>
      <dgm:t>
        <a:bodyPr/>
        <a:lstStyle/>
        <a:p>
          <a:r>
            <a:rPr lang="en-US" dirty="0" err="1"/>
            <a:t>Konsep</a:t>
          </a:r>
          <a:r>
            <a:rPr lang="en-US" dirty="0"/>
            <a:t> </a:t>
          </a:r>
          <a:r>
            <a:rPr lang="en-US" dirty="0" err="1"/>
            <a:t>Pemodelan</a:t>
          </a:r>
          <a:r>
            <a:rPr lang="en-US" dirty="0"/>
            <a:t> Proses </a:t>
          </a:r>
          <a:r>
            <a:rPr lang="en-US" dirty="0" err="1"/>
            <a:t>Bisnis</a:t>
          </a:r>
          <a:endParaRPr lang="en-US" dirty="0"/>
        </a:p>
      </dgm:t>
    </dgm:pt>
    <dgm:pt modelId="{D41490BC-88F4-4F0A-8E9F-C30BB286F97C}" type="parTrans" cxnId="{3437F58A-64A7-458E-97BA-6E996F1D7440}">
      <dgm:prSet/>
      <dgm:spPr/>
      <dgm:t>
        <a:bodyPr/>
        <a:lstStyle/>
        <a:p>
          <a:endParaRPr lang="en-US"/>
        </a:p>
      </dgm:t>
    </dgm:pt>
    <dgm:pt modelId="{8CD5C9F2-5F6D-4D1C-8165-DDBBA02B1210}" type="sibTrans" cxnId="{3437F58A-64A7-458E-97BA-6E996F1D7440}">
      <dgm:prSet/>
      <dgm:spPr/>
      <dgm:t>
        <a:bodyPr/>
        <a:lstStyle/>
        <a:p>
          <a:endParaRPr lang="en-US"/>
        </a:p>
      </dgm:t>
    </dgm:pt>
    <dgm:pt modelId="{739FC39E-6D1F-404B-A99A-7502E480FE15}">
      <dgm:prSet/>
      <dgm:spPr/>
      <dgm:t>
        <a:bodyPr/>
        <a:lstStyle/>
        <a:p>
          <a:r>
            <a:rPr lang="en-US" dirty="0" err="1"/>
            <a:t>Pengertian</a:t>
          </a:r>
          <a:r>
            <a:rPr lang="en-US" dirty="0"/>
            <a:t> </a:t>
          </a:r>
          <a:r>
            <a:rPr lang="en-US" dirty="0" err="1"/>
            <a:t>Pemodelan</a:t>
          </a:r>
          <a:r>
            <a:rPr lang="en-US" dirty="0"/>
            <a:t> Proses </a:t>
          </a:r>
          <a:r>
            <a:rPr lang="en-US" dirty="0" err="1"/>
            <a:t>Bisnis</a:t>
          </a:r>
          <a:endParaRPr lang="en-US" dirty="0"/>
        </a:p>
      </dgm:t>
    </dgm:pt>
    <dgm:pt modelId="{98B96D23-9796-4CB4-9FA3-C9EB09AF484F}" type="parTrans" cxnId="{8666AF46-E8D3-4E38-BC91-FF10C5699B89}">
      <dgm:prSet/>
      <dgm:spPr/>
      <dgm:t>
        <a:bodyPr/>
        <a:lstStyle/>
        <a:p>
          <a:endParaRPr lang="en-US"/>
        </a:p>
      </dgm:t>
    </dgm:pt>
    <dgm:pt modelId="{1F221E87-1592-439B-A2B1-6AB4ACDCBF43}" type="sibTrans" cxnId="{8666AF46-E8D3-4E38-BC91-FF10C5699B89}">
      <dgm:prSet/>
      <dgm:spPr/>
      <dgm:t>
        <a:bodyPr/>
        <a:lstStyle/>
        <a:p>
          <a:endParaRPr lang="en-US"/>
        </a:p>
      </dgm:t>
    </dgm:pt>
    <dgm:pt modelId="{20189D29-F22B-4D4D-B3DD-C47A53EBBEE9}">
      <dgm:prSet/>
      <dgm:spPr/>
      <dgm:t>
        <a:bodyPr/>
        <a:lstStyle/>
        <a:p>
          <a:r>
            <a:rPr lang="en-US" dirty="0" err="1"/>
            <a:t>Pedoman</a:t>
          </a:r>
          <a:r>
            <a:rPr lang="en-US" dirty="0"/>
            <a:t> </a:t>
          </a:r>
          <a:r>
            <a:rPr lang="en-US" dirty="0" err="1"/>
            <a:t>Pemodelan</a:t>
          </a:r>
          <a:r>
            <a:rPr lang="en-US" dirty="0"/>
            <a:t> Proses </a:t>
          </a:r>
          <a:r>
            <a:rPr lang="en-US" dirty="0" err="1"/>
            <a:t>Bisnis</a:t>
          </a:r>
          <a:endParaRPr lang="en-US" dirty="0"/>
        </a:p>
      </dgm:t>
    </dgm:pt>
    <dgm:pt modelId="{FA31574A-699E-4886-A1CF-A3AD5B7A46EB}" type="parTrans" cxnId="{5B207564-D3BE-402C-BF73-206E147E8751}">
      <dgm:prSet/>
      <dgm:spPr/>
      <dgm:t>
        <a:bodyPr/>
        <a:lstStyle/>
        <a:p>
          <a:endParaRPr lang="en-US"/>
        </a:p>
      </dgm:t>
    </dgm:pt>
    <dgm:pt modelId="{2D2A55C9-FF71-4DA5-840A-49D2A88B8C68}" type="sibTrans" cxnId="{5B207564-D3BE-402C-BF73-206E147E8751}">
      <dgm:prSet/>
      <dgm:spPr/>
      <dgm:t>
        <a:bodyPr/>
        <a:lstStyle/>
        <a:p>
          <a:endParaRPr lang="en-US"/>
        </a:p>
      </dgm:t>
    </dgm:pt>
    <dgm:pt modelId="{4BE1DEF2-DA20-4578-87FB-54DCD65979B4}">
      <dgm:prSet/>
      <dgm:spPr/>
      <dgm:t>
        <a:bodyPr/>
        <a:lstStyle/>
        <a:p>
          <a:r>
            <a:rPr lang="en-US" dirty="0" err="1"/>
            <a:t>Teknik-teknik</a:t>
          </a:r>
          <a:r>
            <a:rPr lang="en-US" dirty="0"/>
            <a:t> </a:t>
          </a:r>
          <a:r>
            <a:rPr lang="en-US" dirty="0" err="1"/>
            <a:t>Pemodelan</a:t>
          </a:r>
          <a:r>
            <a:rPr lang="en-US" dirty="0"/>
            <a:t> Proses </a:t>
          </a:r>
          <a:r>
            <a:rPr lang="en-US" dirty="0" err="1"/>
            <a:t>Bisnis</a:t>
          </a:r>
          <a:endParaRPr lang="en-US" dirty="0"/>
        </a:p>
      </dgm:t>
    </dgm:pt>
    <dgm:pt modelId="{B04E11BF-6F00-402F-A3E6-CBE7A9F957AC}" type="parTrans" cxnId="{CC5FD705-E819-430F-B94A-447FDDD726E9}">
      <dgm:prSet/>
      <dgm:spPr/>
      <dgm:t>
        <a:bodyPr/>
        <a:lstStyle/>
        <a:p>
          <a:endParaRPr lang="en-US"/>
        </a:p>
      </dgm:t>
    </dgm:pt>
    <dgm:pt modelId="{2B39F0F4-C7D1-4FA1-B4A7-B6D6CC5EA664}" type="sibTrans" cxnId="{CC5FD705-E819-430F-B94A-447FDDD726E9}">
      <dgm:prSet/>
      <dgm:spPr/>
      <dgm:t>
        <a:bodyPr/>
        <a:lstStyle/>
        <a:p>
          <a:endParaRPr lang="en-US"/>
        </a:p>
      </dgm:t>
    </dgm:pt>
    <dgm:pt modelId="{03DFA4EE-B3DF-4CF3-B889-C5CD63A21209}" type="pres">
      <dgm:prSet presAssocID="{807C44CD-06DC-431A-BF9C-5ECE1EE63493}" presName="linear" presStyleCnt="0">
        <dgm:presLayoutVars>
          <dgm:animLvl val="lvl"/>
          <dgm:resizeHandles val="exact"/>
        </dgm:presLayoutVars>
      </dgm:prSet>
      <dgm:spPr/>
    </dgm:pt>
    <dgm:pt modelId="{941ACA6F-6874-420B-99AE-A75A0B373A00}" type="pres">
      <dgm:prSet presAssocID="{6C8025E2-1FBE-4CE8-9AEB-9EC17542E1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CEBB2D4-B493-4A04-8D2B-EAB1207B635F}" type="pres">
      <dgm:prSet presAssocID="{8CD5C9F2-5F6D-4D1C-8165-DDBBA02B1210}" presName="spacer" presStyleCnt="0"/>
      <dgm:spPr/>
    </dgm:pt>
    <dgm:pt modelId="{E814870C-CB79-4ED4-82C4-AF272FA13F7E}" type="pres">
      <dgm:prSet presAssocID="{739FC39E-6D1F-404B-A99A-7502E480FE1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220021-4878-4CB2-97E1-DF5EBE935489}" type="pres">
      <dgm:prSet presAssocID="{1F221E87-1592-439B-A2B1-6AB4ACDCBF43}" presName="spacer" presStyleCnt="0"/>
      <dgm:spPr/>
    </dgm:pt>
    <dgm:pt modelId="{B76797E8-3C11-4A2E-ADDE-BB9AE979D6CD}" type="pres">
      <dgm:prSet presAssocID="{20189D29-F22B-4D4D-B3DD-C47A53EBBEE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A6DF52-200B-4756-8174-DFCB08E92861}" type="pres">
      <dgm:prSet presAssocID="{2D2A55C9-FF71-4DA5-840A-49D2A88B8C68}" presName="spacer" presStyleCnt="0"/>
      <dgm:spPr/>
    </dgm:pt>
    <dgm:pt modelId="{7C30C345-B7B6-421F-8902-2D4085303A4C}" type="pres">
      <dgm:prSet presAssocID="{4BE1DEF2-DA20-4578-87FB-54DCD65979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C5FD705-E819-430F-B94A-447FDDD726E9}" srcId="{807C44CD-06DC-431A-BF9C-5ECE1EE63493}" destId="{4BE1DEF2-DA20-4578-87FB-54DCD65979B4}" srcOrd="3" destOrd="0" parTransId="{B04E11BF-6F00-402F-A3E6-CBE7A9F957AC}" sibTransId="{2B39F0F4-C7D1-4FA1-B4A7-B6D6CC5EA664}"/>
    <dgm:cxn modelId="{8666AF46-E8D3-4E38-BC91-FF10C5699B89}" srcId="{807C44CD-06DC-431A-BF9C-5ECE1EE63493}" destId="{739FC39E-6D1F-404B-A99A-7502E480FE15}" srcOrd="1" destOrd="0" parTransId="{98B96D23-9796-4CB4-9FA3-C9EB09AF484F}" sibTransId="{1F221E87-1592-439B-A2B1-6AB4ACDCBF43}"/>
    <dgm:cxn modelId="{5B207564-D3BE-402C-BF73-206E147E8751}" srcId="{807C44CD-06DC-431A-BF9C-5ECE1EE63493}" destId="{20189D29-F22B-4D4D-B3DD-C47A53EBBEE9}" srcOrd="2" destOrd="0" parTransId="{FA31574A-699E-4886-A1CF-A3AD5B7A46EB}" sibTransId="{2D2A55C9-FF71-4DA5-840A-49D2A88B8C68}"/>
    <dgm:cxn modelId="{BA0F957D-EB37-4628-ACC5-9DA9D0478644}" type="presOf" srcId="{739FC39E-6D1F-404B-A99A-7502E480FE15}" destId="{E814870C-CB79-4ED4-82C4-AF272FA13F7E}" srcOrd="0" destOrd="0" presId="urn:microsoft.com/office/officeart/2005/8/layout/vList2"/>
    <dgm:cxn modelId="{3437F58A-64A7-458E-97BA-6E996F1D7440}" srcId="{807C44CD-06DC-431A-BF9C-5ECE1EE63493}" destId="{6C8025E2-1FBE-4CE8-9AEB-9EC17542E163}" srcOrd="0" destOrd="0" parTransId="{D41490BC-88F4-4F0A-8E9F-C30BB286F97C}" sibTransId="{8CD5C9F2-5F6D-4D1C-8165-DDBBA02B1210}"/>
    <dgm:cxn modelId="{209E04C4-F7F2-43A6-B1DF-045445B89670}" type="presOf" srcId="{4BE1DEF2-DA20-4578-87FB-54DCD65979B4}" destId="{7C30C345-B7B6-421F-8902-2D4085303A4C}" srcOrd="0" destOrd="0" presId="urn:microsoft.com/office/officeart/2005/8/layout/vList2"/>
    <dgm:cxn modelId="{3FB9DCCA-2FC6-4EA9-961D-2BC6AC7E325A}" type="presOf" srcId="{20189D29-F22B-4D4D-B3DD-C47A53EBBEE9}" destId="{B76797E8-3C11-4A2E-ADDE-BB9AE979D6CD}" srcOrd="0" destOrd="0" presId="urn:microsoft.com/office/officeart/2005/8/layout/vList2"/>
    <dgm:cxn modelId="{7A98BBD2-8B9E-411C-BCA0-DA7F5B762D0E}" type="presOf" srcId="{807C44CD-06DC-431A-BF9C-5ECE1EE63493}" destId="{03DFA4EE-B3DF-4CF3-B889-C5CD63A21209}" srcOrd="0" destOrd="0" presId="urn:microsoft.com/office/officeart/2005/8/layout/vList2"/>
    <dgm:cxn modelId="{633B90F3-DDF2-424D-A04F-1DB1F40DA199}" type="presOf" srcId="{6C8025E2-1FBE-4CE8-9AEB-9EC17542E163}" destId="{941ACA6F-6874-420B-99AE-A75A0B373A00}" srcOrd="0" destOrd="0" presId="urn:microsoft.com/office/officeart/2005/8/layout/vList2"/>
    <dgm:cxn modelId="{AB948E36-1133-4FC5-BB2C-7ACDC6C5763B}" type="presParOf" srcId="{03DFA4EE-B3DF-4CF3-B889-C5CD63A21209}" destId="{941ACA6F-6874-420B-99AE-A75A0B373A00}" srcOrd="0" destOrd="0" presId="urn:microsoft.com/office/officeart/2005/8/layout/vList2"/>
    <dgm:cxn modelId="{5FADA29B-8284-4C7E-AD2F-991292871AFE}" type="presParOf" srcId="{03DFA4EE-B3DF-4CF3-B889-C5CD63A21209}" destId="{ECEBB2D4-B493-4A04-8D2B-EAB1207B635F}" srcOrd="1" destOrd="0" presId="urn:microsoft.com/office/officeart/2005/8/layout/vList2"/>
    <dgm:cxn modelId="{8C688A84-9B3E-44D6-B070-56EE0EF994E8}" type="presParOf" srcId="{03DFA4EE-B3DF-4CF3-B889-C5CD63A21209}" destId="{E814870C-CB79-4ED4-82C4-AF272FA13F7E}" srcOrd="2" destOrd="0" presId="urn:microsoft.com/office/officeart/2005/8/layout/vList2"/>
    <dgm:cxn modelId="{08FA2EAA-ADFA-4348-91BC-6F981B9DC7AD}" type="presParOf" srcId="{03DFA4EE-B3DF-4CF3-B889-C5CD63A21209}" destId="{57220021-4878-4CB2-97E1-DF5EBE935489}" srcOrd="3" destOrd="0" presId="urn:microsoft.com/office/officeart/2005/8/layout/vList2"/>
    <dgm:cxn modelId="{BC3532C3-7B7F-40FB-B2EA-F7ACE7B31761}" type="presParOf" srcId="{03DFA4EE-B3DF-4CF3-B889-C5CD63A21209}" destId="{B76797E8-3C11-4A2E-ADDE-BB9AE979D6CD}" srcOrd="4" destOrd="0" presId="urn:microsoft.com/office/officeart/2005/8/layout/vList2"/>
    <dgm:cxn modelId="{44FCA955-A5A4-48D5-80F0-09EBF7D4BB30}" type="presParOf" srcId="{03DFA4EE-B3DF-4CF3-B889-C5CD63A21209}" destId="{8AA6DF52-200B-4756-8174-DFCB08E92861}" srcOrd="5" destOrd="0" presId="urn:microsoft.com/office/officeart/2005/8/layout/vList2"/>
    <dgm:cxn modelId="{F208721A-B7E2-463A-81B4-034739FD42BF}" type="presParOf" srcId="{03DFA4EE-B3DF-4CF3-B889-C5CD63A21209}" destId="{7C30C345-B7B6-421F-8902-2D4085303A4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54E3C-0DA7-4A22-8BC5-A0C0DD3A431B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FC60A5-F4D8-4418-86BB-DF19319BCA8A}">
      <dgm:prSet phldrT="[Text]"/>
      <dgm:spPr/>
      <dgm:t>
        <a:bodyPr/>
        <a:lstStyle/>
        <a:p>
          <a:r>
            <a:rPr lang="en-US" dirty="0" err="1"/>
            <a:t>Memodelkan</a:t>
          </a:r>
          <a:r>
            <a:rPr lang="en-US" dirty="0"/>
            <a:t> Proses </a:t>
          </a:r>
          <a:r>
            <a:rPr lang="en-US" dirty="0" err="1"/>
            <a:t>Bisnis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Flowchart</a:t>
          </a:r>
        </a:p>
      </dgm:t>
    </dgm:pt>
    <dgm:pt modelId="{6EB89C19-3E9F-436E-86E0-513B297B24AC}" type="parTrans" cxnId="{8EEEF892-A83A-4C28-B49D-4ADAFC4B6F06}">
      <dgm:prSet/>
      <dgm:spPr/>
      <dgm:t>
        <a:bodyPr/>
        <a:lstStyle/>
        <a:p>
          <a:endParaRPr lang="en-US"/>
        </a:p>
      </dgm:t>
    </dgm:pt>
    <dgm:pt modelId="{AA061639-B1CF-425D-BE1F-59B2E6CBB309}" type="sibTrans" cxnId="{8EEEF892-A83A-4C28-B49D-4ADAFC4B6F06}">
      <dgm:prSet/>
      <dgm:spPr/>
      <dgm:t>
        <a:bodyPr/>
        <a:lstStyle/>
        <a:p>
          <a:endParaRPr lang="en-US"/>
        </a:p>
      </dgm:t>
    </dgm:pt>
    <dgm:pt modelId="{7D008550-B7BF-4C94-B505-91A059C53D4C}">
      <dgm:prSet phldrT="[Text]"/>
      <dgm:spPr/>
      <dgm:t>
        <a:bodyPr/>
        <a:lstStyle/>
        <a:p>
          <a:r>
            <a:rPr lang="en-US" dirty="0"/>
            <a:t>Event-Driven Process Chain (EPC)</a:t>
          </a:r>
        </a:p>
      </dgm:t>
    </dgm:pt>
    <dgm:pt modelId="{3A1A2C2E-D51A-438E-AAA5-DEDFB8BD4D29}" type="parTrans" cxnId="{3999FA88-2590-4647-8522-0E70B08056C7}">
      <dgm:prSet/>
      <dgm:spPr/>
      <dgm:t>
        <a:bodyPr/>
        <a:lstStyle/>
        <a:p>
          <a:endParaRPr lang="en-US"/>
        </a:p>
      </dgm:t>
    </dgm:pt>
    <dgm:pt modelId="{550C6688-B355-40F0-B1EE-FB455F2B34FB}" type="sibTrans" cxnId="{3999FA88-2590-4647-8522-0E70B08056C7}">
      <dgm:prSet/>
      <dgm:spPr/>
      <dgm:t>
        <a:bodyPr/>
        <a:lstStyle/>
        <a:p>
          <a:endParaRPr lang="en-US"/>
        </a:p>
      </dgm:t>
    </dgm:pt>
    <dgm:pt modelId="{6CE3C5A1-832B-4861-BD0D-CC2D21EF1DA8}">
      <dgm:prSet phldrT="[Text]"/>
      <dgm:spPr/>
      <dgm:t>
        <a:bodyPr/>
        <a:lstStyle/>
        <a:p>
          <a:r>
            <a:rPr lang="id-ID" dirty="0"/>
            <a:t>Business Process Modelling Notation (BPMN)</a:t>
          </a:r>
          <a:endParaRPr lang="en-US" dirty="0"/>
        </a:p>
      </dgm:t>
    </dgm:pt>
    <dgm:pt modelId="{FE902A61-9A41-45D1-82C4-3B2F9EC851B9}" type="parTrans" cxnId="{A4BDEB2A-3EEE-41F8-905F-D91B1B849F07}">
      <dgm:prSet/>
      <dgm:spPr/>
      <dgm:t>
        <a:bodyPr/>
        <a:lstStyle/>
        <a:p>
          <a:endParaRPr lang="en-US"/>
        </a:p>
      </dgm:t>
    </dgm:pt>
    <dgm:pt modelId="{E8D16D5C-1FFC-4A75-926C-49AB9C249F82}" type="sibTrans" cxnId="{A4BDEB2A-3EEE-41F8-905F-D91B1B849F07}">
      <dgm:prSet/>
      <dgm:spPr/>
      <dgm:t>
        <a:bodyPr/>
        <a:lstStyle/>
        <a:p>
          <a:endParaRPr lang="en-US"/>
        </a:p>
      </dgm:t>
    </dgm:pt>
    <dgm:pt modelId="{35A16004-641E-401A-B427-FC41E596DAEE}" type="pres">
      <dgm:prSet presAssocID="{85D54E3C-0DA7-4A22-8BC5-A0C0DD3A431B}" presName="linear" presStyleCnt="0">
        <dgm:presLayoutVars>
          <dgm:dir/>
          <dgm:animLvl val="lvl"/>
          <dgm:resizeHandles val="exact"/>
        </dgm:presLayoutVars>
      </dgm:prSet>
      <dgm:spPr/>
    </dgm:pt>
    <dgm:pt modelId="{05DEDEB3-7473-471A-94F2-084DA44A3DE3}" type="pres">
      <dgm:prSet presAssocID="{B6FC60A5-F4D8-4418-86BB-DF19319BCA8A}" presName="parentLin" presStyleCnt="0"/>
      <dgm:spPr/>
    </dgm:pt>
    <dgm:pt modelId="{862D86F0-54D9-445D-83C1-A9F640A3FFD5}" type="pres">
      <dgm:prSet presAssocID="{B6FC60A5-F4D8-4418-86BB-DF19319BCA8A}" presName="parentLeftMargin" presStyleLbl="node1" presStyleIdx="0" presStyleCnt="3"/>
      <dgm:spPr/>
    </dgm:pt>
    <dgm:pt modelId="{160D4068-3534-45E7-BC15-ADF79A72A0D6}" type="pres">
      <dgm:prSet presAssocID="{B6FC60A5-F4D8-4418-86BB-DF19319BCA8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141C27-28C4-457A-B51C-6A9A5DDEF56B}" type="pres">
      <dgm:prSet presAssocID="{B6FC60A5-F4D8-4418-86BB-DF19319BCA8A}" presName="negativeSpace" presStyleCnt="0"/>
      <dgm:spPr/>
    </dgm:pt>
    <dgm:pt modelId="{8924F573-0C69-4A36-AB0E-14F268230965}" type="pres">
      <dgm:prSet presAssocID="{B6FC60A5-F4D8-4418-86BB-DF19319BCA8A}" presName="childText" presStyleLbl="conFgAcc1" presStyleIdx="0" presStyleCnt="3">
        <dgm:presLayoutVars>
          <dgm:bulletEnabled val="1"/>
        </dgm:presLayoutVars>
      </dgm:prSet>
      <dgm:spPr/>
    </dgm:pt>
    <dgm:pt modelId="{87F1F504-BE84-478D-B983-90EF8FE1C371}" type="pres">
      <dgm:prSet presAssocID="{AA061639-B1CF-425D-BE1F-59B2E6CBB309}" presName="spaceBetweenRectangles" presStyleCnt="0"/>
      <dgm:spPr/>
    </dgm:pt>
    <dgm:pt modelId="{465C8B9D-E3A5-4D2C-AB9C-73502353C66B}" type="pres">
      <dgm:prSet presAssocID="{7D008550-B7BF-4C94-B505-91A059C53D4C}" presName="parentLin" presStyleCnt="0"/>
      <dgm:spPr/>
    </dgm:pt>
    <dgm:pt modelId="{B474F40C-3895-4719-8FF0-3078F880280A}" type="pres">
      <dgm:prSet presAssocID="{7D008550-B7BF-4C94-B505-91A059C53D4C}" presName="parentLeftMargin" presStyleLbl="node1" presStyleIdx="0" presStyleCnt="3"/>
      <dgm:spPr/>
    </dgm:pt>
    <dgm:pt modelId="{C5E7B55A-F799-4DCB-A9BA-027BEAC38EDC}" type="pres">
      <dgm:prSet presAssocID="{7D008550-B7BF-4C94-B505-91A059C53D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9635CBE-7E77-4821-B8C9-47E0483DDBE8}" type="pres">
      <dgm:prSet presAssocID="{7D008550-B7BF-4C94-B505-91A059C53D4C}" presName="negativeSpace" presStyleCnt="0"/>
      <dgm:spPr/>
    </dgm:pt>
    <dgm:pt modelId="{7A8D3E31-5FCF-4588-8E53-E15EB601E36B}" type="pres">
      <dgm:prSet presAssocID="{7D008550-B7BF-4C94-B505-91A059C53D4C}" presName="childText" presStyleLbl="conFgAcc1" presStyleIdx="1" presStyleCnt="3">
        <dgm:presLayoutVars>
          <dgm:bulletEnabled val="1"/>
        </dgm:presLayoutVars>
      </dgm:prSet>
      <dgm:spPr/>
    </dgm:pt>
    <dgm:pt modelId="{98A16B8B-FA63-4DF5-91D1-6874B6C2E697}" type="pres">
      <dgm:prSet presAssocID="{550C6688-B355-40F0-B1EE-FB455F2B34FB}" presName="spaceBetweenRectangles" presStyleCnt="0"/>
      <dgm:spPr/>
    </dgm:pt>
    <dgm:pt modelId="{254C52F0-3C7E-43C0-9958-BB2EF318154E}" type="pres">
      <dgm:prSet presAssocID="{6CE3C5A1-832B-4861-BD0D-CC2D21EF1DA8}" presName="parentLin" presStyleCnt="0"/>
      <dgm:spPr/>
    </dgm:pt>
    <dgm:pt modelId="{205058B9-6054-4AD2-9628-515724CD2478}" type="pres">
      <dgm:prSet presAssocID="{6CE3C5A1-832B-4861-BD0D-CC2D21EF1DA8}" presName="parentLeftMargin" presStyleLbl="node1" presStyleIdx="1" presStyleCnt="3"/>
      <dgm:spPr/>
    </dgm:pt>
    <dgm:pt modelId="{35589AC1-1483-426A-9736-E748720966DC}" type="pres">
      <dgm:prSet presAssocID="{6CE3C5A1-832B-4861-BD0D-CC2D21EF1DA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0B154A6-61C3-4976-AC29-9EDC0F8295BC}" type="pres">
      <dgm:prSet presAssocID="{6CE3C5A1-832B-4861-BD0D-CC2D21EF1DA8}" presName="negativeSpace" presStyleCnt="0"/>
      <dgm:spPr/>
    </dgm:pt>
    <dgm:pt modelId="{C8727FD0-2881-43C5-9D8D-B71C0FFA1A21}" type="pres">
      <dgm:prSet presAssocID="{6CE3C5A1-832B-4861-BD0D-CC2D21EF1DA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043AC08-3B8A-45BF-81AE-6FF22B6F6BF8}" type="presOf" srcId="{7D008550-B7BF-4C94-B505-91A059C53D4C}" destId="{C5E7B55A-F799-4DCB-A9BA-027BEAC38EDC}" srcOrd="1" destOrd="0" presId="urn:microsoft.com/office/officeart/2005/8/layout/list1"/>
    <dgm:cxn modelId="{7B6B7315-59F6-47BE-9717-09B91A68CC9B}" type="presOf" srcId="{85D54E3C-0DA7-4A22-8BC5-A0C0DD3A431B}" destId="{35A16004-641E-401A-B427-FC41E596DAEE}" srcOrd="0" destOrd="0" presId="urn:microsoft.com/office/officeart/2005/8/layout/list1"/>
    <dgm:cxn modelId="{A4BDEB2A-3EEE-41F8-905F-D91B1B849F07}" srcId="{85D54E3C-0DA7-4A22-8BC5-A0C0DD3A431B}" destId="{6CE3C5A1-832B-4861-BD0D-CC2D21EF1DA8}" srcOrd="2" destOrd="0" parTransId="{FE902A61-9A41-45D1-82C4-3B2F9EC851B9}" sibTransId="{E8D16D5C-1FFC-4A75-926C-49AB9C249F82}"/>
    <dgm:cxn modelId="{93D8872C-BC01-4782-8330-0F27378645EC}" type="presOf" srcId="{6CE3C5A1-832B-4861-BD0D-CC2D21EF1DA8}" destId="{205058B9-6054-4AD2-9628-515724CD2478}" srcOrd="0" destOrd="0" presId="urn:microsoft.com/office/officeart/2005/8/layout/list1"/>
    <dgm:cxn modelId="{DC706B68-AA43-4BD9-9709-0107BAA52D7E}" type="presOf" srcId="{6CE3C5A1-832B-4861-BD0D-CC2D21EF1DA8}" destId="{35589AC1-1483-426A-9736-E748720966DC}" srcOrd="1" destOrd="0" presId="urn:microsoft.com/office/officeart/2005/8/layout/list1"/>
    <dgm:cxn modelId="{81F99E6C-1971-4E4F-9A8E-D9E94EDE1381}" type="presOf" srcId="{7D008550-B7BF-4C94-B505-91A059C53D4C}" destId="{B474F40C-3895-4719-8FF0-3078F880280A}" srcOrd="0" destOrd="0" presId="urn:microsoft.com/office/officeart/2005/8/layout/list1"/>
    <dgm:cxn modelId="{3999FA88-2590-4647-8522-0E70B08056C7}" srcId="{85D54E3C-0DA7-4A22-8BC5-A0C0DD3A431B}" destId="{7D008550-B7BF-4C94-B505-91A059C53D4C}" srcOrd="1" destOrd="0" parTransId="{3A1A2C2E-D51A-438E-AAA5-DEDFB8BD4D29}" sibTransId="{550C6688-B355-40F0-B1EE-FB455F2B34FB}"/>
    <dgm:cxn modelId="{49443390-FB9B-43D1-8905-A1F9030265C5}" type="presOf" srcId="{B6FC60A5-F4D8-4418-86BB-DF19319BCA8A}" destId="{862D86F0-54D9-445D-83C1-A9F640A3FFD5}" srcOrd="0" destOrd="0" presId="urn:microsoft.com/office/officeart/2005/8/layout/list1"/>
    <dgm:cxn modelId="{8EEEF892-A83A-4C28-B49D-4ADAFC4B6F06}" srcId="{85D54E3C-0DA7-4A22-8BC5-A0C0DD3A431B}" destId="{B6FC60A5-F4D8-4418-86BB-DF19319BCA8A}" srcOrd="0" destOrd="0" parTransId="{6EB89C19-3E9F-436E-86E0-513B297B24AC}" sibTransId="{AA061639-B1CF-425D-BE1F-59B2E6CBB309}"/>
    <dgm:cxn modelId="{476BFBFE-DD83-4B24-AD72-DF9B86AB5CE3}" type="presOf" srcId="{B6FC60A5-F4D8-4418-86BB-DF19319BCA8A}" destId="{160D4068-3534-45E7-BC15-ADF79A72A0D6}" srcOrd="1" destOrd="0" presId="urn:microsoft.com/office/officeart/2005/8/layout/list1"/>
    <dgm:cxn modelId="{64E7654C-E97C-4481-9B91-6A9F8F46C591}" type="presParOf" srcId="{35A16004-641E-401A-B427-FC41E596DAEE}" destId="{05DEDEB3-7473-471A-94F2-084DA44A3DE3}" srcOrd="0" destOrd="0" presId="urn:microsoft.com/office/officeart/2005/8/layout/list1"/>
    <dgm:cxn modelId="{C7F719AC-1670-47D0-B227-95DF8C05AAFD}" type="presParOf" srcId="{05DEDEB3-7473-471A-94F2-084DA44A3DE3}" destId="{862D86F0-54D9-445D-83C1-A9F640A3FFD5}" srcOrd="0" destOrd="0" presId="urn:microsoft.com/office/officeart/2005/8/layout/list1"/>
    <dgm:cxn modelId="{0AA348B8-C8E4-4BFF-A6FC-C9B71D84EDF1}" type="presParOf" srcId="{05DEDEB3-7473-471A-94F2-084DA44A3DE3}" destId="{160D4068-3534-45E7-BC15-ADF79A72A0D6}" srcOrd="1" destOrd="0" presId="urn:microsoft.com/office/officeart/2005/8/layout/list1"/>
    <dgm:cxn modelId="{ACD1801D-A9DA-4795-8614-8B4C8AD723FA}" type="presParOf" srcId="{35A16004-641E-401A-B427-FC41E596DAEE}" destId="{66141C27-28C4-457A-B51C-6A9A5DDEF56B}" srcOrd="1" destOrd="0" presId="urn:microsoft.com/office/officeart/2005/8/layout/list1"/>
    <dgm:cxn modelId="{F7D41E2E-A445-481D-BADA-21C75524E1D5}" type="presParOf" srcId="{35A16004-641E-401A-B427-FC41E596DAEE}" destId="{8924F573-0C69-4A36-AB0E-14F268230965}" srcOrd="2" destOrd="0" presId="urn:microsoft.com/office/officeart/2005/8/layout/list1"/>
    <dgm:cxn modelId="{84CFDF38-20C5-4511-B45A-B5EF7395B3D8}" type="presParOf" srcId="{35A16004-641E-401A-B427-FC41E596DAEE}" destId="{87F1F504-BE84-478D-B983-90EF8FE1C371}" srcOrd="3" destOrd="0" presId="urn:microsoft.com/office/officeart/2005/8/layout/list1"/>
    <dgm:cxn modelId="{A355B772-2D6E-459C-86FC-58FCD6511539}" type="presParOf" srcId="{35A16004-641E-401A-B427-FC41E596DAEE}" destId="{465C8B9D-E3A5-4D2C-AB9C-73502353C66B}" srcOrd="4" destOrd="0" presId="urn:microsoft.com/office/officeart/2005/8/layout/list1"/>
    <dgm:cxn modelId="{47278070-0314-43BE-8F3C-0CC64E029344}" type="presParOf" srcId="{465C8B9D-E3A5-4D2C-AB9C-73502353C66B}" destId="{B474F40C-3895-4719-8FF0-3078F880280A}" srcOrd="0" destOrd="0" presId="urn:microsoft.com/office/officeart/2005/8/layout/list1"/>
    <dgm:cxn modelId="{12C80E84-9295-4BE3-A2CA-D4FD639C37A9}" type="presParOf" srcId="{465C8B9D-E3A5-4D2C-AB9C-73502353C66B}" destId="{C5E7B55A-F799-4DCB-A9BA-027BEAC38EDC}" srcOrd="1" destOrd="0" presId="urn:microsoft.com/office/officeart/2005/8/layout/list1"/>
    <dgm:cxn modelId="{0B51EB35-E133-4658-8823-7D7A15E7322A}" type="presParOf" srcId="{35A16004-641E-401A-B427-FC41E596DAEE}" destId="{A9635CBE-7E77-4821-B8C9-47E0483DDBE8}" srcOrd="5" destOrd="0" presId="urn:microsoft.com/office/officeart/2005/8/layout/list1"/>
    <dgm:cxn modelId="{37A87C13-3015-43D7-BA31-8C5DE0D3100B}" type="presParOf" srcId="{35A16004-641E-401A-B427-FC41E596DAEE}" destId="{7A8D3E31-5FCF-4588-8E53-E15EB601E36B}" srcOrd="6" destOrd="0" presId="urn:microsoft.com/office/officeart/2005/8/layout/list1"/>
    <dgm:cxn modelId="{2B8B4EDE-3EF9-4E10-B6EE-5806639D4429}" type="presParOf" srcId="{35A16004-641E-401A-B427-FC41E596DAEE}" destId="{98A16B8B-FA63-4DF5-91D1-6874B6C2E697}" srcOrd="7" destOrd="0" presId="urn:microsoft.com/office/officeart/2005/8/layout/list1"/>
    <dgm:cxn modelId="{9618A769-CB04-4F8B-B6E6-B5042624B2C1}" type="presParOf" srcId="{35A16004-641E-401A-B427-FC41E596DAEE}" destId="{254C52F0-3C7E-43C0-9958-BB2EF318154E}" srcOrd="8" destOrd="0" presId="urn:microsoft.com/office/officeart/2005/8/layout/list1"/>
    <dgm:cxn modelId="{DA8025D0-7DBE-4B7B-9C34-681C6FD302CC}" type="presParOf" srcId="{254C52F0-3C7E-43C0-9958-BB2EF318154E}" destId="{205058B9-6054-4AD2-9628-515724CD2478}" srcOrd="0" destOrd="0" presId="urn:microsoft.com/office/officeart/2005/8/layout/list1"/>
    <dgm:cxn modelId="{D579BD96-F994-4EDF-B14C-85C550D86E1C}" type="presParOf" srcId="{254C52F0-3C7E-43C0-9958-BB2EF318154E}" destId="{35589AC1-1483-426A-9736-E748720966DC}" srcOrd="1" destOrd="0" presId="urn:microsoft.com/office/officeart/2005/8/layout/list1"/>
    <dgm:cxn modelId="{01F98EA1-72A9-4656-B653-F14DAB6139E2}" type="presParOf" srcId="{35A16004-641E-401A-B427-FC41E596DAEE}" destId="{A0B154A6-61C3-4976-AC29-9EDC0F8295BC}" srcOrd="9" destOrd="0" presId="urn:microsoft.com/office/officeart/2005/8/layout/list1"/>
    <dgm:cxn modelId="{45BBBC06-F8A3-4735-A51B-D12A67B413A1}" type="presParOf" srcId="{35A16004-641E-401A-B427-FC41E596DAEE}" destId="{C8727FD0-2881-43C5-9D8D-B71C0FFA1A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ACA6F-6874-420B-99AE-A75A0B373A00}">
      <dsp:nvSpPr>
        <dsp:cNvPr id="0" name=""/>
        <dsp:cNvSpPr/>
      </dsp:nvSpPr>
      <dsp:spPr>
        <a:xfrm>
          <a:off x="0" y="46169"/>
          <a:ext cx="9982200" cy="10313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Konsep</a:t>
          </a:r>
          <a:r>
            <a:rPr lang="en-US" sz="4100" kern="1200" dirty="0"/>
            <a:t> </a:t>
          </a:r>
          <a:r>
            <a:rPr lang="en-US" sz="4100" kern="1200" dirty="0" err="1"/>
            <a:t>Pemodelan</a:t>
          </a:r>
          <a:r>
            <a:rPr lang="en-US" sz="4100" kern="1200" dirty="0"/>
            <a:t> Proses </a:t>
          </a:r>
          <a:r>
            <a:rPr lang="en-US" sz="4100" kern="1200" dirty="0" err="1"/>
            <a:t>Bisnis</a:t>
          </a:r>
          <a:endParaRPr lang="en-US" sz="4100" kern="1200" dirty="0"/>
        </a:p>
      </dsp:txBody>
      <dsp:txXfrm>
        <a:off x="50347" y="96516"/>
        <a:ext cx="9881506" cy="930661"/>
      </dsp:txXfrm>
    </dsp:sp>
    <dsp:sp modelId="{E814870C-CB79-4ED4-82C4-AF272FA13F7E}">
      <dsp:nvSpPr>
        <dsp:cNvPr id="0" name=""/>
        <dsp:cNvSpPr/>
      </dsp:nvSpPr>
      <dsp:spPr>
        <a:xfrm>
          <a:off x="0" y="1195605"/>
          <a:ext cx="9982200" cy="10313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Pengertian</a:t>
          </a:r>
          <a:r>
            <a:rPr lang="en-US" sz="4100" kern="1200" dirty="0"/>
            <a:t> </a:t>
          </a:r>
          <a:r>
            <a:rPr lang="en-US" sz="4100" kern="1200" dirty="0" err="1"/>
            <a:t>Pemodelan</a:t>
          </a:r>
          <a:r>
            <a:rPr lang="en-US" sz="4100" kern="1200" dirty="0"/>
            <a:t> Proses </a:t>
          </a:r>
          <a:r>
            <a:rPr lang="en-US" sz="4100" kern="1200" dirty="0" err="1"/>
            <a:t>Bisnis</a:t>
          </a:r>
          <a:endParaRPr lang="en-US" sz="4100" kern="1200" dirty="0"/>
        </a:p>
      </dsp:txBody>
      <dsp:txXfrm>
        <a:off x="50347" y="1245952"/>
        <a:ext cx="9881506" cy="930661"/>
      </dsp:txXfrm>
    </dsp:sp>
    <dsp:sp modelId="{B76797E8-3C11-4A2E-ADDE-BB9AE979D6CD}">
      <dsp:nvSpPr>
        <dsp:cNvPr id="0" name=""/>
        <dsp:cNvSpPr/>
      </dsp:nvSpPr>
      <dsp:spPr>
        <a:xfrm>
          <a:off x="0" y="2345040"/>
          <a:ext cx="9982200" cy="10313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Pedoman</a:t>
          </a:r>
          <a:r>
            <a:rPr lang="en-US" sz="4100" kern="1200" dirty="0"/>
            <a:t> </a:t>
          </a:r>
          <a:r>
            <a:rPr lang="en-US" sz="4100" kern="1200" dirty="0" err="1"/>
            <a:t>Pemodelan</a:t>
          </a:r>
          <a:r>
            <a:rPr lang="en-US" sz="4100" kern="1200" dirty="0"/>
            <a:t> Proses </a:t>
          </a:r>
          <a:r>
            <a:rPr lang="en-US" sz="4100" kern="1200" dirty="0" err="1"/>
            <a:t>Bisnis</a:t>
          </a:r>
          <a:endParaRPr lang="en-US" sz="4100" kern="1200" dirty="0"/>
        </a:p>
      </dsp:txBody>
      <dsp:txXfrm>
        <a:off x="50347" y="2395387"/>
        <a:ext cx="9881506" cy="930661"/>
      </dsp:txXfrm>
    </dsp:sp>
    <dsp:sp modelId="{7C30C345-B7B6-421F-8902-2D4085303A4C}">
      <dsp:nvSpPr>
        <dsp:cNvPr id="0" name=""/>
        <dsp:cNvSpPr/>
      </dsp:nvSpPr>
      <dsp:spPr>
        <a:xfrm>
          <a:off x="0" y="3494475"/>
          <a:ext cx="9982200" cy="10313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 err="1"/>
            <a:t>Teknik-teknik</a:t>
          </a:r>
          <a:r>
            <a:rPr lang="en-US" sz="4100" kern="1200" dirty="0"/>
            <a:t> </a:t>
          </a:r>
          <a:r>
            <a:rPr lang="en-US" sz="4100" kern="1200" dirty="0" err="1"/>
            <a:t>Pemodelan</a:t>
          </a:r>
          <a:r>
            <a:rPr lang="en-US" sz="4100" kern="1200" dirty="0"/>
            <a:t> Proses </a:t>
          </a:r>
          <a:r>
            <a:rPr lang="en-US" sz="4100" kern="1200" dirty="0" err="1"/>
            <a:t>Bisnis</a:t>
          </a:r>
          <a:endParaRPr lang="en-US" sz="4100" kern="1200" dirty="0"/>
        </a:p>
      </dsp:txBody>
      <dsp:txXfrm>
        <a:off x="50347" y="3544822"/>
        <a:ext cx="9881506" cy="930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4F573-0C69-4A36-AB0E-14F268230965}">
      <dsp:nvSpPr>
        <dsp:cNvPr id="0" name=""/>
        <dsp:cNvSpPr/>
      </dsp:nvSpPr>
      <dsp:spPr>
        <a:xfrm>
          <a:off x="0" y="1223819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0D4068-3534-45E7-BC15-ADF79A72A0D6}">
      <dsp:nvSpPr>
        <dsp:cNvPr id="0" name=""/>
        <dsp:cNvSpPr/>
      </dsp:nvSpPr>
      <dsp:spPr>
        <a:xfrm>
          <a:off x="499110" y="913859"/>
          <a:ext cx="6987540" cy="6199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Memodelkan</a:t>
          </a:r>
          <a:r>
            <a:rPr lang="en-US" sz="2100" kern="1200" dirty="0"/>
            <a:t> Proses </a:t>
          </a:r>
          <a:r>
            <a:rPr lang="en-US" sz="2100" kern="1200" dirty="0" err="1"/>
            <a:t>Bisnis</a:t>
          </a:r>
          <a:r>
            <a:rPr lang="en-US" sz="2100" kern="1200" dirty="0"/>
            <a:t> </a:t>
          </a:r>
          <a:r>
            <a:rPr lang="en-US" sz="2100" kern="1200" dirty="0" err="1"/>
            <a:t>menggunakan</a:t>
          </a:r>
          <a:r>
            <a:rPr lang="en-US" sz="2100" kern="1200" dirty="0"/>
            <a:t> Flowchart</a:t>
          </a:r>
        </a:p>
      </dsp:txBody>
      <dsp:txXfrm>
        <a:off x="529372" y="944121"/>
        <a:ext cx="6927016" cy="559396"/>
      </dsp:txXfrm>
    </dsp:sp>
    <dsp:sp modelId="{7A8D3E31-5FCF-4588-8E53-E15EB601E36B}">
      <dsp:nvSpPr>
        <dsp:cNvPr id="0" name=""/>
        <dsp:cNvSpPr/>
      </dsp:nvSpPr>
      <dsp:spPr>
        <a:xfrm>
          <a:off x="0" y="2176380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7B55A-F799-4DCB-A9BA-027BEAC38EDC}">
      <dsp:nvSpPr>
        <dsp:cNvPr id="0" name=""/>
        <dsp:cNvSpPr/>
      </dsp:nvSpPr>
      <dsp:spPr>
        <a:xfrm>
          <a:off x="499110" y="1866419"/>
          <a:ext cx="6987540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Event-Driven Process Chain (EPC)</a:t>
          </a:r>
        </a:p>
      </dsp:txBody>
      <dsp:txXfrm>
        <a:off x="529372" y="1896681"/>
        <a:ext cx="6927016" cy="559396"/>
      </dsp:txXfrm>
    </dsp:sp>
    <dsp:sp modelId="{C8727FD0-2881-43C5-9D8D-B71C0FFA1A21}">
      <dsp:nvSpPr>
        <dsp:cNvPr id="0" name=""/>
        <dsp:cNvSpPr/>
      </dsp:nvSpPr>
      <dsp:spPr>
        <a:xfrm>
          <a:off x="0" y="3128940"/>
          <a:ext cx="99822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589AC1-1483-426A-9736-E748720966DC}">
      <dsp:nvSpPr>
        <dsp:cNvPr id="0" name=""/>
        <dsp:cNvSpPr/>
      </dsp:nvSpPr>
      <dsp:spPr>
        <a:xfrm>
          <a:off x="499110" y="2818980"/>
          <a:ext cx="6987540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4112" tIns="0" rIns="26411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100" kern="1200" dirty="0"/>
            <a:t>Business Process Modelling Notation (BPMN)</a:t>
          </a:r>
          <a:endParaRPr lang="en-US" sz="2100" kern="1200" dirty="0"/>
        </a:p>
      </dsp:txBody>
      <dsp:txXfrm>
        <a:off x="529372" y="2849242"/>
        <a:ext cx="692701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2/3/20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/>
              <a:t>PSE GSC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/>
              <a:t>1.10.2005</a:t>
            </a:r>
          </a:p>
        </p:txBody>
      </p:sp>
      <p:sp>
        <p:nvSpPr>
          <p:cNvPr id="1310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en-US"/>
              <a:t>PSE Bereichspräsentation</a:t>
            </a:r>
          </a:p>
        </p:txBody>
      </p:sp>
      <p:sp>
        <p:nvSpPr>
          <p:cNvPr id="1310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962DE2F-0713-46A6-9034-1E5717CF3B35}" type="slidenum">
              <a:rPr lang="de-DE" altLang="en-US"/>
              <a:pPr eaLnBrk="1" hangingPunct="1">
                <a:spcBef>
                  <a:spcPct val="0"/>
                </a:spcBef>
              </a:pPr>
              <a:t>28</a:t>
            </a:fld>
            <a:endParaRPr lang="de-DE" altLang="en-US"/>
          </a:p>
        </p:txBody>
      </p:sp>
      <p:sp>
        <p:nvSpPr>
          <p:cNvPr id="1310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78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Slide</a:t>
            </a:r>
            <a:r>
              <a:rPr lang="en-US" altLang="en-US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notes: as per previous slide (LR)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731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774B7AA-DB0A-491A-B2EB-FD7A675D8A3F}" type="slidenum">
              <a:rPr lang="en-AU" altLang="en-US" sz="1300" b="0"/>
              <a:pPr eaLnBrk="1" hangingPunct="1"/>
              <a:t>30</a:t>
            </a:fld>
            <a:endParaRPr lang="en-AU" altLang="en-US" sz="1300" b="0"/>
          </a:p>
        </p:txBody>
      </p:sp>
    </p:spTree>
    <p:extLst>
      <p:ext uri="{BB962C8B-B14F-4D97-AF65-F5344CB8AC3E}">
        <p14:creationId xmlns:p14="http://schemas.microsoft.com/office/powerpoint/2010/main" val="125939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2759E-8999-4DBB-AFA5-27BEE8C6C2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3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6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1" y="2292096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9" y="4511786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201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1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4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6"/>
            <a:ext cx="5734051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6"/>
            <a:ext cx="573405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5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grpSp>
        <p:nvGrpSpPr>
          <p:cNvPr id="14" name="Group 13"/>
          <p:cNvGrpSpPr/>
          <p:nvPr/>
        </p:nvGrpSpPr>
        <p:grpSpPr>
          <a:xfrm>
            <a:off x="0" y="1143002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1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2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9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2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1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4900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8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6" name="Picture 6" descr="Image result for telkom universit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600202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9" name="Picture 8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1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1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0" name="Picture 9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6" name="Picture 5" descr="Image result for telkom university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82" y="100611"/>
            <a:ext cx="1315436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1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9" y="1600201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2/3/20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3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901" y="6356353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3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3" y="6356353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3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169" y="1985569"/>
            <a:ext cx="477664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Pemodelan</a:t>
            </a: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Proses </a:t>
            </a:r>
            <a:r>
              <a:rPr lang="en-US" sz="6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Bisnis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0" name="Picture 6" descr="Image result for telkom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18" y="204162"/>
            <a:ext cx="1514375" cy="15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4946" y="5909720"/>
            <a:ext cx="110432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Program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Studi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D3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</a:t>
            </a:r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Informasi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169" y="5286074"/>
            <a:ext cx="37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Oleh</a:t>
            </a:r>
            <a:r>
              <a:rPr lang="en-US" dirty="0"/>
              <a:t>: Siska </a:t>
            </a:r>
            <a:r>
              <a:rPr lang="en-US" dirty="0" err="1"/>
              <a:t>Komala</a:t>
            </a:r>
            <a:r>
              <a:rPr lang="en-US" dirty="0"/>
              <a:t> Sari, S.T., M.T.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0269" y="6556051"/>
            <a:ext cx="3752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FF0000"/>
                </a:solidFill>
              </a:rPr>
              <a:t>Digunakan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untuk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lingkungan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Fakultas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Ilmu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r>
              <a:rPr lang="en-US" sz="1200" i="1" dirty="0" err="1">
                <a:solidFill>
                  <a:srgbClr val="FF0000"/>
                </a:solidFill>
              </a:rPr>
              <a:t>Terapan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775" y="1374990"/>
            <a:ext cx="675322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“</a:t>
            </a:r>
            <a:r>
              <a:rPr lang="en-US" sz="2400" i="1" dirty="0"/>
              <a:t>A </a:t>
            </a:r>
            <a:r>
              <a:rPr lang="en-US" sz="2400" b="1" i="1" dirty="0"/>
              <a:t>model </a:t>
            </a:r>
            <a:r>
              <a:rPr lang="en-US" sz="2400" i="1" dirty="0"/>
              <a:t>is a simplifying mapping of reality to serve a specific purpose” (</a:t>
            </a:r>
            <a:r>
              <a:rPr lang="en-US" sz="2400" i="1" dirty="0" err="1"/>
              <a:t>Stachowiak</a:t>
            </a:r>
            <a:r>
              <a:rPr lang="en-US" sz="2400" i="1" dirty="0"/>
              <a:t>: </a:t>
            </a:r>
            <a:r>
              <a:rPr lang="en-US" sz="2400" i="1" dirty="0" err="1"/>
              <a:t>Allgemeine</a:t>
            </a:r>
            <a:r>
              <a:rPr lang="en-US" sz="2400" i="1" dirty="0"/>
              <a:t> </a:t>
            </a:r>
            <a:r>
              <a:rPr lang="en-US" sz="2400" i="1" dirty="0" err="1"/>
              <a:t>Modelltheorie</a:t>
            </a:r>
            <a:r>
              <a:rPr lang="en-US" sz="2400" i="1" dirty="0"/>
              <a:t>, 1973) </a:t>
            </a:r>
          </a:p>
          <a:p>
            <a:pPr lvl="1"/>
            <a:r>
              <a:rPr lang="en-US" sz="1800" b="1" i="1" dirty="0"/>
              <a:t>Mapping: </a:t>
            </a:r>
            <a:r>
              <a:rPr lang="en-US" sz="1800" i="1" dirty="0"/>
              <a:t>representation of natural or artificial originals that can be models themselves</a:t>
            </a:r>
          </a:p>
          <a:p>
            <a:pPr lvl="1"/>
            <a:r>
              <a:rPr lang="en-US" sz="1800" b="1" i="1" dirty="0"/>
              <a:t>Simplifying: </a:t>
            </a:r>
            <a:r>
              <a:rPr lang="en-US" sz="1800" i="1" dirty="0"/>
              <a:t>only those attributes of the original that are considered relevant (abstraction)</a:t>
            </a:r>
          </a:p>
          <a:p>
            <a:pPr marL="457189" lvl="1" indent="0">
              <a:buNone/>
            </a:pPr>
            <a:r>
              <a:rPr lang="en-US" sz="1800" i="1" dirty="0"/>
              <a:t>  </a:t>
            </a:r>
            <a:r>
              <a:rPr lang="en-US" sz="1800" i="1" dirty="0">
                <a:sym typeface="Wingdings" panose="05000000000000000000" pitchFamily="2" charset="2"/>
              </a:rPr>
              <a:t></a:t>
            </a:r>
            <a:r>
              <a:rPr lang="en-US" sz="1800" i="1" dirty="0"/>
              <a:t>Models focus on specific aspects of reality and degrade or ignore the rest</a:t>
            </a:r>
          </a:p>
          <a:p>
            <a:pPr lvl="1"/>
            <a:r>
              <a:rPr lang="en-US" sz="1800" b="1" i="1" dirty="0"/>
              <a:t>Pragmatics: </a:t>
            </a:r>
            <a:r>
              <a:rPr lang="en-US" sz="1800" i="1" dirty="0"/>
              <a:t>model is used by modeler in place of original for a certain time and a certain purpose.</a:t>
            </a:r>
          </a:p>
          <a:p>
            <a:r>
              <a:rPr lang="en-US" sz="2400" dirty="0" err="1"/>
              <a:t>Sebuah</a:t>
            </a:r>
            <a:r>
              <a:rPr lang="en-US" sz="2400" dirty="0"/>
              <a:t> model </a:t>
            </a:r>
            <a:r>
              <a:rPr lang="en-US" sz="2400" dirty="0" err="1"/>
              <a:t>dapat</a:t>
            </a:r>
            <a:r>
              <a:rPr lang="en-US" sz="2400" dirty="0"/>
              <a:t> di </a:t>
            </a:r>
            <a:r>
              <a:rPr lang="en-US" sz="2400" dirty="0" err="1"/>
              <a:t>ekspresikan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symbol-symbol, </a:t>
            </a:r>
            <a:r>
              <a:rPr lang="en-US" sz="2400" dirty="0" err="1"/>
              <a:t>notasi</a:t>
            </a:r>
            <a:r>
              <a:rPr lang="en-US" sz="2400" dirty="0"/>
              <a:t> </a:t>
            </a:r>
            <a:r>
              <a:rPr lang="en-US" sz="2400" dirty="0" err="1"/>
              <a:t>matematika</a:t>
            </a:r>
            <a:r>
              <a:rPr lang="en-US" sz="2400" dirty="0"/>
              <a:t>, kata-kata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juga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, proses,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relasi</a:t>
            </a:r>
            <a:r>
              <a:rPr lang="en-US" sz="2400" dirty="0"/>
              <a:t>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entitas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Sebuah</a:t>
            </a:r>
            <a:r>
              <a:rPr lang="en-US" sz="2400" dirty="0"/>
              <a:t> model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berguna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disertai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deskripsi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memahami</a:t>
            </a:r>
            <a:r>
              <a:rPr lang="en-US" sz="2400" dirty="0"/>
              <a:t> model yang </a:t>
            </a:r>
            <a:r>
              <a:rPr lang="en-US" sz="2400" dirty="0" err="1"/>
              <a:t>kompleks</a:t>
            </a:r>
            <a:r>
              <a:rPr lang="en-US" sz="2400" dirty="0"/>
              <a:t>.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647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of Modelling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Correctness</a:t>
            </a:r>
          </a:p>
          <a:p>
            <a:pPr lvl="1"/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dimodelkan</a:t>
            </a:r>
            <a:r>
              <a:rPr lang="en-US" dirty="0"/>
              <a:t>,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aslinya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Relevance</a:t>
            </a:r>
          </a:p>
          <a:p>
            <a:pPr lvl="1"/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dimodelkan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Economic Efficiency</a:t>
            </a:r>
          </a:p>
          <a:p>
            <a:pPr lvl="1"/>
            <a:r>
              <a:rPr lang="en-US" dirty="0" err="1"/>
              <a:t>Hanya</a:t>
            </a:r>
            <a:r>
              <a:rPr lang="en-US" dirty="0"/>
              <a:t> focus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/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dimodelkan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dipusingkan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atribut-atribut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inti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dimodelkan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Clarity</a:t>
            </a:r>
          </a:p>
          <a:p>
            <a:pPr lvl="1"/>
            <a:r>
              <a:rPr lang="en-US" dirty="0"/>
              <a:t>Model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dipahami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stakeholder yang </a:t>
            </a:r>
            <a:r>
              <a:rPr lang="en-US" dirty="0" err="1"/>
              <a:t>terlibat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Comparability</a:t>
            </a:r>
          </a:p>
          <a:p>
            <a:pPr lvl="1"/>
            <a:r>
              <a:rPr lang="en-US" dirty="0" err="1"/>
              <a:t>Gunakan</a:t>
            </a:r>
            <a:r>
              <a:rPr lang="en-US" dirty="0"/>
              <a:t> mapping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Systematic Design </a:t>
            </a:r>
          </a:p>
          <a:p>
            <a:pPr lvl="1"/>
            <a:r>
              <a:rPr lang="en-US" dirty="0" err="1"/>
              <a:t>Memodelkan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/</a:t>
            </a:r>
            <a:r>
              <a:rPr lang="en-US" dirty="0" err="1"/>
              <a:t>terurut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4601" y="6599238"/>
            <a:ext cx="80383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err="1">
                <a:solidFill>
                  <a:srgbClr val="292934"/>
                </a:solidFill>
                <a:latin typeface="Arial" panose="020B0604020202020204" pitchFamily="34" charset="0"/>
              </a:rPr>
              <a:t>Schütte</a:t>
            </a:r>
            <a:r>
              <a:rPr lang="en-US" sz="1100" i="1" dirty="0">
                <a:solidFill>
                  <a:srgbClr val="292934"/>
                </a:solidFill>
                <a:latin typeface="Arial" panose="020B0604020202020204" pitchFamily="34" charset="0"/>
              </a:rPr>
              <a:t>, </a:t>
            </a:r>
            <a:r>
              <a:rPr lang="en-US" sz="1100" i="1" dirty="0" err="1">
                <a:solidFill>
                  <a:srgbClr val="292934"/>
                </a:solidFill>
                <a:latin typeface="Arial" panose="020B0604020202020204" pitchFamily="34" charset="0"/>
              </a:rPr>
              <a:t>Rotthowe</a:t>
            </a:r>
            <a:r>
              <a:rPr lang="en-US" sz="1100" i="1" dirty="0">
                <a:solidFill>
                  <a:srgbClr val="292934"/>
                </a:solidFill>
                <a:latin typeface="Arial" panose="020B0604020202020204" pitchFamily="34" charset="0"/>
              </a:rPr>
              <a:t>: The Guidelines of Modeling - An Approach to Enhance the Quality in Information Models, 1998</a:t>
            </a:r>
            <a:r>
              <a:rPr lang="en-US" sz="1100" dirty="0"/>
              <a:t> </a:t>
            </a:r>
            <a:br>
              <a:rPr lang="en-US" sz="1100" dirty="0"/>
            </a:b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1878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Model-1    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347787"/>
            <a:ext cx="8571676" cy="52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4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Model-1     (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kenyataan</a:t>
            </a:r>
            <a:r>
              <a:rPr lang="en-US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336" y="1347379"/>
            <a:ext cx="6426167" cy="55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/>
              <a:t>Pemodelan</a:t>
            </a:r>
            <a:r>
              <a:rPr lang="en-US" sz="1600" dirty="0"/>
              <a:t> proses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sarana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merepresentasikan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aktivitas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bisnis</a:t>
            </a:r>
            <a:r>
              <a:rPr lang="en-US" sz="1600" b="1" dirty="0">
                <a:solidFill>
                  <a:srgbClr val="C00000"/>
                </a:solidFill>
              </a:rPr>
              <a:t>, </a:t>
            </a:r>
            <a:r>
              <a:rPr lang="en-US" sz="1600" b="1" dirty="0" err="1">
                <a:solidFill>
                  <a:srgbClr val="C00000"/>
                </a:solidFill>
              </a:rPr>
              <a:t>arus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informasi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dan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logika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keputusan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 err="1"/>
              <a:t>dalam</a:t>
            </a:r>
            <a:r>
              <a:rPr lang="en-US" sz="1600" dirty="0"/>
              <a:t> proses </a:t>
            </a:r>
            <a:r>
              <a:rPr lang="en-US" sz="1600" dirty="0" err="1"/>
              <a:t>bisnis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kekuatan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visualisasi</a:t>
            </a:r>
            <a:r>
              <a:rPr lang="en-US" sz="1600" dirty="0"/>
              <a:t>,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mengkomunikasikan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proses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yang </a:t>
            </a:r>
            <a:r>
              <a:rPr lang="en-US" sz="1600" dirty="0" err="1"/>
              <a:t>tercakup</a:t>
            </a:r>
            <a:r>
              <a:rPr lang="en-US" sz="1600" dirty="0"/>
              <a:t> di </a:t>
            </a:r>
            <a:r>
              <a:rPr lang="en-US" sz="1600" dirty="0" err="1"/>
              <a:t>dalam</a:t>
            </a:r>
            <a:r>
              <a:rPr lang="en-US" sz="1600" dirty="0"/>
              <a:t> / di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orang-orang yang </a:t>
            </a:r>
            <a:r>
              <a:rPr lang="en-US" sz="1600" dirty="0" err="1"/>
              <a:t>membaca</a:t>
            </a:r>
            <a:r>
              <a:rPr lang="en-US" sz="1600" dirty="0"/>
              <a:t> model </a:t>
            </a:r>
            <a:r>
              <a:rPr lang="en-US" sz="1600" dirty="0" err="1"/>
              <a:t>atau</a:t>
            </a:r>
            <a:r>
              <a:rPr lang="en-US" sz="1600" dirty="0"/>
              <a:t> orang-orang yang </a:t>
            </a:r>
            <a:r>
              <a:rPr lang="en-US" sz="1600" dirty="0" err="1"/>
              <a:t>menciptakannya</a:t>
            </a:r>
            <a:r>
              <a:rPr lang="en-US" sz="16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Model </a:t>
            </a:r>
            <a:r>
              <a:rPr lang="en-US" sz="1600" b="1" dirty="0" err="1">
                <a:solidFill>
                  <a:srgbClr val="C00000"/>
                </a:solidFill>
              </a:rPr>
              <a:t>mengeksternalisasikan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pengetahuan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b="1" dirty="0" err="1">
                <a:solidFill>
                  <a:srgbClr val="C00000"/>
                </a:solidFill>
              </a:rPr>
              <a:t>bisnis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maksud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menyetujui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mengikat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pemangku</a:t>
            </a:r>
            <a:r>
              <a:rPr lang="en-US" sz="1600" dirty="0"/>
              <a:t> </a:t>
            </a:r>
            <a:r>
              <a:rPr lang="en-US" sz="1600" dirty="0" err="1"/>
              <a:t>kepentingan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representasi</a:t>
            </a:r>
            <a:r>
              <a:rPr lang="en-US" sz="1600" dirty="0"/>
              <a:t> yang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tercermin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informasinya</a:t>
            </a: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1600" dirty="0"/>
              <a:t>Model </a:t>
            </a:r>
            <a:r>
              <a:rPr lang="en-US" sz="1600" dirty="0" err="1"/>
              <a:t>menggambarkan</a:t>
            </a:r>
            <a:r>
              <a:rPr lang="en-US" sz="1600" dirty="0"/>
              <a:t> </a:t>
            </a:r>
            <a:r>
              <a:rPr lang="en-US" sz="1600" b="1" dirty="0"/>
              <a:t>multiple granularity levels</a:t>
            </a:r>
            <a:r>
              <a:rPr lang="en-US" sz="1600" dirty="0"/>
              <a:t>: </a:t>
            </a:r>
            <a:r>
              <a:rPr lang="en-US" sz="1600" i="1" dirty="0"/>
              <a:t>from simple depiction of the workflow to simulation and execution.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Model </a:t>
            </a:r>
            <a:r>
              <a:rPr lang="en-US" sz="1600" b="1" dirty="0"/>
              <a:t>addresses complexity </a:t>
            </a:r>
            <a:r>
              <a:rPr lang="en-US" sz="1600" i="1" dirty="0"/>
              <a:t>by emphasizing on specific aspects and by reusing models.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Agar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mencapai</a:t>
            </a:r>
            <a:r>
              <a:rPr lang="en-US" sz="1600" dirty="0"/>
              <a:t> </a:t>
            </a:r>
            <a:r>
              <a:rPr lang="en-US" sz="1600" b="1" dirty="0"/>
              <a:t>common understanding </a:t>
            </a:r>
            <a:r>
              <a:rPr lang="en-US" sz="1600" dirty="0"/>
              <a:t>of </a:t>
            </a:r>
            <a:r>
              <a:rPr lang="en-US" sz="1600" i="1" dirty="0"/>
              <a:t>business knowledge between an organization and IT experts and thus drives the design and implementation of software systems</a:t>
            </a:r>
            <a:r>
              <a:rPr lang="en-US" sz="1600" dirty="0"/>
              <a:t>. </a:t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004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Dynamic Model Types.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model yang </a:t>
            </a:r>
            <a:r>
              <a:rPr lang="en-US" dirty="0" err="1"/>
              <a:t>menunjukkan</a:t>
            </a:r>
            <a:r>
              <a:rPr lang="en-US" dirty="0"/>
              <a:t> proses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kronologis</a:t>
            </a:r>
            <a:r>
              <a:rPr lang="en-US" dirty="0"/>
              <a:t>,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tipe</a:t>
            </a:r>
            <a:r>
              <a:rPr lang="en-US" dirty="0"/>
              <a:t> model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"</a:t>
            </a:r>
            <a:r>
              <a:rPr lang="en-US" dirty="0" err="1"/>
              <a:t>tipe</a:t>
            </a:r>
            <a:r>
              <a:rPr lang="en-US" dirty="0"/>
              <a:t> model </a:t>
            </a:r>
            <a:r>
              <a:rPr lang="en-US" dirty="0" err="1"/>
              <a:t>dinamis</a:t>
            </a:r>
            <a:r>
              <a:rPr lang="en-US" dirty="0"/>
              <a:t> ". </a:t>
            </a:r>
          </a:p>
          <a:p>
            <a:pPr lvl="1"/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model yang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proses (</a:t>
            </a:r>
            <a:r>
              <a:rPr lang="en-US" dirty="0" err="1"/>
              <a:t>seperti</a:t>
            </a:r>
            <a:r>
              <a:rPr lang="en-US" dirty="0"/>
              <a:t> Event Driven Process Chains </a:t>
            </a:r>
            <a:r>
              <a:rPr lang="en-US" dirty="0" err="1"/>
              <a:t>atau</a:t>
            </a:r>
            <a:r>
              <a:rPr lang="en-US" dirty="0"/>
              <a:t> Value Added Chain Diagram)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tipe</a:t>
            </a:r>
            <a:r>
              <a:rPr lang="en-US" dirty="0"/>
              <a:t> model </a:t>
            </a:r>
            <a:r>
              <a:rPr lang="en-US" dirty="0" err="1"/>
              <a:t>dinamis</a:t>
            </a:r>
            <a:r>
              <a:rPr lang="en-US" dirty="0"/>
              <a:t>.</a:t>
            </a:r>
          </a:p>
          <a:p>
            <a:r>
              <a:rPr lang="en-US" b="1" dirty="0"/>
              <a:t>Static Model Types. </a:t>
            </a:r>
            <a:r>
              <a:rPr lang="en-US" dirty="0" err="1"/>
              <a:t>Tipe</a:t>
            </a:r>
            <a:r>
              <a:rPr lang="en-US" dirty="0"/>
              <a:t> model </a:t>
            </a:r>
            <a:r>
              <a:rPr lang="en-US" dirty="0" err="1"/>
              <a:t>statis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.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04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/>
              <a:t>Business Process Modelling addresses</a:t>
            </a:r>
            <a:br>
              <a:rPr lang="en-US" sz="3600" i="1" dirty="0"/>
            </a:br>
            <a:r>
              <a:rPr lang="en-US" sz="3600" i="1" dirty="0"/>
              <a:t>questions like…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What…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99" y="2424112"/>
            <a:ext cx="5330746" cy="4433888"/>
          </a:xfrm>
        </p:spPr>
        <p:txBody>
          <a:bodyPr>
            <a:noAutofit/>
          </a:bodyPr>
          <a:lstStyle/>
          <a:p>
            <a:r>
              <a:rPr lang="en-US" sz="2200" i="1" dirty="0" err="1"/>
              <a:t>Apakah</a:t>
            </a:r>
            <a:r>
              <a:rPr lang="en-US" sz="2200" i="1" dirty="0"/>
              <a:t> model </a:t>
            </a:r>
            <a:r>
              <a:rPr lang="en-US" sz="2200" i="1" dirty="0" err="1"/>
              <a:t>mewakili</a:t>
            </a:r>
            <a:r>
              <a:rPr lang="en-US" sz="2200" i="1" dirty="0"/>
              <a:t> </a:t>
            </a:r>
            <a:r>
              <a:rPr lang="en-US" sz="2200" i="1" dirty="0" err="1"/>
              <a:t>suatu</a:t>
            </a:r>
            <a:r>
              <a:rPr lang="en-US" sz="2200" i="1" dirty="0"/>
              <a:t> proses yang </a:t>
            </a:r>
            <a:r>
              <a:rPr lang="en-US" sz="2200" i="1" dirty="0" err="1"/>
              <a:t>pada</a:t>
            </a:r>
            <a:r>
              <a:rPr lang="en-US" sz="2200" i="1" dirty="0"/>
              <a:t> </a:t>
            </a:r>
            <a:r>
              <a:rPr lang="en-US" sz="2200" i="1" dirty="0" err="1"/>
              <a:t>akhirnya</a:t>
            </a:r>
            <a:r>
              <a:rPr lang="en-US" sz="2200" i="1" dirty="0"/>
              <a:t> </a:t>
            </a:r>
            <a:r>
              <a:rPr lang="en-US" sz="2200" i="1" dirty="0" err="1"/>
              <a:t>menggambarkan</a:t>
            </a:r>
            <a:r>
              <a:rPr lang="en-US" sz="2200" i="1" dirty="0"/>
              <a:t> </a:t>
            </a:r>
            <a:r>
              <a:rPr lang="en-US" sz="2200" i="1" dirty="0" err="1"/>
              <a:t>kehidupan</a:t>
            </a:r>
            <a:r>
              <a:rPr lang="en-US" sz="2200" i="1" dirty="0"/>
              <a:t> </a:t>
            </a:r>
            <a:r>
              <a:rPr lang="en-US" sz="2200" i="1" dirty="0" err="1"/>
              <a:t>nyata</a:t>
            </a:r>
            <a:r>
              <a:rPr lang="en-US" sz="2200" i="1" dirty="0"/>
              <a:t>?</a:t>
            </a:r>
          </a:p>
          <a:p>
            <a:r>
              <a:rPr lang="en-US" sz="2200" i="1" dirty="0" err="1"/>
              <a:t>Bagaimana</a:t>
            </a:r>
            <a:r>
              <a:rPr lang="en-US" sz="2200" i="1" dirty="0"/>
              <a:t> </a:t>
            </a:r>
            <a:r>
              <a:rPr lang="en-US" sz="2200" i="1" dirty="0" err="1"/>
              <a:t>semua</a:t>
            </a:r>
            <a:r>
              <a:rPr lang="en-US" sz="2200" i="1" dirty="0"/>
              <a:t> </a:t>
            </a:r>
            <a:r>
              <a:rPr lang="en-US" sz="2200" i="1" dirty="0" err="1"/>
              <a:t>informasi</a:t>
            </a:r>
            <a:r>
              <a:rPr lang="en-US" sz="2200" i="1" dirty="0"/>
              <a:t> </a:t>
            </a:r>
            <a:r>
              <a:rPr lang="en-US" sz="2200" i="1" dirty="0" err="1"/>
              <a:t>saling</a:t>
            </a:r>
            <a:r>
              <a:rPr lang="en-US" sz="2200" i="1" dirty="0"/>
              <a:t> </a:t>
            </a:r>
            <a:r>
              <a:rPr lang="en-US" sz="2200" i="1" dirty="0" err="1"/>
              <a:t>berhubungan</a:t>
            </a:r>
            <a:r>
              <a:rPr lang="en-US" sz="2200" i="1" dirty="0"/>
              <a:t>?</a:t>
            </a:r>
          </a:p>
          <a:p>
            <a:r>
              <a:rPr lang="en-US" sz="2200" i="1" dirty="0" err="1"/>
              <a:t>Bagaimana</a:t>
            </a:r>
            <a:r>
              <a:rPr lang="en-US" sz="2200" i="1" dirty="0"/>
              <a:t> </a:t>
            </a:r>
            <a:r>
              <a:rPr lang="en-US" sz="2200" i="1" dirty="0" err="1"/>
              <a:t>kita</a:t>
            </a:r>
            <a:r>
              <a:rPr lang="en-US" sz="2200" i="1" dirty="0"/>
              <a:t> </a:t>
            </a:r>
            <a:r>
              <a:rPr lang="en-US" sz="2200" i="1" dirty="0" err="1"/>
              <a:t>mengetahui</a:t>
            </a:r>
            <a:r>
              <a:rPr lang="en-US" sz="2200" i="1" dirty="0"/>
              <a:t> </a:t>
            </a:r>
            <a:r>
              <a:rPr lang="en-US" sz="2200" i="1" dirty="0" err="1"/>
              <a:t>mana</a:t>
            </a:r>
            <a:r>
              <a:rPr lang="en-US" sz="2200" i="1" dirty="0"/>
              <a:t> </a:t>
            </a:r>
            <a:r>
              <a:rPr lang="en-US" sz="2200" i="1" dirty="0" err="1"/>
              <a:t>persyaratan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tanggung</a:t>
            </a:r>
            <a:r>
              <a:rPr lang="en-US" sz="2200" i="1" dirty="0"/>
              <a:t> </a:t>
            </a:r>
            <a:r>
              <a:rPr lang="en-US" sz="2200" i="1" dirty="0" err="1"/>
              <a:t>jawab</a:t>
            </a:r>
            <a:r>
              <a:rPr lang="en-US" sz="2200" i="1" dirty="0"/>
              <a:t> </a:t>
            </a:r>
            <a:r>
              <a:rPr lang="en-US" sz="2200" i="1" dirty="0" err="1"/>
              <a:t>dalam</a:t>
            </a:r>
            <a:r>
              <a:rPr lang="en-US" sz="2200" i="1" dirty="0"/>
              <a:t> proses?</a:t>
            </a:r>
          </a:p>
          <a:p>
            <a:r>
              <a:rPr lang="en-US" sz="2200" i="1" dirty="0" err="1"/>
              <a:t>Bagaimana</a:t>
            </a:r>
            <a:r>
              <a:rPr lang="en-US" sz="2200" i="1" dirty="0"/>
              <a:t> </a:t>
            </a:r>
            <a:r>
              <a:rPr lang="en-US" sz="2200" i="1" dirty="0" err="1"/>
              <a:t>kita</a:t>
            </a:r>
            <a:r>
              <a:rPr lang="en-US" sz="2200" i="1" dirty="0"/>
              <a:t> </a:t>
            </a:r>
            <a:r>
              <a:rPr lang="en-US" sz="2200" i="1" dirty="0" err="1"/>
              <a:t>bisa</a:t>
            </a:r>
            <a:r>
              <a:rPr lang="en-US" sz="2200" i="1" dirty="0"/>
              <a:t> </a:t>
            </a:r>
            <a:r>
              <a:rPr lang="en-US" sz="2200" i="1" dirty="0" err="1"/>
              <a:t>yakin</a:t>
            </a:r>
            <a:r>
              <a:rPr lang="en-US" sz="2200" i="1" dirty="0"/>
              <a:t> </a:t>
            </a:r>
            <a:r>
              <a:rPr lang="en-US" sz="2200" i="1" dirty="0" err="1"/>
              <a:t>bahwa</a:t>
            </a:r>
            <a:r>
              <a:rPr lang="en-US" sz="2200" i="1" dirty="0"/>
              <a:t> </a:t>
            </a:r>
            <a:r>
              <a:rPr lang="en-US" sz="2200" i="1" dirty="0" err="1"/>
              <a:t>aliran</a:t>
            </a:r>
            <a:r>
              <a:rPr lang="en-US" sz="2200" i="1" dirty="0"/>
              <a:t> </a:t>
            </a:r>
            <a:r>
              <a:rPr lang="en-US" sz="2200" i="1" dirty="0" err="1"/>
              <a:t>aktivitas</a:t>
            </a:r>
            <a:r>
              <a:rPr lang="en-US" sz="2200" i="1" dirty="0"/>
              <a:t> </a:t>
            </a:r>
            <a:r>
              <a:rPr lang="en-US" sz="2200" i="1" dirty="0" err="1"/>
              <a:t>didefinisikan</a:t>
            </a:r>
            <a:r>
              <a:rPr lang="en-US" sz="2200" i="1" dirty="0"/>
              <a:t> </a:t>
            </a:r>
            <a:r>
              <a:rPr lang="en-US" sz="2200" i="1" dirty="0" err="1"/>
              <a:t>dengan</a:t>
            </a:r>
            <a:r>
              <a:rPr lang="en-US" sz="2200" i="1" dirty="0"/>
              <a:t> </a:t>
            </a:r>
            <a:r>
              <a:rPr lang="en-US" sz="2200" i="1" dirty="0" err="1"/>
              <a:t>benar</a:t>
            </a:r>
            <a:r>
              <a:rPr lang="en-US" sz="2200" i="1" dirty="0"/>
              <a:t>?</a:t>
            </a:r>
          </a:p>
          <a:p>
            <a:r>
              <a:rPr lang="en-US" sz="2200" i="1" dirty="0" err="1"/>
              <a:t>Seberapa</a:t>
            </a:r>
            <a:r>
              <a:rPr lang="en-US" sz="2200" i="1" dirty="0"/>
              <a:t> </a:t>
            </a:r>
            <a:r>
              <a:rPr lang="en-US" sz="2200" i="1" dirty="0" err="1"/>
              <a:t>penting</a:t>
            </a:r>
            <a:r>
              <a:rPr lang="en-US" sz="2200" i="1" dirty="0"/>
              <a:t> </a:t>
            </a:r>
            <a:r>
              <a:rPr lang="en-US" sz="2200" i="1" dirty="0" err="1"/>
              <a:t>suatu</a:t>
            </a:r>
            <a:r>
              <a:rPr lang="en-US" sz="2200" i="1" dirty="0"/>
              <a:t> </a:t>
            </a:r>
            <a:r>
              <a:rPr lang="en-US" sz="2200" i="1" dirty="0" err="1"/>
              <a:t>kegiatan</a:t>
            </a:r>
            <a:r>
              <a:rPr lang="en-US" sz="2200" i="1" dirty="0"/>
              <a:t> </a:t>
            </a:r>
            <a:r>
              <a:rPr lang="en-US" sz="2200" i="1" dirty="0" err="1"/>
              <a:t>dan</a:t>
            </a:r>
            <a:r>
              <a:rPr lang="en-US" sz="2200" i="1" dirty="0"/>
              <a:t> </a:t>
            </a:r>
            <a:r>
              <a:rPr lang="en-US" sz="2200" i="1" dirty="0" err="1"/>
              <a:t>bagaimana</a:t>
            </a:r>
            <a:r>
              <a:rPr lang="en-US" sz="2200" i="1" dirty="0"/>
              <a:t> </a:t>
            </a:r>
            <a:r>
              <a:rPr lang="en-US" sz="2200" i="1" dirty="0" err="1"/>
              <a:t>hal</a:t>
            </a:r>
            <a:r>
              <a:rPr lang="en-US" sz="2200" i="1" dirty="0"/>
              <a:t> </a:t>
            </a:r>
            <a:r>
              <a:rPr lang="en-US" sz="2200" i="1" dirty="0" err="1"/>
              <a:t>itu</a:t>
            </a:r>
            <a:r>
              <a:rPr lang="en-US" sz="2200" i="1" dirty="0"/>
              <a:t> </a:t>
            </a:r>
            <a:r>
              <a:rPr lang="en-US" sz="2200" i="1" dirty="0" err="1"/>
              <a:t>dilaksanakan</a:t>
            </a:r>
            <a:r>
              <a:rPr lang="en-US" sz="2200" i="1" dirty="0"/>
              <a:t> </a:t>
            </a:r>
            <a:r>
              <a:rPr lang="en-US" sz="2200" i="1" dirty="0" err="1"/>
              <a:t>secara</a:t>
            </a:r>
            <a:r>
              <a:rPr lang="en-US" sz="2200" i="1" dirty="0"/>
              <a:t> </a:t>
            </a:r>
            <a:r>
              <a:rPr lang="en-US" sz="2200" i="1" dirty="0" err="1"/>
              <a:t>efisien</a:t>
            </a:r>
            <a:r>
              <a:rPr lang="en-US" sz="2200" i="1" dirty="0"/>
              <a:t>?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1685" y="1600200"/>
            <a:ext cx="4919472" cy="823912"/>
          </a:xfrm>
        </p:spPr>
        <p:txBody>
          <a:bodyPr/>
          <a:lstStyle/>
          <a:p>
            <a:r>
              <a:rPr lang="en-US" i="1" dirty="0"/>
              <a:t>How…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5645" y="2424112"/>
            <a:ext cx="5451552" cy="44338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Memperhatikan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parameter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mensimulasikan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</a:t>
            </a:r>
            <a:r>
              <a:rPr lang="en-US" i="1" dirty="0" err="1"/>
              <a:t>alternatif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Menggambarkan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memodelkan</a:t>
            </a:r>
            <a:r>
              <a:rPr lang="en-US" i="1" dirty="0"/>
              <a:t> </a:t>
            </a:r>
            <a:r>
              <a:rPr lang="en-US" i="1" dirty="0" err="1"/>
              <a:t>korelasinya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Menjelaskan</a:t>
            </a:r>
            <a:r>
              <a:rPr lang="en-US" i="1" dirty="0"/>
              <a:t> </a:t>
            </a:r>
            <a:r>
              <a:rPr lang="en-US" i="1" dirty="0" err="1"/>
              <a:t>sumber</a:t>
            </a:r>
            <a:r>
              <a:rPr lang="en-US" i="1" dirty="0"/>
              <a:t> </a:t>
            </a:r>
            <a:r>
              <a:rPr lang="en-US" i="1" dirty="0" err="1"/>
              <a:t>daya</a:t>
            </a:r>
            <a:r>
              <a:rPr lang="en-US" i="1" dirty="0"/>
              <a:t> yang </a:t>
            </a:r>
            <a:r>
              <a:rPr lang="en-US" i="1" dirty="0" err="1"/>
              <a:t>dibutuhkan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peran</a:t>
            </a:r>
            <a:r>
              <a:rPr lang="en-US" i="1" dirty="0"/>
              <a:t> yang </a:t>
            </a:r>
            <a:r>
              <a:rPr lang="en-US" i="1" dirty="0" err="1"/>
              <a:t>sesuai</a:t>
            </a:r>
            <a:r>
              <a:rPr lang="en-US" i="1" dirty="0"/>
              <a:t> </a:t>
            </a:r>
            <a:r>
              <a:rPr lang="en-US" i="1" dirty="0" err="1"/>
              <a:t>ditugaskan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Menggabungkan</a:t>
            </a:r>
            <a:r>
              <a:rPr lang="en-US" i="1" dirty="0"/>
              <a:t> </a:t>
            </a:r>
            <a:r>
              <a:rPr lang="en-US" i="1" dirty="0" err="1"/>
              <a:t>aturan</a:t>
            </a:r>
            <a:r>
              <a:rPr lang="en-US" i="1" dirty="0"/>
              <a:t> </a:t>
            </a:r>
            <a:r>
              <a:rPr lang="en-US" i="1" dirty="0" err="1"/>
              <a:t>bisnis</a:t>
            </a:r>
            <a:r>
              <a:rPr lang="en-US" i="1" dirty="0"/>
              <a:t>, </a:t>
            </a:r>
            <a:r>
              <a:rPr lang="en-US" i="1" dirty="0" err="1"/>
              <a:t>persyaratan</a:t>
            </a:r>
            <a:r>
              <a:rPr lang="en-US" i="1" dirty="0"/>
              <a:t> </a:t>
            </a:r>
            <a:r>
              <a:rPr lang="en-US" i="1" dirty="0" err="1"/>
              <a:t>kerangka</a:t>
            </a:r>
            <a:r>
              <a:rPr lang="en-US" i="1" dirty="0"/>
              <a:t> </a:t>
            </a:r>
            <a:r>
              <a:rPr lang="en-US" i="1" dirty="0" err="1"/>
              <a:t>hukum</a:t>
            </a:r>
            <a:r>
              <a:rPr lang="en-US" i="1" dirty="0"/>
              <a:t>,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semua</a:t>
            </a:r>
            <a:r>
              <a:rPr lang="en-US" i="1" dirty="0"/>
              <a:t> </a:t>
            </a:r>
            <a:r>
              <a:rPr lang="en-US" i="1" dirty="0" err="1"/>
              <a:t>informasi</a:t>
            </a:r>
            <a:r>
              <a:rPr lang="en-US" i="1" dirty="0"/>
              <a:t> yang </a:t>
            </a:r>
            <a:r>
              <a:rPr lang="en-US" i="1" dirty="0" err="1"/>
              <a:t>mendukung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</a:t>
            </a:r>
            <a:r>
              <a:rPr lang="en-US" i="1" dirty="0" err="1"/>
              <a:t>menjelaskan</a:t>
            </a:r>
            <a:r>
              <a:rPr lang="en-US" i="1" dirty="0"/>
              <a:t> </a:t>
            </a:r>
            <a:r>
              <a:rPr lang="en-US" i="1" dirty="0" err="1"/>
              <a:t>mengapa</a:t>
            </a:r>
            <a:r>
              <a:rPr lang="en-US" i="1" dirty="0"/>
              <a:t> </a:t>
            </a:r>
            <a:r>
              <a:rPr lang="en-US" i="1" dirty="0" err="1"/>
              <a:t>semuanya</a:t>
            </a:r>
            <a:r>
              <a:rPr lang="en-US" i="1" dirty="0"/>
              <a:t> </a:t>
            </a:r>
            <a:r>
              <a:rPr lang="en-US" i="1" dirty="0" err="1"/>
              <a:t>terjadi</a:t>
            </a:r>
            <a:endParaRPr lang="en-US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 err="1"/>
              <a:t>Menentukan</a:t>
            </a:r>
            <a:r>
              <a:rPr lang="en-US" i="1" dirty="0"/>
              <a:t> </a:t>
            </a:r>
            <a:r>
              <a:rPr lang="en-US" i="1" dirty="0" err="1"/>
              <a:t>prioritas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secara</a:t>
            </a:r>
            <a:r>
              <a:rPr lang="en-US" i="1" dirty="0"/>
              <a:t> </a:t>
            </a:r>
            <a:r>
              <a:rPr lang="en-US" i="1" dirty="0" err="1"/>
              <a:t>cerdas</a:t>
            </a:r>
            <a:r>
              <a:rPr lang="en-US" i="1" dirty="0"/>
              <a:t> </a:t>
            </a:r>
            <a:r>
              <a:rPr lang="en-US" i="1" dirty="0" err="1"/>
              <a:t>mengarahkan</a:t>
            </a:r>
            <a:r>
              <a:rPr lang="en-US" i="1" dirty="0"/>
              <a:t> "</a:t>
            </a:r>
            <a:r>
              <a:rPr lang="en-US" i="1" dirty="0" err="1"/>
              <a:t>lalu</a:t>
            </a:r>
            <a:r>
              <a:rPr lang="en-US" i="1" dirty="0"/>
              <a:t> </a:t>
            </a:r>
            <a:r>
              <a:rPr lang="en-US" i="1" dirty="0" err="1"/>
              <a:t>lintas</a:t>
            </a:r>
            <a:r>
              <a:rPr lang="en-US" i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85180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Teknik-Teknik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7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519207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2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 dirty="0"/>
              <a:t>Flowchart </a:t>
            </a:r>
            <a:r>
              <a:rPr lang="en-US" altLang="id-ID" dirty="0" err="1"/>
              <a:t>digunakan</a:t>
            </a:r>
            <a:r>
              <a:rPr lang="en-US" altLang="id-ID" dirty="0"/>
              <a:t>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umumnya</a:t>
            </a:r>
            <a:r>
              <a:rPr lang="en-US" altLang="id-ID" dirty="0"/>
              <a:t> </a:t>
            </a:r>
            <a:r>
              <a:rPr lang="en-US" altLang="id-ID" dirty="0" err="1"/>
              <a:t>lebih</a:t>
            </a:r>
            <a:r>
              <a:rPr lang="en-US" altLang="id-ID" dirty="0"/>
              <a:t> </a:t>
            </a:r>
            <a:r>
              <a:rPr lang="en-US" altLang="id-ID" dirty="0" err="1"/>
              <a:t>mudah</a:t>
            </a:r>
            <a:r>
              <a:rPr lang="en-US" altLang="id-ID" dirty="0"/>
              <a:t> </a:t>
            </a:r>
            <a:r>
              <a:rPr lang="en-US" altLang="id-ID" dirty="0" err="1"/>
              <a:t>memahami</a:t>
            </a:r>
            <a:r>
              <a:rPr lang="en-US" altLang="id-ID" dirty="0"/>
              <a:t> </a:t>
            </a:r>
            <a:r>
              <a:rPr lang="en-US" altLang="id-ID" dirty="0" err="1"/>
              <a:t>sesuatu</a:t>
            </a:r>
            <a:r>
              <a:rPr lang="en-US" altLang="id-ID" dirty="0"/>
              <a:t> yang </a:t>
            </a:r>
            <a:r>
              <a:rPr lang="en-US" altLang="id-ID" dirty="0" err="1"/>
              <a:t>ditampilkan</a:t>
            </a:r>
            <a:r>
              <a:rPr lang="en-US" altLang="id-ID" dirty="0"/>
              <a:t> </a:t>
            </a:r>
            <a:r>
              <a:rPr lang="en-US" altLang="id-ID" dirty="0" err="1"/>
              <a:t>secara</a:t>
            </a:r>
            <a:r>
              <a:rPr lang="en-US" altLang="id-ID" dirty="0"/>
              <a:t> </a:t>
            </a:r>
            <a:r>
              <a:rPr lang="en-US" altLang="id-ID" dirty="0" err="1"/>
              <a:t>grafik</a:t>
            </a:r>
            <a:r>
              <a:rPr lang="en-US" altLang="id-ID" dirty="0"/>
              <a:t> </a:t>
            </a:r>
            <a:r>
              <a:rPr lang="en-US" altLang="id-ID" dirty="0" err="1"/>
              <a:t>daripada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kata-kata</a:t>
            </a:r>
          </a:p>
          <a:p>
            <a:r>
              <a:rPr lang="en-US" altLang="id-ID" dirty="0"/>
              <a:t>Ada </a:t>
            </a:r>
            <a:r>
              <a:rPr lang="en-US" altLang="id-ID" dirty="0" err="1"/>
              <a:t>berbagai</a:t>
            </a:r>
            <a:r>
              <a:rPr lang="en-US" altLang="id-ID" dirty="0"/>
              <a:t> </a:t>
            </a:r>
            <a:r>
              <a:rPr lang="en-US" altLang="id-ID" dirty="0" err="1"/>
              <a:t>cara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menggambarkan</a:t>
            </a:r>
            <a:r>
              <a:rPr lang="en-US" altLang="id-ID" dirty="0"/>
              <a:t> flowchart</a:t>
            </a:r>
            <a:r>
              <a:rPr lang="id-ID" altLang="id-ID" dirty="0"/>
              <a:t> </a:t>
            </a:r>
            <a:endParaRPr lang="en-US" altLang="id-ID" dirty="0"/>
          </a:p>
          <a:p>
            <a:r>
              <a:rPr lang="en-US" altLang="id-ID" dirty="0"/>
              <a:t>Cara paling </a:t>
            </a:r>
            <a:r>
              <a:rPr lang="en-US" altLang="id-ID" dirty="0" err="1"/>
              <a:t>sederhana</a:t>
            </a:r>
            <a:r>
              <a:rPr lang="en-US" altLang="id-ID" dirty="0"/>
              <a:t> </a:t>
            </a:r>
            <a:r>
              <a:rPr lang="en-US" altLang="id-ID" dirty="0" err="1"/>
              <a:t>adalah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simbol</a:t>
            </a:r>
            <a:r>
              <a:rPr lang="en-US" altLang="id-ID" dirty="0"/>
              <a:t> yang </a:t>
            </a:r>
            <a:r>
              <a:rPr lang="en-US" altLang="id-ID" dirty="0" err="1"/>
              <a:t>berbeda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mewakili</a:t>
            </a:r>
            <a:r>
              <a:rPr lang="en-US" altLang="id-ID" dirty="0"/>
              <a:t> </a:t>
            </a:r>
            <a:r>
              <a:rPr lang="en-US" altLang="id-ID" dirty="0" err="1"/>
              <a:t>aktivitas</a:t>
            </a:r>
            <a:r>
              <a:rPr lang="en-US" altLang="id-ID" dirty="0"/>
              <a:t>,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panah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menggambarkan</a:t>
            </a:r>
            <a:r>
              <a:rPr lang="en-US" altLang="id-ID" dirty="0"/>
              <a:t> </a:t>
            </a:r>
            <a:r>
              <a:rPr lang="en-US" altLang="id-ID" dirty="0" err="1"/>
              <a:t>hubungan</a:t>
            </a:r>
            <a:r>
              <a:rPr lang="en-US" altLang="id-ID" dirty="0"/>
              <a:t> </a:t>
            </a:r>
            <a:r>
              <a:rPr lang="en-US" altLang="id-ID" dirty="0" err="1"/>
              <a:t>antar</a:t>
            </a:r>
            <a:r>
              <a:rPr lang="en-US" altLang="id-ID" dirty="0"/>
              <a:t> </a:t>
            </a:r>
            <a:r>
              <a:rPr lang="en-US" altLang="id-ID" dirty="0" err="1"/>
              <a:t>aktivitas</a:t>
            </a:r>
            <a:endParaRPr lang="en-US" altLang="id-I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21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97407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344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Simbol2 </a:t>
            </a:r>
            <a:r>
              <a:rPr lang="en-US" dirty="0" err="1"/>
              <a:t>dasar</a:t>
            </a:r>
            <a:r>
              <a:rPr lang="en-US" dirty="0"/>
              <a:t> Flowchart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78263" y="1727200"/>
            <a:ext cx="1366837" cy="431800"/>
          </a:xfrm>
          <a:prstGeom prst="flowChartAlternateProcess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41949" y="1674813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 dirty="0">
                <a:latin typeface="Arial" panose="020B0604020202020204" pitchFamily="34" charset="0"/>
              </a:rPr>
              <a:t>Start </a:t>
            </a:r>
            <a:r>
              <a:rPr lang="en-US" altLang="id-ID" dirty="0" err="1">
                <a:latin typeface="Arial" panose="020B0604020202020204" pitchFamily="34" charset="0"/>
              </a:rPr>
              <a:t>atau</a:t>
            </a:r>
            <a:r>
              <a:rPr lang="en-US" altLang="id-ID" dirty="0">
                <a:latin typeface="Arial" panose="020B0604020202020204" pitchFamily="34" charset="0"/>
              </a:rPr>
              <a:t> finished point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949700" y="2446337"/>
            <a:ext cx="1223963" cy="431800"/>
          </a:xfrm>
          <a:prstGeom prst="flowChartProcess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513387" y="2393950"/>
            <a:ext cx="280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Step atau aktivitas proses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21138" y="3095626"/>
            <a:ext cx="1081087" cy="503237"/>
          </a:xfrm>
          <a:prstGeom prst="diamond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513387" y="3043238"/>
            <a:ext cx="161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Decision point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022724" y="3887787"/>
            <a:ext cx="1079500" cy="503238"/>
          </a:xfrm>
          <a:prstGeom prst="flowChartInputOutpu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41949" y="3835400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Input/output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4094162" y="4678363"/>
            <a:ext cx="1008062" cy="504825"/>
          </a:xfrm>
          <a:prstGeom prst="flowChartDocumen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513387" y="4627563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altLang="id-ID">
                <a:latin typeface="Arial" panose="020B0604020202020204" pitchFamily="34" charset="0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291896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Flowchart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52" y="1376999"/>
            <a:ext cx="3302933" cy="548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30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 err="1"/>
              <a:t>Contoh</a:t>
            </a:r>
            <a:r>
              <a:rPr lang="en-US" altLang="id-ID" dirty="0"/>
              <a:t> </a:t>
            </a:r>
            <a:r>
              <a:rPr lang="en-US" altLang="id-ID" dirty="0" err="1"/>
              <a:t>Kasus</a:t>
            </a:r>
            <a:r>
              <a:rPr lang="en-US" altLang="id-ID" dirty="0"/>
              <a:t>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altLang="id-ID" dirty="0" err="1"/>
              <a:t>Sekelompok</a:t>
            </a:r>
            <a:r>
              <a:rPr lang="en-US" altLang="id-ID" dirty="0"/>
              <a:t> </a:t>
            </a:r>
            <a:r>
              <a:rPr lang="en-US" altLang="id-ID" dirty="0" err="1"/>
              <a:t>sekertaris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bagian</a:t>
            </a:r>
            <a:r>
              <a:rPr lang="en-US" altLang="id-ID" dirty="0"/>
              <a:t> public office </a:t>
            </a:r>
            <a:r>
              <a:rPr lang="en-US" altLang="id-ID" dirty="0" err="1"/>
              <a:t>sebuah</a:t>
            </a:r>
            <a:r>
              <a:rPr lang="en-US" altLang="id-ID" dirty="0"/>
              <a:t> </a:t>
            </a:r>
            <a:r>
              <a:rPr lang="en-US" altLang="id-ID" dirty="0" err="1"/>
              <a:t>perusahaan</a:t>
            </a:r>
            <a:r>
              <a:rPr lang="en-US" altLang="id-ID" dirty="0"/>
              <a:t> </a:t>
            </a:r>
            <a:r>
              <a:rPr lang="en-US" altLang="id-ID" dirty="0" err="1"/>
              <a:t>mengalami</a:t>
            </a:r>
            <a:r>
              <a:rPr lang="en-US" altLang="id-ID" dirty="0"/>
              <a:t> </a:t>
            </a:r>
            <a:r>
              <a:rPr lang="en-US" altLang="id-ID" dirty="0" err="1"/>
              <a:t>kesulitan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dokumen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material lain </a:t>
            </a:r>
            <a:r>
              <a:rPr lang="en-US" altLang="id-ID" dirty="0" err="1"/>
              <a:t>dimana</a:t>
            </a:r>
            <a:r>
              <a:rPr lang="en-US" altLang="id-ID" dirty="0"/>
              <a:t> </a:t>
            </a:r>
            <a:r>
              <a:rPr lang="en-US" altLang="id-ID" dirty="0" err="1"/>
              <a:t>setelah</a:t>
            </a:r>
            <a:r>
              <a:rPr lang="en-US" altLang="id-ID" dirty="0"/>
              <a:t> </a:t>
            </a:r>
            <a:r>
              <a:rPr lang="en-US" altLang="id-ID" dirty="0" err="1"/>
              <a:t>difilekan</a:t>
            </a:r>
            <a:r>
              <a:rPr lang="en-US" altLang="id-ID" dirty="0"/>
              <a:t> </a:t>
            </a:r>
            <a:r>
              <a:rPr lang="en-US" altLang="id-ID" dirty="0" err="1"/>
              <a:t>sulit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dicari</a:t>
            </a:r>
            <a:r>
              <a:rPr lang="en-US" altLang="id-ID" dirty="0"/>
              <a:t> </a:t>
            </a:r>
            <a:r>
              <a:rPr lang="en-US" altLang="id-ID" dirty="0" err="1"/>
              <a:t>kembali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saat</a:t>
            </a:r>
            <a:r>
              <a:rPr lang="en-US" altLang="id-ID" dirty="0"/>
              <a:t> </a:t>
            </a:r>
            <a:r>
              <a:rPr lang="en-US" altLang="id-ID" dirty="0" err="1"/>
              <a:t>dibutuhkan</a:t>
            </a:r>
            <a:r>
              <a:rPr lang="en-US" altLang="id-ID" dirty="0"/>
              <a:t>. </a:t>
            </a:r>
          </a:p>
          <a:p>
            <a:pPr marL="0" indent="0" algn="just">
              <a:buNone/>
            </a:pPr>
            <a:r>
              <a:rPr lang="en-US" altLang="id-ID" dirty="0" err="1"/>
              <a:t>Diantara</a:t>
            </a:r>
            <a:r>
              <a:rPr lang="en-US" altLang="id-ID" dirty="0"/>
              <a:t> </a:t>
            </a:r>
            <a:r>
              <a:rPr lang="en-US" altLang="id-ID" dirty="0" err="1"/>
              <a:t>karyawan</a:t>
            </a:r>
            <a:r>
              <a:rPr lang="en-US" altLang="id-ID" dirty="0"/>
              <a:t> </a:t>
            </a:r>
            <a:r>
              <a:rPr lang="en-US" altLang="id-ID" dirty="0" err="1"/>
              <a:t>ada</a:t>
            </a:r>
            <a:r>
              <a:rPr lang="en-US" altLang="id-ID" dirty="0"/>
              <a:t> </a:t>
            </a:r>
            <a:r>
              <a:rPr lang="en-US" altLang="id-ID" dirty="0" err="1"/>
              <a:t>kecurigaan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</a:t>
            </a:r>
            <a:r>
              <a:rPr lang="en-US" altLang="id-ID" dirty="0" err="1"/>
              <a:t>beberapa</a:t>
            </a:r>
            <a:r>
              <a:rPr lang="en-US" altLang="id-ID" dirty="0"/>
              <a:t> orang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prinsip</a:t>
            </a:r>
            <a:r>
              <a:rPr lang="en-US" altLang="id-ID" dirty="0"/>
              <a:t> yang </a:t>
            </a:r>
            <a:r>
              <a:rPr lang="en-US" altLang="id-ID" dirty="0" err="1"/>
              <a:t>berbeda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filing. </a:t>
            </a:r>
            <a:r>
              <a:rPr lang="en-US" altLang="id-ID" dirty="0" err="1"/>
              <a:t>Oleh</a:t>
            </a:r>
            <a:r>
              <a:rPr lang="en-US" altLang="id-ID" dirty="0"/>
              <a:t> </a:t>
            </a:r>
            <a:r>
              <a:rPr lang="en-US" altLang="id-ID" dirty="0" err="1"/>
              <a:t>karena</a:t>
            </a:r>
            <a:r>
              <a:rPr lang="en-US" altLang="id-ID" dirty="0"/>
              <a:t> </a:t>
            </a:r>
            <a:r>
              <a:rPr lang="en-US" altLang="id-ID" dirty="0" err="1"/>
              <a:t>itu</a:t>
            </a:r>
            <a:r>
              <a:rPr lang="en-US" altLang="id-ID" dirty="0"/>
              <a:t> </a:t>
            </a:r>
            <a:r>
              <a:rPr lang="en-US" altLang="id-ID" dirty="0" err="1"/>
              <a:t>diputuskan</a:t>
            </a:r>
            <a:r>
              <a:rPr lang="en-US" altLang="id-ID" dirty="0"/>
              <a:t> </a:t>
            </a:r>
            <a:r>
              <a:rPr lang="en-US" altLang="id-ID" dirty="0" err="1"/>
              <a:t>sebagai</a:t>
            </a:r>
            <a:r>
              <a:rPr lang="en-US" altLang="id-ID" dirty="0"/>
              <a:t> </a:t>
            </a:r>
            <a:r>
              <a:rPr lang="en-US" altLang="id-ID" dirty="0" err="1"/>
              <a:t>usaha</a:t>
            </a:r>
            <a:r>
              <a:rPr lang="en-US" altLang="id-ID" dirty="0"/>
              <a:t> </a:t>
            </a:r>
            <a:r>
              <a:rPr lang="en-US" altLang="id-ID" dirty="0" err="1"/>
              <a:t>bersama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menentukan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proses yang </a:t>
            </a:r>
            <a:r>
              <a:rPr lang="en-US" altLang="id-ID" dirty="0" err="1"/>
              <a:t>dilakukan</a:t>
            </a:r>
            <a:r>
              <a:rPr lang="en-US" altLang="id-ID" dirty="0"/>
              <a:t> </a:t>
            </a:r>
            <a:r>
              <a:rPr lang="en-US" altLang="id-ID" dirty="0" err="1"/>
              <a:t>saat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bagaimana</a:t>
            </a:r>
            <a:r>
              <a:rPr lang="en-US" altLang="id-ID" dirty="0"/>
              <a:t> proses </a:t>
            </a:r>
            <a:r>
              <a:rPr lang="en-US" altLang="id-ID" dirty="0" err="1"/>
              <a:t>seharusnya</a:t>
            </a:r>
            <a:r>
              <a:rPr lang="en-US" altLang="id-ID" dirty="0"/>
              <a:t> </a:t>
            </a:r>
            <a:r>
              <a:rPr lang="en-US" altLang="id-ID" dirty="0" err="1"/>
              <a:t>dilakukan</a:t>
            </a:r>
            <a:r>
              <a:rPr lang="en-US" altLang="id-ID" dirty="0"/>
              <a:t>.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melakukan</a:t>
            </a:r>
            <a:r>
              <a:rPr lang="en-US" altLang="id-ID" dirty="0"/>
              <a:t> </a:t>
            </a:r>
            <a:r>
              <a:rPr lang="en-US" altLang="id-ID" dirty="0" err="1"/>
              <a:t>hal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digunakan</a:t>
            </a:r>
            <a:r>
              <a:rPr lang="en-US" altLang="id-ID" dirty="0"/>
              <a:t> flowchart.</a:t>
            </a:r>
          </a:p>
          <a:p>
            <a:pPr marL="0" indent="0" algn="just">
              <a:buNone/>
            </a:pPr>
            <a:r>
              <a:rPr lang="en-US" altLang="id-ID" dirty="0"/>
              <a:t>Para </a:t>
            </a:r>
            <a:r>
              <a:rPr lang="en-US" altLang="id-ID" dirty="0" err="1"/>
              <a:t>sekretaris</a:t>
            </a:r>
            <a:r>
              <a:rPr lang="en-US" altLang="id-ID" dirty="0"/>
              <a:t> </a:t>
            </a:r>
            <a:r>
              <a:rPr lang="en-US" altLang="id-ID" dirty="0" err="1"/>
              <a:t>berkumpul</a:t>
            </a:r>
            <a:r>
              <a:rPr lang="en-US" altLang="id-ID" dirty="0"/>
              <a:t> di </a:t>
            </a:r>
            <a:r>
              <a:rPr lang="en-US" altLang="id-ID" dirty="0" err="1"/>
              <a:t>ruang</a:t>
            </a:r>
            <a:r>
              <a:rPr lang="en-US" altLang="id-ID" dirty="0"/>
              <a:t> </a:t>
            </a:r>
            <a:r>
              <a:rPr lang="en-US" altLang="id-ID" dirty="0" err="1"/>
              <a:t>pertemuan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ditemukan</a:t>
            </a:r>
            <a:r>
              <a:rPr lang="en-US" altLang="id-ID" dirty="0"/>
              <a:t> </a:t>
            </a:r>
            <a:r>
              <a:rPr lang="en-US" altLang="id-ID" dirty="0" err="1"/>
              <a:t>bahwa</a:t>
            </a:r>
            <a:r>
              <a:rPr lang="en-US" altLang="id-ID" dirty="0"/>
              <a:t> </a:t>
            </a:r>
            <a:r>
              <a:rPr lang="en-US" altLang="id-ID" dirty="0" err="1"/>
              <a:t>mereka</a:t>
            </a:r>
            <a:r>
              <a:rPr lang="en-US" altLang="id-ID" dirty="0"/>
              <a:t> </a:t>
            </a:r>
            <a:r>
              <a:rPr lang="en-US" altLang="id-ID" dirty="0" err="1"/>
              <a:t>pada</a:t>
            </a:r>
            <a:r>
              <a:rPr lang="en-US" altLang="id-ID" dirty="0"/>
              <a:t> </a:t>
            </a:r>
            <a:r>
              <a:rPr lang="en-US" altLang="id-ID" dirty="0" err="1"/>
              <a:t>dasarnya</a:t>
            </a:r>
            <a:r>
              <a:rPr lang="en-US" altLang="id-ID" dirty="0"/>
              <a:t> </a:t>
            </a:r>
            <a:r>
              <a:rPr lang="en-US" altLang="id-ID" dirty="0" err="1"/>
              <a:t>menggunakan</a:t>
            </a:r>
            <a:r>
              <a:rPr lang="en-US" altLang="id-ID" dirty="0"/>
              <a:t> </a:t>
            </a:r>
            <a:r>
              <a:rPr lang="en-US" altLang="id-ID" dirty="0" err="1"/>
              <a:t>langkah-langkah</a:t>
            </a:r>
            <a:r>
              <a:rPr lang="en-US" altLang="id-ID" dirty="0"/>
              <a:t> yang </a:t>
            </a:r>
            <a:r>
              <a:rPr lang="en-US" altLang="id-ID" dirty="0" err="1"/>
              <a:t>sama</a:t>
            </a:r>
            <a:r>
              <a:rPr lang="en-US" altLang="id-ID" dirty="0"/>
              <a:t> </a:t>
            </a:r>
            <a:r>
              <a:rPr lang="en-US" altLang="id-ID" dirty="0" err="1"/>
              <a:t>dalam</a:t>
            </a:r>
            <a:r>
              <a:rPr lang="en-US" altLang="id-ID" dirty="0"/>
              <a:t> filing </a:t>
            </a:r>
            <a:r>
              <a:rPr lang="en-US" altLang="id-ID" dirty="0" err="1"/>
              <a:t>tapi</a:t>
            </a:r>
            <a:r>
              <a:rPr lang="en-US" altLang="id-ID" dirty="0"/>
              <a:t> </a:t>
            </a:r>
            <a:r>
              <a:rPr lang="en-US" altLang="id-ID" dirty="0" err="1"/>
              <a:t>kriteria</a:t>
            </a:r>
            <a:r>
              <a:rPr lang="en-US" altLang="id-ID" dirty="0"/>
              <a:t> </a:t>
            </a:r>
            <a:r>
              <a:rPr lang="en-US" altLang="id-ID" dirty="0" err="1"/>
              <a:t>dimana</a:t>
            </a:r>
            <a:r>
              <a:rPr lang="en-US" altLang="id-ID" dirty="0"/>
              <a:t> material </a:t>
            </a:r>
            <a:r>
              <a:rPr lang="en-US" altLang="id-ID" dirty="0" err="1"/>
              <a:t>harus</a:t>
            </a:r>
            <a:r>
              <a:rPr lang="en-US" altLang="id-ID" dirty="0"/>
              <a:t> </a:t>
            </a:r>
            <a:r>
              <a:rPr lang="en-US" altLang="id-ID" dirty="0" err="1"/>
              <a:t>difilekan</a:t>
            </a:r>
            <a:r>
              <a:rPr lang="en-US" altLang="id-ID" dirty="0"/>
              <a:t> </a:t>
            </a:r>
            <a:r>
              <a:rPr lang="en-US" altLang="id-ID" dirty="0" err="1"/>
              <a:t>sangat</a:t>
            </a:r>
            <a:r>
              <a:rPr lang="en-US" altLang="id-ID" dirty="0"/>
              <a:t> </a:t>
            </a:r>
            <a:r>
              <a:rPr lang="en-US" altLang="id-ID" dirty="0" err="1"/>
              <a:t>berbeda-beda</a:t>
            </a:r>
            <a:r>
              <a:rPr lang="en-US" altLang="id-ID" dirty="0"/>
              <a:t>. </a:t>
            </a:r>
            <a:r>
              <a:rPr lang="en-US" altLang="id-ID" dirty="0" err="1"/>
              <a:t>Setelah</a:t>
            </a:r>
            <a:r>
              <a:rPr lang="en-US" altLang="id-ID" dirty="0"/>
              <a:t> </a:t>
            </a:r>
            <a:r>
              <a:rPr lang="en-US" altLang="id-ID" dirty="0" err="1"/>
              <a:t>debat</a:t>
            </a:r>
            <a:r>
              <a:rPr lang="en-US" altLang="id-ID" dirty="0"/>
              <a:t> yang </a:t>
            </a:r>
            <a:r>
              <a:rPr lang="en-US" altLang="id-ID" dirty="0" err="1"/>
              <a:t>panas</a:t>
            </a:r>
            <a:r>
              <a:rPr lang="en-US" altLang="id-ID" dirty="0"/>
              <a:t> </a:t>
            </a:r>
            <a:r>
              <a:rPr lang="en-US" altLang="id-ID" dirty="0" err="1"/>
              <a:t>akhirnya</a:t>
            </a:r>
            <a:r>
              <a:rPr lang="en-US" altLang="id-ID" dirty="0"/>
              <a:t> </a:t>
            </a:r>
            <a:r>
              <a:rPr lang="en-US" altLang="id-ID" dirty="0" err="1"/>
              <a:t>mereka</a:t>
            </a:r>
            <a:r>
              <a:rPr lang="en-US" altLang="id-ID" dirty="0"/>
              <a:t> </a:t>
            </a:r>
            <a:r>
              <a:rPr lang="en-US" altLang="id-ID" dirty="0" err="1"/>
              <a:t>menyetujui</a:t>
            </a:r>
            <a:r>
              <a:rPr lang="en-US" altLang="id-ID" dirty="0"/>
              <a:t> proses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kriteria</a:t>
            </a:r>
            <a:r>
              <a:rPr lang="en-US" altLang="id-ID" dirty="0"/>
              <a:t> filing. </a:t>
            </a:r>
            <a:r>
              <a:rPr lang="en-US" altLang="id-ID" dirty="0" err="1"/>
              <a:t>Hasilnya</a:t>
            </a:r>
            <a:r>
              <a:rPr lang="en-US" altLang="id-ID" dirty="0"/>
              <a:t> </a:t>
            </a:r>
            <a:r>
              <a:rPr lang="en-US" altLang="id-ID" dirty="0" err="1"/>
              <a:t>adalah</a:t>
            </a:r>
            <a:r>
              <a:rPr lang="en-US" altLang="id-ID" dirty="0"/>
              <a:t> flowchart </a:t>
            </a:r>
            <a:r>
              <a:rPr lang="en-US" altLang="id-ID" dirty="0" err="1"/>
              <a:t>berikut</a:t>
            </a:r>
            <a:r>
              <a:rPr lang="en-US" altLang="id-ID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08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508" y="1600200"/>
            <a:ext cx="3915591" cy="4572000"/>
          </a:xfrm>
        </p:spPr>
        <p:txBody>
          <a:bodyPr/>
          <a:lstStyle/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flowchart ‘</a:t>
            </a:r>
            <a:r>
              <a:rPr lang="en-US" dirty="0" err="1"/>
              <a:t>biasa</a:t>
            </a:r>
            <a:r>
              <a:rPr lang="en-US" dirty="0"/>
              <a:t>’</a:t>
            </a:r>
          </a:p>
          <a:p>
            <a:r>
              <a:rPr lang="en-US" altLang="id-ID" b="1" dirty="0" err="1"/>
              <a:t>Apa</a:t>
            </a:r>
            <a:r>
              <a:rPr lang="en-US" altLang="id-ID" b="1" dirty="0"/>
              <a:t> </a:t>
            </a:r>
            <a:r>
              <a:rPr lang="en-US" altLang="id-ID" b="1" dirty="0" err="1"/>
              <a:t>kekurangan</a:t>
            </a:r>
            <a:r>
              <a:rPr lang="en-US" altLang="id-ID" b="1" dirty="0"/>
              <a:t> </a:t>
            </a:r>
            <a:r>
              <a:rPr lang="en-US" altLang="id-ID" b="1" dirty="0" err="1"/>
              <a:t>dari</a:t>
            </a:r>
            <a:r>
              <a:rPr lang="en-US" altLang="id-ID" b="1" dirty="0"/>
              <a:t> flowchart </a:t>
            </a:r>
            <a:r>
              <a:rPr lang="en-US" altLang="id-ID" b="1" dirty="0" err="1"/>
              <a:t>biasa</a:t>
            </a:r>
            <a:r>
              <a:rPr lang="en-US" altLang="id-ID" b="1" dirty="0"/>
              <a:t>??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678506"/>
              </p:ext>
            </p:extLst>
          </p:nvPr>
        </p:nvGraphicFramePr>
        <p:xfrm>
          <a:off x="1410734" y="1433512"/>
          <a:ext cx="432435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Visio" r:id="rId3" imgW="4324807" imgH="5424221" progId="Visio.Drawing.6">
                  <p:embed/>
                </p:oleObj>
              </mc:Choice>
              <mc:Fallback>
                <p:oleObj name="Visio" r:id="rId3" imgW="4324807" imgH="5424221" progId="Visio.Drawing.6">
                  <p:embed/>
                  <p:pic>
                    <p:nvPicPr>
                      <p:cNvPr id="1003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734" y="1433512"/>
                        <a:ext cx="4324350" cy="542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770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 dirty="0">
                <a:solidFill>
                  <a:srgbClr val="FF3300"/>
                </a:solidFill>
              </a:rPr>
              <a:t>Cross-Functional Flowchart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altLang="id-ID" b="1" dirty="0"/>
              <a:t>Flowchart </a:t>
            </a:r>
            <a:r>
              <a:rPr lang="en-US" altLang="id-ID" b="1" dirty="0" err="1"/>
              <a:t>biasa</a:t>
            </a:r>
            <a:r>
              <a:rPr lang="en-US" altLang="id-ID" b="1" dirty="0"/>
              <a:t> </a:t>
            </a:r>
            <a:r>
              <a:rPr lang="en-US" altLang="id-ID" b="1" dirty="0" err="1"/>
              <a:t>pada</a:t>
            </a:r>
            <a:r>
              <a:rPr lang="en-US" altLang="id-ID" b="1" dirty="0"/>
              <a:t> </a:t>
            </a:r>
            <a:r>
              <a:rPr lang="en-US" altLang="id-ID" b="1" dirty="0" err="1"/>
              <a:t>dasarnya</a:t>
            </a:r>
            <a:r>
              <a:rPr lang="en-US" altLang="id-ID" b="1" dirty="0"/>
              <a:t> </a:t>
            </a:r>
            <a:r>
              <a:rPr lang="en-US" altLang="id-ID" b="1" dirty="0" err="1"/>
              <a:t>hanya</a:t>
            </a:r>
            <a:r>
              <a:rPr lang="en-US" altLang="id-ID" b="1" dirty="0"/>
              <a:t> </a:t>
            </a:r>
            <a:r>
              <a:rPr lang="en-US" altLang="id-ID" b="1" dirty="0" err="1"/>
              <a:t>menggambarkan</a:t>
            </a:r>
            <a:r>
              <a:rPr lang="en-US" altLang="id-ID" b="1" dirty="0"/>
              <a:t> </a:t>
            </a:r>
            <a:r>
              <a:rPr lang="en-US" altLang="id-ID" b="1" dirty="0" err="1"/>
              <a:t>aktivitas</a:t>
            </a:r>
            <a:r>
              <a:rPr lang="en-US" altLang="id-ID" b="1" dirty="0"/>
              <a:t> </a:t>
            </a:r>
            <a:r>
              <a:rPr lang="en-US" altLang="id-ID" b="1" dirty="0" err="1"/>
              <a:t>apa</a:t>
            </a:r>
            <a:r>
              <a:rPr lang="en-US" altLang="id-ID" b="1" dirty="0"/>
              <a:t> yang </a:t>
            </a:r>
            <a:r>
              <a:rPr lang="en-US" altLang="id-ID" b="1" dirty="0" err="1"/>
              <a:t>dilakukan</a:t>
            </a:r>
            <a:r>
              <a:rPr lang="en-US" altLang="id-ID" b="1" dirty="0"/>
              <a:t> </a:t>
            </a:r>
            <a:r>
              <a:rPr lang="en-US" altLang="id-ID" b="1" dirty="0" err="1"/>
              <a:t>dalam</a:t>
            </a:r>
            <a:r>
              <a:rPr lang="en-US" altLang="id-ID" b="1" dirty="0"/>
              <a:t> </a:t>
            </a:r>
            <a:r>
              <a:rPr lang="en-US" altLang="id-ID" b="1" dirty="0" err="1"/>
              <a:t>sebuah</a:t>
            </a:r>
            <a:r>
              <a:rPr lang="en-US" altLang="id-ID" b="1" dirty="0"/>
              <a:t> proses</a:t>
            </a:r>
          </a:p>
          <a:p>
            <a:pPr>
              <a:lnSpc>
                <a:spcPct val="130000"/>
              </a:lnSpc>
            </a:pPr>
            <a:endParaRPr lang="en-US" altLang="id-ID" b="1" dirty="0"/>
          </a:p>
          <a:p>
            <a:pPr>
              <a:lnSpc>
                <a:spcPct val="130000"/>
              </a:lnSpc>
            </a:pPr>
            <a:r>
              <a:rPr lang="en-US" altLang="id-ID" b="1" dirty="0"/>
              <a:t>Cross-functional flowchart </a:t>
            </a:r>
            <a:r>
              <a:rPr lang="en-US" altLang="id-ID" b="1" dirty="0" err="1"/>
              <a:t>memberikan</a:t>
            </a:r>
            <a:r>
              <a:rPr lang="en-US" altLang="id-ID" b="1" dirty="0"/>
              <a:t> </a:t>
            </a:r>
            <a:r>
              <a:rPr lang="en-US" altLang="id-ID" b="1" dirty="0" err="1"/>
              <a:t>informasi</a:t>
            </a:r>
            <a:r>
              <a:rPr lang="en-US" altLang="id-ID" b="1" dirty="0"/>
              <a:t> </a:t>
            </a:r>
            <a:r>
              <a:rPr lang="en-US" altLang="id-ID" b="1" dirty="0" err="1"/>
              <a:t>tambahan</a:t>
            </a:r>
            <a:r>
              <a:rPr lang="en-US" altLang="id-ID" b="1" dirty="0"/>
              <a:t> </a:t>
            </a:r>
            <a:r>
              <a:rPr lang="en-US" altLang="id-ID" b="1" dirty="0" err="1"/>
              <a:t>siapa</a:t>
            </a:r>
            <a:r>
              <a:rPr lang="en-US" altLang="id-ID" b="1" dirty="0"/>
              <a:t> yang </a:t>
            </a:r>
            <a:r>
              <a:rPr lang="en-US" altLang="id-ID" b="1" dirty="0" err="1"/>
              <a:t>melakukan</a:t>
            </a:r>
            <a:r>
              <a:rPr lang="en-US" altLang="id-ID" b="1" dirty="0"/>
              <a:t> </a:t>
            </a:r>
            <a:r>
              <a:rPr lang="en-US" altLang="id-ID" b="1" dirty="0" err="1"/>
              <a:t>aktivitas</a:t>
            </a:r>
            <a:r>
              <a:rPr lang="en-US" altLang="id-ID" b="1" dirty="0"/>
              <a:t> </a:t>
            </a:r>
            <a:r>
              <a:rPr lang="en-US" altLang="id-ID" b="1" dirty="0" err="1"/>
              <a:t>dan</a:t>
            </a:r>
            <a:r>
              <a:rPr lang="en-US" altLang="id-ID" b="1" dirty="0"/>
              <a:t> di </a:t>
            </a:r>
            <a:r>
              <a:rPr lang="en-US" altLang="id-ID" b="1" dirty="0" err="1"/>
              <a:t>departemen</a:t>
            </a:r>
            <a:r>
              <a:rPr lang="en-US" altLang="id-ID" b="1" dirty="0"/>
              <a:t> </a:t>
            </a:r>
            <a:r>
              <a:rPr lang="en-US" altLang="id-ID" b="1" dirty="0" err="1"/>
              <a:t>apa</a:t>
            </a:r>
            <a:r>
              <a:rPr lang="en-US" altLang="id-ID" b="1" dirty="0"/>
              <a:t>.</a:t>
            </a:r>
          </a:p>
          <a:p>
            <a:pPr>
              <a:lnSpc>
                <a:spcPct val="130000"/>
              </a:lnSpc>
            </a:pPr>
            <a:endParaRPr lang="en-US" altLang="id-ID" b="1" dirty="0"/>
          </a:p>
          <a:p>
            <a:pPr algn="ctr">
              <a:lnSpc>
                <a:spcPct val="130000"/>
              </a:lnSpc>
              <a:buNone/>
            </a:pPr>
            <a:r>
              <a:rPr lang="en-US" altLang="id-ID" b="1" i="1" dirty="0" err="1"/>
              <a:t>Lengkapi</a:t>
            </a:r>
            <a:r>
              <a:rPr lang="en-US" altLang="id-ID" b="1" i="1" dirty="0"/>
              <a:t> flowchart proses supply yang </a:t>
            </a:r>
            <a:r>
              <a:rPr lang="en-US" altLang="id-ID" b="1" i="1" dirty="0" err="1"/>
              <a:t>ditampilkan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sebelumnya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sehingga</a:t>
            </a:r>
            <a:r>
              <a:rPr lang="en-US" altLang="id-ID" b="1" i="1" dirty="0"/>
              <a:t> </a:t>
            </a:r>
            <a:r>
              <a:rPr lang="en-US" altLang="id-ID" b="1" i="1" dirty="0" err="1"/>
              <a:t>menjadi</a:t>
            </a:r>
            <a:r>
              <a:rPr lang="en-US" altLang="id-ID" b="1" i="1" dirty="0"/>
              <a:t> cross-functional flowchart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0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id-ID" dirty="0">
                <a:solidFill>
                  <a:srgbClr val="FF3300"/>
                </a:solidFill>
              </a:rPr>
              <a:t>Cross-Functional Flowchart </a:t>
            </a:r>
            <a:r>
              <a:rPr lang="en-US" altLang="id-ID" dirty="0" err="1">
                <a:solidFill>
                  <a:srgbClr val="FF3300"/>
                </a:solidFill>
              </a:rPr>
              <a:t>untuk</a:t>
            </a:r>
            <a:r>
              <a:rPr lang="en-US" altLang="id-ID" dirty="0">
                <a:solidFill>
                  <a:srgbClr val="FF3300"/>
                </a:solidFill>
              </a:rPr>
              <a:t> proses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9178" y="1600200"/>
            <a:ext cx="4607922" cy="4572000"/>
          </a:xfrm>
        </p:spPr>
        <p:txBody>
          <a:bodyPr/>
          <a:lstStyle/>
          <a:p>
            <a:r>
              <a:rPr lang="en-US" altLang="id-ID" dirty="0" err="1"/>
              <a:t>Menambahkan</a:t>
            </a:r>
            <a:r>
              <a:rPr lang="en-US" altLang="id-ID" dirty="0"/>
              <a:t> </a:t>
            </a:r>
            <a:r>
              <a:rPr lang="en-US" altLang="id-ID" dirty="0" err="1"/>
              <a:t>informasi</a:t>
            </a:r>
            <a:r>
              <a:rPr lang="en-US" altLang="id-ID" dirty="0"/>
              <a:t> </a:t>
            </a:r>
            <a:r>
              <a:rPr lang="en-US" altLang="id-ID" dirty="0" err="1"/>
              <a:t>ini</a:t>
            </a:r>
            <a:r>
              <a:rPr lang="en-US" altLang="id-ID" dirty="0"/>
              <a:t> </a:t>
            </a:r>
            <a:r>
              <a:rPr lang="en-US" altLang="id-ID" dirty="0" err="1"/>
              <a:t>tidak</a:t>
            </a:r>
            <a:r>
              <a:rPr lang="en-US" altLang="id-ID" dirty="0"/>
              <a:t> </a:t>
            </a:r>
            <a:r>
              <a:rPr lang="en-US" altLang="id-ID" dirty="0" err="1"/>
              <a:t>menghabiskan</a:t>
            </a:r>
            <a:r>
              <a:rPr lang="en-US" altLang="id-ID" dirty="0"/>
              <a:t> </a:t>
            </a:r>
            <a:r>
              <a:rPr lang="en-US" altLang="id-ID" dirty="0" err="1"/>
              <a:t>banyak</a:t>
            </a:r>
            <a:r>
              <a:rPr lang="en-US" altLang="id-ID" dirty="0"/>
              <a:t> </a:t>
            </a:r>
            <a:r>
              <a:rPr lang="en-US" altLang="id-ID" dirty="0" err="1"/>
              <a:t>waktu</a:t>
            </a:r>
            <a:r>
              <a:rPr lang="en-US" altLang="id-ID" dirty="0"/>
              <a:t> </a:t>
            </a:r>
            <a:r>
              <a:rPr lang="en-US" altLang="id-ID" dirty="0" err="1"/>
              <a:t>dibandingkan</a:t>
            </a:r>
            <a:r>
              <a:rPr lang="en-US" altLang="id-ID" dirty="0"/>
              <a:t> </a:t>
            </a:r>
            <a:r>
              <a:rPr lang="en-US" altLang="id-ID" dirty="0" err="1"/>
              <a:t>dengan</a:t>
            </a:r>
            <a:r>
              <a:rPr lang="en-US" altLang="id-ID" dirty="0"/>
              <a:t> flowchart </a:t>
            </a:r>
            <a:r>
              <a:rPr lang="en-US" altLang="id-ID" dirty="0" err="1"/>
              <a:t>biasa</a:t>
            </a:r>
            <a:r>
              <a:rPr lang="en-US" altLang="id-ID" dirty="0"/>
              <a:t> </a:t>
            </a:r>
            <a:r>
              <a:rPr lang="en-US" altLang="id-ID" dirty="0">
                <a:sym typeface="Wingdings" panose="05000000000000000000" pitchFamily="2" charset="2"/>
              </a:rPr>
              <a:t> </a:t>
            </a:r>
            <a:r>
              <a:rPr lang="en-US" altLang="id-ID" dirty="0" err="1">
                <a:sym typeface="Wingdings" panose="05000000000000000000" pitchFamily="2" charset="2"/>
              </a:rPr>
              <a:t>namun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memberikan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gambaran</a:t>
            </a:r>
            <a:r>
              <a:rPr lang="en-US" altLang="id-ID" dirty="0">
                <a:sym typeface="Wingdings" panose="05000000000000000000" pitchFamily="2" charset="2"/>
              </a:rPr>
              <a:t> yang </a:t>
            </a:r>
            <a:r>
              <a:rPr lang="en-US" altLang="id-ID" dirty="0" err="1">
                <a:sym typeface="Wingdings" panose="05000000000000000000" pitchFamily="2" charset="2"/>
              </a:rPr>
              <a:t>lebih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jelas</a:t>
            </a:r>
            <a:endParaRPr lang="en-US" altLang="id-ID" dirty="0">
              <a:sym typeface="Wingdings" panose="05000000000000000000" pitchFamily="2" charset="2"/>
            </a:endParaRPr>
          </a:p>
          <a:p>
            <a:r>
              <a:rPr lang="en-US" altLang="id-ID" dirty="0" err="1">
                <a:sym typeface="Wingdings" panose="05000000000000000000" pitchFamily="2" charset="2"/>
              </a:rPr>
              <a:t>Umumnya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disarankan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untuk</a:t>
            </a:r>
            <a:r>
              <a:rPr lang="en-US" altLang="id-ID" dirty="0">
                <a:sym typeface="Wingdings" panose="05000000000000000000" pitchFamily="2" charset="2"/>
              </a:rPr>
              <a:t> </a:t>
            </a:r>
            <a:r>
              <a:rPr lang="en-US" altLang="id-ID" dirty="0" err="1">
                <a:sym typeface="Wingdings" panose="05000000000000000000" pitchFamily="2" charset="2"/>
              </a:rPr>
              <a:t>memakai</a:t>
            </a:r>
            <a:r>
              <a:rPr lang="en-US" altLang="id-ID" dirty="0">
                <a:sym typeface="Wingdings" panose="05000000000000000000" pitchFamily="2" charset="2"/>
              </a:rPr>
              <a:t> cross-functional flowchart</a:t>
            </a:r>
            <a:endParaRPr lang="en-US" altLang="id-ID" dirty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744401"/>
              </p:ext>
            </p:extLst>
          </p:nvPr>
        </p:nvGraphicFramePr>
        <p:xfrm>
          <a:off x="282147" y="1600200"/>
          <a:ext cx="5904656" cy="3289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6910426" imgH="3852062" progId="Visio.Drawing.6">
                  <p:embed/>
                </p:oleObj>
              </mc:Choice>
              <mc:Fallback>
                <p:oleObj name="Visio" r:id="rId3" imgW="6910426" imgH="3852062" progId="Visio.Drawing.6">
                  <p:embed/>
                  <p:pic>
                    <p:nvPicPr>
                      <p:cNvPr id="124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47" y="1600200"/>
                        <a:ext cx="5904656" cy="3289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416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48" y="3478306"/>
            <a:ext cx="6049142" cy="1096962"/>
          </a:xfrm>
        </p:spPr>
        <p:txBody>
          <a:bodyPr>
            <a:normAutofit fontScale="90000"/>
          </a:bodyPr>
          <a:lstStyle/>
          <a:p>
            <a:r>
              <a:rPr lang="en-US" dirty="0"/>
              <a:t>August-Wilhelm </a:t>
            </a:r>
            <a:r>
              <a:rPr lang="en-US" dirty="0" err="1"/>
              <a:t>Scheer</a:t>
            </a:r>
            <a:r>
              <a:rPr lang="en-US" dirty="0"/>
              <a:t>, from 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dirty="0"/>
              <a:t>EPC MODEL</a:t>
            </a:r>
          </a:p>
        </p:txBody>
      </p:sp>
      <p:pic>
        <p:nvPicPr>
          <p:cNvPr id="4098" name="Picture 2" descr="https://upload.wikimedia.org/wikipedia/commons/thumb/f/fb/August-Wilhelm_Scheer-_Deutschland_ohne_digitale_Strategie.jpg/220px-August-Wilhelm_Scheer-_Deutschland_ohne_digitale_Strateg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587" y="3239526"/>
            <a:ext cx="2095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92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4" name="Rectangle 100"/>
          <p:cNvSpPr>
            <a:spLocks noChangeArrowheads="1"/>
          </p:cNvSpPr>
          <p:nvPr/>
        </p:nvSpPr>
        <p:spPr bwMode="auto">
          <a:xfrm>
            <a:off x="8183564" y="1916114"/>
            <a:ext cx="2484437" cy="129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EPC Semantics: prose version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412876"/>
            <a:ext cx="8229600" cy="50403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Functions: </a:t>
            </a:r>
            <a:br>
              <a:rPr lang="en-US" sz="1200" b="1"/>
            </a:br>
            <a:r>
              <a:rPr lang="en-US" sz="1200"/>
              <a:t>activities of the business process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Events:</a:t>
            </a:r>
            <a:br>
              <a:rPr lang="en-US" sz="1200" b="1"/>
            </a:br>
            <a:r>
              <a:rPr lang="en-US" sz="1200"/>
              <a:t>pre- and post-conditions of functions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AND split:</a:t>
            </a:r>
            <a:br>
              <a:rPr lang="en-US" sz="1200" b="1"/>
            </a:br>
            <a:r>
              <a:rPr lang="en-US" sz="1200"/>
              <a:t>activates all subsequent branches </a:t>
            </a:r>
            <a:br>
              <a:rPr lang="en-US" sz="1200"/>
            </a:br>
            <a:r>
              <a:rPr lang="en-US" sz="1200"/>
              <a:t>in concurrency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OR split:</a:t>
            </a:r>
            <a:br>
              <a:rPr lang="en-US" sz="1200" b="1"/>
            </a:br>
            <a:r>
              <a:rPr lang="en-US" sz="1200"/>
              <a:t>triggers one, two or up to all of multiple </a:t>
            </a:r>
            <a:br>
              <a:rPr lang="en-US" sz="1200"/>
            </a:br>
            <a:r>
              <a:rPr lang="en-US" sz="1200"/>
              <a:t>subsequent branches.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XOR split:</a:t>
            </a:r>
            <a:br>
              <a:rPr lang="en-US" sz="1200" b="1"/>
            </a:br>
            <a:r>
              <a:rPr lang="en-US" sz="1200"/>
              <a:t>defines a choice to activate one of multiple </a:t>
            </a:r>
            <a:br>
              <a:rPr lang="en-US" sz="1200"/>
            </a:br>
            <a:r>
              <a:rPr lang="en-US" sz="1200"/>
              <a:t>subsequent branches.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AND join:</a:t>
            </a:r>
            <a:r>
              <a:rPr lang="en-US" sz="1200"/>
              <a:t> </a:t>
            </a:r>
            <a:br>
              <a:rPr lang="en-US" sz="1200"/>
            </a:br>
            <a:r>
              <a:rPr lang="en-US" sz="1200"/>
              <a:t>waits for all incoming branches to complete.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OR join:</a:t>
            </a:r>
            <a:br>
              <a:rPr lang="en-US" sz="1200" b="1"/>
            </a:br>
            <a:r>
              <a:rPr lang="en-US" sz="1200"/>
              <a:t>waits for all active branches to complete.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200" b="1"/>
              <a:t>XOR join:</a:t>
            </a:r>
            <a:br>
              <a:rPr lang="en-US" sz="1200" b="1"/>
            </a:br>
            <a:r>
              <a:rPr lang="en-US" sz="1200"/>
              <a:t>continue when one of alternative branches </a:t>
            </a:r>
            <a:br>
              <a:rPr lang="en-US" sz="1200"/>
            </a:br>
            <a:r>
              <a:rPr lang="en-US" sz="1200"/>
              <a:t>has completed. </a:t>
            </a:r>
          </a:p>
        </p:txBody>
      </p:sp>
      <p:grpSp>
        <p:nvGrpSpPr>
          <p:cNvPr id="487428" name="Group 4"/>
          <p:cNvGrpSpPr>
            <a:grpSpLocks/>
          </p:cNvGrpSpPr>
          <p:nvPr/>
        </p:nvGrpSpPr>
        <p:grpSpPr bwMode="auto">
          <a:xfrm>
            <a:off x="5448301" y="2060576"/>
            <a:ext cx="4824413" cy="3465325"/>
            <a:chOff x="1338" y="1162"/>
            <a:chExt cx="3130" cy="2320"/>
          </a:xfrm>
        </p:grpSpPr>
        <p:sp>
          <p:nvSpPr>
            <p:cNvPr id="4874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38" y="1162"/>
              <a:ext cx="3130" cy="2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30" name="Rectangle 6"/>
            <p:cNvSpPr>
              <a:spLocks noChangeArrowheads="1"/>
            </p:cNvSpPr>
            <p:nvPr/>
          </p:nvSpPr>
          <p:spPr bwMode="auto">
            <a:xfrm>
              <a:off x="4127" y="2434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AND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1" name="Rectangle 7"/>
            <p:cNvSpPr>
              <a:spLocks noChangeArrowheads="1"/>
            </p:cNvSpPr>
            <p:nvPr/>
          </p:nvSpPr>
          <p:spPr bwMode="auto">
            <a:xfrm>
              <a:off x="4127" y="2539"/>
              <a:ext cx="19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Split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2" name="Rectangle 8"/>
            <p:cNvSpPr>
              <a:spLocks noChangeArrowheads="1"/>
            </p:cNvSpPr>
            <p:nvPr/>
          </p:nvSpPr>
          <p:spPr bwMode="auto">
            <a:xfrm>
              <a:off x="4122" y="2643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3" name="Rectangle 9"/>
            <p:cNvSpPr>
              <a:spLocks noChangeArrowheads="1"/>
            </p:cNvSpPr>
            <p:nvPr/>
          </p:nvSpPr>
          <p:spPr bwMode="auto">
            <a:xfrm>
              <a:off x="2277" y="2434"/>
              <a:ext cx="20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AND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4" name="Rectangle 10"/>
            <p:cNvSpPr>
              <a:spLocks noChangeArrowheads="1"/>
            </p:cNvSpPr>
            <p:nvPr/>
          </p:nvSpPr>
          <p:spPr bwMode="auto">
            <a:xfrm>
              <a:off x="2281" y="2539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Join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5" name="Rectangle 11"/>
            <p:cNvSpPr>
              <a:spLocks noChangeArrowheads="1"/>
            </p:cNvSpPr>
            <p:nvPr/>
          </p:nvSpPr>
          <p:spPr bwMode="auto">
            <a:xfrm>
              <a:off x="2271" y="2643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6" name="Rectangle 12"/>
            <p:cNvSpPr>
              <a:spLocks noChangeArrowheads="1"/>
            </p:cNvSpPr>
            <p:nvPr/>
          </p:nvSpPr>
          <p:spPr bwMode="auto">
            <a:xfrm>
              <a:off x="2277" y="1819"/>
              <a:ext cx="1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XOR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7" name="Rectangle 13"/>
            <p:cNvSpPr>
              <a:spLocks noChangeArrowheads="1"/>
            </p:cNvSpPr>
            <p:nvPr/>
          </p:nvSpPr>
          <p:spPr bwMode="auto">
            <a:xfrm>
              <a:off x="2277" y="1923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Join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8" name="Rectangle 14"/>
            <p:cNvSpPr>
              <a:spLocks noChangeArrowheads="1"/>
            </p:cNvSpPr>
            <p:nvPr/>
          </p:nvSpPr>
          <p:spPr bwMode="auto">
            <a:xfrm>
              <a:off x="2271" y="2027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39" name="Freeform 15"/>
            <p:cNvSpPr>
              <a:spLocks/>
            </p:cNvSpPr>
            <p:nvPr/>
          </p:nvSpPr>
          <p:spPr bwMode="auto">
            <a:xfrm>
              <a:off x="3388" y="2531"/>
              <a:ext cx="247" cy="247"/>
            </a:xfrm>
            <a:custGeom>
              <a:avLst/>
              <a:gdLst>
                <a:gd name="T0" fmla="*/ 492 w 493"/>
                <a:gd name="T1" fmla="*/ 220 h 492"/>
                <a:gd name="T2" fmla="*/ 485 w 493"/>
                <a:gd name="T3" fmla="*/ 185 h 492"/>
                <a:gd name="T4" fmla="*/ 474 w 493"/>
                <a:gd name="T5" fmla="*/ 150 h 492"/>
                <a:gd name="T6" fmla="*/ 458 w 493"/>
                <a:gd name="T7" fmla="*/ 118 h 492"/>
                <a:gd name="T8" fmla="*/ 437 w 493"/>
                <a:gd name="T9" fmla="*/ 90 h 492"/>
                <a:gd name="T10" fmla="*/ 412 w 493"/>
                <a:gd name="T11" fmla="*/ 64 h 492"/>
                <a:gd name="T12" fmla="*/ 385 w 493"/>
                <a:gd name="T13" fmla="*/ 42 h 492"/>
                <a:gd name="T14" fmla="*/ 353 w 493"/>
                <a:gd name="T15" fmla="*/ 23 h 492"/>
                <a:gd name="T16" fmla="*/ 320 w 493"/>
                <a:gd name="T17" fmla="*/ 10 h 492"/>
                <a:gd name="T18" fmla="*/ 284 w 493"/>
                <a:gd name="T19" fmla="*/ 2 h 492"/>
                <a:gd name="T20" fmla="*/ 246 w 493"/>
                <a:gd name="T21" fmla="*/ 0 h 492"/>
                <a:gd name="T22" fmla="*/ 209 w 493"/>
                <a:gd name="T23" fmla="*/ 2 h 492"/>
                <a:gd name="T24" fmla="*/ 173 w 493"/>
                <a:gd name="T25" fmla="*/ 10 h 492"/>
                <a:gd name="T26" fmla="*/ 139 w 493"/>
                <a:gd name="T27" fmla="*/ 23 h 492"/>
                <a:gd name="T28" fmla="*/ 108 w 493"/>
                <a:gd name="T29" fmla="*/ 42 h 492"/>
                <a:gd name="T30" fmla="*/ 81 w 493"/>
                <a:gd name="T31" fmla="*/ 64 h 492"/>
                <a:gd name="T32" fmla="*/ 56 w 493"/>
                <a:gd name="T33" fmla="*/ 90 h 492"/>
                <a:gd name="T34" fmla="*/ 36 w 493"/>
                <a:gd name="T35" fmla="*/ 118 h 492"/>
                <a:gd name="T36" fmla="*/ 19 w 493"/>
                <a:gd name="T37" fmla="*/ 150 h 492"/>
                <a:gd name="T38" fmla="*/ 7 w 493"/>
                <a:gd name="T39" fmla="*/ 185 h 492"/>
                <a:gd name="T40" fmla="*/ 1 w 493"/>
                <a:gd name="T41" fmla="*/ 220 h 492"/>
                <a:gd name="T42" fmla="*/ 0 w 493"/>
                <a:gd name="T43" fmla="*/ 258 h 492"/>
                <a:gd name="T44" fmla="*/ 5 w 493"/>
                <a:gd name="T45" fmla="*/ 296 h 492"/>
                <a:gd name="T46" fmla="*/ 15 w 493"/>
                <a:gd name="T47" fmla="*/ 331 h 492"/>
                <a:gd name="T48" fmla="*/ 30 w 493"/>
                <a:gd name="T49" fmla="*/ 363 h 492"/>
                <a:gd name="T50" fmla="*/ 49 w 493"/>
                <a:gd name="T51" fmla="*/ 393 h 492"/>
                <a:gd name="T52" fmla="*/ 73 w 493"/>
                <a:gd name="T53" fmla="*/ 419 h 492"/>
                <a:gd name="T54" fmla="*/ 99 w 493"/>
                <a:gd name="T55" fmla="*/ 443 h 492"/>
                <a:gd name="T56" fmla="*/ 129 w 493"/>
                <a:gd name="T57" fmla="*/ 462 h 492"/>
                <a:gd name="T58" fmla="*/ 162 w 493"/>
                <a:gd name="T59" fmla="*/ 477 h 492"/>
                <a:gd name="T60" fmla="*/ 197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5 h 492"/>
                <a:gd name="T68" fmla="*/ 343 w 493"/>
                <a:gd name="T69" fmla="*/ 473 h 492"/>
                <a:gd name="T70" fmla="*/ 374 w 493"/>
                <a:gd name="T71" fmla="*/ 456 h 492"/>
                <a:gd name="T72" fmla="*/ 403 w 493"/>
                <a:gd name="T73" fmla="*/ 436 h 492"/>
                <a:gd name="T74" fmla="*/ 429 w 493"/>
                <a:gd name="T75" fmla="*/ 412 h 492"/>
                <a:gd name="T76" fmla="*/ 451 w 493"/>
                <a:gd name="T77" fmla="*/ 383 h 492"/>
                <a:gd name="T78" fmla="*/ 470 w 493"/>
                <a:gd name="T79" fmla="*/ 353 h 492"/>
                <a:gd name="T80" fmla="*/ 483 w 493"/>
                <a:gd name="T81" fmla="*/ 319 h 492"/>
                <a:gd name="T82" fmla="*/ 491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3" y="233"/>
                  </a:lnTo>
                  <a:lnTo>
                    <a:pt x="492" y="220"/>
                  </a:lnTo>
                  <a:lnTo>
                    <a:pt x="491" y="208"/>
                  </a:lnTo>
                  <a:lnTo>
                    <a:pt x="488" y="197"/>
                  </a:lnTo>
                  <a:lnTo>
                    <a:pt x="485" y="185"/>
                  </a:lnTo>
                  <a:lnTo>
                    <a:pt x="483" y="173"/>
                  </a:lnTo>
                  <a:lnTo>
                    <a:pt x="479" y="161"/>
                  </a:lnTo>
                  <a:lnTo>
                    <a:pt x="474" y="150"/>
                  </a:lnTo>
                  <a:lnTo>
                    <a:pt x="470" y="139"/>
                  </a:lnTo>
                  <a:lnTo>
                    <a:pt x="463" y="129"/>
                  </a:lnTo>
                  <a:lnTo>
                    <a:pt x="458" y="118"/>
                  </a:lnTo>
                  <a:lnTo>
                    <a:pt x="451" y="108"/>
                  </a:lnTo>
                  <a:lnTo>
                    <a:pt x="445" y="99"/>
                  </a:lnTo>
                  <a:lnTo>
                    <a:pt x="437" y="90"/>
                  </a:lnTo>
                  <a:lnTo>
                    <a:pt x="429" y="81"/>
                  </a:lnTo>
                  <a:lnTo>
                    <a:pt x="421" y="72"/>
                  </a:lnTo>
                  <a:lnTo>
                    <a:pt x="412" y="64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5" y="42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3" y="23"/>
                  </a:lnTo>
                  <a:lnTo>
                    <a:pt x="343" y="19"/>
                  </a:lnTo>
                  <a:lnTo>
                    <a:pt x="331" y="14"/>
                  </a:lnTo>
                  <a:lnTo>
                    <a:pt x="320" y="10"/>
                  </a:lnTo>
                  <a:lnTo>
                    <a:pt x="308" y="8"/>
                  </a:lnTo>
                  <a:lnTo>
                    <a:pt x="296" y="5"/>
                  </a:lnTo>
                  <a:lnTo>
                    <a:pt x="284" y="2"/>
                  </a:lnTo>
                  <a:lnTo>
                    <a:pt x="271" y="1"/>
                  </a:lnTo>
                  <a:lnTo>
                    <a:pt x="259" y="0"/>
                  </a:lnTo>
                  <a:lnTo>
                    <a:pt x="246" y="0"/>
                  </a:lnTo>
                  <a:lnTo>
                    <a:pt x="233" y="0"/>
                  </a:lnTo>
                  <a:lnTo>
                    <a:pt x="222" y="1"/>
                  </a:lnTo>
                  <a:lnTo>
                    <a:pt x="209" y="2"/>
                  </a:lnTo>
                  <a:lnTo>
                    <a:pt x="197" y="5"/>
                  </a:lnTo>
                  <a:lnTo>
                    <a:pt x="185" y="8"/>
                  </a:lnTo>
                  <a:lnTo>
                    <a:pt x="173" y="10"/>
                  </a:lnTo>
                  <a:lnTo>
                    <a:pt x="162" y="14"/>
                  </a:lnTo>
                  <a:lnTo>
                    <a:pt x="151" y="19"/>
                  </a:lnTo>
                  <a:lnTo>
                    <a:pt x="139" y="23"/>
                  </a:lnTo>
                  <a:lnTo>
                    <a:pt x="129" y="30"/>
                  </a:lnTo>
                  <a:lnTo>
                    <a:pt x="118" y="35"/>
                  </a:lnTo>
                  <a:lnTo>
                    <a:pt x="108" y="42"/>
                  </a:lnTo>
                  <a:lnTo>
                    <a:pt x="99" y="48"/>
                  </a:lnTo>
                  <a:lnTo>
                    <a:pt x="90" y="56"/>
                  </a:lnTo>
                  <a:lnTo>
                    <a:pt x="81" y="64"/>
                  </a:lnTo>
                  <a:lnTo>
                    <a:pt x="73" y="72"/>
                  </a:lnTo>
                  <a:lnTo>
                    <a:pt x="64" y="81"/>
                  </a:lnTo>
                  <a:lnTo>
                    <a:pt x="56" y="90"/>
                  </a:lnTo>
                  <a:lnTo>
                    <a:pt x="49" y="99"/>
                  </a:lnTo>
                  <a:lnTo>
                    <a:pt x="41" y="108"/>
                  </a:lnTo>
                  <a:lnTo>
                    <a:pt x="36" y="118"/>
                  </a:lnTo>
                  <a:lnTo>
                    <a:pt x="30" y="129"/>
                  </a:lnTo>
                  <a:lnTo>
                    <a:pt x="24" y="139"/>
                  </a:lnTo>
                  <a:lnTo>
                    <a:pt x="19" y="150"/>
                  </a:lnTo>
                  <a:lnTo>
                    <a:pt x="15" y="161"/>
                  </a:lnTo>
                  <a:lnTo>
                    <a:pt x="11" y="173"/>
                  </a:lnTo>
                  <a:lnTo>
                    <a:pt x="7" y="185"/>
                  </a:lnTo>
                  <a:lnTo>
                    <a:pt x="5" y="197"/>
                  </a:lnTo>
                  <a:lnTo>
                    <a:pt x="2" y="208"/>
                  </a:lnTo>
                  <a:lnTo>
                    <a:pt x="1" y="220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8"/>
                  </a:lnTo>
                  <a:lnTo>
                    <a:pt x="1" y="271"/>
                  </a:lnTo>
                  <a:lnTo>
                    <a:pt x="2" y="284"/>
                  </a:lnTo>
                  <a:lnTo>
                    <a:pt x="5" y="296"/>
                  </a:lnTo>
                  <a:lnTo>
                    <a:pt x="7" y="307"/>
                  </a:lnTo>
                  <a:lnTo>
                    <a:pt x="11" y="319"/>
                  </a:lnTo>
                  <a:lnTo>
                    <a:pt x="15" y="331"/>
                  </a:lnTo>
                  <a:lnTo>
                    <a:pt x="19" y="341"/>
                  </a:lnTo>
                  <a:lnTo>
                    <a:pt x="24" y="353"/>
                  </a:lnTo>
                  <a:lnTo>
                    <a:pt x="30" y="363"/>
                  </a:lnTo>
                  <a:lnTo>
                    <a:pt x="36" y="374"/>
                  </a:lnTo>
                  <a:lnTo>
                    <a:pt x="41" y="383"/>
                  </a:lnTo>
                  <a:lnTo>
                    <a:pt x="49" y="393"/>
                  </a:lnTo>
                  <a:lnTo>
                    <a:pt x="56" y="403"/>
                  </a:lnTo>
                  <a:lnTo>
                    <a:pt x="64" y="412"/>
                  </a:lnTo>
                  <a:lnTo>
                    <a:pt x="73" y="419"/>
                  </a:lnTo>
                  <a:lnTo>
                    <a:pt x="81" y="429"/>
                  </a:lnTo>
                  <a:lnTo>
                    <a:pt x="90" y="436"/>
                  </a:lnTo>
                  <a:lnTo>
                    <a:pt x="99" y="443"/>
                  </a:lnTo>
                  <a:lnTo>
                    <a:pt x="108" y="449"/>
                  </a:lnTo>
                  <a:lnTo>
                    <a:pt x="118" y="456"/>
                  </a:lnTo>
                  <a:lnTo>
                    <a:pt x="129" y="462"/>
                  </a:lnTo>
                  <a:lnTo>
                    <a:pt x="139" y="468"/>
                  </a:lnTo>
                  <a:lnTo>
                    <a:pt x="151" y="473"/>
                  </a:lnTo>
                  <a:lnTo>
                    <a:pt x="162" y="477"/>
                  </a:lnTo>
                  <a:lnTo>
                    <a:pt x="173" y="481"/>
                  </a:lnTo>
                  <a:lnTo>
                    <a:pt x="185" y="485"/>
                  </a:lnTo>
                  <a:lnTo>
                    <a:pt x="197" y="487"/>
                  </a:lnTo>
                  <a:lnTo>
                    <a:pt x="209" y="490"/>
                  </a:lnTo>
                  <a:lnTo>
                    <a:pt x="222" y="491"/>
                  </a:lnTo>
                  <a:lnTo>
                    <a:pt x="233" y="492"/>
                  </a:lnTo>
                  <a:lnTo>
                    <a:pt x="246" y="492"/>
                  </a:lnTo>
                  <a:lnTo>
                    <a:pt x="259" y="492"/>
                  </a:lnTo>
                  <a:lnTo>
                    <a:pt x="271" y="491"/>
                  </a:lnTo>
                  <a:lnTo>
                    <a:pt x="284" y="490"/>
                  </a:lnTo>
                  <a:lnTo>
                    <a:pt x="296" y="487"/>
                  </a:lnTo>
                  <a:lnTo>
                    <a:pt x="308" y="485"/>
                  </a:lnTo>
                  <a:lnTo>
                    <a:pt x="320" y="481"/>
                  </a:lnTo>
                  <a:lnTo>
                    <a:pt x="331" y="477"/>
                  </a:lnTo>
                  <a:lnTo>
                    <a:pt x="343" y="473"/>
                  </a:lnTo>
                  <a:lnTo>
                    <a:pt x="353" y="468"/>
                  </a:lnTo>
                  <a:lnTo>
                    <a:pt x="364" y="462"/>
                  </a:lnTo>
                  <a:lnTo>
                    <a:pt x="374" y="456"/>
                  </a:lnTo>
                  <a:lnTo>
                    <a:pt x="385" y="449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9"/>
                  </a:lnTo>
                  <a:lnTo>
                    <a:pt x="421" y="419"/>
                  </a:lnTo>
                  <a:lnTo>
                    <a:pt x="429" y="412"/>
                  </a:lnTo>
                  <a:lnTo>
                    <a:pt x="437" y="403"/>
                  </a:lnTo>
                  <a:lnTo>
                    <a:pt x="445" y="393"/>
                  </a:lnTo>
                  <a:lnTo>
                    <a:pt x="451" y="383"/>
                  </a:lnTo>
                  <a:lnTo>
                    <a:pt x="458" y="374"/>
                  </a:lnTo>
                  <a:lnTo>
                    <a:pt x="463" y="363"/>
                  </a:lnTo>
                  <a:lnTo>
                    <a:pt x="470" y="353"/>
                  </a:lnTo>
                  <a:lnTo>
                    <a:pt x="474" y="341"/>
                  </a:lnTo>
                  <a:lnTo>
                    <a:pt x="479" y="331"/>
                  </a:lnTo>
                  <a:lnTo>
                    <a:pt x="483" y="319"/>
                  </a:lnTo>
                  <a:lnTo>
                    <a:pt x="485" y="307"/>
                  </a:lnTo>
                  <a:lnTo>
                    <a:pt x="488" y="296"/>
                  </a:lnTo>
                  <a:lnTo>
                    <a:pt x="491" y="284"/>
                  </a:lnTo>
                  <a:lnTo>
                    <a:pt x="492" y="271"/>
                  </a:lnTo>
                  <a:lnTo>
                    <a:pt x="493" y="258"/>
                  </a:lnTo>
                  <a:lnTo>
                    <a:pt x="493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0" name="Freeform 16"/>
            <p:cNvSpPr>
              <a:spLocks/>
            </p:cNvSpPr>
            <p:nvPr/>
          </p:nvSpPr>
          <p:spPr bwMode="auto">
            <a:xfrm>
              <a:off x="3388" y="2531"/>
              <a:ext cx="247" cy="247"/>
            </a:xfrm>
            <a:custGeom>
              <a:avLst/>
              <a:gdLst>
                <a:gd name="T0" fmla="*/ 492 w 493"/>
                <a:gd name="T1" fmla="*/ 220 h 492"/>
                <a:gd name="T2" fmla="*/ 485 w 493"/>
                <a:gd name="T3" fmla="*/ 185 h 492"/>
                <a:gd name="T4" fmla="*/ 474 w 493"/>
                <a:gd name="T5" fmla="*/ 150 h 492"/>
                <a:gd name="T6" fmla="*/ 458 w 493"/>
                <a:gd name="T7" fmla="*/ 118 h 492"/>
                <a:gd name="T8" fmla="*/ 437 w 493"/>
                <a:gd name="T9" fmla="*/ 90 h 492"/>
                <a:gd name="T10" fmla="*/ 412 w 493"/>
                <a:gd name="T11" fmla="*/ 64 h 492"/>
                <a:gd name="T12" fmla="*/ 385 w 493"/>
                <a:gd name="T13" fmla="*/ 42 h 492"/>
                <a:gd name="T14" fmla="*/ 353 w 493"/>
                <a:gd name="T15" fmla="*/ 23 h 492"/>
                <a:gd name="T16" fmla="*/ 320 w 493"/>
                <a:gd name="T17" fmla="*/ 10 h 492"/>
                <a:gd name="T18" fmla="*/ 284 w 493"/>
                <a:gd name="T19" fmla="*/ 2 h 492"/>
                <a:gd name="T20" fmla="*/ 246 w 493"/>
                <a:gd name="T21" fmla="*/ 0 h 492"/>
                <a:gd name="T22" fmla="*/ 209 w 493"/>
                <a:gd name="T23" fmla="*/ 2 h 492"/>
                <a:gd name="T24" fmla="*/ 173 w 493"/>
                <a:gd name="T25" fmla="*/ 10 h 492"/>
                <a:gd name="T26" fmla="*/ 139 w 493"/>
                <a:gd name="T27" fmla="*/ 23 h 492"/>
                <a:gd name="T28" fmla="*/ 108 w 493"/>
                <a:gd name="T29" fmla="*/ 42 h 492"/>
                <a:gd name="T30" fmla="*/ 81 w 493"/>
                <a:gd name="T31" fmla="*/ 64 h 492"/>
                <a:gd name="T32" fmla="*/ 56 w 493"/>
                <a:gd name="T33" fmla="*/ 90 h 492"/>
                <a:gd name="T34" fmla="*/ 36 w 493"/>
                <a:gd name="T35" fmla="*/ 118 h 492"/>
                <a:gd name="T36" fmla="*/ 19 w 493"/>
                <a:gd name="T37" fmla="*/ 150 h 492"/>
                <a:gd name="T38" fmla="*/ 7 w 493"/>
                <a:gd name="T39" fmla="*/ 185 h 492"/>
                <a:gd name="T40" fmla="*/ 1 w 493"/>
                <a:gd name="T41" fmla="*/ 220 h 492"/>
                <a:gd name="T42" fmla="*/ 0 w 493"/>
                <a:gd name="T43" fmla="*/ 258 h 492"/>
                <a:gd name="T44" fmla="*/ 5 w 493"/>
                <a:gd name="T45" fmla="*/ 296 h 492"/>
                <a:gd name="T46" fmla="*/ 15 w 493"/>
                <a:gd name="T47" fmla="*/ 331 h 492"/>
                <a:gd name="T48" fmla="*/ 30 w 493"/>
                <a:gd name="T49" fmla="*/ 363 h 492"/>
                <a:gd name="T50" fmla="*/ 49 w 493"/>
                <a:gd name="T51" fmla="*/ 393 h 492"/>
                <a:gd name="T52" fmla="*/ 73 w 493"/>
                <a:gd name="T53" fmla="*/ 419 h 492"/>
                <a:gd name="T54" fmla="*/ 99 w 493"/>
                <a:gd name="T55" fmla="*/ 443 h 492"/>
                <a:gd name="T56" fmla="*/ 129 w 493"/>
                <a:gd name="T57" fmla="*/ 462 h 492"/>
                <a:gd name="T58" fmla="*/ 162 w 493"/>
                <a:gd name="T59" fmla="*/ 477 h 492"/>
                <a:gd name="T60" fmla="*/ 197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5 h 492"/>
                <a:gd name="T68" fmla="*/ 343 w 493"/>
                <a:gd name="T69" fmla="*/ 473 h 492"/>
                <a:gd name="T70" fmla="*/ 374 w 493"/>
                <a:gd name="T71" fmla="*/ 456 h 492"/>
                <a:gd name="T72" fmla="*/ 403 w 493"/>
                <a:gd name="T73" fmla="*/ 436 h 492"/>
                <a:gd name="T74" fmla="*/ 429 w 493"/>
                <a:gd name="T75" fmla="*/ 412 h 492"/>
                <a:gd name="T76" fmla="*/ 451 w 493"/>
                <a:gd name="T77" fmla="*/ 383 h 492"/>
                <a:gd name="T78" fmla="*/ 470 w 493"/>
                <a:gd name="T79" fmla="*/ 353 h 492"/>
                <a:gd name="T80" fmla="*/ 483 w 493"/>
                <a:gd name="T81" fmla="*/ 319 h 492"/>
                <a:gd name="T82" fmla="*/ 491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3" y="233"/>
                  </a:lnTo>
                  <a:lnTo>
                    <a:pt x="492" y="220"/>
                  </a:lnTo>
                  <a:lnTo>
                    <a:pt x="491" y="208"/>
                  </a:lnTo>
                  <a:lnTo>
                    <a:pt x="488" y="197"/>
                  </a:lnTo>
                  <a:lnTo>
                    <a:pt x="485" y="185"/>
                  </a:lnTo>
                  <a:lnTo>
                    <a:pt x="483" y="173"/>
                  </a:lnTo>
                  <a:lnTo>
                    <a:pt x="479" y="161"/>
                  </a:lnTo>
                  <a:lnTo>
                    <a:pt x="474" y="150"/>
                  </a:lnTo>
                  <a:lnTo>
                    <a:pt x="470" y="139"/>
                  </a:lnTo>
                  <a:lnTo>
                    <a:pt x="463" y="129"/>
                  </a:lnTo>
                  <a:lnTo>
                    <a:pt x="458" y="118"/>
                  </a:lnTo>
                  <a:lnTo>
                    <a:pt x="451" y="108"/>
                  </a:lnTo>
                  <a:lnTo>
                    <a:pt x="445" y="99"/>
                  </a:lnTo>
                  <a:lnTo>
                    <a:pt x="437" y="90"/>
                  </a:lnTo>
                  <a:lnTo>
                    <a:pt x="429" y="81"/>
                  </a:lnTo>
                  <a:lnTo>
                    <a:pt x="421" y="72"/>
                  </a:lnTo>
                  <a:lnTo>
                    <a:pt x="412" y="64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5" y="42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3" y="23"/>
                  </a:lnTo>
                  <a:lnTo>
                    <a:pt x="343" y="19"/>
                  </a:lnTo>
                  <a:lnTo>
                    <a:pt x="331" y="14"/>
                  </a:lnTo>
                  <a:lnTo>
                    <a:pt x="320" y="10"/>
                  </a:lnTo>
                  <a:lnTo>
                    <a:pt x="308" y="8"/>
                  </a:lnTo>
                  <a:lnTo>
                    <a:pt x="296" y="5"/>
                  </a:lnTo>
                  <a:lnTo>
                    <a:pt x="284" y="2"/>
                  </a:lnTo>
                  <a:lnTo>
                    <a:pt x="271" y="1"/>
                  </a:lnTo>
                  <a:lnTo>
                    <a:pt x="259" y="0"/>
                  </a:lnTo>
                  <a:lnTo>
                    <a:pt x="246" y="0"/>
                  </a:lnTo>
                  <a:lnTo>
                    <a:pt x="233" y="0"/>
                  </a:lnTo>
                  <a:lnTo>
                    <a:pt x="222" y="1"/>
                  </a:lnTo>
                  <a:lnTo>
                    <a:pt x="209" y="2"/>
                  </a:lnTo>
                  <a:lnTo>
                    <a:pt x="197" y="5"/>
                  </a:lnTo>
                  <a:lnTo>
                    <a:pt x="185" y="8"/>
                  </a:lnTo>
                  <a:lnTo>
                    <a:pt x="173" y="10"/>
                  </a:lnTo>
                  <a:lnTo>
                    <a:pt x="162" y="14"/>
                  </a:lnTo>
                  <a:lnTo>
                    <a:pt x="151" y="19"/>
                  </a:lnTo>
                  <a:lnTo>
                    <a:pt x="139" y="23"/>
                  </a:lnTo>
                  <a:lnTo>
                    <a:pt x="129" y="30"/>
                  </a:lnTo>
                  <a:lnTo>
                    <a:pt x="118" y="35"/>
                  </a:lnTo>
                  <a:lnTo>
                    <a:pt x="108" y="42"/>
                  </a:lnTo>
                  <a:lnTo>
                    <a:pt x="99" y="48"/>
                  </a:lnTo>
                  <a:lnTo>
                    <a:pt x="90" y="56"/>
                  </a:lnTo>
                  <a:lnTo>
                    <a:pt x="81" y="64"/>
                  </a:lnTo>
                  <a:lnTo>
                    <a:pt x="73" y="72"/>
                  </a:lnTo>
                  <a:lnTo>
                    <a:pt x="64" y="81"/>
                  </a:lnTo>
                  <a:lnTo>
                    <a:pt x="56" y="90"/>
                  </a:lnTo>
                  <a:lnTo>
                    <a:pt x="49" y="99"/>
                  </a:lnTo>
                  <a:lnTo>
                    <a:pt x="41" y="108"/>
                  </a:lnTo>
                  <a:lnTo>
                    <a:pt x="36" y="118"/>
                  </a:lnTo>
                  <a:lnTo>
                    <a:pt x="30" y="129"/>
                  </a:lnTo>
                  <a:lnTo>
                    <a:pt x="24" y="139"/>
                  </a:lnTo>
                  <a:lnTo>
                    <a:pt x="19" y="150"/>
                  </a:lnTo>
                  <a:lnTo>
                    <a:pt x="15" y="161"/>
                  </a:lnTo>
                  <a:lnTo>
                    <a:pt x="11" y="173"/>
                  </a:lnTo>
                  <a:lnTo>
                    <a:pt x="7" y="185"/>
                  </a:lnTo>
                  <a:lnTo>
                    <a:pt x="5" y="197"/>
                  </a:lnTo>
                  <a:lnTo>
                    <a:pt x="2" y="208"/>
                  </a:lnTo>
                  <a:lnTo>
                    <a:pt x="1" y="220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8"/>
                  </a:lnTo>
                  <a:lnTo>
                    <a:pt x="1" y="271"/>
                  </a:lnTo>
                  <a:lnTo>
                    <a:pt x="2" y="284"/>
                  </a:lnTo>
                  <a:lnTo>
                    <a:pt x="5" y="296"/>
                  </a:lnTo>
                  <a:lnTo>
                    <a:pt x="7" y="307"/>
                  </a:lnTo>
                  <a:lnTo>
                    <a:pt x="11" y="319"/>
                  </a:lnTo>
                  <a:lnTo>
                    <a:pt x="15" y="331"/>
                  </a:lnTo>
                  <a:lnTo>
                    <a:pt x="19" y="341"/>
                  </a:lnTo>
                  <a:lnTo>
                    <a:pt x="24" y="353"/>
                  </a:lnTo>
                  <a:lnTo>
                    <a:pt x="30" y="363"/>
                  </a:lnTo>
                  <a:lnTo>
                    <a:pt x="36" y="374"/>
                  </a:lnTo>
                  <a:lnTo>
                    <a:pt x="41" y="383"/>
                  </a:lnTo>
                  <a:lnTo>
                    <a:pt x="49" y="393"/>
                  </a:lnTo>
                  <a:lnTo>
                    <a:pt x="56" y="403"/>
                  </a:lnTo>
                  <a:lnTo>
                    <a:pt x="64" y="412"/>
                  </a:lnTo>
                  <a:lnTo>
                    <a:pt x="73" y="419"/>
                  </a:lnTo>
                  <a:lnTo>
                    <a:pt x="81" y="429"/>
                  </a:lnTo>
                  <a:lnTo>
                    <a:pt x="90" y="436"/>
                  </a:lnTo>
                  <a:lnTo>
                    <a:pt x="99" y="443"/>
                  </a:lnTo>
                  <a:lnTo>
                    <a:pt x="108" y="449"/>
                  </a:lnTo>
                  <a:lnTo>
                    <a:pt x="118" y="456"/>
                  </a:lnTo>
                  <a:lnTo>
                    <a:pt x="129" y="462"/>
                  </a:lnTo>
                  <a:lnTo>
                    <a:pt x="139" y="468"/>
                  </a:lnTo>
                  <a:lnTo>
                    <a:pt x="151" y="473"/>
                  </a:lnTo>
                  <a:lnTo>
                    <a:pt x="162" y="477"/>
                  </a:lnTo>
                  <a:lnTo>
                    <a:pt x="173" y="481"/>
                  </a:lnTo>
                  <a:lnTo>
                    <a:pt x="185" y="485"/>
                  </a:lnTo>
                  <a:lnTo>
                    <a:pt x="197" y="487"/>
                  </a:lnTo>
                  <a:lnTo>
                    <a:pt x="209" y="490"/>
                  </a:lnTo>
                  <a:lnTo>
                    <a:pt x="222" y="491"/>
                  </a:lnTo>
                  <a:lnTo>
                    <a:pt x="233" y="492"/>
                  </a:lnTo>
                  <a:lnTo>
                    <a:pt x="246" y="492"/>
                  </a:lnTo>
                  <a:lnTo>
                    <a:pt x="259" y="492"/>
                  </a:lnTo>
                  <a:lnTo>
                    <a:pt x="271" y="491"/>
                  </a:lnTo>
                  <a:lnTo>
                    <a:pt x="284" y="490"/>
                  </a:lnTo>
                  <a:lnTo>
                    <a:pt x="296" y="487"/>
                  </a:lnTo>
                  <a:lnTo>
                    <a:pt x="308" y="485"/>
                  </a:lnTo>
                  <a:lnTo>
                    <a:pt x="320" y="481"/>
                  </a:lnTo>
                  <a:lnTo>
                    <a:pt x="331" y="477"/>
                  </a:lnTo>
                  <a:lnTo>
                    <a:pt x="343" y="473"/>
                  </a:lnTo>
                  <a:lnTo>
                    <a:pt x="353" y="468"/>
                  </a:lnTo>
                  <a:lnTo>
                    <a:pt x="364" y="462"/>
                  </a:lnTo>
                  <a:lnTo>
                    <a:pt x="374" y="456"/>
                  </a:lnTo>
                  <a:lnTo>
                    <a:pt x="385" y="449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9"/>
                  </a:lnTo>
                  <a:lnTo>
                    <a:pt x="421" y="419"/>
                  </a:lnTo>
                  <a:lnTo>
                    <a:pt x="429" y="412"/>
                  </a:lnTo>
                  <a:lnTo>
                    <a:pt x="437" y="403"/>
                  </a:lnTo>
                  <a:lnTo>
                    <a:pt x="445" y="393"/>
                  </a:lnTo>
                  <a:lnTo>
                    <a:pt x="451" y="383"/>
                  </a:lnTo>
                  <a:lnTo>
                    <a:pt x="458" y="374"/>
                  </a:lnTo>
                  <a:lnTo>
                    <a:pt x="463" y="363"/>
                  </a:lnTo>
                  <a:lnTo>
                    <a:pt x="470" y="353"/>
                  </a:lnTo>
                  <a:lnTo>
                    <a:pt x="474" y="341"/>
                  </a:lnTo>
                  <a:lnTo>
                    <a:pt x="479" y="331"/>
                  </a:lnTo>
                  <a:lnTo>
                    <a:pt x="483" y="319"/>
                  </a:lnTo>
                  <a:lnTo>
                    <a:pt x="485" y="307"/>
                  </a:lnTo>
                  <a:lnTo>
                    <a:pt x="488" y="296"/>
                  </a:lnTo>
                  <a:lnTo>
                    <a:pt x="491" y="284"/>
                  </a:lnTo>
                  <a:lnTo>
                    <a:pt x="492" y="271"/>
                  </a:lnTo>
                  <a:lnTo>
                    <a:pt x="493" y="258"/>
                  </a:lnTo>
                  <a:lnTo>
                    <a:pt x="493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1" name="Line 17"/>
            <p:cNvSpPr>
              <a:spLocks noChangeShapeType="1"/>
            </p:cNvSpPr>
            <p:nvPr/>
          </p:nvSpPr>
          <p:spPr bwMode="auto">
            <a:xfrm flipH="1">
              <a:off x="3455" y="2598"/>
              <a:ext cx="59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2" name="Line 18"/>
            <p:cNvSpPr>
              <a:spLocks noChangeShapeType="1"/>
            </p:cNvSpPr>
            <p:nvPr/>
          </p:nvSpPr>
          <p:spPr bwMode="auto">
            <a:xfrm>
              <a:off x="3514" y="2598"/>
              <a:ext cx="60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3" name="Line 19"/>
            <p:cNvSpPr>
              <a:spLocks noChangeShapeType="1"/>
            </p:cNvSpPr>
            <p:nvPr/>
          </p:nvSpPr>
          <p:spPr bwMode="auto">
            <a:xfrm>
              <a:off x="3512" y="2408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4" name="Freeform 20"/>
            <p:cNvSpPr>
              <a:spLocks/>
            </p:cNvSpPr>
            <p:nvPr/>
          </p:nvSpPr>
          <p:spPr bwMode="auto">
            <a:xfrm>
              <a:off x="3480" y="2499"/>
              <a:ext cx="64" cy="32"/>
            </a:xfrm>
            <a:custGeom>
              <a:avLst/>
              <a:gdLst>
                <a:gd name="T0" fmla="*/ 0 w 130"/>
                <a:gd name="T1" fmla="*/ 0 h 65"/>
                <a:gd name="T2" fmla="*/ 64 w 130"/>
                <a:gd name="T3" fmla="*/ 65 h 65"/>
                <a:gd name="T4" fmla="*/ 130 w 130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lnTo>
                    <a:pt x="64" y="65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5" name="Freeform 21"/>
            <p:cNvSpPr>
              <a:spLocks/>
            </p:cNvSpPr>
            <p:nvPr/>
          </p:nvSpPr>
          <p:spPr bwMode="auto">
            <a:xfrm>
              <a:off x="3204" y="2655"/>
              <a:ext cx="184" cy="123"/>
            </a:xfrm>
            <a:custGeom>
              <a:avLst/>
              <a:gdLst>
                <a:gd name="T0" fmla="*/ 370 w 370"/>
                <a:gd name="T1" fmla="*/ 0 h 246"/>
                <a:gd name="T2" fmla="*/ 0 w 370"/>
                <a:gd name="T3" fmla="*/ 0 h 246"/>
                <a:gd name="T4" fmla="*/ 0 w 370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6">
                  <a:moveTo>
                    <a:pt x="370" y="0"/>
                  </a:moveTo>
                  <a:lnTo>
                    <a:pt x="0" y="0"/>
                  </a:lnTo>
                  <a:lnTo>
                    <a:pt x="0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6" name="Freeform 22"/>
            <p:cNvSpPr>
              <a:spLocks/>
            </p:cNvSpPr>
            <p:nvPr/>
          </p:nvSpPr>
          <p:spPr bwMode="auto">
            <a:xfrm>
              <a:off x="3171" y="2745"/>
              <a:ext cx="65" cy="33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7" name="Freeform 23"/>
            <p:cNvSpPr>
              <a:spLocks/>
            </p:cNvSpPr>
            <p:nvPr/>
          </p:nvSpPr>
          <p:spPr bwMode="auto">
            <a:xfrm>
              <a:off x="3635" y="2655"/>
              <a:ext cx="185" cy="123"/>
            </a:xfrm>
            <a:custGeom>
              <a:avLst/>
              <a:gdLst>
                <a:gd name="T0" fmla="*/ 0 w 371"/>
                <a:gd name="T1" fmla="*/ 0 h 246"/>
                <a:gd name="T2" fmla="*/ 371 w 371"/>
                <a:gd name="T3" fmla="*/ 0 h 246"/>
                <a:gd name="T4" fmla="*/ 371 w 371"/>
                <a:gd name="T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6">
                  <a:moveTo>
                    <a:pt x="0" y="0"/>
                  </a:moveTo>
                  <a:lnTo>
                    <a:pt x="371" y="0"/>
                  </a:lnTo>
                  <a:lnTo>
                    <a:pt x="371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8" name="Freeform 24"/>
            <p:cNvSpPr>
              <a:spLocks/>
            </p:cNvSpPr>
            <p:nvPr/>
          </p:nvSpPr>
          <p:spPr bwMode="auto">
            <a:xfrm>
              <a:off x="3788" y="2745"/>
              <a:ext cx="64" cy="33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49" name="Freeform 25"/>
            <p:cNvSpPr>
              <a:spLocks/>
            </p:cNvSpPr>
            <p:nvPr/>
          </p:nvSpPr>
          <p:spPr bwMode="auto">
            <a:xfrm>
              <a:off x="1353" y="1177"/>
              <a:ext cx="617" cy="369"/>
            </a:xfrm>
            <a:custGeom>
              <a:avLst/>
              <a:gdLst>
                <a:gd name="T0" fmla="*/ 1234 w 1234"/>
                <a:gd name="T1" fmla="*/ 631 h 739"/>
                <a:gd name="T2" fmla="*/ 1232 w 1234"/>
                <a:gd name="T3" fmla="*/ 642 h 739"/>
                <a:gd name="T4" fmla="*/ 1229 w 1234"/>
                <a:gd name="T5" fmla="*/ 654 h 739"/>
                <a:gd name="T6" fmla="*/ 1225 w 1234"/>
                <a:gd name="T7" fmla="*/ 664 h 739"/>
                <a:gd name="T8" fmla="*/ 1215 w 1234"/>
                <a:gd name="T9" fmla="*/ 679 h 739"/>
                <a:gd name="T10" fmla="*/ 1200 w 1234"/>
                <a:gd name="T11" fmla="*/ 697 h 739"/>
                <a:gd name="T12" fmla="*/ 1180 w 1234"/>
                <a:gd name="T13" fmla="*/ 713 h 739"/>
                <a:gd name="T14" fmla="*/ 1157 w 1234"/>
                <a:gd name="T15" fmla="*/ 724 h 739"/>
                <a:gd name="T16" fmla="*/ 1129 w 1234"/>
                <a:gd name="T17" fmla="*/ 734 h 739"/>
                <a:gd name="T18" fmla="*/ 1101 w 1234"/>
                <a:gd name="T19" fmla="*/ 739 h 739"/>
                <a:gd name="T20" fmla="*/ 1086 w 1234"/>
                <a:gd name="T21" fmla="*/ 739 h 739"/>
                <a:gd name="T22" fmla="*/ 148 w 1234"/>
                <a:gd name="T23" fmla="*/ 739 h 739"/>
                <a:gd name="T24" fmla="*/ 119 w 1234"/>
                <a:gd name="T25" fmla="*/ 736 h 739"/>
                <a:gd name="T26" fmla="*/ 90 w 1234"/>
                <a:gd name="T27" fmla="*/ 730 h 739"/>
                <a:gd name="T28" fmla="*/ 65 w 1234"/>
                <a:gd name="T29" fmla="*/ 719 h 739"/>
                <a:gd name="T30" fmla="*/ 43 w 1234"/>
                <a:gd name="T31" fmla="*/ 705 h 739"/>
                <a:gd name="T32" fmla="*/ 25 w 1234"/>
                <a:gd name="T33" fmla="*/ 689 h 739"/>
                <a:gd name="T34" fmla="*/ 12 w 1234"/>
                <a:gd name="T35" fmla="*/ 670 h 739"/>
                <a:gd name="T36" fmla="*/ 7 w 1234"/>
                <a:gd name="T37" fmla="*/ 659 h 739"/>
                <a:gd name="T38" fmla="*/ 3 w 1234"/>
                <a:gd name="T39" fmla="*/ 648 h 739"/>
                <a:gd name="T40" fmla="*/ 1 w 1234"/>
                <a:gd name="T41" fmla="*/ 637 h 739"/>
                <a:gd name="T42" fmla="*/ 0 w 1234"/>
                <a:gd name="T43" fmla="*/ 625 h 739"/>
                <a:gd name="T44" fmla="*/ 0 w 1234"/>
                <a:gd name="T45" fmla="*/ 113 h 739"/>
                <a:gd name="T46" fmla="*/ 1 w 1234"/>
                <a:gd name="T47" fmla="*/ 102 h 739"/>
                <a:gd name="T48" fmla="*/ 3 w 1234"/>
                <a:gd name="T49" fmla="*/ 91 h 739"/>
                <a:gd name="T50" fmla="*/ 7 w 1234"/>
                <a:gd name="T51" fmla="*/ 79 h 739"/>
                <a:gd name="T52" fmla="*/ 12 w 1234"/>
                <a:gd name="T53" fmla="*/ 69 h 739"/>
                <a:gd name="T54" fmla="*/ 25 w 1234"/>
                <a:gd name="T55" fmla="*/ 49 h 739"/>
                <a:gd name="T56" fmla="*/ 43 w 1234"/>
                <a:gd name="T57" fmla="*/ 34 h 739"/>
                <a:gd name="T58" fmla="*/ 65 w 1234"/>
                <a:gd name="T59" fmla="*/ 20 h 739"/>
                <a:gd name="T60" fmla="*/ 90 w 1234"/>
                <a:gd name="T61" fmla="*/ 9 h 739"/>
                <a:gd name="T62" fmla="*/ 119 w 1234"/>
                <a:gd name="T63" fmla="*/ 3 h 739"/>
                <a:gd name="T64" fmla="*/ 148 w 1234"/>
                <a:gd name="T65" fmla="*/ 0 h 739"/>
                <a:gd name="T66" fmla="*/ 1086 w 1234"/>
                <a:gd name="T67" fmla="*/ 0 h 739"/>
                <a:gd name="T68" fmla="*/ 1115 w 1234"/>
                <a:gd name="T69" fmla="*/ 3 h 739"/>
                <a:gd name="T70" fmla="*/ 1144 w 1234"/>
                <a:gd name="T71" fmla="*/ 9 h 739"/>
                <a:gd name="T72" fmla="*/ 1168 w 1234"/>
                <a:gd name="T73" fmla="*/ 20 h 739"/>
                <a:gd name="T74" fmla="*/ 1191 w 1234"/>
                <a:gd name="T75" fmla="*/ 34 h 739"/>
                <a:gd name="T76" fmla="*/ 1209 w 1234"/>
                <a:gd name="T77" fmla="*/ 49 h 739"/>
                <a:gd name="T78" fmla="*/ 1222 w 1234"/>
                <a:gd name="T79" fmla="*/ 69 h 739"/>
                <a:gd name="T80" fmla="*/ 1227 w 1234"/>
                <a:gd name="T81" fmla="*/ 79 h 739"/>
                <a:gd name="T82" fmla="*/ 1231 w 1234"/>
                <a:gd name="T83" fmla="*/ 91 h 739"/>
                <a:gd name="T84" fmla="*/ 1232 w 1234"/>
                <a:gd name="T85" fmla="*/ 102 h 739"/>
                <a:gd name="T86" fmla="*/ 1234 w 1234"/>
                <a:gd name="T87" fmla="*/ 113 h 739"/>
                <a:gd name="T88" fmla="*/ 1234 w 1234"/>
                <a:gd name="T89" fmla="*/ 113 h 739"/>
                <a:gd name="T90" fmla="*/ 1234 w 1234"/>
                <a:gd name="T91" fmla="*/ 625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4" h="739">
                  <a:moveTo>
                    <a:pt x="1234" y="625"/>
                  </a:moveTo>
                  <a:lnTo>
                    <a:pt x="1234" y="631"/>
                  </a:lnTo>
                  <a:lnTo>
                    <a:pt x="1232" y="637"/>
                  </a:lnTo>
                  <a:lnTo>
                    <a:pt x="1232" y="642"/>
                  </a:lnTo>
                  <a:lnTo>
                    <a:pt x="1231" y="648"/>
                  </a:lnTo>
                  <a:lnTo>
                    <a:pt x="1229" y="654"/>
                  </a:lnTo>
                  <a:lnTo>
                    <a:pt x="1227" y="659"/>
                  </a:lnTo>
                  <a:lnTo>
                    <a:pt x="1225" y="664"/>
                  </a:lnTo>
                  <a:lnTo>
                    <a:pt x="1222" y="670"/>
                  </a:lnTo>
                  <a:lnTo>
                    <a:pt x="1215" y="679"/>
                  </a:lnTo>
                  <a:lnTo>
                    <a:pt x="1209" y="689"/>
                  </a:lnTo>
                  <a:lnTo>
                    <a:pt x="1200" y="697"/>
                  </a:lnTo>
                  <a:lnTo>
                    <a:pt x="1191" y="705"/>
                  </a:lnTo>
                  <a:lnTo>
                    <a:pt x="1180" y="713"/>
                  </a:lnTo>
                  <a:lnTo>
                    <a:pt x="1168" y="719"/>
                  </a:lnTo>
                  <a:lnTo>
                    <a:pt x="1157" y="724"/>
                  </a:lnTo>
                  <a:lnTo>
                    <a:pt x="1144" y="730"/>
                  </a:lnTo>
                  <a:lnTo>
                    <a:pt x="1129" y="734"/>
                  </a:lnTo>
                  <a:lnTo>
                    <a:pt x="1115" y="736"/>
                  </a:lnTo>
                  <a:lnTo>
                    <a:pt x="1101" y="739"/>
                  </a:lnTo>
                  <a:lnTo>
                    <a:pt x="1086" y="739"/>
                  </a:lnTo>
                  <a:lnTo>
                    <a:pt x="1086" y="739"/>
                  </a:lnTo>
                  <a:lnTo>
                    <a:pt x="1086" y="739"/>
                  </a:lnTo>
                  <a:lnTo>
                    <a:pt x="148" y="739"/>
                  </a:lnTo>
                  <a:lnTo>
                    <a:pt x="133" y="739"/>
                  </a:lnTo>
                  <a:lnTo>
                    <a:pt x="119" y="736"/>
                  </a:lnTo>
                  <a:lnTo>
                    <a:pt x="104" y="734"/>
                  </a:lnTo>
                  <a:lnTo>
                    <a:pt x="90" y="730"/>
                  </a:lnTo>
                  <a:lnTo>
                    <a:pt x="77" y="724"/>
                  </a:lnTo>
                  <a:lnTo>
                    <a:pt x="65" y="719"/>
                  </a:lnTo>
                  <a:lnTo>
                    <a:pt x="54" y="713"/>
                  </a:lnTo>
                  <a:lnTo>
                    <a:pt x="43" y="705"/>
                  </a:lnTo>
                  <a:lnTo>
                    <a:pt x="34" y="697"/>
                  </a:lnTo>
                  <a:lnTo>
                    <a:pt x="25" y="689"/>
                  </a:lnTo>
                  <a:lnTo>
                    <a:pt x="18" y="679"/>
                  </a:lnTo>
                  <a:lnTo>
                    <a:pt x="12" y="670"/>
                  </a:lnTo>
                  <a:lnTo>
                    <a:pt x="9" y="664"/>
                  </a:lnTo>
                  <a:lnTo>
                    <a:pt x="7" y="659"/>
                  </a:lnTo>
                  <a:lnTo>
                    <a:pt x="5" y="654"/>
                  </a:lnTo>
                  <a:lnTo>
                    <a:pt x="3" y="648"/>
                  </a:lnTo>
                  <a:lnTo>
                    <a:pt x="1" y="642"/>
                  </a:lnTo>
                  <a:lnTo>
                    <a:pt x="1" y="637"/>
                  </a:lnTo>
                  <a:lnTo>
                    <a:pt x="0" y="631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5" y="85"/>
                  </a:lnTo>
                  <a:lnTo>
                    <a:pt x="7" y="79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8" y="60"/>
                  </a:lnTo>
                  <a:lnTo>
                    <a:pt x="25" y="49"/>
                  </a:lnTo>
                  <a:lnTo>
                    <a:pt x="34" y="42"/>
                  </a:lnTo>
                  <a:lnTo>
                    <a:pt x="43" y="34"/>
                  </a:lnTo>
                  <a:lnTo>
                    <a:pt x="54" y="26"/>
                  </a:lnTo>
                  <a:lnTo>
                    <a:pt x="65" y="20"/>
                  </a:lnTo>
                  <a:lnTo>
                    <a:pt x="77" y="14"/>
                  </a:lnTo>
                  <a:lnTo>
                    <a:pt x="90" y="9"/>
                  </a:lnTo>
                  <a:lnTo>
                    <a:pt x="104" y="5"/>
                  </a:lnTo>
                  <a:lnTo>
                    <a:pt x="119" y="3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086" y="0"/>
                  </a:lnTo>
                  <a:lnTo>
                    <a:pt x="1101" y="0"/>
                  </a:lnTo>
                  <a:lnTo>
                    <a:pt x="1115" y="3"/>
                  </a:lnTo>
                  <a:lnTo>
                    <a:pt x="1129" y="5"/>
                  </a:lnTo>
                  <a:lnTo>
                    <a:pt x="1144" y="9"/>
                  </a:lnTo>
                  <a:lnTo>
                    <a:pt x="1157" y="14"/>
                  </a:lnTo>
                  <a:lnTo>
                    <a:pt x="1168" y="20"/>
                  </a:lnTo>
                  <a:lnTo>
                    <a:pt x="1180" y="26"/>
                  </a:lnTo>
                  <a:lnTo>
                    <a:pt x="1191" y="34"/>
                  </a:lnTo>
                  <a:lnTo>
                    <a:pt x="1200" y="42"/>
                  </a:lnTo>
                  <a:lnTo>
                    <a:pt x="1209" y="49"/>
                  </a:lnTo>
                  <a:lnTo>
                    <a:pt x="1215" y="60"/>
                  </a:lnTo>
                  <a:lnTo>
                    <a:pt x="1222" y="69"/>
                  </a:lnTo>
                  <a:lnTo>
                    <a:pt x="1225" y="74"/>
                  </a:lnTo>
                  <a:lnTo>
                    <a:pt x="1227" y="79"/>
                  </a:lnTo>
                  <a:lnTo>
                    <a:pt x="1229" y="85"/>
                  </a:lnTo>
                  <a:lnTo>
                    <a:pt x="1231" y="91"/>
                  </a:lnTo>
                  <a:lnTo>
                    <a:pt x="1232" y="96"/>
                  </a:lnTo>
                  <a:lnTo>
                    <a:pt x="1232" y="102"/>
                  </a:lnTo>
                  <a:lnTo>
                    <a:pt x="1234" y="108"/>
                  </a:lnTo>
                  <a:lnTo>
                    <a:pt x="1234" y="113"/>
                  </a:lnTo>
                  <a:lnTo>
                    <a:pt x="1234" y="113"/>
                  </a:lnTo>
                  <a:lnTo>
                    <a:pt x="1234" y="113"/>
                  </a:lnTo>
                  <a:lnTo>
                    <a:pt x="1234" y="625"/>
                  </a:lnTo>
                  <a:lnTo>
                    <a:pt x="1234" y="6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0" name="Freeform 26"/>
            <p:cNvSpPr>
              <a:spLocks/>
            </p:cNvSpPr>
            <p:nvPr/>
          </p:nvSpPr>
          <p:spPr bwMode="auto">
            <a:xfrm>
              <a:off x="1353" y="1177"/>
              <a:ext cx="617" cy="369"/>
            </a:xfrm>
            <a:custGeom>
              <a:avLst/>
              <a:gdLst>
                <a:gd name="T0" fmla="*/ 1234 w 1234"/>
                <a:gd name="T1" fmla="*/ 631 h 739"/>
                <a:gd name="T2" fmla="*/ 1232 w 1234"/>
                <a:gd name="T3" fmla="*/ 642 h 739"/>
                <a:gd name="T4" fmla="*/ 1229 w 1234"/>
                <a:gd name="T5" fmla="*/ 654 h 739"/>
                <a:gd name="T6" fmla="*/ 1225 w 1234"/>
                <a:gd name="T7" fmla="*/ 664 h 739"/>
                <a:gd name="T8" fmla="*/ 1215 w 1234"/>
                <a:gd name="T9" fmla="*/ 679 h 739"/>
                <a:gd name="T10" fmla="*/ 1200 w 1234"/>
                <a:gd name="T11" fmla="*/ 697 h 739"/>
                <a:gd name="T12" fmla="*/ 1180 w 1234"/>
                <a:gd name="T13" fmla="*/ 713 h 739"/>
                <a:gd name="T14" fmla="*/ 1157 w 1234"/>
                <a:gd name="T15" fmla="*/ 724 h 739"/>
                <a:gd name="T16" fmla="*/ 1129 w 1234"/>
                <a:gd name="T17" fmla="*/ 734 h 739"/>
                <a:gd name="T18" fmla="*/ 1101 w 1234"/>
                <a:gd name="T19" fmla="*/ 739 h 739"/>
                <a:gd name="T20" fmla="*/ 1086 w 1234"/>
                <a:gd name="T21" fmla="*/ 739 h 739"/>
                <a:gd name="T22" fmla="*/ 148 w 1234"/>
                <a:gd name="T23" fmla="*/ 739 h 739"/>
                <a:gd name="T24" fmla="*/ 119 w 1234"/>
                <a:gd name="T25" fmla="*/ 736 h 739"/>
                <a:gd name="T26" fmla="*/ 90 w 1234"/>
                <a:gd name="T27" fmla="*/ 730 h 739"/>
                <a:gd name="T28" fmla="*/ 65 w 1234"/>
                <a:gd name="T29" fmla="*/ 719 h 739"/>
                <a:gd name="T30" fmla="*/ 43 w 1234"/>
                <a:gd name="T31" fmla="*/ 705 h 739"/>
                <a:gd name="T32" fmla="*/ 25 w 1234"/>
                <a:gd name="T33" fmla="*/ 689 h 739"/>
                <a:gd name="T34" fmla="*/ 12 w 1234"/>
                <a:gd name="T35" fmla="*/ 670 h 739"/>
                <a:gd name="T36" fmla="*/ 7 w 1234"/>
                <a:gd name="T37" fmla="*/ 659 h 739"/>
                <a:gd name="T38" fmla="*/ 3 w 1234"/>
                <a:gd name="T39" fmla="*/ 648 h 739"/>
                <a:gd name="T40" fmla="*/ 1 w 1234"/>
                <a:gd name="T41" fmla="*/ 637 h 739"/>
                <a:gd name="T42" fmla="*/ 0 w 1234"/>
                <a:gd name="T43" fmla="*/ 625 h 739"/>
                <a:gd name="T44" fmla="*/ 0 w 1234"/>
                <a:gd name="T45" fmla="*/ 113 h 739"/>
                <a:gd name="T46" fmla="*/ 1 w 1234"/>
                <a:gd name="T47" fmla="*/ 102 h 739"/>
                <a:gd name="T48" fmla="*/ 3 w 1234"/>
                <a:gd name="T49" fmla="*/ 91 h 739"/>
                <a:gd name="T50" fmla="*/ 7 w 1234"/>
                <a:gd name="T51" fmla="*/ 79 h 739"/>
                <a:gd name="T52" fmla="*/ 12 w 1234"/>
                <a:gd name="T53" fmla="*/ 69 h 739"/>
                <a:gd name="T54" fmla="*/ 25 w 1234"/>
                <a:gd name="T55" fmla="*/ 49 h 739"/>
                <a:gd name="T56" fmla="*/ 43 w 1234"/>
                <a:gd name="T57" fmla="*/ 34 h 739"/>
                <a:gd name="T58" fmla="*/ 65 w 1234"/>
                <a:gd name="T59" fmla="*/ 20 h 739"/>
                <a:gd name="T60" fmla="*/ 90 w 1234"/>
                <a:gd name="T61" fmla="*/ 9 h 739"/>
                <a:gd name="T62" fmla="*/ 119 w 1234"/>
                <a:gd name="T63" fmla="*/ 3 h 739"/>
                <a:gd name="T64" fmla="*/ 148 w 1234"/>
                <a:gd name="T65" fmla="*/ 0 h 739"/>
                <a:gd name="T66" fmla="*/ 1086 w 1234"/>
                <a:gd name="T67" fmla="*/ 0 h 739"/>
                <a:gd name="T68" fmla="*/ 1115 w 1234"/>
                <a:gd name="T69" fmla="*/ 3 h 739"/>
                <a:gd name="T70" fmla="*/ 1144 w 1234"/>
                <a:gd name="T71" fmla="*/ 9 h 739"/>
                <a:gd name="T72" fmla="*/ 1168 w 1234"/>
                <a:gd name="T73" fmla="*/ 20 h 739"/>
                <a:gd name="T74" fmla="*/ 1191 w 1234"/>
                <a:gd name="T75" fmla="*/ 34 h 739"/>
                <a:gd name="T76" fmla="*/ 1209 w 1234"/>
                <a:gd name="T77" fmla="*/ 49 h 739"/>
                <a:gd name="T78" fmla="*/ 1222 w 1234"/>
                <a:gd name="T79" fmla="*/ 69 h 739"/>
                <a:gd name="T80" fmla="*/ 1227 w 1234"/>
                <a:gd name="T81" fmla="*/ 79 h 739"/>
                <a:gd name="T82" fmla="*/ 1231 w 1234"/>
                <a:gd name="T83" fmla="*/ 91 h 739"/>
                <a:gd name="T84" fmla="*/ 1232 w 1234"/>
                <a:gd name="T85" fmla="*/ 102 h 739"/>
                <a:gd name="T86" fmla="*/ 1234 w 1234"/>
                <a:gd name="T87" fmla="*/ 113 h 739"/>
                <a:gd name="T88" fmla="*/ 1234 w 1234"/>
                <a:gd name="T89" fmla="*/ 113 h 739"/>
                <a:gd name="T90" fmla="*/ 1234 w 1234"/>
                <a:gd name="T91" fmla="*/ 625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4" h="739">
                  <a:moveTo>
                    <a:pt x="1234" y="625"/>
                  </a:moveTo>
                  <a:lnTo>
                    <a:pt x="1234" y="631"/>
                  </a:lnTo>
                  <a:lnTo>
                    <a:pt x="1232" y="637"/>
                  </a:lnTo>
                  <a:lnTo>
                    <a:pt x="1232" y="642"/>
                  </a:lnTo>
                  <a:lnTo>
                    <a:pt x="1231" y="648"/>
                  </a:lnTo>
                  <a:lnTo>
                    <a:pt x="1229" y="654"/>
                  </a:lnTo>
                  <a:lnTo>
                    <a:pt x="1227" y="659"/>
                  </a:lnTo>
                  <a:lnTo>
                    <a:pt x="1225" y="664"/>
                  </a:lnTo>
                  <a:lnTo>
                    <a:pt x="1222" y="670"/>
                  </a:lnTo>
                  <a:lnTo>
                    <a:pt x="1215" y="679"/>
                  </a:lnTo>
                  <a:lnTo>
                    <a:pt x="1209" y="689"/>
                  </a:lnTo>
                  <a:lnTo>
                    <a:pt x="1200" y="697"/>
                  </a:lnTo>
                  <a:lnTo>
                    <a:pt x="1191" y="705"/>
                  </a:lnTo>
                  <a:lnTo>
                    <a:pt x="1180" y="713"/>
                  </a:lnTo>
                  <a:lnTo>
                    <a:pt x="1168" y="719"/>
                  </a:lnTo>
                  <a:lnTo>
                    <a:pt x="1157" y="724"/>
                  </a:lnTo>
                  <a:lnTo>
                    <a:pt x="1144" y="730"/>
                  </a:lnTo>
                  <a:lnTo>
                    <a:pt x="1129" y="734"/>
                  </a:lnTo>
                  <a:lnTo>
                    <a:pt x="1115" y="736"/>
                  </a:lnTo>
                  <a:lnTo>
                    <a:pt x="1101" y="739"/>
                  </a:lnTo>
                  <a:lnTo>
                    <a:pt x="1086" y="739"/>
                  </a:lnTo>
                  <a:lnTo>
                    <a:pt x="1086" y="739"/>
                  </a:lnTo>
                  <a:lnTo>
                    <a:pt x="1086" y="739"/>
                  </a:lnTo>
                  <a:lnTo>
                    <a:pt x="148" y="739"/>
                  </a:lnTo>
                  <a:lnTo>
                    <a:pt x="133" y="739"/>
                  </a:lnTo>
                  <a:lnTo>
                    <a:pt x="119" y="736"/>
                  </a:lnTo>
                  <a:lnTo>
                    <a:pt x="104" y="734"/>
                  </a:lnTo>
                  <a:lnTo>
                    <a:pt x="90" y="730"/>
                  </a:lnTo>
                  <a:lnTo>
                    <a:pt x="77" y="724"/>
                  </a:lnTo>
                  <a:lnTo>
                    <a:pt x="65" y="719"/>
                  </a:lnTo>
                  <a:lnTo>
                    <a:pt x="54" y="713"/>
                  </a:lnTo>
                  <a:lnTo>
                    <a:pt x="43" y="705"/>
                  </a:lnTo>
                  <a:lnTo>
                    <a:pt x="34" y="697"/>
                  </a:lnTo>
                  <a:lnTo>
                    <a:pt x="25" y="689"/>
                  </a:lnTo>
                  <a:lnTo>
                    <a:pt x="18" y="679"/>
                  </a:lnTo>
                  <a:lnTo>
                    <a:pt x="12" y="670"/>
                  </a:lnTo>
                  <a:lnTo>
                    <a:pt x="9" y="664"/>
                  </a:lnTo>
                  <a:lnTo>
                    <a:pt x="7" y="659"/>
                  </a:lnTo>
                  <a:lnTo>
                    <a:pt x="5" y="654"/>
                  </a:lnTo>
                  <a:lnTo>
                    <a:pt x="3" y="648"/>
                  </a:lnTo>
                  <a:lnTo>
                    <a:pt x="1" y="642"/>
                  </a:lnTo>
                  <a:lnTo>
                    <a:pt x="1" y="637"/>
                  </a:lnTo>
                  <a:lnTo>
                    <a:pt x="0" y="631"/>
                  </a:lnTo>
                  <a:lnTo>
                    <a:pt x="0" y="625"/>
                  </a:lnTo>
                  <a:lnTo>
                    <a:pt x="0" y="625"/>
                  </a:lnTo>
                  <a:lnTo>
                    <a:pt x="0" y="113"/>
                  </a:lnTo>
                  <a:lnTo>
                    <a:pt x="0" y="108"/>
                  </a:lnTo>
                  <a:lnTo>
                    <a:pt x="1" y="102"/>
                  </a:lnTo>
                  <a:lnTo>
                    <a:pt x="1" y="96"/>
                  </a:lnTo>
                  <a:lnTo>
                    <a:pt x="3" y="91"/>
                  </a:lnTo>
                  <a:lnTo>
                    <a:pt x="5" y="85"/>
                  </a:lnTo>
                  <a:lnTo>
                    <a:pt x="7" y="79"/>
                  </a:lnTo>
                  <a:lnTo>
                    <a:pt x="9" y="74"/>
                  </a:lnTo>
                  <a:lnTo>
                    <a:pt x="12" y="69"/>
                  </a:lnTo>
                  <a:lnTo>
                    <a:pt x="18" y="60"/>
                  </a:lnTo>
                  <a:lnTo>
                    <a:pt x="25" y="49"/>
                  </a:lnTo>
                  <a:lnTo>
                    <a:pt x="34" y="42"/>
                  </a:lnTo>
                  <a:lnTo>
                    <a:pt x="43" y="34"/>
                  </a:lnTo>
                  <a:lnTo>
                    <a:pt x="54" y="26"/>
                  </a:lnTo>
                  <a:lnTo>
                    <a:pt x="65" y="20"/>
                  </a:lnTo>
                  <a:lnTo>
                    <a:pt x="77" y="14"/>
                  </a:lnTo>
                  <a:lnTo>
                    <a:pt x="90" y="9"/>
                  </a:lnTo>
                  <a:lnTo>
                    <a:pt x="104" y="5"/>
                  </a:lnTo>
                  <a:lnTo>
                    <a:pt x="119" y="3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086" y="0"/>
                  </a:lnTo>
                  <a:lnTo>
                    <a:pt x="1101" y="0"/>
                  </a:lnTo>
                  <a:lnTo>
                    <a:pt x="1115" y="3"/>
                  </a:lnTo>
                  <a:lnTo>
                    <a:pt x="1129" y="5"/>
                  </a:lnTo>
                  <a:lnTo>
                    <a:pt x="1144" y="9"/>
                  </a:lnTo>
                  <a:lnTo>
                    <a:pt x="1157" y="14"/>
                  </a:lnTo>
                  <a:lnTo>
                    <a:pt x="1168" y="20"/>
                  </a:lnTo>
                  <a:lnTo>
                    <a:pt x="1180" y="26"/>
                  </a:lnTo>
                  <a:lnTo>
                    <a:pt x="1191" y="34"/>
                  </a:lnTo>
                  <a:lnTo>
                    <a:pt x="1200" y="42"/>
                  </a:lnTo>
                  <a:lnTo>
                    <a:pt x="1209" y="49"/>
                  </a:lnTo>
                  <a:lnTo>
                    <a:pt x="1215" y="60"/>
                  </a:lnTo>
                  <a:lnTo>
                    <a:pt x="1222" y="69"/>
                  </a:lnTo>
                  <a:lnTo>
                    <a:pt x="1225" y="74"/>
                  </a:lnTo>
                  <a:lnTo>
                    <a:pt x="1227" y="79"/>
                  </a:lnTo>
                  <a:lnTo>
                    <a:pt x="1229" y="85"/>
                  </a:lnTo>
                  <a:lnTo>
                    <a:pt x="1231" y="91"/>
                  </a:lnTo>
                  <a:lnTo>
                    <a:pt x="1232" y="96"/>
                  </a:lnTo>
                  <a:lnTo>
                    <a:pt x="1232" y="102"/>
                  </a:lnTo>
                  <a:lnTo>
                    <a:pt x="1234" y="108"/>
                  </a:lnTo>
                  <a:lnTo>
                    <a:pt x="1234" y="113"/>
                  </a:lnTo>
                  <a:lnTo>
                    <a:pt x="1234" y="113"/>
                  </a:lnTo>
                  <a:lnTo>
                    <a:pt x="1234" y="113"/>
                  </a:lnTo>
                  <a:lnTo>
                    <a:pt x="1234" y="625"/>
                  </a:lnTo>
                  <a:lnTo>
                    <a:pt x="1234" y="625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1" name="Rectangle 27"/>
            <p:cNvSpPr>
              <a:spLocks noChangeArrowheads="1"/>
            </p:cNvSpPr>
            <p:nvPr/>
          </p:nvSpPr>
          <p:spPr bwMode="auto">
            <a:xfrm>
              <a:off x="1572" y="1207"/>
              <a:ext cx="18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EPC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2" name="Rectangle 28"/>
            <p:cNvSpPr>
              <a:spLocks noChangeArrowheads="1"/>
            </p:cNvSpPr>
            <p:nvPr/>
          </p:nvSpPr>
          <p:spPr bwMode="auto">
            <a:xfrm>
              <a:off x="1478" y="1314"/>
              <a:ext cx="38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Function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3" name="Freeform 29"/>
            <p:cNvSpPr>
              <a:spLocks/>
            </p:cNvSpPr>
            <p:nvPr/>
          </p:nvSpPr>
          <p:spPr bwMode="auto">
            <a:xfrm>
              <a:off x="3204" y="1177"/>
              <a:ext cx="616" cy="369"/>
            </a:xfrm>
            <a:custGeom>
              <a:avLst/>
              <a:gdLst>
                <a:gd name="T0" fmla="*/ 148 w 1234"/>
                <a:gd name="T1" fmla="*/ 0 h 739"/>
                <a:gd name="T2" fmla="*/ 1085 w 1234"/>
                <a:gd name="T3" fmla="*/ 0 h 739"/>
                <a:gd name="T4" fmla="*/ 1234 w 1234"/>
                <a:gd name="T5" fmla="*/ 370 h 739"/>
                <a:gd name="T6" fmla="*/ 1085 w 1234"/>
                <a:gd name="T7" fmla="*/ 739 h 739"/>
                <a:gd name="T8" fmla="*/ 148 w 1234"/>
                <a:gd name="T9" fmla="*/ 739 h 739"/>
                <a:gd name="T10" fmla="*/ 0 w 1234"/>
                <a:gd name="T11" fmla="*/ 370 h 739"/>
                <a:gd name="T12" fmla="*/ 148 w 1234"/>
                <a:gd name="T1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4" h="739">
                  <a:moveTo>
                    <a:pt x="148" y="0"/>
                  </a:moveTo>
                  <a:lnTo>
                    <a:pt x="1085" y="0"/>
                  </a:lnTo>
                  <a:lnTo>
                    <a:pt x="1234" y="370"/>
                  </a:lnTo>
                  <a:lnTo>
                    <a:pt x="1085" y="739"/>
                  </a:lnTo>
                  <a:lnTo>
                    <a:pt x="148" y="739"/>
                  </a:lnTo>
                  <a:lnTo>
                    <a:pt x="0" y="37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4" name="Freeform 30"/>
            <p:cNvSpPr>
              <a:spLocks/>
            </p:cNvSpPr>
            <p:nvPr/>
          </p:nvSpPr>
          <p:spPr bwMode="auto">
            <a:xfrm>
              <a:off x="3204" y="1177"/>
              <a:ext cx="616" cy="369"/>
            </a:xfrm>
            <a:custGeom>
              <a:avLst/>
              <a:gdLst>
                <a:gd name="T0" fmla="*/ 148 w 1234"/>
                <a:gd name="T1" fmla="*/ 0 h 739"/>
                <a:gd name="T2" fmla="*/ 1085 w 1234"/>
                <a:gd name="T3" fmla="*/ 0 h 739"/>
                <a:gd name="T4" fmla="*/ 1234 w 1234"/>
                <a:gd name="T5" fmla="*/ 370 h 739"/>
                <a:gd name="T6" fmla="*/ 1085 w 1234"/>
                <a:gd name="T7" fmla="*/ 739 h 739"/>
                <a:gd name="T8" fmla="*/ 148 w 1234"/>
                <a:gd name="T9" fmla="*/ 739 h 739"/>
                <a:gd name="T10" fmla="*/ 0 w 1234"/>
                <a:gd name="T11" fmla="*/ 370 h 739"/>
                <a:gd name="T12" fmla="*/ 148 w 1234"/>
                <a:gd name="T13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4" h="739">
                  <a:moveTo>
                    <a:pt x="148" y="0"/>
                  </a:moveTo>
                  <a:lnTo>
                    <a:pt x="1085" y="0"/>
                  </a:lnTo>
                  <a:lnTo>
                    <a:pt x="1234" y="370"/>
                  </a:lnTo>
                  <a:lnTo>
                    <a:pt x="1085" y="739"/>
                  </a:lnTo>
                  <a:lnTo>
                    <a:pt x="148" y="739"/>
                  </a:lnTo>
                  <a:lnTo>
                    <a:pt x="0" y="370"/>
                  </a:lnTo>
                  <a:lnTo>
                    <a:pt x="148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55" name="Rectangle 31"/>
            <p:cNvSpPr>
              <a:spLocks noChangeArrowheads="1"/>
            </p:cNvSpPr>
            <p:nvPr/>
          </p:nvSpPr>
          <p:spPr bwMode="auto">
            <a:xfrm>
              <a:off x="3422" y="1207"/>
              <a:ext cx="18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EPC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6" name="Rectangle 32"/>
            <p:cNvSpPr>
              <a:spLocks noChangeArrowheads="1"/>
            </p:cNvSpPr>
            <p:nvPr/>
          </p:nvSpPr>
          <p:spPr bwMode="auto">
            <a:xfrm>
              <a:off x="3393" y="1314"/>
              <a:ext cx="25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Event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7" name="Rectangle 33"/>
            <p:cNvSpPr>
              <a:spLocks noChangeArrowheads="1"/>
            </p:cNvSpPr>
            <p:nvPr/>
          </p:nvSpPr>
          <p:spPr bwMode="auto">
            <a:xfrm>
              <a:off x="2207" y="1261"/>
              <a:ext cx="33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Activity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8" name="Rectangle 34"/>
            <p:cNvSpPr>
              <a:spLocks noChangeArrowheads="1"/>
            </p:cNvSpPr>
            <p:nvPr/>
          </p:nvSpPr>
          <p:spPr bwMode="auto">
            <a:xfrm>
              <a:off x="3959" y="1256"/>
              <a:ext cx="14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Pre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59" name="Rectangle 35"/>
            <p:cNvSpPr>
              <a:spLocks noChangeArrowheads="1"/>
            </p:cNvSpPr>
            <p:nvPr/>
          </p:nvSpPr>
          <p:spPr bwMode="auto">
            <a:xfrm>
              <a:off x="4100" y="1256"/>
              <a:ext cx="3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0" name="Rectangle 36"/>
            <p:cNvSpPr>
              <a:spLocks noChangeArrowheads="1"/>
            </p:cNvSpPr>
            <p:nvPr/>
          </p:nvSpPr>
          <p:spPr bwMode="auto">
            <a:xfrm>
              <a:off x="4129" y="1256"/>
              <a:ext cx="2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1" name="Rectangle 37"/>
            <p:cNvSpPr>
              <a:spLocks noChangeArrowheads="1"/>
            </p:cNvSpPr>
            <p:nvPr/>
          </p:nvSpPr>
          <p:spPr bwMode="auto">
            <a:xfrm>
              <a:off x="4153" y="1256"/>
              <a:ext cx="9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&amp; 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2" name="Rectangle 38"/>
            <p:cNvSpPr>
              <a:spLocks noChangeArrowheads="1"/>
            </p:cNvSpPr>
            <p:nvPr/>
          </p:nvSpPr>
          <p:spPr bwMode="auto">
            <a:xfrm>
              <a:off x="4240" y="1256"/>
              <a:ext cx="1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Post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3" name="Rectangle 39"/>
            <p:cNvSpPr>
              <a:spLocks noChangeArrowheads="1"/>
            </p:cNvSpPr>
            <p:nvPr/>
          </p:nvSpPr>
          <p:spPr bwMode="auto">
            <a:xfrm>
              <a:off x="4429" y="1256"/>
              <a:ext cx="3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4" name="Rectangle 40"/>
            <p:cNvSpPr>
              <a:spLocks noChangeArrowheads="1"/>
            </p:cNvSpPr>
            <p:nvPr/>
          </p:nvSpPr>
          <p:spPr bwMode="auto">
            <a:xfrm>
              <a:off x="4013" y="1314"/>
              <a:ext cx="41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condition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65" name="Freeform 41"/>
            <p:cNvSpPr>
              <a:spLocks/>
            </p:cNvSpPr>
            <p:nvPr/>
          </p:nvSpPr>
          <p:spPr bwMode="auto">
            <a:xfrm>
              <a:off x="1538" y="2408"/>
              <a:ext cx="247" cy="247"/>
            </a:xfrm>
            <a:custGeom>
              <a:avLst/>
              <a:gdLst>
                <a:gd name="T0" fmla="*/ 492 w 493"/>
                <a:gd name="T1" fmla="*/ 220 h 492"/>
                <a:gd name="T2" fmla="*/ 485 w 493"/>
                <a:gd name="T3" fmla="*/ 185 h 492"/>
                <a:gd name="T4" fmla="*/ 474 w 493"/>
                <a:gd name="T5" fmla="*/ 149 h 492"/>
                <a:gd name="T6" fmla="*/ 457 w 493"/>
                <a:gd name="T7" fmla="*/ 118 h 492"/>
                <a:gd name="T8" fmla="*/ 436 w 493"/>
                <a:gd name="T9" fmla="*/ 90 h 492"/>
                <a:gd name="T10" fmla="*/ 412 w 493"/>
                <a:gd name="T11" fmla="*/ 63 h 492"/>
                <a:gd name="T12" fmla="*/ 384 w 493"/>
                <a:gd name="T13" fmla="*/ 41 h 492"/>
                <a:gd name="T14" fmla="*/ 352 w 493"/>
                <a:gd name="T15" fmla="*/ 24 h 492"/>
                <a:gd name="T16" fmla="*/ 320 w 493"/>
                <a:gd name="T17" fmla="*/ 10 h 492"/>
                <a:gd name="T18" fmla="*/ 283 w 493"/>
                <a:gd name="T19" fmla="*/ 2 h 492"/>
                <a:gd name="T20" fmla="*/ 247 w 493"/>
                <a:gd name="T21" fmla="*/ 0 h 492"/>
                <a:gd name="T22" fmla="*/ 209 w 493"/>
                <a:gd name="T23" fmla="*/ 2 h 492"/>
                <a:gd name="T24" fmla="*/ 172 w 493"/>
                <a:gd name="T25" fmla="*/ 10 h 492"/>
                <a:gd name="T26" fmla="*/ 139 w 493"/>
                <a:gd name="T27" fmla="*/ 24 h 492"/>
                <a:gd name="T28" fmla="*/ 108 w 493"/>
                <a:gd name="T29" fmla="*/ 41 h 492"/>
                <a:gd name="T30" fmla="*/ 79 w 493"/>
                <a:gd name="T31" fmla="*/ 63 h 492"/>
                <a:gd name="T32" fmla="*/ 56 w 493"/>
                <a:gd name="T33" fmla="*/ 90 h 492"/>
                <a:gd name="T34" fmla="*/ 35 w 493"/>
                <a:gd name="T35" fmla="*/ 118 h 492"/>
                <a:gd name="T36" fmla="*/ 18 w 493"/>
                <a:gd name="T37" fmla="*/ 149 h 492"/>
                <a:gd name="T38" fmla="*/ 6 w 493"/>
                <a:gd name="T39" fmla="*/ 185 h 492"/>
                <a:gd name="T40" fmla="*/ 0 w 493"/>
                <a:gd name="T41" fmla="*/ 220 h 492"/>
                <a:gd name="T42" fmla="*/ 0 w 493"/>
                <a:gd name="T43" fmla="*/ 258 h 492"/>
                <a:gd name="T44" fmla="*/ 4 w 493"/>
                <a:gd name="T45" fmla="*/ 295 h 492"/>
                <a:gd name="T46" fmla="*/ 14 w 493"/>
                <a:gd name="T47" fmla="*/ 331 h 492"/>
                <a:gd name="T48" fmla="*/ 29 w 493"/>
                <a:gd name="T49" fmla="*/ 363 h 492"/>
                <a:gd name="T50" fmla="*/ 48 w 493"/>
                <a:gd name="T51" fmla="*/ 393 h 492"/>
                <a:gd name="T52" fmla="*/ 72 w 493"/>
                <a:gd name="T53" fmla="*/ 419 h 492"/>
                <a:gd name="T54" fmla="*/ 98 w 493"/>
                <a:gd name="T55" fmla="*/ 443 h 492"/>
                <a:gd name="T56" fmla="*/ 128 w 493"/>
                <a:gd name="T57" fmla="*/ 462 h 492"/>
                <a:gd name="T58" fmla="*/ 162 w 493"/>
                <a:gd name="T59" fmla="*/ 477 h 492"/>
                <a:gd name="T60" fmla="*/ 196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4 h 492"/>
                <a:gd name="T68" fmla="*/ 342 w 493"/>
                <a:gd name="T69" fmla="*/ 473 h 492"/>
                <a:gd name="T70" fmla="*/ 374 w 493"/>
                <a:gd name="T71" fmla="*/ 456 h 492"/>
                <a:gd name="T72" fmla="*/ 403 w 493"/>
                <a:gd name="T73" fmla="*/ 436 h 492"/>
                <a:gd name="T74" fmla="*/ 428 w 493"/>
                <a:gd name="T75" fmla="*/ 411 h 492"/>
                <a:gd name="T76" fmla="*/ 450 w 493"/>
                <a:gd name="T77" fmla="*/ 383 h 492"/>
                <a:gd name="T78" fmla="*/ 468 w 493"/>
                <a:gd name="T79" fmla="*/ 353 h 492"/>
                <a:gd name="T80" fmla="*/ 482 w 493"/>
                <a:gd name="T81" fmla="*/ 319 h 492"/>
                <a:gd name="T82" fmla="*/ 489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2" y="233"/>
                  </a:lnTo>
                  <a:lnTo>
                    <a:pt x="492" y="220"/>
                  </a:lnTo>
                  <a:lnTo>
                    <a:pt x="489" y="208"/>
                  </a:lnTo>
                  <a:lnTo>
                    <a:pt x="488" y="196"/>
                  </a:lnTo>
                  <a:lnTo>
                    <a:pt x="485" y="185"/>
                  </a:lnTo>
                  <a:lnTo>
                    <a:pt x="482" y="173"/>
                  </a:lnTo>
                  <a:lnTo>
                    <a:pt x="478" y="161"/>
                  </a:lnTo>
                  <a:lnTo>
                    <a:pt x="474" y="149"/>
                  </a:lnTo>
                  <a:lnTo>
                    <a:pt x="468" y="139"/>
                  </a:lnTo>
                  <a:lnTo>
                    <a:pt x="463" y="129"/>
                  </a:lnTo>
                  <a:lnTo>
                    <a:pt x="457" y="118"/>
                  </a:lnTo>
                  <a:lnTo>
                    <a:pt x="450" y="108"/>
                  </a:lnTo>
                  <a:lnTo>
                    <a:pt x="444" y="99"/>
                  </a:lnTo>
                  <a:lnTo>
                    <a:pt x="436" y="90"/>
                  </a:lnTo>
                  <a:lnTo>
                    <a:pt x="428" y="80"/>
                  </a:lnTo>
                  <a:lnTo>
                    <a:pt x="420" y="71"/>
                  </a:lnTo>
                  <a:lnTo>
                    <a:pt x="412" y="63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4" y="41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2" y="24"/>
                  </a:lnTo>
                  <a:lnTo>
                    <a:pt x="342" y="19"/>
                  </a:lnTo>
                  <a:lnTo>
                    <a:pt x="330" y="14"/>
                  </a:lnTo>
                  <a:lnTo>
                    <a:pt x="320" y="10"/>
                  </a:lnTo>
                  <a:lnTo>
                    <a:pt x="308" y="7"/>
                  </a:lnTo>
                  <a:lnTo>
                    <a:pt x="296" y="5"/>
                  </a:lnTo>
                  <a:lnTo>
                    <a:pt x="283" y="2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20" y="1"/>
                  </a:lnTo>
                  <a:lnTo>
                    <a:pt x="209" y="2"/>
                  </a:lnTo>
                  <a:lnTo>
                    <a:pt x="196" y="5"/>
                  </a:lnTo>
                  <a:lnTo>
                    <a:pt x="184" y="7"/>
                  </a:lnTo>
                  <a:lnTo>
                    <a:pt x="172" y="10"/>
                  </a:lnTo>
                  <a:lnTo>
                    <a:pt x="162" y="14"/>
                  </a:lnTo>
                  <a:lnTo>
                    <a:pt x="150" y="19"/>
                  </a:lnTo>
                  <a:lnTo>
                    <a:pt x="139" y="24"/>
                  </a:lnTo>
                  <a:lnTo>
                    <a:pt x="128" y="30"/>
                  </a:lnTo>
                  <a:lnTo>
                    <a:pt x="119" y="35"/>
                  </a:lnTo>
                  <a:lnTo>
                    <a:pt x="108" y="41"/>
                  </a:lnTo>
                  <a:lnTo>
                    <a:pt x="98" y="48"/>
                  </a:lnTo>
                  <a:lnTo>
                    <a:pt x="89" y="56"/>
                  </a:lnTo>
                  <a:lnTo>
                    <a:pt x="79" y="63"/>
                  </a:lnTo>
                  <a:lnTo>
                    <a:pt x="72" y="71"/>
                  </a:lnTo>
                  <a:lnTo>
                    <a:pt x="64" y="80"/>
                  </a:lnTo>
                  <a:lnTo>
                    <a:pt x="56" y="90"/>
                  </a:lnTo>
                  <a:lnTo>
                    <a:pt x="48" y="99"/>
                  </a:lnTo>
                  <a:lnTo>
                    <a:pt x="42" y="108"/>
                  </a:lnTo>
                  <a:lnTo>
                    <a:pt x="35" y="118"/>
                  </a:lnTo>
                  <a:lnTo>
                    <a:pt x="29" y="129"/>
                  </a:lnTo>
                  <a:lnTo>
                    <a:pt x="23" y="139"/>
                  </a:lnTo>
                  <a:lnTo>
                    <a:pt x="18" y="149"/>
                  </a:lnTo>
                  <a:lnTo>
                    <a:pt x="14" y="161"/>
                  </a:lnTo>
                  <a:lnTo>
                    <a:pt x="10" y="173"/>
                  </a:lnTo>
                  <a:lnTo>
                    <a:pt x="6" y="185"/>
                  </a:lnTo>
                  <a:lnTo>
                    <a:pt x="4" y="196"/>
                  </a:lnTo>
                  <a:lnTo>
                    <a:pt x="2" y="208"/>
                  </a:lnTo>
                  <a:lnTo>
                    <a:pt x="0" y="220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8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4" y="295"/>
                  </a:lnTo>
                  <a:lnTo>
                    <a:pt x="6" y="307"/>
                  </a:lnTo>
                  <a:lnTo>
                    <a:pt x="10" y="319"/>
                  </a:lnTo>
                  <a:lnTo>
                    <a:pt x="14" y="331"/>
                  </a:lnTo>
                  <a:lnTo>
                    <a:pt x="18" y="341"/>
                  </a:lnTo>
                  <a:lnTo>
                    <a:pt x="23" y="353"/>
                  </a:lnTo>
                  <a:lnTo>
                    <a:pt x="29" y="363"/>
                  </a:lnTo>
                  <a:lnTo>
                    <a:pt x="35" y="374"/>
                  </a:lnTo>
                  <a:lnTo>
                    <a:pt x="42" y="383"/>
                  </a:lnTo>
                  <a:lnTo>
                    <a:pt x="48" y="393"/>
                  </a:lnTo>
                  <a:lnTo>
                    <a:pt x="56" y="402"/>
                  </a:lnTo>
                  <a:lnTo>
                    <a:pt x="64" y="411"/>
                  </a:lnTo>
                  <a:lnTo>
                    <a:pt x="72" y="419"/>
                  </a:lnTo>
                  <a:lnTo>
                    <a:pt x="79" y="428"/>
                  </a:lnTo>
                  <a:lnTo>
                    <a:pt x="89" y="436"/>
                  </a:lnTo>
                  <a:lnTo>
                    <a:pt x="98" y="443"/>
                  </a:lnTo>
                  <a:lnTo>
                    <a:pt x="108" y="449"/>
                  </a:lnTo>
                  <a:lnTo>
                    <a:pt x="119" y="456"/>
                  </a:lnTo>
                  <a:lnTo>
                    <a:pt x="128" y="462"/>
                  </a:lnTo>
                  <a:lnTo>
                    <a:pt x="139" y="467"/>
                  </a:lnTo>
                  <a:lnTo>
                    <a:pt x="150" y="473"/>
                  </a:lnTo>
                  <a:lnTo>
                    <a:pt x="162" y="477"/>
                  </a:lnTo>
                  <a:lnTo>
                    <a:pt x="172" y="480"/>
                  </a:lnTo>
                  <a:lnTo>
                    <a:pt x="184" y="484"/>
                  </a:lnTo>
                  <a:lnTo>
                    <a:pt x="196" y="487"/>
                  </a:lnTo>
                  <a:lnTo>
                    <a:pt x="209" y="490"/>
                  </a:lnTo>
                  <a:lnTo>
                    <a:pt x="220" y="491"/>
                  </a:lnTo>
                  <a:lnTo>
                    <a:pt x="233" y="492"/>
                  </a:lnTo>
                  <a:lnTo>
                    <a:pt x="247" y="492"/>
                  </a:lnTo>
                  <a:lnTo>
                    <a:pt x="258" y="492"/>
                  </a:lnTo>
                  <a:lnTo>
                    <a:pt x="271" y="491"/>
                  </a:lnTo>
                  <a:lnTo>
                    <a:pt x="283" y="490"/>
                  </a:lnTo>
                  <a:lnTo>
                    <a:pt x="296" y="487"/>
                  </a:lnTo>
                  <a:lnTo>
                    <a:pt x="308" y="484"/>
                  </a:lnTo>
                  <a:lnTo>
                    <a:pt x="320" y="480"/>
                  </a:lnTo>
                  <a:lnTo>
                    <a:pt x="331" y="477"/>
                  </a:lnTo>
                  <a:lnTo>
                    <a:pt x="342" y="473"/>
                  </a:lnTo>
                  <a:lnTo>
                    <a:pt x="352" y="467"/>
                  </a:lnTo>
                  <a:lnTo>
                    <a:pt x="364" y="462"/>
                  </a:lnTo>
                  <a:lnTo>
                    <a:pt x="374" y="456"/>
                  </a:lnTo>
                  <a:lnTo>
                    <a:pt x="384" y="449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8"/>
                  </a:lnTo>
                  <a:lnTo>
                    <a:pt x="420" y="419"/>
                  </a:lnTo>
                  <a:lnTo>
                    <a:pt x="428" y="411"/>
                  </a:lnTo>
                  <a:lnTo>
                    <a:pt x="436" y="402"/>
                  </a:lnTo>
                  <a:lnTo>
                    <a:pt x="444" y="393"/>
                  </a:lnTo>
                  <a:lnTo>
                    <a:pt x="450" y="383"/>
                  </a:lnTo>
                  <a:lnTo>
                    <a:pt x="457" y="374"/>
                  </a:lnTo>
                  <a:lnTo>
                    <a:pt x="463" y="363"/>
                  </a:lnTo>
                  <a:lnTo>
                    <a:pt x="468" y="353"/>
                  </a:lnTo>
                  <a:lnTo>
                    <a:pt x="474" y="341"/>
                  </a:lnTo>
                  <a:lnTo>
                    <a:pt x="478" y="331"/>
                  </a:lnTo>
                  <a:lnTo>
                    <a:pt x="482" y="319"/>
                  </a:lnTo>
                  <a:lnTo>
                    <a:pt x="485" y="307"/>
                  </a:lnTo>
                  <a:lnTo>
                    <a:pt x="488" y="295"/>
                  </a:lnTo>
                  <a:lnTo>
                    <a:pt x="489" y="284"/>
                  </a:lnTo>
                  <a:lnTo>
                    <a:pt x="492" y="271"/>
                  </a:lnTo>
                  <a:lnTo>
                    <a:pt x="492" y="258"/>
                  </a:lnTo>
                  <a:lnTo>
                    <a:pt x="493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6" name="Freeform 42"/>
            <p:cNvSpPr>
              <a:spLocks/>
            </p:cNvSpPr>
            <p:nvPr/>
          </p:nvSpPr>
          <p:spPr bwMode="auto">
            <a:xfrm>
              <a:off x="1538" y="2408"/>
              <a:ext cx="247" cy="247"/>
            </a:xfrm>
            <a:custGeom>
              <a:avLst/>
              <a:gdLst>
                <a:gd name="T0" fmla="*/ 492 w 493"/>
                <a:gd name="T1" fmla="*/ 220 h 492"/>
                <a:gd name="T2" fmla="*/ 485 w 493"/>
                <a:gd name="T3" fmla="*/ 185 h 492"/>
                <a:gd name="T4" fmla="*/ 474 w 493"/>
                <a:gd name="T5" fmla="*/ 149 h 492"/>
                <a:gd name="T6" fmla="*/ 457 w 493"/>
                <a:gd name="T7" fmla="*/ 118 h 492"/>
                <a:gd name="T8" fmla="*/ 436 w 493"/>
                <a:gd name="T9" fmla="*/ 90 h 492"/>
                <a:gd name="T10" fmla="*/ 412 w 493"/>
                <a:gd name="T11" fmla="*/ 63 h 492"/>
                <a:gd name="T12" fmla="*/ 384 w 493"/>
                <a:gd name="T13" fmla="*/ 41 h 492"/>
                <a:gd name="T14" fmla="*/ 352 w 493"/>
                <a:gd name="T15" fmla="*/ 24 h 492"/>
                <a:gd name="T16" fmla="*/ 320 w 493"/>
                <a:gd name="T17" fmla="*/ 10 h 492"/>
                <a:gd name="T18" fmla="*/ 283 w 493"/>
                <a:gd name="T19" fmla="*/ 2 h 492"/>
                <a:gd name="T20" fmla="*/ 247 w 493"/>
                <a:gd name="T21" fmla="*/ 0 h 492"/>
                <a:gd name="T22" fmla="*/ 209 w 493"/>
                <a:gd name="T23" fmla="*/ 2 h 492"/>
                <a:gd name="T24" fmla="*/ 172 w 493"/>
                <a:gd name="T25" fmla="*/ 10 h 492"/>
                <a:gd name="T26" fmla="*/ 139 w 493"/>
                <a:gd name="T27" fmla="*/ 24 h 492"/>
                <a:gd name="T28" fmla="*/ 108 w 493"/>
                <a:gd name="T29" fmla="*/ 41 h 492"/>
                <a:gd name="T30" fmla="*/ 79 w 493"/>
                <a:gd name="T31" fmla="*/ 63 h 492"/>
                <a:gd name="T32" fmla="*/ 56 w 493"/>
                <a:gd name="T33" fmla="*/ 90 h 492"/>
                <a:gd name="T34" fmla="*/ 35 w 493"/>
                <a:gd name="T35" fmla="*/ 118 h 492"/>
                <a:gd name="T36" fmla="*/ 18 w 493"/>
                <a:gd name="T37" fmla="*/ 149 h 492"/>
                <a:gd name="T38" fmla="*/ 6 w 493"/>
                <a:gd name="T39" fmla="*/ 185 h 492"/>
                <a:gd name="T40" fmla="*/ 0 w 493"/>
                <a:gd name="T41" fmla="*/ 220 h 492"/>
                <a:gd name="T42" fmla="*/ 0 w 493"/>
                <a:gd name="T43" fmla="*/ 258 h 492"/>
                <a:gd name="T44" fmla="*/ 4 w 493"/>
                <a:gd name="T45" fmla="*/ 295 h 492"/>
                <a:gd name="T46" fmla="*/ 14 w 493"/>
                <a:gd name="T47" fmla="*/ 331 h 492"/>
                <a:gd name="T48" fmla="*/ 29 w 493"/>
                <a:gd name="T49" fmla="*/ 363 h 492"/>
                <a:gd name="T50" fmla="*/ 48 w 493"/>
                <a:gd name="T51" fmla="*/ 393 h 492"/>
                <a:gd name="T52" fmla="*/ 72 w 493"/>
                <a:gd name="T53" fmla="*/ 419 h 492"/>
                <a:gd name="T54" fmla="*/ 98 w 493"/>
                <a:gd name="T55" fmla="*/ 443 h 492"/>
                <a:gd name="T56" fmla="*/ 128 w 493"/>
                <a:gd name="T57" fmla="*/ 462 h 492"/>
                <a:gd name="T58" fmla="*/ 162 w 493"/>
                <a:gd name="T59" fmla="*/ 477 h 492"/>
                <a:gd name="T60" fmla="*/ 196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4 h 492"/>
                <a:gd name="T68" fmla="*/ 342 w 493"/>
                <a:gd name="T69" fmla="*/ 473 h 492"/>
                <a:gd name="T70" fmla="*/ 374 w 493"/>
                <a:gd name="T71" fmla="*/ 456 h 492"/>
                <a:gd name="T72" fmla="*/ 403 w 493"/>
                <a:gd name="T73" fmla="*/ 436 h 492"/>
                <a:gd name="T74" fmla="*/ 428 w 493"/>
                <a:gd name="T75" fmla="*/ 411 h 492"/>
                <a:gd name="T76" fmla="*/ 450 w 493"/>
                <a:gd name="T77" fmla="*/ 383 h 492"/>
                <a:gd name="T78" fmla="*/ 468 w 493"/>
                <a:gd name="T79" fmla="*/ 353 h 492"/>
                <a:gd name="T80" fmla="*/ 482 w 493"/>
                <a:gd name="T81" fmla="*/ 319 h 492"/>
                <a:gd name="T82" fmla="*/ 489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2" y="233"/>
                  </a:lnTo>
                  <a:lnTo>
                    <a:pt x="492" y="220"/>
                  </a:lnTo>
                  <a:lnTo>
                    <a:pt x="489" y="208"/>
                  </a:lnTo>
                  <a:lnTo>
                    <a:pt x="488" y="196"/>
                  </a:lnTo>
                  <a:lnTo>
                    <a:pt x="485" y="185"/>
                  </a:lnTo>
                  <a:lnTo>
                    <a:pt x="482" y="173"/>
                  </a:lnTo>
                  <a:lnTo>
                    <a:pt x="478" y="161"/>
                  </a:lnTo>
                  <a:lnTo>
                    <a:pt x="474" y="149"/>
                  </a:lnTo>
                  <a:lnTo>
                    <a:pt x="468" y="139"/>
                  </a:lnTo>
                  <a:lnTo>
                    <a:pt x="463" y="129"/>
                  </a:lnTo>
                  <a:lnTo>
                    <a:pt x="457" y="118"/>
                  </a:lnTo>
                  <a:lnTo>
                    <a:pt x="450" y="108"/>
                  </a:lnTo>
                  <a:lnTo>
                    <a:pt x="444" y="99"/>
                  </a:lnTo>
                  <a:lnTo>
                    <a:pt x="436" y="90"/>
                  </a:lnTo>
                  <a:lnTo>
                    <a:pt x="428" y="80"/>
                  </a:lnTo>
                  <a:lnTo>
                    <a:pt x="420" y="71"/>
                  </a:lnTo>
                  <a:lnTo>
                    <a:pt x="412" y="63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4" y="41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2" y="24"/>
                  </a:lnTo>
                  <a:lnTo>
                    <a:pt x="342" y="19"/>
                  </a:lnTo>
                  <a:lnTo>
                    <a:pt x="330" y="14"/>
                  </a:lnTo>
                  <a:lnTo>
                    <a:pt x="320" y="10"/>
                  </a:lnTo>
                  <a:lnTo>
                    <a:pt x="308" y="7"/>
                  </a:lnTo>
                  <a:lnTo>
                    <a:pt x="296" y="5"/>
                  </a:lnTo>
                  <a:lnTo>
                    <a:pt x="283" y="2"/>
                  </a:lnTo>
                  <a:lnTo>
                    <a:pt x="271" y="1"/>
                  </a:lnTo>
                  <a:lnTo>
                    <a:pt x="258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20" y="1"/>
                  </a:lnTo>
                  <a:lnTo>
                    <a:pt x="209" y="2"/>
                  </a:lnTo>
                  <a:lnTo>
                    <a:pt x="196" y="5"/>
                  </a:lnTo>
                  <a:lnTo>
                    <a:pt x="184" y="7"/>
                  </a:lnTo>
                  <a:lnTo>
                    <a:pt x="172" y="10"/>
                  </a:lnTo>
                  <a:lnTo>
                    <a:pt x="162" y="14"/>
                  </a:lnTo>
                  <a:lnTo>
                    <a:pt x="150" y="19"/>
                  </a:lnTo>
                  <a:lnTo>
                    <a:pt x="139" y="24"/>
                  </a:lnTo>
                  <a:lnTo>
                    <a:pt x="128" y="30"/>
                  </a:lnTo>
                  <a:lnTo>
                    <a:pt x="119" y="35"/>
                  </a:lnTo>
                  <a:lnTo>
                    <a:pt x="108" y="41"/>
                  </a:lnTo>
                  <a:lnTo>
                    <a:pt x="98" y="48"/>
                  </a:lnTo>
                  <a:lnTo>
                    <a:pt x="89" y="56"/>
                  </a:lnTo>
                  <a:lnTo>
                    <a:pt x="79" y="63"/>
                  </a:lnTo>
                  <a:lnTo>
                    <a:pt x="72" y="71"/>
                  </a:lnTo>
                  <a:lnTo>
                    <a:pt x="64" y="80"/>
                  </a:lnTo>
                  <a:lnTo>
                    <a:pt x="56" y="90"/>
                  </a:lnTo>
                  <a:lnTo>
                    <a:pt x="48" y="99"/>
                  </a:lnTo>
                  <a:lnTo>
                    <a:pt x="42" y="108"/>
                  </a:lnTo>
                  <a:lnTo>
                    <a:pt x="35" y="118"/>
                  </a:lnTo>
                  <a:lnTo>
                    <a:pt x="29" y="129"/>
                  </a:lnTo>
                  <a:lnTo>
                    <a:pt x="23" y="139"/>
                  </a:lnTo>
                  <a:lnTo>
                    <a:pt x="18" y="149"/>
                  </a:lnTo>
                  <a:lnTo>
                    <a:pt x="14" y="161"/>
                  </a:lnTo>
                  <a:lnTo>
                    <a:pt x="10" y="173"/>
                  </a:lnTo>
                  <a:lnTo>
                    <a:pt x="6" y="185"/>
                  </a:lnTo>
                  <a:lnTo>
                    <a:pt x="4" y="196"/>
                  </a:lnTo>
                  <a:lnTo>
                    <a:pt x="2" y="208"/>
                  </a:lnTo>
                  <a:lnTo>
                    <a:pt x="0" y="220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8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4" y="295"/>
                  </a:lnTo>
                  <a:lnTo>
                    <a:pt x="6" y="307"/>
                  </a:lnTo>
                  <a:lnTo>
                    <a:pt x="10" y="319"/>
                  </a:lnTo>
                  <a:lnTo>
                    <a:pt x="14" y="331"/>
                  </a:lnTo>
                  <a:lnTo>
                    <a:pt x="18" y="341"/>
                  </a:lnTo>
                  <a:lnTo>
                    <a:pt x="23" y="353"/>
                  </a:lnTo>
                  <a:lnTo>
                    <a:pt x="29" y="363"/>
                  </a:lnTo>
                  <a:lnTo>
                    <a:pt x="35" y="374"/>
                  </a:lnTo>
                  <a:lnTo>
                    <a:pt x="42" y="383"/>
                  </a:lnTo>
                  <a:lnTo>
                    <a:pt x="48" y="393"/>
                  </a:lnTo>
                  <a:lnTo>
                    <a:pt x="56" y="402"/>
                  </a:lnTo>
                  <a:lnTo>
                    <a:pt x="64" y="411"/>
                  </a:lnTo>
                  <a:lnTo>
                    <a:pt x="72" y="419"/>
                  </a:lnTo>
                  <a:lnTo>
                    <a:pt x="79" y="428"/>
                  </a:lnTo>
                  <a:lnTo>
                    <a:pt x="89" y="436"/>
                  </a:lnTo>
                  <a:lnTo>
                    <a:pt x="98" y="443"/>
                  </a:lnTo>
                  <a:lnTo>
                    <a:pt x="108" y="449"/>
                  </a:lnTo>
                  <a:lnTo>
                    <a:pt x="119" y="456"/>
                  </a:lnTo>
                  <a:lnTo>
                    <a:pt x="128" y="462"/>
                  </a:lnTo>
                  <a:lnTo>
                    <a:pt x="139" y="467"/>
                  </a:lnTo>
                  <a:lnTo>
                    <a:pt x="150" y="473"/>
                  </a:lnTo>
                  <a:lnTo>
                    <a:pt x="162" y="477"/>
                  </a:lnTo>
                  <a:lnTo>
                    <a:pt x="172" y="480"/>
                  </a:lnTo>
                  <a:lnTo>
                    <a:pt x="184" y="484"/>
                  </a:lnTo>
                  <a:lnTo>
                    <a:pt x="196" y="487"/>
                  </a:lnTo>
                  <a:lnTo>
                    <a:pt x="209" y="490"/>
                  </a:lnTo>
                  <a:lnTo>
                    <a:pt x="220" y="491"/>
                  </a:lnTo>
                  <a:lnTo>
                    <a:pt x="233" y="492"/>
                  </a:lnTo>
                  <a:lnTo>
                    <a:pt x="247" y="492"/>
                  </a:lnTo>
                  <a:lnTo>
                    <a:pt x="258" y="492"/>
                  </a:lnTo>
                  <a:lnTo>
                    <a:pt x="271" y="491"/>
                  </a:lnTo>
                  <a:lnTo>
                    <a:pt x="283" y="490"/>
                  </a:lnTo>
                  <a:lnTo>
                    <a:pt x="296" y="487"/>
                  </a:lnTo>
                  <a:lnTo>
                    <a:pt x="308" y="484"/>
                  </a:lnTo>
                  <a:lnTo>
                    <a:pt x="320" y="480"/>
                  </a:lnTo>
                  <a:lnTo>
                    <a:pt x="331" y="477"/>
                  </a:lnTo>
                  <a:lnTo>
                    <a:pt x="342" y="473"/>
                  </a:lnTo>
                  <a:lnTo>
                    <a:pt x="352" y="467"/>
                  </a:lnTo>
                  <a:lnTo>
                    <a:pt x="364" y="462"/>
                  </a:lnTo>
                  <a:lnTo>
                    <a:pt x="374" y="456"/>
                  </a:lnTo>
                  <a:lnTo>
                    <a:pt x="384" y="449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8"/>
                  </a:lnTo>
                  <a:lnTo>
                    <a:pt x="420" y="419"/>
                  </a:lnTo>
                  <a:lnTo>
                    <a:pt x="428" y="411"/>
                  </a:lnTo>
                  <a:lnTo>
                    <a:pt x="436" y="402"/>
                  </a:lnTo>
                  <a:lnTo>
                    <a:pt x="444" y="393"/>
                  </a:lnTo>
                  <a:lnTo>
                    <a:pt x="450" y="383"/>
                  </a:lnTo>
                  <a:lnTo>
                    <a:pt x="457" y="374"/>
                  </a:lnTo>
                  <a:lnTo>
                    <a:pt x="463" y="363"/>
                  </a:lnTo>
                  <a:lnTo>
                    <a:pt x="468" y="353"/>
                  </a:lnTo>
                  <a:lnTo>
                    <a:pt x="474" y="341"/>
                  </a:lnTo>
                  <a:lnTo>
                    <a:pt x="478" y="331"/>
                  </a:lnTo>
                  <a:lnTo>
                    <a:pt x="482" y="319"/>
                  </a:lnTo>
                  <a:lnTo>
                    <a:pt x="485" y="307"/>
                  </a:lnTo>
                  <a:lnTo>
                    <a:pt x="488" y="295"/>
                  </a:lnTo>
                  <a:lnTo>
                    <a:pt x="489" y="284"/>
                  </a:lnTo>
                  <a:lnTo>
                    <a:pt x="492" y="271"/>
                  </a:lnTo>
                  <a:lnTo>
                    <a:pt x="492" y="258"/>
                  </a:lnTo>
                  <a:lnTo>
                    <a:pt x="493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7" name="Line 43"/>
            <p:cNvSpPr>
              <a:spLocks noChangeShapeType="1"/>
            </p:cNvSpPr>
            <p:nvPr/>
          </p:nvSpPr>
          <p:spPr bwMode="auto">
            <a:xfrm flipH="1">
              <a:off x="1605" y="2475"/>
              <a:ext cx="59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8" name="Line 44"/>
            <p:cNvSpPr>
              <a:spLocks noChangeShapeType="1"/>
            </p:cNvSpPr>
            <p:nvPr/>
          </p:nvSpPr>
          <p:spPr bwMode="auto">
            <a:xfrm>
              <a:off x="1664" y="2475"/>
              <a:ext cx="59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69" name="Freeform 45"/>
            <p:cNvSpPr>
              <a:spLocks/>
            </p:cNvSpPr>
            <p:nvPr/>
          </p:nvSpPr>
          <p:spPr bwMode="auto">
            <a:xfrm>
              <a:off x="1353" y="2408"/>
              <a:ext cx="185" cy="123"/>
            </a:xfrm>
            <a:custGeom>
              <a:avLst/>
              <a:gdLst>
                <a:gd name="T0" fmla="*/ 371 w 371"/>
                <a:gd name="T1" fmla="*/ 246 h 246"/>
                <a:gd name="T2" fmla="*/ 0 w 371"/>
                <a:gd name="T3" fmla="*/ 246 h 246"/>
                <a:gd name="T4" fmla="*/ 0 w 371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6">
                  <a:moveTo>
                    <a:pt x="371" y="246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0" name="Freeform 46"/>
            <p:cNvSpPr>
              <a:spLocks/>
            </p:cNvSpPr>
            <p:nvPr/>
          </p:nvSpPr>
          <p:spPr bwMode="auto">
            <a:xfrm>
              <a:off x="1506" y="2499"/>
              <a:ext cx="32" cy="64"/>
            </a:xfrm>
            <a:custGeom>
              <a:avLst/>
              <a:gdLst>
                <a:gd name="T0" fmla="*/ 0 w 65"/>
                <a:gd name="T1" fmla="*/ 129 h 129"/>
                <a:gd name="T2" fmla="*/ 65 w 65"/>
                <a:gd name="T3" fmla="*/ 65 h 129"/>
                <a:gd name="T4" fmla="*/ 0 w 65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29">
                  <a:moveTo>
                    <a:pt x="0" y="129"/>
                  </a:moveTo>
                  <a:lnTo>
                    <a:pt x="65" y="65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1" name="Freeform 47"/>
            <p:cNvSpPr>
              <a:spLocks/>
            </p:cNvSpPr>
            <p:nvPr/>
          </p:nvSpPr>
          <p:spPr bwMode="auto">
            <a:xfrm>
              <a:off x="1785" y="2408"/>
              <a:ext cx="185" cy="123"/>
            </a:xfrm>
            <a:custGeom>
              <a:avLst/>
              <a:gdLst>
                <a:gd name="T0" fmla="*/ 0 w 370"/>
                <a:gd name="T1" fmla="*/ 246 h 246"/>
                <a:gd name="T2" fmla="*/ 370 w 370"/>
                <a:gd name="T3" fmla="*/ 246 h 246"/>
                <a:gd name="T4" fmla="*/ 370 w 370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6">
                  <a:moveTo>
                    <a:pt x="0" y="246"/>
                  </a:moveTo>
                  <a:lnTo>
                    <a:pt x="370" y="246"/>
                  </a:lnTo>
                  <a:lnTo>
                    <a:pt x="37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2" name="Freeform 48"/>
            <p:cNvSpPr>
              <a:spLocks/>
            </p:cNvSpPr>
            <p:nvPr/>
          </p:nvSpPr>
          <p:spPr bwMode="auto">
            <a:xfrm>
              <a:off x="1785" y="2499"/>
              <a:ext cx="32" cy="64"/>
            </a:xfrm>
            <a:custGeom>
              <a:avLst/>
              <a:gdLst>
                <a:gd name="T0" fmla="*/ 64 w 64"/>
                <a:gd name="T1" fmla="*/ 0 h 129"/>
                <a:gd name="T2" fmla="*/ 0 w 64"/>
                <a:gd name="T3" fmla="*/ 65 h 129"/>
                <a:gd name="T4" fmla="*/ 64 w 64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29">
                  <a:moveTo>
                    <a:pt x="64" y="0"/>
                  </a:moveTo>
                  <a:lnTo>
                    <a:pt x="0" y="65"/>
                  </a:lnTo>
                  <a:lnTo>
                    <a:pt x="64" y="1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3" name="Line 49"/>
            <p:cNvSpPr>
              <a:spLocks noChangeShapeType="1"/>
            </p:cNvSpPr>
            <p:nvPr/>
          </p:nvSpPr>
          <p:spPr bwMode="auto">
            <a:xfrm>
              <a:off x="1662" y="2655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4" name="Freeform 50"/>
            <p:cNvSpPr>
              <a:spLocks/>
            </p:cNvSpPr>
            <p:nvPr/>
          </p:nvSpPr>
          <p:spPr bwMode="auto">
            <a:xfrm>
              <a:off x="1629" y="2745"/>
              <a:ext cx="65" cy="33"/>
            </a:xfrm>
            <a:custGeom>
              <a:avLst/>
              <a:gdLst>
                <a:gd name="T0" fmla="*/ 0 w 130"/>
                <a:gd name="T1" fmla="*/ 0 h 65"/>
                <a:gd name="T2" fmla="*/ 66 w 130"/>
                <a:gd name="T3" fmla="*/ 65 h 65"/>
                <a:gd name="T4" fmla="*/ 130 w 130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lnTo>
                    <a:pt x="66" y="65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5" name="Freeform 51"/>
            <p:cNvSpPr>
              <a:spLocks/>
            </p:cNvSpPr>
            <p:nvPr/>
          </p:nvSpPr>
          <p:spPr bwMode="auto">
            <a:xfrm>
              <a:off x="1784" y="1793"/>
              <a:ext cx="186" cy="123"/>
            </a:xfrm>
            <a:custGeom>
              <a:avLst/>
              <a:gdLst>
                <a:gd name="T0" fmla="*/ 371 w 371"/>
                <a:gd name="T1" fmla="*/ 0 h 247"/>
                <a:gd name="T2" fmla="*/ 371 w 371"/>
                <a:gd name="T3" fmla="*/ 247 h 247"/>
                <a:gd name="T4" fmla="*/ 0 w 371"/>
                <a:gd name="T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7">
                  <a:moveTo>
                    <a:pt x="371" y="0"/>
                  </a:moveTo>
                  <a:lnTo>
                    <a:pt x="371" y="247"/>
                  </a:lnTo>
                  <a:lnTo>
                    <a:pt x="0" y="2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6" name="Freeform 52"/>
            <p:cNvSpPr>
              <a:spLocks/>
            </p:cNvSpPr>
            <p:nvPr/>
          </p:nvSpPr>
          <p:spPr bwMode="auto">
            <a:xfrm>
              <a:off x="1784" y="1883"/>
              <a:ext cx="33" cy="65"/>
            </a:xfrm>
            <a:custGeom>
              <a:avLst/>
              <a:gdLst>
                <a:gd name="T0" fmla="*/ 65 w 65"/>
                <a:gd name="T1" fmla="*/ 0 h 131"/>
                <a:gd name="T2" fmla="*/ 0 w 65"/>
                <a:gd name="T3" fmla="*/ 66 h 131"/>
                <a:gd name="T4" fmla="*/ 65 w 65"/>
                <a:gd name="T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1">
                  <a:moveTo>
                    <a:pt x="65" y="0"/>
                  </a:moveTo>
                  <a:lnTo>
                    <a:pt x="0" y="66"/>
                  </a:lnTo>
                  <a:lnTo>
                    <a:pt x="65" y="13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7" name="Freeform 53"/>
            <p:cNvSpPr>
              <a:spLocks/>
            </p:cNvSpPr>
            <p:nvPr/>
          </p:nvSpPr>
          <p:spPr bwMode="auto">
            <a:xfrm>
              <a:off x="1538" y="1793"/>
              <a:ext cx="246" cy="246"/>
            </a:xfrm>
            <a:custGeom>
              <a:avLst/>
              <a:gdLst>
                <a:gd name="T0" fmla="*/ 492 w 492"/>
                <a:gd name="T1" fmla="*/ 222 h 493"/>
                <a:gd name="T2" fmla="*/ 485 w 492"/>
                <a:gd name="T3" fmla="*/ 185 h 493"/>
                <a:gd name="T4" fmla="*/ 474 w 492"/>
                <a:gd name="T5" fmla="*/ 150 h 493"/>
                <a:gd name="T6" fmla="*/ 457 w 492"/>
                <a:gd name="T7" fmla="*/ 119 h 493"/>
                <a:gd name="T8" fmla="*/ 436 w 492"/>
                <a:gd name="T9" fmla="*/ 90 h 493"/>
                <a:gd name="T10" fmla="*/ 412 w 492"/>
                <a:gd name="T11" fmla="*/ 64 h 493"/>
                <a:gd name="T12" fmla="*/ 384 w 492"/>
                <a:gd name="T13" fmla="*/ 42 h 493"/>
                <a:gd name="T14" fmla="*/ 352 w 492"/>
                <a:gd name="T15" fmla="*/ 25 h 493"/>
                <a:gd name="T16" fmla="*/ 320 w 492"/>
                <a:gd name="T17" fmla="*/ 11 h 493"/>
                <a:gd name="T18" fmla="*/ 283 w 492"/>
                <a:gd name="T19" fmla="*/ 3 h 493"/>
                <a:gd name="T20" fmla="*/ 247 w 492"/>
                <a:gd name="T21" fmla="*/ 0 h 493"/>
                <a:gd name="T22" fmla="*/ 209 w 492"/>
                <a:gd name="T23" fmla="*/ 3 h 493"/>
                <a:gd name="T24" fmla="*/ 172 w 492"/>
                <a:gd name="T25" fmla="*/ 11 h 493"/>
                <a:gd name="T26" fmla="*/ 139 w 492"/>
                <a:gd name="T27" fmla="*/ 25 h 493"/>
                <a:gd name="T28" fmla="*/ 108 w 492"/>
                <a:gd name="T29" fmla="*/ 42 h 493"/>
                <a:gd name="T30" fmla="*/ 79 w 492"/>
                <a:gd name="T31" fmla="*/ 64 h 493"/>
                <a:gd name="T32" fmla="*/ 56 w 492"/>
                <a:gd name="T33" fmla="*/ 90 h 493"/>
                <a:gd name="T34" fmla="*/ 35 w 492"/>
                <a:gd name="T35" fmla="*/ 119 h 493"/>
                <a:gd name="T36" fmla="*/ 18 w 492"/>
                <a:gd name="T37" fmla="*/ 150 h 493"/>
                <a:gd name="T38" fmla="*/ 6 w 492"/>
                <a:gd name="T39" fmla="*/ 185 h 493"/>
                <a:gd name="T40" fmla="*/ 0 w 492"/>
                <a:gd name="T41" fmla="*/ 222 h 493"/>
                <a:gd name="T42" fmla="*/ 0 w 492"/>
                <a:gd name="T43" fmla="*/ 260 h 493"/>
                <a:gd name="T44" fmla="*/ 4 w 492"/>
                <a:gd name="T45" fmla="*/ 296 h 493"/>
                <a:gd name="T46" fmla="*/ 14 w 492"/>
                <a:gd name="T47" fmla="*/ 331 h 493"/>
                <a:gd name="T48" fmla="*/ 29 w 492"/>
                <a:gd name="T49" fmla="*/ 364 h 493"/>
                <a:gd name="T50" fmla="*/ 48 w 492"/>
                <a:gd name="T51" fmla="*/ 394 h 493"/>
                <a:gd name="T52" fmla="*/ 72 w 492"/>
                <a:gd name="T53" fmla="*/ 421 h 493"/>
                <a:gd name="T54" fmla="*/ 98 w 492"/>
                <a:gd name="T55" fmla="*/ 443 h 493"/>
                <a:gd name="T56" fmla="*/ 128 w 492"/>
                <a:gd name="T57" fmla="*/ 463 h 493"/>
                <a:gd name="T58" fmla="*/ 162 w 492"/>
                <a:gd name="T59" fmla="*/ 477 h 493"/>
                <a:gd name="T60" fmla="*/ 196 w 492"/>
                <a:gd name="T61" fmla="*/ 488 h 493"/>
                <a:gd name="T62" fmla="*/ 233 w 492"/>
                <a:gd name="T63" fmla="*/ 493 h 493"/>
                <a:gd name="T64" fmla="*/ 271 w 492"/>
                <a:gd name="T65" fmla="*/ 492 h 493"/>
                <a:gd name="T66" fmla="*/ 308 w 492"/>
                <a:gd name="T67" fmla="*/ 485 h 493"/>
                <a:gd name="T68" fmla="*/ 342 w 492"/>
                <a:gd name="T69" fmla="*/ 473 h 493"/>
                <a:gd name="T70" fmla="*/ 373 w 492"/>
                <a:gd name="T71" fmla="*/ 458 h 493"/>
                <a:gd name="T72" fmla="*/ 403 w 492"/>
                <a:gd name="T73" fmla="*/ 437 h 493"/>
                <a:gd name="T74" fmla="*/ 428 w 492"/>
                <a:gd name="T75" fmla="*/ 412 h 493"/>
                <a:gd name="T76" fmla="*/ 450 w 492"/>
                <a:gd name="T77" fmla="*/ 385 h 493"/>
                <a:gd name="T78" fmla="*/ 468 w 492"/>
                <a:gd name="T79" fmla="*/ 353 h 493"/>
                <a:gd name="T80" fmla="*/ 482 w 492"/>
                <a:gd name="T81" fmla="*/ 320 h 493"/>
                <a:gd name="T82" fmla="*/ 489 w 492"/>
                <a:gd name="T83" fmla="*/ 284 h 493"/>
                <a:gd name="T84" fmla="*/ 492 w 492"/>
                <a:gd name="T85" fmla="*/ 24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493">
                  <a:moveTo>
                    <a:pt x="492" y="247"/>
                  </a:moveTo>
                  <a:lnTo>
                    <a:pt x="492" y="234"/>
                  </a:lnTo>
                  <a:lnTo>
                    <a:pt x="492" y="222"/>
                  </a:lnTo>
                  <a:lnTo>
                    <a:pt x="489" y="209"/>
                  </a:lnTo>
                  <a:lnTo>
                    <a:pt x="488" y="197"/>
                  </a:lnTo>
                  <a:lnTo>
                    <a:pt x="485" y="185"/>
                  </a:lnTo>
                  <a:lnTo>
                    <a:pt x="482" y="174"/>
                  </a:lnTo>
                  <a:lnTo>
                    <a:pt x="478" y="162"/>
                  </a:lnTo>
                  <a:lnTo>
                    <a:pt x="474" y="150"/>
                  </a:lnTo>
                  <a:lnTo>
                    <a:pt x="468" y="140"/>
                  </a:lnTo>
                  <a:lnTo>
                    <a:pt x="463" y="129"/>
                  </a:lnTo>
                  <a:lnTo>
                    <a:pt x="457" y="119"/>
                  </a:lnTo>
                  <a:lnTo>
                    <a:pt x="450" y="108"/>
                  </a:lnTo>
                  <a:lnTo>
                    <a:pt x="444" y="99"/>
                  </a:lnTo>
                  <a:lnTo>
                    <a:pt x="436" y="90"/>
                  </a:lnTo>
                  <a:lnTo>
                    <a:pt x="428" y="81"/>
                  </a:lnTo>
                  <a:lnTo>
                    <a:pt x="420" y="72"/>
                  </a:lnTo>
                  <a:lnTo>
                    <a:pt x="412" y="64"/>
                  </a:lnTo>
                  <a:lnTo>
                    <a:pt x="403" y="56"/>
                  </a:lnTo>
                  <a:lnTo>
                    <a:pt x="394" y="49"/>
                  </a:lnTo>
                  <a:lnTo>
                    <a:pt x="384" y="42"/>
                  </a:lnTo>
                  <a:lnTo>
                    <a:pt x="373" y="35"/>
                  </a:lnTo>
                  <a:lnTo>
                    <a:pt x="364" y="30"/>
                  </a:lnTo>
                  <a:lnTo>
                    <a:pt x="352" y="25"/>
                  </a:lnTo>
                  <a:lnTo>
                    <a:pt x="342" y="20"/>
                  </a:lnTo>
                  <a:lnTo>
                    <a:pt x="330" y="15"/>
                  </a:lnTo>
                  <a:lnTo>
                    <a:pt x="320" y="11"/>
                  </a:lnTo>
                  <a:lnTo>
                    <a:pt x="308" y="8"/>
                  </a:lnTo>
                  <a:lnTo>
                    <a:pt x="296" y="6"/>
                  </a:lnTo>
                  <a:lnTo>
                    <a:pt x="283" y="3"/>
                  </a:lnTo>
                  <a:lnTo>
                    <a:pt x="271" y="2"/>
                  </a:lnTo>
                  <a:lnTo>
                    <a:pt x="258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20" y="2"/>
                  </a:lnTo>
                  <a:lnTo>
                    <a:pt x="209" y="3"/>
                  </a:lnTo>
                  <a:lnTo>
                    <a:pt x="196" y="6"/>
                  </a:lnTo>
                  <a:lnTo>
                    <a:pt x="184" y="8"/>
                  </a:lnTo>
                  <a:lnTo>
                    <a:pt x="172" y="11"/>
                  </a:lnTo>
                  <a:lnTo>
                    <a:pt x="162" y="15"/>
                  </a:lnTo>
                  <a:lnTo>
                    <a:pt x="150" y="20"/>
                  </a:lnTo>
                  <a:lnTo>
                    <a:pt x="139" y="25"/>
                  </a:lnTo>
                  <a:lnTo>
                    <a:pt x="128" y="30"/>
                  </a:lnTo>
                  <a:lnTo>
                    <a:pt x="119" y="35"/>
                  </a:lnTo>
                  <a:lnTo>
                    <a:pt x="108" y="42"/>
                  </a:lnTo>
                  <a:lnTo>
                    <a:pt x="98" y="49"/>
                  </a:lnTo>
                  <a:lnTo>
                    <a:pt x="89" y="56"/>
                  </a:lnTo>
                  <a:lnTo>
                    <a:pt x="79" y="64"/>
                  </a:lnTo>
                  <a:lnTo>
                    <a:pt x="72" y="72"/>
                  </a:lnTo>
                  <a:lnTo>
                    <a:pt x="64" y="81"/>
                  </a:lnTo>
                  <a:lnTo>
                    <a:pt x="56" y="90"/>
                  </a:lnTo>
                  <a:lnTo>
                    <a:pt x="48" y="99"/>
                  </a:lnTo>
                  <a:lnTo>
                    <a:pt x="42" y="108"/>
                  </a:lnTo>
                  <a:lnTo>
                    <a:pt x="35" y="119"/>
                  </a:lnTo>
                  <a:lnTo>
                    <a:pt x="29" y="129"/>
                  </a:lnTo>
                  <a:lnTo>
                    <a:pt x="23" y="140"/>
                  </a:lnTo>
                  <a:lnTo>
                    <a:pt x="18" y="150"/>
                  </a:lnTo>
                  <a:lnTo>
                    <a:pt x="14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4" y="197"/>
                  </a:lnTo>
                  <a:lnTo>
                    <a:pt x="2" y="209"/>
                  </a:lnTo>
                  <a:lnTo>
                    <a:pt x="0" y="222"/>
                  </a:lnTo>
                  <a:lnTo>
                    <a:pt x="0" y="234"/>
                  </a:lnTo>
                  <a:lnTo>
                    <a:pt x="0" y="247"/>
                  </a:lnTo>
                  <a:lnTo>
                    <a:pt x="0" y="260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4" y="296"/>
                  </a:lnTo>
                  <a:lnTo>
                    <a:pt x="6" y="308"/>
                  </a:lnTo>
                  <a:lnTo>
                    <a:pt x="10" y="320"/>
                  </a:lnTo>
                  <a:lnTo>
                    <a:pt x="14" y="331"/>
                  </a:lnTo>
                  <a:lnTo>
                    <a:pt x="18" y="342"/>
                  </a:lnTo>
                  <a:lnTo>
                    <a:pt x="23" y="353"/>
                  </a:lnTo>
                  <a:lnTo>
                    <a:pt x="29" y="364"/>
                  </a:lnTo>
                  <a:lnTo>
                    <a:pt x="35" y="374"/>
                  </a:lnTo>
                  <a:lnTo>
                    <a:pt x="42" y="385"/>
                  </a:lnTo>
                  <a:lnTo>
                    <a:pt x="48" y="394"/>
                  </a:lnTo>
                  <a:lnTo>
                    <a:pt x="56" y="403"/>
                  </a:lnTo>
                  <a:lnTo>
                    <a:pt x="64" y="412"/>
                  </a:lnTo>
                  <a:lnTo>
                    <a:pt x="72" y="421"/>
                  </a:lnTo>
                  <a:lnTo>
                    <a:pt x="79" y="429"/>
                  </a:lnTo>
                  <a:lnTo>
                    <a:pt x="89" y="437"/>
                  </a:lnTo>
                  <a:lnTo>
                    <a:pt x="98" y="443"/>
                  </a:lnTo>
                  <a:lnTo>
                    <a:pt x="108" y="451"/>
                  </a:lnTo>
                  <a:lnTo>
                    <a:pt x="119" y="458"/>
                  </a:lnTo>
                  <a:lnTo>
                    <a:pt x="128" y="463"/>
                  </a:lnTo>
                  <a:lnTo>
                    <a:pt x="139" y="468"/>
                  </a:lnTo>
                  <a:lnTo>
                    <a:pt x="150" y="473"/>
                  </a:lnTo>
                  <a:lnTo>
                    <a:pt x="162" y="477"/>
                  </a:lnTo>
                  <a:lnTo>
                    <a:pt x="172" y="481"/>
                  </a:lnTo>
                  <a:lnTo>
                    <a:pt x="184" y="485"/>
                  </a:lnTo>
                  <a:lnTo>
                    <a:pt x="196" y="488"/>
                  </a:lnTo>
                  <a:lnTo>
                    <a:pt x="209" y="490"/>
                  </a:lnTo>
                  <a:lnTo>
                    <a:pt x="220" y="492"/>
                  </a:lnTo>
                  <a:lnTo>
                    <a:pt x="233" y="493"/>
                  </a:lnTo>
                  <a:lnTo>
                    <a:pt x="247" y="493"/>
                  </a:lnTo>
                  <a:lnTo>
                    <a:pt x="258" y="493"/>
                  </a:lnTo>
                  <a:lnTo>
                    <a:pt x="271" y="492"/>
                  </a:lnTo>
                  <a:lnTo>
                    <a:pt x="283" y="490"/>
                  </a:lnTo>
                  <a:lnTo>
                    <a:pt x="296" y="488"/>
                  </a:lnTo>
                  <a:lnTo>
                    <a:pt x="308" y="485"/>
                  </a:lnTo>
                  <a:lnTo>
                    <a:pt x="320" y="481"/>
                  </a:lnTo>
                  <a:lnTo>
                    <a:pt x="330" y="477"/>
                  </a:lnTo>
                  <a:lnTo>
                    <a:pt x="342" y="473"/>
                  </a:lnTo>
                  <a:lnTo>
                    <a:pt x="352" y="468"/>
                  </a:lnTo>
                  <a:lnTo>
                    <a:pt x="364" y="463"/>
                  </a:lnTo>
                  <a:lnTo>
                    <a:pt x="373" y="458"/>
                  </a:lnTo>
                  <a:lnTo>
                    <a:pt x="384" y="451"/>
                  </a:lnTo>
                  <a:lnTo>
                    <a:pt x="394" y="443"/>
                  </a:lnTo>
                  <a:lnTo>
                    <a:pt x="403" y="437"/>
                  </a:lnTo>
                  <a:lnTo>
                    <a:pt x="412" y="429"/>
                  </a:lnTo>
                  <a:lnTo>
                    <a:pt x="420" y="421"/>
                  </a:lnTo>
                  <a:lnTo>
                    <a:pt x="428" y="412"/>
                  </a:lnTo>
                  <a:lnTo>
                    <a:pt x="436" y="403"/>
                  </a:lnTo>
                  <a:lnTo>
                    <a:pt x="444" y="394"/>
                  </a:lnTo>
                  <a:lnTo>
                    <a:pt x="450" y="385"/>
                  </a:lnTo>
                  <a:lnTo>
                    <a:pt x="457" y="374"/>
                  </a:lnTo>
                  <a:lnTo>
                    <a:pt x="463" y="364"/>
                  </a:lnTo>
                  <a:lnTo>
                    <a:pt x="468" y="353"/>
                  </a:lnTo>
                  <a:lnTo>
                    <a:pt x="474" y="342"/>
                  </a:lnTo>
                  <a:lnTo>
                    <a:pt x="478" y="331"/>
                  </a:lnTo>
                  <a:lnTo>
                    <a:pt x="482" y="320"/>
                  </a:lnTo>
                  <a:lnTo>
                    <a:pt x="485" y="308"/>
                  </a:lnTo>
                  <a:lnTo>
                    <a:pt x="488" y="296"/>
                  </a:lnTo>
                  <a:lnTo>
                    <a:pt x="489" y="284"/>
                  </a:lnTo>
                  <a:lnTo>
                    <a:pt x="492" y="271"/>
                  </a:lnTo>
                  <a:lnTo>
                    <a:pt x="492" y="260"/>
                  </a:lnTo>
                  <a:lnTo>
                    <a:pt x="492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8" name="Freeform 54"/>
            <p:cNvSpPr>
              <a:spLocks/>
            </p:cNvSpPr>
            <p:nvPr/>
          </p:nvSpPr>
          <p:spPr bwMode="auto">
            <a:xfrm>
              <a:off x="1538" y="1793"/>
              <a:ext cx="246" cy="246"/>
            </a:xfrm>
            <a:custGeom>
              <a:avLst/>
              <a:gdLst>
                <a:gd name="T0" fmla="*/ 492 w 492"/>
                <a:gd name="T1" fmla="*/ 222 h 493"/>
                <a:gd name="T2" fmla="*/ 485 w 492"/>
                <a:gd name="T3" fmla="*/ 185 h 493"/>
                <a:gd name="T4" fmla="*/ 474 w 492"/>
                <a:gd name="T5" fmla="*/ 150 h 493"/>
                <a:gd name="T6" fmla="*/ 457 w 492"/>
                <a:gd name="T7" fmla="*/ 119 h 493"/>
                <a:gd name="T8" fmla="*/ 436 w 492"/>
                <a:gd name="T9" fmla="*/ 90 h 493"/>
                <a:gd name="T10" fmla="*/ 412 w 492"/>
                <a:gd name="T11" fmla="*/ 64 h 493"/>
                <a:gd name="T12" fmla="*/ 384 w 492"/>
                <a:gd name="T13" fmla="*/ 42 h 493"/>
                <a:gd name="T14" fmla="*/ 352 w 492"/>
                <a:gd name="T15" fmla="*/ 25 h 493"/>
                <a:gd name="T16" fmla="*/ 320 w 492"/>
                <a:gd name="T17" fmla="*/ 11 h 493"/>
                <a:gd name="T18" fmla="*/ 283 w 492"/>
                <a:gd name="T19" fmla="*/ 3 h 493"/>
                <a:gd name="T20" fmla="*/ 247 w 492"/>
                <a:gd name="T21" fmla="*/ 0 h 493"/>
                <a:gd name="T22" fmla="*/ 209 w 492"/>
                <a:gd name="T23" fmla="*/ 3 h 493"/>
                <a:gd name="T24" fmla="*/ 172 w 492"/>
                <a:gd name="T25" fmla="*/ 11 h 493"/>
                <a:gd name="T26" fmla="*/ 139 w 492"/>
                <a:gd name="T27" fmla="*/ 25 h 493"/>
                <a:gd name="T28" fmla="*/ 108 w 492"/>
                <a:gd name="T29" fmla="*/ 42 h 493"/>
                <a:gd name="T30" fmla="*/ 79 w 492"/>
                <a:gd name="T31" fmla="*/ 64 h 493"/>
                <a:gd name="T32" fmla="*/ 56 w 492"/>
                <a:gd name="T33" fmla="*/ 90 h 493"/>
                <a:gd name="T34" fmla="*/ 35 w 492"/>
                <a:gd name="T35" fmla="*/ 119 h 493"/>
                <a:gd name="T36" fmla="*/ 18 w 492"/>
                <a:gd name="T37" fmla="*/ 150 h 493"/>
                <a:gd name="T38" fmla="*/ 6 w 492"/>
                <a:gd name="T39" fmla="*/ 185 h 493"/>
                <a:gd name="T40" fmla="*/ 0 w 492"/>
                <a:gd name="T41" fmla="*/ 222 h 493"/>
                <a:gd name="T42" fmla="*/ 0 w 492"/>
                <a:gd name="T43" fmla="*/ 260 h 493"/>
                <a:gd name="T44" fmla="*/ 4 w 492"/>
                <a:gd name="T45" fmla="*/ 296 h 493"/>
                <a:gd name="T46" fmla="*/ 14 w 492"/>
                <a:gd name="T47" fmla="*/ 331 h 493"/>
                <a:gd name="T48" fmla="*/ 29 w 492"/>
                <a:gd name="T49" fmla="*/ 364 h 493"/>
                <a:gd name="T50" fmla="*/ 48 w 492"/>
                <a:gd name="T51" fmla="*/ 394 h 493"/>
                <a:gd name="T52" fmla="*/ 72 w 492"/>
                <a:gd name="T53" fmla="*/ 421 h 493"/>
                <a:gd name="T54" fmla="*/ 98 w 492"/>
                <a:gd name="T55" fmla="*/ 443 h 493"/>
                <a:gd name="T56" fmla="*/ 128 w 492"/>
                <a:gd name="T57" fmla="*/ 463 h 493"/>
                <a:gd name="T58" fmla="*/ 162 w 492"/>
                <a:gd name="T59" fmla="*/ 477 h 493"/>
                <a:gd name="T60" fmla="*/ 196 w 492"/>
                <a:gd name="T61" fmla="*/ 488 h 493"/>
                <a:gd name="T62" fmla="*/ 233 w 492"/>
                <a:gd name="T63" fmla="*/ 493 h 493"/>
                <a:gd name="T64" fmla="*/ 271 w 492"/>
                <a:gd name="T65" fmla="*/ 492 h 493"/>
                <a:gd name="T66" fmla="*/ 308 w 492"/>
                <a:gd name="T67" fmla="*/ 485 h 493"/>
                <a:gd name="T68" fmla="*/ 342 w 492"/>
                <a:gd name="T69" fmla="*/ 473 h 493"/>
                <a:gd name="T70" fmla="*/ 373 w 492"/>
                <a:gd name="T71" fmla="*/ 458 h 493"/>
                <a:gd name="T72" fmla="*/ 403 w 492"/>
                <a:gd name="T73" fmla="*/ 437 h 493"/>
                <a:gd name="T74" fmla="*/ 428 w 492"/>
                <a:gd name="T75" fmla="*/ 412 h 493"/>
                <a:gd name="T76" fmla="*/ 450 w 492"/>
                <a:gd name="T77" fmla="*/ 385 h 493"/>
                <a:gd name="T78" fmla="*/ 468 w 492"/>
                <a:gd name="T79" fmla="*/ 353 h 493"/>
                <a:gd name="T80" fmla="*/ 482 w 492"/>
                <a:gd name="T81" fmla="*/ 320 h 493"/>
                <a:gd name="T82" fmla="*/ 489 w 492"/>
                <a:gd name="T83" fmla="*/ 284 h 493"/>
                <a:gd name="T84" fmla="*/ 492 w 492"/>
                <a:gd name="T85" fmla="*/ 247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2" h="493">
                  <a:moveTo>
                    <a:pt x="492" y="247"/>
                  </a:moveTo>
                  <a:lnTo>
                    <a:pt x="492" y="234"/>
                  </a:lnTo>
                  <a:lnTo>
                    <a:pt x="492" y="222"/>
                  </a:lnTo>
                  <a:lnTo>
                    <a:pt x="489" y="209"/>
                  </a:lnTo>
                  <a:lnTo>
                    <a:pt x="488" y="197"/>
                  </a:lnTo>
                  <a:lnTo>
                    <a:pt x="485" y="185"/>
                  </a:lnTo>
                  <a:lnTo>
                    <a:pt x="482" y="174"/>
                  </a:lnTo>
                  <a:lnTo>
                    <a:pt x="478" y="162"/>
                  </a:lnTo>
                  <a:lnTo>
                    <a:pt x="474" y="150"/>
                  </a:lnTo>
                  <a:lnTo>
                    <a:pt x="468" y="140"/>
                  </a:lnTo>
                  <a:lnTo>
                    <a:pt x="463" y="129"/>
                  </a:lnTo>
                  <a:lnTo>
                    <a:pt x="457" y="119"/>
                  </a:lnTo>
                  <a:lnTo>
                    <a:pt x="450" y="108"/>
                  </a:lnTo>
                  <a:lnTo>
                    <a:pt x="444" y="99"/>
                  </a:lnTo>
                  <a:lnTo>
                    <a:pt x="436" y="90"/>
                  </a:lnTo>
                  <a:lnTo>
                    <a:pt x="428" y="81"/>
                  </a:lnTo>
                  <a:lnTo>
                    <a:pt x="420" y="72"/>
                  </a:lnTo>
                  <a:lnTo>
                    <a:pt x="412" y="64"/>
                  </a:lnTo>
                  <a:lnTo>
                    <a:pt x="403" y="56"/>
                  </a:lnTo>
                  <a:lnTo>
                    <a:pt x="394" y="49"/>
                  </a:lnTo>
                  <a:lnTo>
                    <a:pt x="384" y="42"/>
                  </a:lnTo>
                  <a:lnTo>
                    <a:pt x="373" y="35"/>
                  </a:lnTo>
                  <a:lnTo>
                    <a:pt x="364" y="30"/>
                  </a:lnTo>
                  <a:lnTo>
                    <a:pt x="352" y="25"/>
                  </a:lnTo>
                  <a:lnTo>
                    <a:pt x="342" y="20"/>
                  </a:lnTo>
                  <a:lnTo>
                    <a:pt x="330" y="15"/>
                  </a:lnTo>
                  <a:lnTo>
                    <a:pt x="320" y="11"/>
                  </a:lnTo>
                  <a:lnTo>
                    <a:pt x="308" y="8"/>
                  </a:lnTo>
                  <a:lnTo>
                    <a:pt x="296" y="6"/>
                  </a:lnTo>
                  <a:lnTo>
                    <a:pt x="283" y="3"/>
                  </a:lnTo>
                  <a:lnTo>
                    <a:pt x="271" y="2"/>
                  </a:lnTo>
                  <a:lnTo>
                    <a:pt x="258" y="0"/>
                  </a:lnTo>
                  <a:lnTo>
                    <a:pt x="247" y="0"/>
                  </a:lnTo>
                  <a:lnTo>
                    <a:pt x="233" y="0"/>
                  </a:lnTo>
                  <a:lnTo>
                    <a:pt x="220" y="2"/>
                  </a:lnTo>
                  <a:lnTo>
                    <a:pt x="209" y="3"/>
                  </a:lnTo>
                  <a:lnTo>
                    <a:pt x="196" y="6"/>
                  </a:lnTo>
                  <a:lnTo>
                    <a:pt x="184" y="8"/>
                  </a:lnTo>
                  <a:lnTo>
                    <a:pt x="172" y="11"/>
                  </a:lnTo>
                  <a:lnTo>
                    <a:pt x="162" y="15"/>
                  </a:lnTo>
                  <a:lnTo>
                    <a:pt x="150" y="20"/>
                  </a:lnTo>
                  <a:lnTo>
                    <a:pt x="139" y="25"/>
                  </a:lnTo>
                  <a:lnTo>
                    <a:pt x="128" y="30"/>
                  </a:lnTo>
                  <a:lnTo>
                    <a:pt x="119" y="35"/>
                  </a:lnTo>
                  <a:lnTo>
                    <a:pt x="108" y="42"/>
                  </a:lnTo>
                  <a:lnTo>
                    <a:pt x="98" y="49"/>
                  </a:lnTo>
                  <a:lnTo>
                    <a:pt x="89" y="56"/>
                  </a:lnTo>
                  <a:lnTo>
                    <a:pt x="79" y="64"/>
                  </a:lnTo>
                  <a:lnTo>
                    <a:pt x="72" y="72"/>
                  </a:lnTo>
                  <a:lnTo>
                    <a:pt x="64" y="81"/>
                  </a:lnTo>
                  <a:lnTo>
                    <a:pt x="56" y="90"/>
                  </a:lnTo>
                  <a:lnTo>
                    <a:pt x="48" y="99"/>
                  </a:lnTo>
                  <a:lnTo>
                    <a:pt x="42" y="108"/>
                  </a:lnTo>
                  <a:lnTo>
                    <a:pt x="35" y="119"/>
                  </a:lnTo>
                  <a:lnTo>
                    <a:pt x="29" y="129"/>
                  </a:lnTo>
                  <a:lnTo>
                    <a:pt x="23" y="140"/>
                  </a:lnTo>
                  <a:lnTo>
                    <a:pt x="18" y="150"/>
                  </a:lnTo>
                  <a:lnTo>
                    <a:pt x="14" y="162"/>
                  </a:lnTo>
                  <a:lnTo>
                    <a:pt x="10" y="174"/>
                  </a:lnTo>
                  <a:lnTo>
                    <a:pt x="6" y="185"/>
                  </a:lnTo>
                  <a:lnTo>
                    <a:pt x="4" y="197"/>
                  </a:lnTo>
                  <a:lnTo>
                    <a:pt x="2" y="209"/>
                  </a:lnTo>
                  <a:lnTo>
                    <a:pt x="0" y="222"/>
                  </a:lnTo>
                  <a:lnTo>
                    <a:pt x="0" y="234"/>
                  </a:lnTo>
                  <a:lnTo>
                    <a:pt x="0" y="247"/>
                  </a:lnTo>
                  <a:lnTo>
                    <a:pt x="0" y="260"/>
                  </a:lnTo>
                  <a:lnTo>
                    <a:pt x="0" y="271"/>
                  </a:lnTo>
                  <a:lnTo>
                    <a:pt x="2" y="284"/>
                  </a:lnTo>
                  <a:lnTo>
                    <a:pt x="4" y="296"/>
                  </a:lnTo>
                  <a:lnTo>
                    <a:pt x="6" y="308"/>
                  </a:lnTo>
                  <a:lnTo>
                    <a:pt x="10" y="320"/>
                  </a:lnTo>
                  <a:lnTo>
                    <a:pt x="14" y="331"/>
                  </a:lnTo>
                  <a:lnTo>
                    <a:pt x="18" y="342"/>
                  </a:lnTo>
                  <a:lnTo>
                    <a:pt x="23" y="353"/>
                  </a:lnTo>
                  <a:lnTo>
                    <a:pt x="29" y="364"/>
                  </a:lnTo>
                  <a:lnTo>
                    <a:pt x="35" y="374"/>
                  </a:lnTo>
                  <a:lnTo>
                    <a:pt x="42" y="385"/>
                  </a:lnTo>
                  <a:lnTo>
                    <a:pt x="48" y="394"/>
                  </a:lnTo>
                  <a:lnTo>
                    <a:pt x="56" y="403"/>
                  </a:lnTo>
                  <a:lnTo>
                    <a:pt x="64" y="412"/>
                  </a:lnTo>
                  <a:lnTo>
                    <a:pt x="72" y="421"/>
                  </a:lnTo>
                  <a:lnTo>
                    <a:pt x="79" y="429"/>
                  </a:lnTo>
                  <a:lnTo>
                    <a:pt x="89" y="437"/>
                  </a:lnTo>
                  <a:lnTo>
                    <a:pt x="98" y="443"/>
                  </a:lnTo>
                  <a:lnTo>
                    <a:pt x="108" y="451"/>
                  </a:lnTo>
                  <a:lnTo>
                    <a:pt x="119" y="458"/>
                  </a:lnTo>
                  <a:lnTo>
                    <a:pt x="128" y="463"/>
                  </a:lnTo>
                  <a:lnTo>
                    <a:pt x="139" y="468"/>
                  </a:lnTo>
                  <a:lnTo>
                    <a:pt x="150" y="473"/>
                  </a:lnTo>
                  <a:lnTo>
                    <a:pt x="162" y="477"/>
                  </a:lnTo>
                  <a:lnTo>
                    <a:pt x="172" y="481"/>
                  </a:lnTo>
                  <a:lnTo>
                    <a:pt x="184" y="485"/>
                  </a:lnTo>
                  <a:lnTo>
                    <a:pt x="196" y="488"/>
                  </a:lnTo>
                  <a:lnTo>
                    <a:pt x="209" y="490"/>
                  </a:lnTo>
                  <a:lnTo>
                    <a:pt x="220" y="492"/>
                  </a:lnTo>
                  <a:lnTo>
                    <a:pt x="233" y="493"/>
                  </a:lnTo>
                  <a:lnTo>
                    <a:pt x="247" y="493"/>
                  </a:lnTo>
                  <a:lnTo>
                    <a:pt x="258" y="493"/>
                  </a:lnTo>
                  <a:lnTo>
                    <a:pt x="271" y="492"/>
                  </a:lnTo>
                  <a:lnTo>
                    <a:pt x="283" y="490"/>
                  </a:lnTo>
                  <a:lnTo>
                    <a:pt x="296" y="488"/>
                  </a:lnTo>
                  <a:lnTo>
                    <a:pt x="308" y="485"/>
                  </a:lnTo>
                  <a:lnTo>
                    <a:pt x="320" y="481"/>
                  </a:lnTo>
                  <a:lnTo>
                    <a:pt x="330" y="477"/>
                  </a:lnTo>
                  <a:lnTo>
                    <a:pt x="342" y="473"/>
                  </a:lnTo>
                  <a:lnTo>
                    <a:pt x="352" y="468"/>
                  </a:lnTo>
                  <a:lnTo>
                    <a:pt x="364" y="463"/>
                  </a:lnTo>
                  <a:lnTo>
                    <a:pt x="373" y="458"/>
                  </a:lnTo>
                  <a:lnTo>
                    <a:pt x="384" y="451"/>
                  </a:lnTo>
                  <a:lnTo>
                    <a:pt x="394" y="443"/>
                  </a:lnTo>
                  <a:lnTo>
                    <a:pt x="403" y="437"/>
                  </a:lnTo>
                  <a:lnTo>
                    <a:pt x="412" y="429"/>
                  </a:lnTo>
                  <a:lnTo>
                    <a:pt x="420" y="421"/>
                  </a:lnTo>
                  <a:lnTo>
                    <a:pt x="428" y="412"/>
                  </a:lnTo>
                  <a:lnTo>
                    <a:pt x="436" y="403"/>
                  </a:lnTo>
                  <a:lnTo>
                    <a:pt x="444" y="394"/>
                  </a:lnTo>
                  <a:lnTo>
                    <a:pt x="450" y="385"/>
                  </a:lnTo>
                  <a:lnTo>
                    <a:pt x="457" y="374"/>
                  </a:lnTo>
                  <a:lnTo>
                    <a:pt x="463" y="364"/>
                  </a:lnTo>
                  <a:lnTo>
                    <a:pt x="468" y="353"/>
                  </a:lnTo>
                  <a:lnTo>
                    <a:pt x="474" y="342"/>
                  </a:lnTo>
                  <a:lnTo>
                    <a:pt x="478" y="331"/>
                  </a:lnTo>
                  <a:lnTo>
                    <a:pt x="482" y="320"/>
                  </a:lnTo>
                  <a:lnTo>
                    <a:pt x="485" y="308"/>
                  </a:lnTo>
                  <a:lnTo>
                    <a:pt x="488" y="296"/>
                  </a:lnTo>
                  <a:lnTo>
                    <a:pt x="489" y="284"/>
                  </a:lnTo>
                  <a:lnTo>
                    <a:pt x="492" y="271"/>
                  </a:lnTo>
                  <a:lnTo>
                    <a:pt x="492" y="260"/>
                  </a:lnTo>
                  <a:lnTo>
                    <a:pt x="492" y="2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79" name="Line 55"/>
            <p:cNvSpPr>
              <a:spLocks noChangeShapeType="1"/>
            </p:cNvSpPr>
            <p:nvPr/>
          </p:nvSpPr>
          <p:spPr bwMode="auto">
            <a:xfrm>
              <a:off x="1612" y="1870"/>
              <a:ext cx="99" cy="1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0" name="Line 56"/>
            <p:cNvSpPr>
              <a:spLocks noChangeShapeType="1"/>
            </p:cNvSpPr>
            <p:nvPr/>
          </p:nvSpPr>
          <p:spPr bwMode="auto">
            <a:xfrm flipV="1">
              <a:off x="1612" y="1870"/>
              <a:ext cx="99" cy="1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1" name="Freeform 57"/>
            <p:cNvSpPr>
              <a:spLocks/>
            </p:cNvSpPr>
            <p:nvPr/>
          </p:nvSpPr>
          <p:spPr bwMode="auto">
            <a:xfrm>
              <a:off x="1353" y="1793"/>
              <a:ext cx="185" cy="123"/>
            </a:xfrm>
            <a:custGeom>
              <a:avLst/>
              <a:gdLst>
                <a:gd name="T0" fmla="*/ 0 w 371"/>
                <a:gd name="T1" fmla="*/ 0 h 247"/>
                <a:gd name="T2" fmla="*/ 0 w 371"/>
                <a:gd name="T3" fmla="*/ 247 h 247"/>
                <a:gd name="T4" fmla="*/ 371 w 371"/>
                <a:gd name="T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7">
                  <a:moveTo>
                    <a:pt x="0" y="0"/>
                  </a:moveTo>
                  <a:lnTo>
                    <a:pt x="0" y="247"/>
                  </a:lnTo>
                  <a:lnTo>
                    <a:pt x="371" y="2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2" name="Freeform 58"/>
            <p:cNvSpPr>
              <a:spLocks/>
            </p:cNvSpPr>
            <p:nvPr/>
          </p:nvSpPr>
          <p:spPr bwMode="auto">
            <a:xfrm>
              <a:off x="1506" y="1883"/>
              <a:ext cx="32" cy="65"/>
            </a:xfrm>
            <a:custGeom>
              <a:avLst/>
              <a:gdLst>
                <a:gd name="T0" fmla="*/ 0 w 65"/>
                <a:gd name="T1" fmla="*/ 131 h 131"/>
                <a:gd name="T2" fmla="*/ 65 w 65"/>
                <a:gd name="T3" fmla="*/ 66 h 131"/>
                <a:gd name="T4" fmla="*/ 0 w 65"/>
                <a:gd name="T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1">
                  <a:moveTo>
                    <a:pt x="0" y="131"/>
                  </a:moveTo>
                  <a:lnTo>
                    <a:pt x="65" y="6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3" name="Line 59"/>
            <p:cNvSpPr>
              <a:spLocks noChangeShapeType="1"/>
            </p:cNvSpPr>
            <p:nvPr/>
          </p:nvSpPr>
          <p:spPr bwMode="auto">
            <a:xfrm>
              <a:off x="1662" y="2039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4" name="Freeform 60"/>
            <p:cNvSpPr>
              <a:spLocks/>
            </p:cNvSpPr>
            <p:nvPr/>
          </p:nvSpPr>
          <p:spPr bwMode="auto">
            <a:xfrm>
              <a:off x="1629" y="2129"/>
              <a:ext cx="65" cy="33"/>
            </a:xfrm>
            <a:custGeom>
              <a:avLst/>
              <a:gdLst>
                <a:gd name="T0" fmla="*/ 0 w 130"/>
                <a:gd name="T1" fmla="*/ 0 h 65"/>
                <a:gd name="T2" fmla="*/ 66 w 130"/>
                <a:gd name="T3" fmla="*/ 65 h 65"/>
                <a:gd name="T4" fmla="*/ 130 w 130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lnTo>
                    <a:pt x="66" y="65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5" name="Rectangle 61"/>
            <p:cNvSpPr>
              <a:spLocks noChangeArrowheads="1"/>
            </p:cNvSpPr>
            <p:nvPr/>
          </p:nvSpPr>
          <p:spPr bwMode="auto">
            <a:xfrm>
              <a:off x="4127" y="1819"/>
              <a:ext cx="199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XOR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86" name="Rectangle 62"/>
            <p:cNvSpPr>
              <a:spLocks noChangeArrowheads="1"/>
            </p:cNvSpPr>
            <p:nvPr/>
          </p:nvSpPr>
          <p:spPr bwMode="auto">
            <a:xfrm>
              <a:off x="4127" y="1923"/>
              <a:ext cx="19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Split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87" name="Rectangle 63"/>
            <p:cNvSpPr>
              <a:spLocks noChangeArrowheads="1"/>
            </p:cNvSpPr>
            <p:nvPr/>
          </p:nvSpPr>
          <p:spPr bwMode="auto">
            <a:xfrm>
              <a:off x="4122" y="2027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88" name="Freeform 64"/>
            <p:cNvSpPr>
              <a:spLocks/>
            </p:cNvSpPr>
            <p:nvPr/>
          </p:nvSpPr>
          <p:spPr bwMode="auto">
            <a:xfrm>
              <a:off x="3635" y="2039"/>
              <a:ext cx="185" cy="123"/>
            </a:xfrm>
            <a:custGeom>
              <a:avLst/>
              <a:gdLst>
                <a:gd name="T0" fmla="*/ 371 w 371"/>
                <a:gd name="T1" fmla="*/ 246 h 246"/>
                <a:gd name="T2" fmla="*/ 371 w 371"/>
                <a:gd name="T3" fmla="*/ 0 h 246"/>
                <a:gd name="T4" fmla="*/ 0 w 371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6">
                  <a:moveTo>
                    <a:pt x="371" y="246"/>
                  </a:moveTo>
                  <a:lnTo>
                    <a:pt x="371" y="0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89" name="Freeform 65"/>
            <p:cNvSpPr>
              <a:spLocks/>
            </p:cNvSpPr>
            <p:nvPr/>
          </p:nvSpPr>
          <p:spPr bwMode="auto">
            <a:xfrm>
              <a:off x="3788" y="2129"/>
              <a:ext cx="64" cy="33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0" name="Freeform 66"/>
            <p:cNvSpPr>
              <a:spLocks/>
            </p:cNvSpPr>
            <p:nvPr/>
          </p:nvSpPr>
          <p:spPr bwMode="auto">
            <a:xfrm>
              <a:off x="3388" y="1916"/>
              <a:ext cx="247" cy="246"/>
            </a:xfrm>
            <a:custGeom>
              <a:avLst/>
              <a:gdLst>
                <a:gd name="T0" fmla="*/ 492 w 493"/>
                <a:gd name="T1" fmla="*/ 221 h 492"/>
                <a:gd name="T2" fmla="*/ 485 w 493"/>
                <a:gd name="T3" fmla="*/ 185 h 492"/>
                <a:gd name="T4" fmla="*/ 474 w 493"/>
                <a:gd name="T5" fmla="*/ 149 h 492"/>
                <a:gd name="T6" fmla="*/ 458 w 493"/>
                <a:gd name="T7" fmla="*/ 118 h 492"/>
                <a:gd name="T8" fmla="*/ 437 w 493"/>
                <a:gd name="T9" fmla="*/ 89 h 492"/>
                <a:gd name="T10" fmla="*/ 412 w 493"/>
                <a:gd name="T11" fmla="*/ 63 h 492"/>
                <a:gd name="T12" fmla="*/ 385 w 493"/>
                <a:gd name="T13" fmla="*/ 41 h 492"/>
                <a:gd name="T14" fmla="*/ 353 w 493"/>
                <a:gd name="T15" fmla="*/ 24 h 492"/>
                <a:gd name="T16" fmla="*/ 320 w 493"/>
                <a:gd name="T17" fmla="*/ 10 h 492"/>
                <a:gd name="T18" fmla="*/ 284 w 493"/>
                <a:gd name="T19" fmla="*/ 2 h 492"/>
                <a:gd name="T20" fmla="*/ 246 w 493"/>
                <a:gd name="T21" fmla="*/ 0 h 492"/>
                <a:gd name="T22" fmla="*/ 209 w 493"/>
                <a:gd name="T23" fmla="*/ 2 h 492"/>
                <a:gd name="T24" fmla="*/ 173 w 493"/>
                <a:gd name="T25" fmla="*/ 10 h 492"/>
                <a:gd name="T26" fmla="*/ 139 w 493"/>
                <a:gd name="T27" fmla="*/ 24 h 492"/>
                <a:gd name="T28" fmla="*/ 108 w 493"/>
                <a:gd name="T29" fmla="*/ 41 h 492"/>
                <a:gd name="T30" fmla="*/ 81 w 493"/>
                <a:gd name="T31" fmla="*/ 63 h 492"/>
                <a:gd name="T32" fmla="*/ 56 w 493"/>
                <a:gd name="T33" fmla="*/ 89 h 492"/>
                <a:gd name="T34" fmla="*/ 36 w 493"/>
                <a:gd name="T35" fmla="*/ 118 h 492"/>
                <a:gd name="T36" fmla="*/ 19 w 493"/>
                <a:gd name="T37" fmla="*/ 149 h 492"/>
                <a:gd name="T38" fmla="*/ 7 w 493"/>
                <a:gd name="T39" fmla="*/ 185 h 492"/>
                <a:gd name="T40" fmla="*/ 1 w 493"/>
                <a:gd name="T41" fmla="*/ 221 h 492"/>
                <a:gd name="T42" fmla="*/ 0 w 493"/>
                <a:gd name="T43" fmla="*/ 259 h 492"/>
                <a:gd name="T44" fmla="*/ 5 w 493"/>
                <a:gd name="T45" fmla="*/ 295 h 492"/>
                <a:gd name="T46" fmla="*/ 15 w 493"/>
                <a:gd name="T47" fmla="*/ 331 h 492"/>
                <a:gd name="T48" fmla="*/ 30 w 493"/>
                <a:gd name="T49" fmla="*/ 363 h 492"/>
                <a:gd name="T50" fmla="*/ 49 w 493"/>
                <a:gd name="T51" fmla="*/ 393 h 492"/>
                <a:gd name="T52" fmla="*/ 73 w 493"/>
                <a:gd name="T53" fmla="*/ 420 h 492"/>
                <a:gd name="T54" fmla="*/ 99 w 493"/>
                <a:gd name="T55" fmla="*/ 443 h 492"/>
                <a:gd name="T56" fmla="*/ 129 w 493"/>
                <a:gd name="T57" fmla="*/ 462 h 492"/>
                <a:gd name="T58" fmla="*/ 162 w 493"/>
                <a:gd name="T59" fmla="*/ 476 h 492"/>
                <a:gd name="T60" fmla="*/ 197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4 h 492"/>
                <a:gd name="T68" fmla="*/ 343 w 493"/>
                <a:gd name="T69" fmla="*/ 473 h 492"/>
                <a:gd name="T70" fmla="*/ 374 w 493"/>
                <a:gd name="T71" fmla="*/ 457 h 492"/>
                <a:gd name="T72" fmla="*/ 403 w 493"/>
                <a:gd name="T73" fmla="*/ 436 h 492"/>
                <a:gd name="T74" fmla="*/ 429 w 493"/>
                <a:gd name="T75" fmla="*/ 411 h 492"/>
                <a:gd name="T76" fmla="*/ 451 w 493"/>
                <a:gd name="T77" fmla="*/ 384 h 492"/>
                <a:gd name="T78" fmla="*/ 470 w 493"/>
                <a:gd name="T79" fmla="*/ 353 h 492"/>
                <a:gd name="T80" fmla="*/ 483 w 493"/>
                <a:gd name="T81" fmla="*/ 319 h 492"/>
                <a:gd name="T82" fmla="*/ 491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3" y="233"/>
                  </a:lnTo>
                  <a:lnTo>
                    <a:pt x="492" y="221"/>
                  </a:lnTo>
                  <a:lnTo>
                    <a:pt x="491" y="208"/>
                  </a:lnTo>
                  <a:lnTo>
                    <a:pt x="488" y="196"/>
                  </a:lnTo>
                  <a:lnTo>
                    <a:pt x="485" y="185"/>
                  </a:lnTo>
                  <a:lnTo>
                    <a:pt x="483" y="173"/>
                  </a:lnTo>
                  <a:lnTo>
                    <a:pt x="479" y="161"/>
                  </a:lnTo>
                  <a:lnTo>
                    <a:pt x="474" y="149"/>
                  </a:lnTo>
                  <a:lnTo>
                    <a:pt x="470" y="139"/>
                  </a:lnTo>
                  <a:lnTo>
                    <a:pt x="463" y="129"/>
                  </a:lnTo>
                  <a:lnTo>
                    <a:pt x="458" y="118"/>
                  </a:lnTo>
                  <a:lnTo>
                    <a:pt x="451" y="108"/>
                  </a:lnTo>
                  <a:lnTo>
                    <a:pt x="445" y="99"/>
                  </a:lnTo>
                  <a:lnTo>
                    <a:pt x="437" y="89"/>
                  </a:lnTo>
                  <a:lnTo>
                    <a:pt x="429" y="80"/>
                  </a:lnTo>
                  <a:lnTo>
                    <a:pt x="421" y="71"/>
                  </a:lnTo>
                  <a:lnTo>
                    <a:pt x="412" y="63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5" y="41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3" y="24"/>
                  </a:lnTo>
                  <a:lnTo>
                    <a:pt x="343" y="19"/>
                  </a:lnTo>
                  <a:lnTo>
                    <a:pt x="331" y="14"/>
                  </a:lnTo>
                  <a:lnTo>
                    <a:pt x="320" y="10"/>
                  </a:lnTo>
                  <a:lnTo>
                    <a:pt x="308" y="7"/>
                  </a:lnTo>
                  <a:lnTo>
                    <a:pt x="296" y="5"/>
                  </a:lnTo>
                  <a:lnTo>
                    <a:pt x="284" y="2"/>
                  </a:lnTo>
                  <a:lnTo>
                    <a:pt x="271" y="1"/>
                  </a:lnTo>
                  <a:lnTo>
                    <a:pt x="259" y="0"/>
                  </a:lnTo>
                  <a:lnTo>
                    <a:pt x="246" y="0"/>
                  </a:lnTo>
                  <a:lnTo>
                    <a:pt x="233" y="0"/>
                  </a:lnTo>
                  <a:lnTo>
                    <a:pt x="222" y="1"/>
                  </a:lnTo>
                  <a:lnTo>
                    <a:pt x="209" y="2"/>
                  </a:lnTo>
                  <a:lnTo>
                    <a:pt x="197" y="5"/>
                  </a:lnTo>
                  <a:lnTo>
                    <a:pt x="185" y="7"/>
                  </a:lnTo>
                  <a:lnTo>
                    <a:pt x="173" y="10"/>
                  </a:lnTo>
                  <a:lnTo>
                    <a:pt x="162" y="14"/>
                  </a:lnTo>
                  <a:lnTo>
                    <a:pt x="151" y="19"/>
                  </a:lnTo>
                  <a:lnTo>
                    <a:pt x="139" y="24"/>
                  </a:lnTo>
                  <a:lnTo>
                    <a:pt x="129" y="30"/>
                  </a:lnTo>
                  <a:lnTo>
                    <a:pt x="118" y="35"/>
                  </a:lnTo>
                  <a:lnTo>
                    <a:pt x="108" y="41"/>
                  </a:lnTo>
                  <a:lnTo>
                    <a:pt x="99" y="48"/>
                  </a:lnTo>
                  <a:lnTo>
                    <a:pt x="90" y="56"/>
                  </a:lnTo>
                  <a:lnTo>
                    <a:pt x="81" y="63"/>
                  </a:lnTo>
                  <a:lnTo>
                    <a:pt x="73" y="71"/>
                  </a:lnTo>
                  <a:lnTo>
                    <a:pt x="64" y="80"/>
                  </a:lnTo>
                  <a:lnTo>
                    <a:pt x="56" y="89"/>
                  </a:lnTo>
                  <a:lnTo>
                    <a:pt x="49" y="99"/>
                  </a:lnTo>
                  <a:lnTo>
                    <a:pt x="41" y="108"/>
                  </a:lnTo>
                  <a:lnTo>
                    <a:pt x="36" y="118"/>
                  </a:lnTo>
                  <a:lnTo>
                    <a:pt x="30" y="129"/>
                  </a:lnTo>
                  <a:lnTo>
                    <a:pt x="24" y="139"/>
                  </a:lnTo>
                  <a:lnTo>
                    <a:pt x="19" y="149"/>
                  </a:lnTo>
                  <a:lnTo>
                    <a:pt x="15" y="161"/>
                  </a:lnTo>
                  <a:lnTo>
                    <a:pt x="11" y="173"/>
                  </a:lnTo>
                  <a:lnTo>
                    <a:pt x="7" y="185"/>
                  </a:lnTo>
                  <a:lnTo>
                    <a:pt x="5" y="196"/>
                  </a:lnTo>
                  <a:lnTo>
                    <a:pt x="2" y="208"/>
                  </a:lnTo>
                  <a:lnTo>
                    <a:pt x="1" y="221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9"/>
                  </a:lnTo>
                  <a:lnTo>
                    <a:pt x="1" y="271"/>
                  </a:lnTo>
                  <a:lnTo>
                    <a:pt x="2" y="284"/>
                  </a:lnTo>
                  <a:lnTo>
                    <a:pt x="5" y="295"/>
                  </a:lnTo>
                  <a:lnTo>
                    <a:pt x="7" y="307"/>
                  </a:lnTo>
                  <a:lnTo>
                    <a:pt x="11" y="319"/>
                  </a:lnTo>
                  <a:lnTo>
                    <a:pt x="15" y="331"/>
                  </a:lnTo>
                  <a:lnTo>
                    <a:pt x="19" y="341"/>
                  </a:lnTo>
                  <a:lnTo>
                    <a:pt x="24" y="353"/>
                  </a:lnTo>
                  <a:lnTo>
                    <a:pt x="30" y="363"/>
                  </a:lnTo>
                  <a:lnTo>
                    <a:pt x="36" y="374"/>
                  </a:lnTo>
                  <a:lnTo>
                    <a:pt x="41" y="384"/>
                  </a:lnTo>
                  <a:lnTo>
                    <a:pt x="49" y="393"/>
                  </a:lnTo>
                  <a:lnTo>
                    <a:pt x="56" y="402"/>
                  </a:lnTo>
                  <a:lnTo>
                    <a:pt x="64" y="411"/>
                  </a:lnTo>
                  <a:lnTo>
                    <a:pt x="73" y="420"/>
                  </a:lnTo>
                  <a:lnTo>
                    <a:pt x="81" y="428"/>
                  </a:lnTo>
                  <a:lnTo>
                    <a:pt x="90" y="436"/>
                  </a:lnTo>
                  <a:lnTo>
                    <a:pt x="99" y="443"/>
                  </a:lnTo>
                  <a:lnTo>
                    <a:pt x="108" y="450"/>
                  </a:lnTo>
                  <a:lnTo>
                    <a:pt x="118" y="457"/>
                  </a:lnTo>
                  <a:lnTo>
                    <a:pt x="129" y="462"/>
                  </a:lnTo>
                  <a:lnTo>
                    <a:pt x="139" y="467"/>
                  </a:lnTo>
                  <a:lnTo>
                    <a:pt x="151" y="473"/>
                  </a:lnTo>
                  <a:lnTo>
                    <a:pt x="162" y="476"/>
                  </a:lnTo>
                  <a:lnTo>
                    <a:pt x="173" y="480"/>
                  </a:lnTo>
                  <a:lnTo>
                    <a:pt x="185" y="484"/>
                  </a:lnTo>
                  <a:lnTo>
                    <a:pt x="197" y="487"/>
                  </a:lnTo>
                  <a:lnTo>
                    <a:pt x="209" y="489"/>
                  </a:lnTo>
                  <a:lnTo>
                    <a:pt x="222" y="491"/>
                  </a:lnTo>
                  <a:lnTo>
                    <a:pt x="233" y="492"/>
                  </a:lnTo>
                  <a:lnTo>
                    <a:pt x="246" y="492"/>
                  </a:lnTo>
                  <a:lnTo>
                    <a:pt x="259" y="492"/>
                  </a:lnTo>
                  <a:lnTo>
                    <a:pt x="271" y="491"/>
                  </a:lnTo>
                  <a:lnTo>
                    <a:pt x="284" y="489"/>
                  </a:lnTo>
                  <a:lnTo>
                    <a:pt x="296" y="487"/>
                  </a:lnTo>
                  <a:lnTo>
                    <a:pt x="308" y="484"/>
                  </a:lnTo>
                  <a:lnTo>
                    <a:pt x="320" y="480"/>
                  </a:lnTo>
                  <a:lnTo>
                    <a:pt x="331" y="476"/>
                  </a:lnTo>
                  <a:lnTo>
                    <a:pt x="343" y="473"/>
                  </a:lnTo>
                  <a:lnTo>
                    <a:pt x="353" y="467"/>
                  </a:lnTo>
                  <a:lnTo>
                    <a:pt x="364" y="462"/>
                  </a:lnTo>
                  <a:lnTo>
                    <a:pt x="374" y="457"/>
                  </a:lnTo>
                  <a:lnTo>
                    <a:pt x="385" y="450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8"/>
                  </a:lnTo>
                  <a:lnTo>
                    <a:pt x="421" y="420"/>
                  </a:lnTo>
                  <a:lnTo>
                    <a:pt x="429" y="411"/>
                  </a:lnTo>
                  <a:lnTo>
                    <a:pt x="437" y="402"/>
                  </a:lnTo>
                  <a:lnTo>
                    <a:pt x="445" y="393"/>
                  </a:lnTo>
                  <a:lnTo>
                    <a:pt x="451" y="384"/>
                  </a:lnTo>
                  <a:lnTo>
                    <a:pt x="458" y="374"/>
                  </a:lnTo>
                  <a:lnTo>
                    <a:pt x="463" y="363"/>
                  </a:lnTo>
                  <a:lnTo>
                    <a:pt x="470" y="353"/>
                  </a:lnTo>
                  <a:lnTo>
                    <a:pt x="474" y="341"/>
                  </a:lnTo>
                  <a:lnTo>
                    <a:pt x="479" y="331"/>
                  </a:lnTo>
                  <a:lnTo>
                    <a:pt x="483" y="319"/>
                  </a:lnTo>
                  <a:lnTo>
                    <a:pt x="485" y="307"/>
                  </a:lnTo>
                  <a:lnTo>
                    <a:pt x="488" y="295"/>
                  </a:lnTo>
                  <a:lnTo>
                    <a:pt x="491" y="284"/>
                  </a:lnTo>
                  <a:lnTo>
                    <a:pt x="492" y="271"/>
                  </a:lnTo>
                  <a:lnTo>
                    <a:pt x="493" y="259"/>
                  </a:lnTo>
                  <a:lnTo>
                    <a:pt x="493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1" name="Freeform 67"/>
            <p:cNvSpPr>
              <a:spLocks/>
            </p:cNvSpPr>
            <p:nvPr/>
          </p:nvSpPr>
          <p:spPr bwMode="auto">
            <a:xfrm>
              <a:off x="3388" y="1916"/>
              <a:ext cx="247" cy="246"/>
            </a:xfrm>
            <a:custGeom>
              <a:avLst/>
              <a:gdLst>
                <a:gd name="T0" fmla="*/ 492 w 493"/>
                <a:gd name="T1" fmla="*/ 221 h 492"/>
                <a:gd name="T2" fmla="*/ 485 w 493"/>
                <a:gd name="T3" fmla="*/ 185 h 492"/>
                <a:gd name="T4" fmla="*/ 474 w 493"/>
                <a:gd name="T5" fmla="*/ 149 h 492"/>
                <a:gd name="T6" fmla="*/ 458 w 493"/>
                <a:gd name="T7" fmla="*/ 118 h 492"/>
                <a:gd name="T8" fmla="*/ 437 w 493"/>
                <a:gd name="T9" fmla="*/ 89 h 492"/>
                <a:gd name="T10" fmla="*/ 412 w 493"/>
                <a:gd name="T11" fmla="*/ 63 h 492"/>
                <a:gd name="T12" fmla="*/ 385 w 493"/>
                <a:gd name="T13" fmla="*/ 41 h 492"/>
                <a:gd name="T14" fmla="*/ 353 w 493"/>
                <a:gd name="T15" fmla="*/ 24 h 492"/>
                <a:gd name="T16" fmla="*/ 320 w 493"/>
                <a:gd name="T17" fmla="*/ 10 h 492"/>
                <a:gd name="T18" fmla="*/ 284 w 493"/>
                <a:gd name="T19" fmla="*/ 2 h 492"/>
                <a:gd name="T20" fmla="*/ 246 w 493"/>
                <a:gd name="T21" fmla="*/ 0 h 492"/>
                <a:gd name="T22" fmla="*/ 209 w 493"/>
                <a:gd name="T23" fmla="*/ 2 h 492"/>
                <a:gd name="T24" fmla="*/ 173 w 493"/>
                <a:gd name="T25" fmla="*/ 10 h 492"/>
                <a:gd name="T26" fmla="*/ 139 w 493"/>
                <a:gd name="T27" fmla="*/ 24 h 492"/>
                <a:gd name="T28" fmla="*/ 108 w 493"/>
                <a:gd name="T29" fmla="*/ 41 h 492"/>
                <a:gd name="T30" fmla="*/ 81 w 493"/>
                <a:gd name="T31" fmla="*/ 63 h 492"/>
                <a:gd name="T32" fmla="*/ 56 w 493"/>
                <a:gd name="T33" fmla="*/ 89 h 492"/>
                <a:gd name="T34" fmla="*/ 36 w 493"/>
                <a:gd name="T35" fmla="*/ 118 h 492"/>
                <a:gd name="T36" fmla="*/ 19 w 493"/>
                <a:gd name="T37" fmla="*/ 149 h 492"/>
                <a:gd name="T38" fmla="*/ 7 w 493"/>
                <a:gd name="T39" fmla="*/ 185 h 492"/>
                <a:gd name="T40" fmla="*/ 1 w 493"/>
                <a:gd name="T41" fmla="*/ 221 h 492"/>
                <a:gd name="T42" fmla="*/ 0 w 493"/>
                <a:gd name="T43" fmla="*/ 259 h 492"/>
                <a:gd name="T44" fmla="*/ 5 w 493"/>
                <a:gd name="T45" fmla="*/ 295 h 492"/>
                <a:gd name="T46" fmla="*/ 15 w 493"/>
                <a:gd name="T47" fmla="*/ 331 h 492"/>
                <a:gd name="T48" fmla="*/ 30 w 493"/>
                <a:gd name="T49" fmla="*/ 363 h 492"/>
                <a:gd name="T50" fmla="*/ 49 w 493"/>
                <a:gd name="T51" fmla="*/ 393 h 492"/>
                <a:gd name="T52" fmla="*/ 73 w 493"/>
                <a:gd name="T53" fmla="*/ 420 h 492"/>
                <a:gd name="T54" fmla="*/ 99 w 493"/>
                <a:gd name="T55" fmla="*/ 443 h 492"/>
                <a:gd name="T56" fmla="*/ 129 w 493"/>
                <a:gd name="T57" fmla="*/ 462 h 492"/>
                <a:gd name="T58" fmla="*/ 162 w 493"/>
                <a:gd name="T59" fmla="*/ 476 h 492"/>
                <a:gd name="T60" fmla="*/ 197 w 493"/>
                <a:gd name="T61" fmla="*/ 487 h 492"/>
                <a:gd name="T62" fmla="*/ 233 w 493"/>
                <a:gd name="T63" fmla="*/ 492 h 492"/>
                <a:gd name="T64" fmla="*/ 271 w 493"/>
                <a:gd name="T65" fmla="*/ 491 h 492"/>
                <a:gd name="T66" fmla="*/ 308 w 493"/>
                <a:gd name="T67" fmla="*/ 484 h 492"/>
                <a:gd name="T68" fmla="*/ 343 w 493"/>
                <a:gd name="T69" fmla="*/ 473 h 492"/>
                <a:gd name="T70" fmla="*/ 374 w 493"/>
                <a:gd name="T71" fmla="*/ 457 h 492"/>
                <a:gd name="T72" fmla="*/ 403 w 493"/>
                <a:gd name="T73" fmla="*/ 436 h 492"/>
                <a:gd name="T74" fmla="*/ 429 w 493"/>
                <a:gd name="T75" fmla="*/ 411 h 492"/>
                <a:gd name="T76" fmla="*/ 451 w 493"/>
                <a:gd name="T77" fmla="*/ 384 h 492"/>
                <a:gd name="T78" fmla="*/ 470 w 493"/>
                <a:gd name="T79" fmla="*/ 353 h 492"/>
                <a:gd name="T80" fmla="*/ 483 w 493"/>
                <a:gd name="T81" fmla="*/ 319 h 492"/>
                <a:gd name="T82" fmla="*/ 491 w 493"/>
                <a:gd name="T83" fmla="*/ 284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3" y="233"/>
                  </a:lnTo>
                  <a:lnTo>
                    <a:pt x="492" y="221"/>
                  </a:lnTo>
                  <a:lnTo>
                    <a:pt x="491" y="208"/>
                  </a:lnTo>
                  <a:lnTo>
                    <a:pt x="488" y="196"/>
                  </a:lnTo>
                  <a:lnTo>
                    <a:pt x="485" y="185"/>
                  </a:lnTo>
                  <a:lnTo>
                    <a:pt x="483" y="173"/>
                  </a:lnTo>
                  <a:lnTo>
                    <a:pt x="479" y="161"/>
                  </a:lnTo>
                  <a:lnTo>
                    <a:pt x="474" y="149"/>
                  </a:lnTo>
                  <a:lnTo>
                    <a:pt x="470" y="139"/>
                  </a:lnTo>
                  <a:lnTo>
                    <a:pt x="463" y="129"/>
                  </a:lnTo>
                  <a:lnTo>
                    <a:pt x="458" y="118"/>
                  </a:lnTo>
                  <a:lnTo>
                    <a:pt x="451" y="108"/>
                  </a:lnTo>
                  <a:lnTo>
                    <a:pt x="445" y="99"/>
                  </a:lnTo>
                  <a:lnTo>
                    <a:pt x="437" y="89"/>
                  </a:lnTo>
                  <a:lnTo>
                    <a:pt x="429" y="80"/>
                  </a:lnTo>
                  <a:lnTo>
                    <a:pt x="421" y="71"/>
                  </a:lnTo>
                  <a:lnTo>
                    <a:pt x="412" y="63"/>
                  </a:lnTo>
                  <a:lnTo>
                    <a:pt x="403" y="56"/>
                  </a:lnTo>
                  <a:lnTo>
                    <a:pt x="394" y="48"/>
                  </a:lnTo>
                  <a:lnTo>
                    <a:pt x="385" y="41"/>
                  </a:lnTo>
                  <a:lnTo>
                    <a:pt x="374" y="35"/>
                  </a:lnTo>
                  <a:lnTo>
                    <a:pt x="364" y="30"/>
                  </a:lnTo>
                  <a:lnTo>
                    <a:pt x="353" y="24"/>
                  </a:lnTo>
                  <a:lnTo>
                    <a:pt x="343" y="19"/>
                  </a:lnTo>
                  <a:lnTo>
                    <a:pt x="331" y="14"/>
                  </a:lnTo>
                  <a:lnTo>
                    <a:pt x="320" y="10"/>
                  </a:lnTo>
                  <a:lnTo>
                    <a:pt x="308" y="7"/>
                  </a:lnTo>
                  <a:lnTo>
                    <a:pt x="296" y="5"/>
                  </a:lnTo>
                  <a:lnTo>
                    <a:pt x="284" y="2"/>
                  </a:lnTo>
                  <a:lnTo>
                    <a:pt x="271" y="1"/>
                  </a:lnTo>
                  <a:lnTo>
                    <a:pt x="259" y="0"/>
                  </a:lnTo>
                  <a:lnTo>
                    <a:pt x="246" y="0"/>
                  </a:lnTo>
                  <a:lnTo>
                    <a:pt x="233" y="0"/>
                  </a:lnTo>
                  <a:lnTo>
                    <a:pt x="222" y="1"/>
                  </a:lnTo>
                  <a:lnTo>
                    <a:pt x="209" y="2"/>
                  </a:lnTo>
                  <a:lnTo>
                    <a:pt x="197" y="5"/>
                  </a:lnTo>
                  <a:lnTo>
                    <a:pt x="185" y="7"/>
                  </a:lnTo>
                  <a:lnTo>
                    <a:pt x="173" y="10"/>
                  </a:lnTo>
                  <a:lnTo>
                    <a:pt x="162" y="14"/>
                  </a:lnTo>
                  <a:lnTo>
                    <a:pt x="151" y="19"/>
                  </a:lnTo>
                  <a:lnTo>
                    <a:pt x="139" y="24"/>
                  </a:lnTo>
                  <a:lnTo>
                    <a:pt x="129" y="30"/>
                  </a:lnTo>
                  <a:lnTo>
                    <a:pt x="118" y="35"/>
                  </a:lnTo>
                  <a:lnTo>
                    <a:pt x="108" y="41"/>
                  </a:lnTo>
                  <a:lnTo>
                    <a:pt x="99" y="48"/>
                  </a:lnTo>
                  <a:lnTo>
                    <a:pt x="90" y="56"/>
                  </a:lnTo>
                  <a:lnTo>
                    <a:pt x="81" y="63"/>
                  </a:lnTo>
                  <a:lnTo>
                    <a:pt x="73" y="71"/>
                  </a:lnTo>
                  <a:lnTo>
                    <a:pt x="64" y="80"/>
                  </a:lnTo>
                  <a:lnTo>
                    <a:pt x="56" y="89"/>
                  </a:lnTo>
                  <a:lnTo>
                    <a:pt x="49" y="99"/>
                  </a:lnTo>
                  <a:lnTo>
                    <a:pt x="41" y="108"/>
                  </a:lnTo>
                  <a:lnTo>
                    <a:pt x="36" y="118"/>
                  </a:lnTo>
                  <a:lnTo>
                    <a:pt x="30" y="129"/>
                  </a:lnTo>
                  <a:lnTo>
                    <a:pt x="24" y="139"/>
                  </a:lnTo>
                  <a:lnTo>
                    <a:pt x="19" y="149"/>
                  </a:lnTo>
                  <a:lnTo>
                    <a:pt x="15" y="161"/>
                  </a:lnTo>
                  <a:lnTo>
                    <a:pt x="11" y="173"/>
                  </a:lnTo>
                  <a:lnTo>
                    <a:pt x="7" y="185"/>
                  </a:lnTo>
                  <a:lnTo>
                    <a:pt x="5" y="196"/>
                  </a:lnTo>
                  <a:lnTo>
                    <a:pt x="2" y="208"/>
                  </a:lnTo>
                  <a:lnTo>
                    <a:pt x="1" y="221"/>
                  </a:lnTo>
                  <a:lnTo>
                    <a:pt x="0" y="233"/>
                  </a:lnTo>
                  <a:lnTo>
                    <a:pt x="0" y="246"/>
                  </a:lnTo>
                  <a:lnTo>
                    <a:pt x="0" y="259"/>
                  </a:lnTo>
                  <a:lnTo>
                    <a:pt x="1" y="271"/>
                  </a:lnTo>
                  <a:lnTo>
                    <a:pt x="2" y="284"/>
                  </a:lnTo>
                  <a:lnTo>
                    <a:pt x="5" y="295"/>
                  </a:lnTo>
                  <a:lnTo>
                    <a:pt x="7" y="307"/>
                  </a:lnTo>
                  <a:lnTo>
                    <a:pt x="11" y="319"/>
                  </a:lnTo>
                  <a:lnTo>
                    <a:pt x="15" y="331"/>
                  </a:lnTo>
                  <a:lnTo>
                    <a:pt x="19" y="341"/>
                  </a:lnTo>
                  <a:lnTo>
                    <a:pt x="24" y="353"/>
                  </a:lnTo>
                  <a:lnTo>
                    <a:pt x="30" y="363"/>
                  </a:lnTo>
                  <a:lnTo>
                    <a:pt x="36" y="374"/>
                  </a:lnTo>
                  <a:lnTo>
                    <a:pt x="41" y="384"/>
                  </a:lnTo>
                  <a:lnTo>
                    <a:pt x="49" y="393"/>
                  </a:lnTo>
                  <a:lnTo>
                    <a:pt x="56" y="402"/>
                  </a:lnTo>
                  <a:lnTo>
                    <a:pt x="64" y="411"/>
                  </a:lnTo>
                  <a:lnTo>
                    <a:pt x="73" y="420"/>
                  </a:lnTo>
                  <a:lnTo>
                    <a:pt x="81" y="428"/>
                  </a:lnTo>
                  <a:lnTo>
                    <a:pt x="90" y="436"/>
                  </a:lnTo>
                  <a:lnTo>
                    <a:pt x="99" y="443"/>
                  </a:lnTo>
                  <a:lnTo>
                    <a:pt x="108" y="450"/>
                  </a:lnTo>
                  <a:lnTo>
                    <a:pt x="118" y="457"/>
                  </a:lnTo>
                  <a:lnTo>
                    <a:pt x="129" y="462"/>
                  </a:lnTo>
                  <a:lnTo>
                    <a:pt x="139" y="467"/>
                  </a:lnTo>
                  <a:lnTo>
                    <a:pt x="151" y="473"/>
                  </a:lnTo>
                  <a:lnTo>
                    <a:pt x="162" y="476"/>
                  </a:lnTo>
                  <a:lnTo>
                    <a:pt x="173" y="480"/>
                  </a:lnTo>
                  <a:lnTo>
                    <a:pt x="185" y="484"/>
                  </a:lnTo>
                  <a:lnTo>
                    <a:pt x="197" y="487"/>
                  </a:lnTo>
                  <a:lnTo>
                    <a:pt x="209" y="489"/>
                  </a:lnTo>
                  <a:lnTo>
                    <a:pt x="222" y="491"/>
                  </a:lnTo>
                  <a:lnTo>
                    <a:pt x="233" y="492"/>
                  </a:lnTo>
                  <a:lnTo>
                    <a:pt x="246" y="492"/>
                  </a:lnTo>
                  <a:lnTo>
                    <a:pt x="259" y="492"/>
                  </a:lnTo>
                  <a:lnTo>
                    <a:pt x="271" y="491"/>
                  </a:lnTo>
                  <a:lnTo>
                    <a:pt x="284" y="489"/>
                  </a:lnTo>
                  <a:lnTo>
                    <a:pt x="296" y="487"/>
                  </a:lnTo>
                  <a:lnTo>
                    <a:pt x="308" y="484"/>
                  </a:lnTo>
                  <a:lnTo>
                    <a:pt x="320" y="480"/>
                  </a:lnTo>
                  <a:lnTo>
                    <a:pt x="331" y="476"/>
                  </a:lnTo>
                  <a:lnTo>
                    <a:pt x="343" y="473"/>
                  </a:lnTo>
                  <a:lnTo>
                    <a:pt x="353" y="467"/>
                  </a:lnTo>
                  <a:lnTo>
                    <a:pt x="364" y="462"/>
                  </a:lnTo>
                  <a:lnTo>
                    <a:pt x="374" y="457"/>
                  </a:lnTo>
                  <a:lnTo>
                    <a:pt x="385" y="450"/>
                  </a:lnTo>
                  <a:lnTo>
                    <a:pt x="394" y="443"/>
                  </a:lnTo>
                  <a:lnTo>
                    <a:pt x="403" y="436"/>
                  </a:lnTo>
                  <a:lnTo>
                    <a:pt x="412" y="428"/>
                  </a:lnTo>
                  <a:lnTo>
                    <a:pt x="421" y="420"/>
                  </a:lnTo>
                  <a:lnTo>
                    <a:pt x="429" y="411"/>
                  </a:lnTo>
                  <a:lnTo>
                    <a:pt x="437" y="402"/>
                  </a:lnTo>
                  <a:lnTo>
                    <a:pt x="445" y="393"/>
                  </a:lnTo>
                  <a:lnTo>
                    <a:pt x="451" y="384"/>
                  </a:lnTo>
                  <a:lnTo>
                    <a:pt x="458" y="374"/>
                  </a:lnTo>
                  <a:lnTo>
                    <a:pt x="463" y="363"/>
                  </a:lnTo>
                  <a:lnTo>
                    <a:pt x="470" y="353"/>
                  </a:lnTo>
                  <a:lnTo>
                    <a:pt x="474" y="341"/>
                  </a:lnTo>
                  <a:lnTo>
                    <a:pt x="479" y="331"/>
                  </a:lnTo>
                  <a:lnTo>
                    <a:pt x="483" y="319"/>
                  </a:lnTo>
                  <a:lnTo>
                    <a:pt x="485" y="307"/>
                  </a:lnTo>
                  <a:lnTo>
                    <a:pt x="488" y="295"/>
                  </a:lnTo>
                  <a:lnTo>
                    <a:pt x="491" y="284"/>
                  </a:lnTo>
                  <a:lnTo>
                    <a:pt x="492" y="271"/>
                  </a:lnTo>
                  <a:lnTo>
                    <a:pt x="493" y="259"/>
                  </a:lnTo>
                  <a:lnTo>
                    <a:pt x="493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2" name="Line 68"/>
            <p:cNvSpPr>
              <a:spLocks noChangeShapeType="1"/>
            </p:cNvSpPr>
            <p:nvPr/>
          </p:nvSpPr>
          <p:spPr bwMode="auto">
            <a:xfrm>
              <a:off x="3463" y="1993"/>
              <a:ext cx="98" cy="1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3" name="Line 69"/>
            <p:cNvSpPr>
              <a:spLocks noChangeShapeType="1"/>
            </p:cNvSpPr>
            <p:nvPr/>
          </p:nvSpPr>
          <p:spPr bwMode="auto">
            <a:xfrm flipV="1">
              <a:off x="3463" y="1993"/>
              <a:ext cx="98" cy="10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4" name="Freeform 70"/>
            <p:cNvSpPr>
              <a:spLocks/>
            </p:cNvSpPr>
            <p:nvPr/>
          </p:nvSpPr>
          <p:spPr bwMode="auto">
            <a:xfrm>
              <a:off x="3204" y="2039"/>
              <a:ext cx="184" cy="123"/>
            </a:xfrm>
            <a:custGeom>
              <a:avLst/>
              <a:gdLst>
                <a:gd name="T0" fmla="*/ 0 w 370"/>
                <a:gd name="T1" fmla="*/ 246 h 246"/>
                <a:gd name="T2" fmla="*/ 0 w 370"/>
                <a:gd name="T3" fmla="*/ 0 h 246"/>
                <a:gd name="T4" fmla="*/ 370 w 370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6">
                  <a:moveTo>
                    <a:pt x="0" y="246"/>
                  </a:move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5" name="Freeform 71"/>
            <p:cNvSpPr>
              <a:spLocks/>
            </p:cNvSpPr>
            <p:nvPr/>
          </p:nvSpPr>
          <p:spPr bwMode="auto">
            <a:xfrm>
              <a:off x="3171" y="2129"/>
              <a:ext cx="65" cy="33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6" name="Line 72"/>
            <p:cNvSpPr>
              <a:spLocks noChangeShapeType="1"/>
            </p:cNvSpPr>
            <p:nvPr/>
          </p:nvSpPr>
          <p:spPr bwMode="auto">
            <a:xfrm flipV="1">
              <a:off x="3512" y="1793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7" name="Freeform 73"/>
            <p:cNvSpPr>
              <a:spLocks/>
            </p:cNvSpPr>
            <p:nvPr/>
          </p:nvSpPr>
          <p:spPr bwMode="auto">
            <a:xfrm>
              <a:off x="3480" y="1883"/>
              <a:ext cx="64" cy="33"/>
            </a:xfrm>
            <a:custGeom>
              <a:avLst/>
              <a:gdLst>
                <a:gd name="T0" fmla="*/ 0 w 130"/>
                <a:gd name="T1" fmla="*/ 0 h 66"/>
                <a:gd name="T2" fmla="*/ 64 w 130"/>
                <a:gd name="T3" fmla="*/ 66 h 66"/>
                <a:gd name="T4" fmla="*/ 130 w 130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6">
                  <a:moveTo>
                    <a:pt x="0" y="0"/>
                  </a:moveTo>
                  <a:lnTo>
                    <a:pt x="64" y="66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498" name="Rectangle 74"/>
            <p:cNvSpPr>
              <a:spLocks noChangeArrowheads="1"/>
            </p:cNvSpPr>
            <p:nvPr/>
          </p:nvSpPr>
          <p:spPr bwMode="auto">
            <a:xfrm>
              <a:off x="4156" y="3050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OR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499" name="Rectangle 75"/>
            <p:cNvSpPr>
              <a:spLocks noChangeArrowheads="1"/>
            </p:cNvSpPr>
            <p:nvPr/>
          </p:nvSpPr>
          <p:spPr bwMode="auto">
            <a:xfrm>
              <a:off x="4127" y="3154"/>
              <a:ext cx="19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Split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500" name="Rectangle 76"/>
            <p:cNvSpPr>
              <a:spLocks noChangeArrowheads="1"/>
            </p:cNvSpPr>
            <p:nvPr/>
          </p:nvSpPr>
          <p:spPr bwMode="auto">
            <a:xfrm>
              <a:off x="4122" y="3259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501" name="Rectangle 77"/>
            <p:cNvSpPr>
              <a:spLocks noChangeArrowheads="1"/>
            </p:cNvSpPr>
            <p:nvPr/>
          </p:nvSpPr>
          <p:spPr bwMode="auto">
            <a:xfrm>
              <a:off x="2305" y="3050"/>
              <a:ext cx="13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OR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502" name="Rectangle 78"/>
            <p:cNvSpPr>
              <a:spLocks noChangeArrowheads="1"/>
            </p:cNvSpPr>
            <p:nvPr/>
          </p:nvSpPr>
          <p:spPr bwMode="auto">
            <a:xfrm>
              <a:off x="2281" y="3154"/>
              <a:ext cx="188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r>
                <a:rPr lang="de-DE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Join</a:t>
              </a: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503" name="Rectangle 79"/>
            <p:cNvSpPr>
              <a:spLocks noChangeArrowheads="1"/>
            </p:cNvSpPr>
            <p:nvPr/>
          </p:nvSpPr>
          <p:spPr bwMode="auto">
            <a:xfrm>
              <a:off x="2271" y="3259"/>
              <a:ext cx="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marL="174625" indent="-1746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2600"/>
                </a:lnSpc>
                <a:spcBef>
                  <a:spcPts val="1000"/>
                </a:spcBef>
                <a:buClr>
                  <a:schemeClr val="bg2"/>
                </a:buClr>
              </a:pPr>
              <a:endParaRPr lang="de-DE" sz="2000" b="1">
                <a:latin typeface="Arial" panose="020B0604020202020204" pitchFamily="34" charset="0"/>
              </a:endParaRPr>
            </a:p>
          </p:txBody>
        </p:sp>
        <p:sp>
          <p:nvSpPr>
            <p:cNvPr id="487504" name="Freeform 80"/>
            <p:cNvSpPr>
              <a:spLocks/>
            </p:cNvSpPr>
            <p:nvPr/>
          </p:nvSpPr>
          <p:spPr bwMode="auto">
            <a:xfrm>
              <a:off x="3388" y="3147"/>
              <a:ext cx="247" cy="246"/>
            </a:xfrm>
            <a:custGeom>
              <a:avLst/>
              <a:gdLst>
                <a:gd name="T0" fmla="*/ 492 w 493"/>
                <a:gd name="T1" fmla="*/ 271 h 493"/>
                <a:gd name="T2" fmla="*/ 485 w 493"/>
                <a:gd name="T3" fmla="*/ 308 h 493"/>
                <a:gd name="T4" fmla="*/ 474 w 493"/>
                <a:gd name="T5" fmla="*/ 342 h 493"/>
                <a:gd name="T6" fmla="*/ 458 w 493"/>
                <a:gd name="T7" fmla="*/ 374 h 493"/>
                <a:gd name="T8" fmla="*/ 437 w 493"/>
                <a:gd name="T9" fmla="*/ 403 h 493"/>
                <a:gd name="T10" fmla="*/ 412 w 493"/>
                <a:gd name="T11" fmla="*/ 429 h 493"/>
                <a:gd name="T12" fmla="*/ 385 w 493"/>
                <a:gd name="T13" fmla="*/ 450 h 493"/>
                <a:gd name="T14" fmla="*/ 353 w 493"/>
                <a:gd name="T15" fmla="*/ 468 h 493"/>
                <a:gd name="T16" fmla="*/ 320 w 493"/>
                <a:gd name="T17" fmla="*/ 481 h 493"/>
                <a:gd name="T18" fmla="*/ 284 w 493"/>
                <a:gd name="T19" fmla="*/ 489 h 493"/>
                <a:gd name="T20" fmla="*/ 246 w 493"/>
                <a:gd name="T21" fmla="*/ 493 h 493"/>
                <a:gd name="T22" fmla="*/ 209 w 493"/>
                <a:gd name="T23" fmla="*/ 489 h 493"/>
                <a:gd name="T24" fmla="*/ 173 w 493"/>
                <a:gd name="T25" fmla="*/ 481 h 493"/>
                <a:gd name="T26" fmla="*/ 139 w 493"/>
                <a:gd name="T27" fmla="*/ 468 h 493"/>
                <a:gd name="T28" fmla="*/ 108 w 493"/>
                <a:gd name="T29" fmla="*/ 450 h 493"/>
                <a:gd name="T30" fmla="*/ 81 w 493"/>
                <a:gd name="T31" fmla="*/ 429 h 493"/>
                <a:gd name="T32" fmla="*/ 56 w 493"/>
                <a:gd name="T33" fmla="*/ 403 h 493"/>
                <a:gd name="T34" fmla="*/ 36 w 493"/>
                <a:gd name="T35" fmla="*/ 374 h 493"/>
                <a:gd name="T36" fmla="*/ 19 w 493"/>
                <a:gd name="T37" fmla="*/ 342 h 493"/>
                <a:gd name="T38" fmla="*/ 7 w 493"/>
                <a:gd name="T39" fmla="*/ 308 h 493"/>
                <a:gd name="T40" fmla="*/ 1 w 493"/>
                <a:gd name="T41" fmla="*/ 271 h 493"/>
                <a:gd name="T42" fmla="*/ 0 w 493"/>
                <a:gd name="T43" fmla="*/ 233 h 493"/>
                <a:gd name="T44" fmla="*/ 5 w 493"/>
                <a:gd name="T45" fmla="*/ 197 h 493"/>
                <a:gd name="T46" fmla="*/ 15 w 493"/>
                <a:gd name="T47" fmla="*/ 162 h 493"/>
                <a:gd name="T48" fmla="*/ 30 w 493"/>
                <a:gd name="T49" fmla="*/ 129 h 493"/>
                <a:gd name="T50" fmla="*/ 49 w 493"/>
                <a:gd name="T51" fmla="*/ 99 h 493"/>
                <a:gd name="T52" fmla="*/ 73 w 493"/>
                <a:gd name="T53" fmla="*/ 72 h 493"/>
                <a:gd name="T54" fmla="*/ 99 w 493"/>
                <a:gd name="T55" fmla="*/ 48 h 493"/>
                <a:gd name="T56" fmla="*/ 129 w 493"/>
                <a:gd name="T57" fmla="*/ 29 h 493"/>
                <a:gd name="T58" fmla="*/ 162 w 493"/>
                <a:gd name="T59" fmla="*/ 15 h 493"/>
                <a:gd name="T60" fmla="*/ 197 w 493"/>
                <a:gd name="T61" fmla="*/ 4 h 493"/>
                <a:gd name="T62" fmla="*/ 233 w 493"/>
                <a:gd name="T63" fmla="*/ 0 h 493"/>
                <a:gd name="T64" fmla="*/ 271 w 493"/>
                <a:gd name="T65" fmla="*/ 2 h 493"/>
                <a:gd name="T66" fmla="*/ 308 w 493"/>
                <a:gd name="T67" fmla="*/ 8 h 493"/>
                <a:gd name="T68" fmla="*/ 343 w 493"/>
                <a:gd name="T69" fmla="*/ 18 h 493"/>
                <a:gd name="T70" fmla="*/ 374 w 493"/>
                <a:gd name="T71" fmla="*/ 35 h 493"/>
                <a:gd name="T72" fmla="*/ 403 w 493"/>
                <a:gd name="T73" fmla="*/ 56 h 493"/>
                <a:gd name="T74" fmla="*/ 429 w 493"/>
                <a:gd name="T75" fmla="*/ 81 h 493"/>
                <a:gd name="T76" fmla="*/ 451 w 493"/>
                <a:gd name="T77" fmla="*/ 108 h 493"/>
                <a:gd name="T78" fmla="*/ 470 w 493"/>
                <a:gd name="T79" fmla="*/ 140 h 493"/>
                <a:gd name="T80" fmla="*/ 483 w 493"/>
                <a:gd name="T81" fmla="*/ 172 h 493"/>
                <a:gd name="T82" fmla="*/ 491 w 493"/>
                <a:gd name="T83" fmla="*/ 209 h 493"/>
                <a:gd name="T84" fmla="*/ 493 w 493"/>
                <a:gd name="T85" fmla="*/ 24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3">
                  <a:moveTo>
                    <a:pt x="493" y="246"/>
                  </a:moveTo>
                  <a:lnTo>
                    <a:pt x="493" y="258"/>
                  </a:lnTo>
                  <a:lnTo>
                    <a:pt x="492" y="271"/>
                  </a:lnTo>
                  <a:lnTo>
                    <a:pt x="491" y="283"/>
                  </a:lnTo>
                  <a:lnTo>
                    <a:pt x="488" y="296"/>
                  </a:lnTo>
                  <a:lnTo>
                    <a:pt x="485" y="308"/>
                  </a:lnTo>
                  <a:lnTo>
                    <a:pt x="483" y="319"/>
                  </a:lnTo>
                  <a:lnTo>
                    <a:pt x="479" y="331"/>
                  </a:lnTo>
                  <a:lnTo>
                    <a:pt x="474" y="342"/>
                  </a:lnTo>
                  <a:lnTo>
                    <a:pt x="470" y="353"/>
                  </a:lnTo>
                  <a:lnTo>
                    <a:pt x="463" y="364"/>
                  </a:lnTo>
                  <a:lnTo>
                    <a:pt x="458" y="374"/>
                  </a:lnTo>
                  <a:lnTo>
                    <a:pt x="451" y="383"/>
                  </a:lnTo>
                  <a:lnTo>
                    <a:pt x="445" y="394"/>
                  </a:lnTo>
                  <a:lnTo>
                    <a:pt x="437" y="403"/>
                  </a:lnTo>
                  <a:lnTo>
                    <a:pt x="429" y="412"/>
                  </a:lnTo>
                  <a:lnTo>
                    <a:pt x="421" y="420"/>
                  </a:lnTo>
                  <a:lnTo>
                    <a:pt x="412" y="429"/>
                  </a:lnTo>
                  <a:lnTo>
                    <a:pt x="403" y="435"/>
                  </a:lnTo>
                  <a:lnTo>
                    <a:pt x="394" y="443"/>
                  </a:lnTo>
                  <a:lnTo>
                    <a:pt x="385" y="450"/>
                  </a:lnTo>
                  <a:lnTo>
                    <a:pt x="374" y="456"/>
                  </a:lnTo>
                  <a:lnTo>
                    <a:pt x="364" y="463"/>
                  </a:lnTo>
                  <a:lnTo>
                    <a:pt x="353" y="468"/>
                  </a:lnTo>
                  <a:lnTo>
                    <a:pt x="343" y="473"/>
                  </a:lnTo>
                  <a:lnTo>
                    <a:pt x="331" y="477"/>
                  </a:lnTo>
                  <a:lnTo>
                    <a:pt x="320" y="481"/>
                  </a:lnTo>
                  <a:lnTo>
                    <a:pt x="308" y="485"/>
                  </a:lnTo>
                  <a:lnTo>
                    <a:pt x="296" y="488"/>
                  </a:lnTo>
                  <a:lnTo>
                    <a:pt x="284" y="489"/>
                  </a:lnTo>
                  <a:lnTo>
                    <a:pt x="271" y="491"/>
                  </a:lnTo>
                  <a:lnTo>
                    <a:pt x="259" y="491"/>
                  </a:lnTo>
                  <a:lnTo>
                    <a:pt x="246" y="493"/>
                  </a:lnTo>
                  <a:lnTo>
                    <a:pt x="233" y="491"/>
                  </a:lnTo>
                  <a:lnTo>
                    <a:pt x="222" y="491"/>
                  </a:lnTo>
                  <a:lnTo>
                    <a:pt x="209" y="489"/>
                  </a:lnTo>
                  <a:lnTo>
                    <a:pt x="197" y="488"/>
                  </a:lnTo>
                  <a:lnTo>
                    <a:pt x="185" y="485"/>
                  </a:lnTo>
                  <a:lnTo>
                    <a:pt x="173" y="481"/>
                  </a:lnTo>
                  <a:lnTo>
                    <a:pt x="162" y="477"/>
                  </a:lnTo>
                  <a:lnTo>
                    <a:pt x="151" y="473"/>
                  </a:lnTo>
                  <a:lnTo>
                    <a:pt x="139" y="468"/>
                  </a:lnTo>
                  <a:lnTo>
                    <a:pt x="129" y="463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90" y="435"/>
                  </a:lnTo>
                  <a:lnTo>
                    <a:pt x="81" y="429"/>
                  </a:lnTo>
                  <a:lnTo>
                    <a:pt x="73" y="420"/>
                  </a:lnTo>
                  <a:lnTo>
                    <a:pt x="64" y="412"/>
                  </a:lnTo>
                  <a:lnTo>
                    <a:pt x="56" y="403"/>
                  </a:lnTo>
                  <a:lnTo>
                    <a:pt x="49" y="394"/>
                  </a:lnTo>
                  <a:lnTo>
                    <a:pt x="41" y="383"/>
                  </a:lnTo>
                  <a:lnTo>
                    <a:pt x="36" y="374"/>
                  </a:lnTo>
                  <a:lnTo>
                    <a:pt x="30" y="364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1" y="319"/>
                  </a:lnTo>
                  <a:lnTo>
                    <a:pt x="7" y="308"/>
                  </a:lnTo>
                  <a:lnTo>
                    <a:pt x="5" y="296"/>
                  </a:lnTo>
                  <a:lnTo>
                    <a:pt x="2" y="283"/>
                  </a:lnTo>
                  <a:lnTo>
                    <a:pt x="1" y="271"/>
                  </a:lnTo>
                  <a:lnTo>
                    <a:pt x="0" y="258"/>
                  </a:lnTo>
                  <a:lnTo>
                    <a:pt x="0" y="246"/>
                  </a:lnTo>
                  <a:lnTo>
                    <a:pt x="0" y="233"/>
                  </a:lnTo>
                  <a:lnTo>
                    <a:pt x="1" y="220"/>
                  </a:lnTo>
                  <a:lnTo>
                    <a:pt x="2" y="209"/>
                  </a:lnTo>
                  <a:lnTo>
                    <a:pt x="5" y="197"/>
                  </a:lnTo>
                  <a:lnTo>
                    <a:pt x="7" y="184"/>
                  </a:lnTo>
                  <a:lnTo>
                    <a:pt x="11" y="172"/>
                  </a:lnTo>
                  <a:lnTo>
                    <a:pt x="15" y="162"/>
                  </a:lnTo>
                  <a:lnTo>
                    <a:pt x="19" y="150"/>
                  </a:lnTo>
                  <a:lnTo>
                    <a:pt x="24" y="140"/>
                  </a:lnTo>
                  <a:lnTo>
                    <a:pt x="30" y="129"/>
                  </a:lnTo>
                  <a:lnTo>
                    <a:pt x="36" y="119"/>
                  </a:lnTo>
                  <a:lnTo>
                    <a:pt x="41" y="108"/>
                  </a:lnTo>
                  <a:lnTo>
                    <a:pt x="49" y="99"/>
                  </a:lnTo>
                  <a:lnTo>
                    <a:pt x="56" y="89"/>
                  </a:lnTo>
                  <a:lnTo>
                    <a:pt x="64" y="81"/>
                  </a:lnTo>
                  <a:lnTo>
                    <a:pt x="73" y="72"/>
                  </a:lnTo>
                  <a:lnTo>
                    <a:pt x="81" y="64"/>
                  </a:lnTo>
                  <a:lnTo>
                    <a:pt x="90" y="56"/>
                  </a:lnTo>
                  <a:lnTo>
                    <a:pt x="99" y="48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1" y="18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4"/>
                  </a:lnTo>
                  <a:lnTo>
                    <a:pt x="209" y="3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71" y="2"/>
                  </a:lnTo>
                  <a:lnTo>
                    <a:pt x="284" y="3"/>
                  </a:lnTo>
                  <a:lnTo>
                    <a:pt x="296" y="4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3" y="18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74" y="35"/>
                  </a:lnTo>
                  <a:lnTo>
                    <a:pt x="385" y="42"/>
                  </a:lnTo>
                  <a:lnTo>
                    <a:pt x="394" y="48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1" y="72"/>
                  </a:lnTo>
                  <a:lnTo>
                    <a:pt x="429" y="81"/>
                  </a:lnTo>
                  <a:lnTo>
                    <a:pt x="437" y="89"/>
                  </a:lnTo>
                  <a:lnTo>
                    <a:pt x="445" y="99"/>
                  </a:lnTo>
                  <a:lnTo>
                    <a:pt x="451" y="108"/>
                  </a:lnTo>
                  <a:lnTo>
                    <a:pt x="458" y="119"/>
                  </a:lnTo>
                  <a:lnTo>
                    <a:pt x="463" y="129"/>
                  </a:lnTo>
                  <a:lnTo>
                    <a:pt x="470" y="140"/>
                  </a:lnTo>
                  <a:lnTo>
                    <a:pt x="474" y="150"/>
                  </a:lnTo>
                  <a:lnTo>
                    <a:pt x="479" y="162"/>
                  </a:lnTo>
                  <a:lnTo>
                    <a:pt x="483" y="172"/>
                  </a:lnTo>
                  <a:lnTo>
                    <a:pt x="485" y="184"/>
                  </a:lnTo>
                  <a:lnTo>
                    <a:pt x="488" y="197"/>
                  </a:lnTo>
                  <a:lnTo>
                    <a:pt x="491" y="209"/>
                  </a:lnTo>
                  <a:lnTo>
                    <a:pt x="492" y="220"/>
                  </a:lnTo>
                  <a:lnTo>
                    <a:pt x="493" y="233"/>
                  </a:lnTo>
                  <a:lnTo>
                    <a:pt x="493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5" name="Freeform 81"/>
            <p:cNvSpPr>
              <a:spLocks/>
            </p:cNvSpPr>
            <p:nvPr/>
          </p:nvSpPr>
          <p:spPr bwMode="auto">
            <a:xfrm>
              <a:off x="3388" y="3147"/>
              <a:ext cx="247" cy="246"/>
            </a:xfrm>
            <a:custGeom>
              <a:avLst/>
              <a:gdLst>
                <a:gd name="T0" fmla="*/ 492 w 493"/>
                <a:gd name="T1" fmla="*/ 271 h 493"/>
                <a:gd name="T2" fmla="*/ 485 w 493"/>
                <a:gd name="T3" fmla="*/ 308 h 493"/>
                <a:gd name="T4" fmla="*/ 474 w 493"/>
                <a:gd name="T5" fmla="*/ 342 h 493"/>
                <a:gd name="T6" fmla="*/ 458 w 493"/>
                <a:gd name="T7" fmla="*/ 374 h 493"/>
                <a:gd name="T8" fmla="*/ 437 w 493"/>
                <a:gd name="T9" fmla="*/ 403 h 493"/>
                <a:gd name="T10" fmla="*/ 412 w 493"/>
                <a:gd name="T11" fmla="*/ 429 h 493"/>
                <a:gd name="T12" fmla="*/ 385 w 493"/>
                <a:gd name="T13" fmla="*/ 450 h 493"/>
                <a:gd name="T14" fmla="*/ 353 w 493"/>
                <a:gd name="T15" fmla="*/ 468 h 493"/>
                <a:gd name="T16" fmla="*/ 320 w 493"/>
                <a:gd name="T17" fmla="*/ 481 h 493"/>
                <a:gd name="T18" fmla="*/ 284 w 493"/>
                <a:gd name="T19" fmla="*/ 489 h 493"/>
                <a:gd name="T20" fmla="*/ 246 w 493"/>
                <a:gd name="T21" fmla="*/ 493 h 493"/>
                <a:gd name="T22" fmla="*/ 209 w 493"/>
                <a:gd name="T23" fmla="*/ 489 h 493"/>
                <a:gd name="T24" fmla="*/ 173 w 493"/>
                <a:gd name="T25" fmla="*/ 481 h 493"/>
                <a:gd name="T26" fmla="*/ 139 w 493"/>
                <a:gd name="T27" fmla="*/ 468 h 493"/>
                <a:gd name="T28" fmla="*/ 108 w 493"/>
                <a:gd name="T29" fmla="*/ 450 h 493"/>
                <a:gd name="T30" fmla="*/ 81 w 493"/>
                <a:gd name="T31" fmla="*/ 429 h 493"/>
                <a:gd name="T32" fmla="*/ 56 w 493"/>
                <a:gd name="T33" fmla="*/ 403 h 493"/>
                <a:gd name="T34" fmla="*/ 36 w 493"/>
                <a:gd name="T35" fmla="*/ 374 h 493"/>
                <a:gd name="T36" fmla="*/ 19 w 493"/>
                <a:gd name="T37" fmla="*/ 342 h 493"/>
                <a:gd name="T38" fmla="*/ 7 w 493"/>
                <a:gd name="T39" fmla="*/ 308 h 493"/>
                <a:gd name="T40" fmla="*/ 1 w 493"/>
                <a:gd name="T41" fmla="*/ 271 h 493"/>
                <a:gd name="T42" fmla="*/ 0 w 493"/>
                <a:gd name="T43" fmla="*/ 233 h 493"/>
                <a:gd name="T44" fmla="*/ 5 w 493"/>
                <a:gd name="T45" fmla="*/ 197 h 493"/>
                <a:gd name="T46" fmla="*/ 15 w 493"/>
                <a:gd name="T47" fmla="*/ 162 h 493"/>
                <a:gd name="T48" fmla="*/ 30 w 493"/>
                <a:gd name="T49" fmla="*/ 129 h 493"/>
                <a:gd name="T50" fmla="*/ 49 w 493"/>
                <a:gd name="T51" fmla="*/ 99 h 493"/>
                <a:gd name="T52" fmla="*/ 73 w 493"/>
                <a:gd name="T53" fmla="*/ 72 h 493"/>
                <a:gd name="T54" fmla="*/ 99 w 493"/>
                <a:gd name="T55" fmla="*/ 48 h 493"/>
                <a:gd name="T56" fmla="*/ 129 w 493"/>
                <a:gd name="T57" fmla="*/ 29 h 493"/>
                <a:gd name="T58" fmla="*/ 162 w 493"/>
                <a:gd name="T59" fmla="*/ 15 h 493"/>
                <a:gd name="T60" fmla="*/ 197 w 493"/>
                <a:gd name="T61" fmla="*/ 4 h 493"/>
                <a:gd name="T62" fmla="*/ 233 w 493"/>
                <a:gd name="T63" fmla="*/ 0 h 493"/>
                <a:gd name="T64" fmla="*/ 271 w 493"/>
                <a:gd name="T65" fmla="*/ 2 h 493"/>
                <a:gd name="T66" fmla="*/ 308 w 493"/>
                <a:gd name="T67" fmla="*/ 8 h 493"/>
                <a:gd name="T68" fmla="*/ 343 w 493"/>
                <a:gd name="T69" fmla="*/ 18 h 493"/>
                <a:gd name="T70" fmla="*/ 374 w 493"/>
                <a:gd name="T71" fmla="*/ 35 h 493"/>
                <a:gd name="T72" fmla="*/ 403 w 493"/>
                <a:gd name="T73" fmla="*/ 56 h 493"/>
                <a:gd name="T74" fmla="*/ 429 w 493"/>
                <a:gd name="T75" fmla="*/ 81 h 493"/>
                <a:gd name="T76" fmla="*/ 451 w 493"/>
                <a:gd name="T77" fmla="*/ 108 h 493"/>
                <a:gd name="T78" fmla="*/ 470 w 493"/>
                <a:gd name="T79" fmla="*/ 140 h 493"/>
                <a:gd name="T80" fmla="*/ 483 w 493"/>
                <a:gd name="T81" fmla="*/ 172 h 493"/>
                <a:gd name="T82" fmla="*/ 491 w 493"/>
                <a:gd name="T83" fmla="*/ 209 h 493"/>
                <a:gd name="T84" fmla="*/ 493 w 493"/>
                <a:gd name="T85" fmla="*/ 24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3">
                  <a:moveTo>
                    <a:pt x="493" y="246"/>
                  </a:moveTo>
                  <a:lnTo>
                    <a:pt x="493" y="258"/>
                  </a:lnTo>
                  <a:lnTo>
                    <a:pt x="492" y="271"/>
                  </a:lnTo>
                  <a:lnTo>
                    <a:pt x="491" y="283"/>
                  </a:lnTo>
                  <a:lnTo>
                    <a:pt x="488" y="296"/>
                  </a:lnTo>
                  <a:lnTo>
                    <a:pt x="485" y="308"/>
                  </a:lnTo>
                  <a:lnTo>
                    <a:pt x="483" y="319"/>
                  </a:lnTo>
                  <a:lnTo>
                    <a:pt x="479" y="331"/>
                  </a:lnTo>
                  <a:lnTo>
                    <a:pt x="474" y="342"/>
                  </a:lnTo>
                  <a:lnTo>
                    <a:pt x="470" y="353"/>
                  </a:lnTo>
                  <a:lnTo>
                    <a:pt x="463" y="364"/>
                  </a:lnTo>
                  <a:lnTo>
                    <a:pt x="458" y="374"/>
                  </a:lnTo>
                  <a:lnTo>
                    <a:pt x="451" y="383"/>
                  </a:lnTo>
                  <a:lnTo>
                    <a:pt x="445" y="394"/>
                  </a:lnTo>
                  <a:lnTo>
                    <a:pt x="437" y="403"/>
                  </a:lnTo>
                  <a:lnTo>
                    <a:pt x="429" y="412"/>
                  </a:lnTo>
                  <a:lnTo>
                    <a:pt x="421" y="420"/>
                  </a:lnTo>
                  <a:lnTo>
                    <a:pt x="412" y="429"/>
                  </a:lnTo>
                  <a:lnTo>
                    <a:pt x="403" y="435"/>
                  </a:lnTo>
                  <a:lnTo>
                    <a:pt x="394" y="443"/>
                  </a:lnTo>
                  <a:lnTo>
                    <a:pt x="385" y="450"/>
                  </a:lnTo>
                  <a:lnTo>
                    <a:pt x="374" y="456"/>
                  </a:lnTo>
                  <a:lnTo>
                    <a:pt x="364" y="463"/>
                  </a:lnTo>
                  <a:lnTo>
                    <a:pt x="353" y="468"/>
                  </a:lnTo>
                  <a:lnTo>
                    <a:pt x="343" y="473"/>
                  </a:lnTo>
                  <a:lnTo>
                    <a:pt x="331" y="477"/>
                  </a:lnTo>
                  <a:lnTo>
                    <a:pt x="320" y="481"/>
                  </a:lnTo>
                  <a:lnTo>
                    <a:pt x="308" y="485"/>
                  </a:lnTo>
                  <a:lnTo>
                    <a:pt x="296" y="488"/>
                  </a:lnTo>
                  <a:lnTo>
                    <a:pt x="284" y="489"/>
                  </a:lnTo>
                  <a:lnTo>
                    <a:pt x="271" y="491"/>
                  </a:lnTo>
                  <a:lnTo>
                    <a:pt x="259" y="491"/>
                  </a:lnTo>
                  <a:lnTo>
                    <a:pt x="246" y="493"/>
                  </a:lnTo>
                  <a:lnTo>
                    <a:pt x="233" y="491"/>
                  </a:lnTo>
                  <a:lnTo>
                    <a:pt x="222" y="491"/>
                  </a:lnTo>
                  <a:lnTo>
                    <a:pt x="209" y="489"/>
                  </a:lnTo>
                  <a:lnTo>
                    <a:pt x="197" y="488"/>
                  </a:lnTo>
                  <a:lnTo>
                    <a:pt x="185" y="485"/>
                  </a:lnTo>
                  <a:lnTo>
                    <a:pt x="173" y="481"/>
                  </a:lnTo>
                  <a:lnTo>
                    <a:pt x="162" y="477"/>
                  </a:lnTo>
                  <a:lnTo>
                    <a:pt x="151" y="473"/>
                  </a:lnTo>
                  <a:lnTo>
                    <a:pt x="139" y="468"/>
                  </a:lnTo>
                  <a:lnTo>
                    <a:pt x="129" y="463"/>
                  </a:lnTo>
                  <a:lnTo>
                    <a:pt x="118" y="456"/>
                  </a:lnTo>
                  <a:lnTo>
                    <a:pt x="108" y="450"/>
                  </a:lnTo>
                  <a:lnTo>
                    <a:pt x="99" y="443"/>
                  </a:lnTo>
                  <a:lnTo>
                    <a:pt x="90" y="435"/>
                  </a:lnTo>
                  <a:lnTo>
                    <a:pt x="81" y="429"/>
                  </a:lnTo>
                  <a:lnTo>
                    <a:pt x="73" y="420"/>
                  </a:lnTo>
                  <a:lnTo>
                    <a:pt x="64" y="412"/>
                  </a:lnTo>
                  <a:lnTo>
                    <a:pt x="56" y="403"/>
                  </a:lnTo>
                  <a:lnTo>
                    <a:pt x="49" y="394"/>
                  </a:lnTo>
                  <a:lnTo>
                    <a:pt x="41" y="383"/>
                  </a:lnTo>
                  <a:lnTo>
                    <a:pt x="36" y="374"/>
                  </a:lnTo>
                  <a:lnTo>
                    <a:pt x="30" y="364"/>
                  </a:lnTo>
                  <a:lnTo>
                    <a:pt x="24" y="353"/>
                  </a:lnTo>
                  <a:lnTo>
                    <a:pt x="19" y="342"/>
                  </a:lnTo>
                  <a:lnTo>
                    <a:pt x="15" y="331"/>
                  </a:lnTo>
                  <a:lnTo>
                    <a:pt x="11" y="319"/>
                  </a:lnTo>
                  <a:lnTo>
                    <a:pt x="7" y="308"/>
                  </a:lnTo>
                  <a:lnTo>
                    <a:pt x="5" y="296"/>
                  </a:lnTo>
                  <a:lnTo>
                    <a:pt x="2" y="283"/>
                  </a:lnTo>
                  <a:lnTo>
                    <a:pt x="1" y="271"/>
                  </a:lnTo>
                  <a:lnTo>
                    <a:pt x="0" y="258"/>
                  </a:lnTo>
                  <a:lnTo>
                    <a:pt x="0" y="246"/>
                  </a:lnTo>
                  <a:lnTo>
                    <a:pt x="0" y="233"/>
                  </a:lnTo>
                  <a:lnTo>
                    <a:pt x="1" y="220"/>
                  </a:lnTo>
                  <a:lnTo>
                    <a:pt x="2" y="209"/>
                  </a:lnTo>
                  <a:lnTo>
                    <a:pt x="5" y="197"/>
                  </a:lnTo>
                  <a:lnTo>
                    <a:pt x="7" y="184"/>
                  </a:lnTo>
                  <a:lnTo>
                    <a:pt x="11" y="172"/>
                  </a:lnTo>
                  <a:lnTo>
                    <a:pt x="15" y="162"/>
                  </a:lnTo>
                  <a:lnTo>
                    <a:pt x="19" y="150"/>
                  </a:lnTo>
                  <a:lnTo>
                    <a:pt x="24" y="140"/>
                  </a:lnTo>
                  <a:lnTo>
                    <a:pt x="30" y="129"/>
                  </a:lnTo>
                  <a:lnTo>
                    <a:pt x="36" y="119"/>
                  </a:lnTo>
                  <a:lnTo>
                    <a:pt x="41" y="108"/>
                  </a:lnTo>
                  <a:lnTo>
                    <a:pt x="49" y="99"/>
                  </a:lnTo>
                  <a:lnTo>
                    <a:pt x="56" y="89"/>
                  </a:lnTo>
                  <a:lnTo>
                    <a:pt x="64" y="81"/>
                  </a:lnTo>
                  <a:lnTo>
                    <a:pt x="73" y="72"/>
                  </a:lnTo>
                  <a:lnTo>
                    <a:pt x="81" y="64"/>
                  </a:lnTo>
                  <a:lnTo>
                    <a:pt x="90" y="56"/>
                  </a:lnTo>
                  <a:lnTo>
                    <a:pt x="99" y="48"/>
                  </a:lnTo>
                  <a:lnTo>
                    <a:pt x="108" y="42"/>
                  </a:lnTo>
                  <a:lnTo>
                    <a:pt x="118" y="35"/>
                  </a:lnTo>
                  <a:lnTo>
                    <a:pt x="129" y="29"/>
                  </a:lnTo>
                  <a:lnTo>
                    <a:pt x="139" y="24"/>
                  </a:lnTo>
                  <a:lnTo>
                    <a:pt x="151" y="18"/>
                  </a:lnTo>
                  <a:lnTo>
                    <a:pt x="162" y="15"/>
                  </a:lnTo>
                  <a:lnTo>
                    <a:pt x="173" y="11"/>
                  </a:lnTo>
                  <a:lnTo>
                    <a:pt x="185" y="8"/>
                  </a:lnTo>
                  <a:lnTo>
                    <a:pt x="197" y="4"/>
                  </a:lnTo>
                  <a:lnTo>
                    <a:pt x="209" y="3"/>
                  </a:lnTo>
                  <a:lnTo>
                    <a:pt x="222" y="2"/>
                  </a:lnTo>
                  <a:lnTo>
                    <a:pt x="233" y="0"/>
                  </a:lnTo>
                  <a:lnTo>
                    <a:pt x="246" y="0"/>
                  </a:lnTo>
                  <a:lnTo>
                    <a:pt x="259" y="0"/>
                  </a:lnTo>
                  <a:lnTo>
                    <a:pt x="271" y="2"/>
                  </a:lnTo>
                  <a:lnTo>
                    <a:pt x="284" y="3"/>
                  </a:lnTo>
                  <a:lnTo>
                    <a:pt x="296" y="4"/>
                  </a:lnTo>
                  <a:lnTo>
                    <a:pt x="308" y="8"/>
                  </a:lnTo>
                  <a:lnTo>
                    <a:pt x="320" y="11"/>
                  </a:lnTo>
                  <a:lnTo>
                    <a:pt x="331" y="15"/>
                  </a:lnTo>
                  <a:lnTo>
                    <a:pt x="343" y="18"/>
                  </a:lnTo>
                  <a:lnTo>
                    <a:pt x="353" y="24"/>
                  </a:lnTo>
                  <a:lnTo>
                    <a:pt x="364" y="29"/>
                  </a:lnTo>
                  <a:lnTo>
                    <a:pt x="374" y="35"/>
                  </a:lnTo>
                  <a:lnTo>
                    <a:pt x="385" y="42"/>
                  </a:lnTo>
                  <a:lnTo>
                    <a:pt x="394" y="48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1" y="72"/>
                  </a:lnTo>
                  <a:lnTo>
                    <a:pt x="429" y="81"/>
                  </a:lnTo>
                  <a:lnTo>
                    <a:pt x="437" y="89"/>
                  </a:lnTo>
                  <a:lnTo>
                    <a:pt x="445" y="99"/>
                  </a:lnTo>
                  <a:lnTo>
                    <a:pt x="451" y="108"/>
                  </a:lnTo>
                  <a:lnTo>
                    <a:pt x="458" y="119"/>
                  </a:lnTo>
                  <a:lnTo>
                    <a:pt x="463" y="129"/>
                  </a:lnTo>
                  <a:lnTo>
                    <a:pt x="470" y="140"/>
                  </a:lnTo>
                  <a:lnTo>
                    <a:pt x="474" y="150"/>
                  </a:lnTo>
                  <a:lnTo>
                    <a:pt x="479" y="162"/>
                  </a:lnTo>
                  <a:lnTo>
                    <a:pt x="483" y="172"/>
                  </a:lnTo>
                  <a:lnTo>
                    <a:pt x="485" y="184"/>
                  </a:lnTo>
                  <a:lnTo>
                    <a:pt x="488" y="197"/>
                  </a:lnTo>
                  <a:lnTo>
                    <a:pt x="491" y="209"/>
                  </a:lnTo>
                  <a:lnTo>
                    <a:pt x="492" y="220"/>
                  </a:lnTo>
                  <a:lnTo>
                    <a:pt x="493" y="233"/>
                  </a:lnTo>
                  <a:lnTo>
                    <a:pt x="493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6" name="Line 82"/>
            <p:cNvSpPr>
              <a:spLocks noChangeShapeType="1"/>
            </p:cNvSpPr>
            <p:nvPr/>
          </p:nvSpPr>
          <p:spPr bwMode="auto">
            <a:xfrm flipH="1" flipV="1">
              <a:off x="3455" y="3234"/>
              <a:ext cx="59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7" name="Line 83"/>
            <p:cNvSpPr>
              <a:spLocks noChangeShapeType="1"/>
            </p:cNvSpPr>
            <p:nvPr/>
          </p:nvSpPr>
          <p:spPr bwMode="auto">
            <a:xfrm flipV="1">
              <a:off x="3514" y="3237"/>
              <a:ext cx="60" cy="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8" name="Line 84"/>
            <p:cNvSpPr>
              <a:spLocks noChangeShapeType="1"/>
            </p:cNvSpPr>
            <p:nvPr/>
          </p:nvSpPr>
          <p:spPr bwMode="auto">
            <a:xfrm>
              <a:off x="3512" y="3024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09" name="Freeform 85"/>
            <p:cNvSpPr>
              <a:spLocks/>
            </p:cNvSpPr>
            <p:nvPr/>
          </p:nvSpPr>
          <p:spPr bwMode="auto">
            <a:xfrm>
              <a:off x="3480" y="3115"/>
              <a:ext cx="64" cy="32"/>
            </a:xfrm>
            <a:custGeom>
              <a:avLst/>
              <a:gdLst>
                <a:gd name="T0" fmla="*/ 0 w 130"/>
                <a:gd name="T1" fmla="*/ 0 h 65"/>
                <a:gd name="T2" fmla="*/ 64 w 130"/>
                <a:gd name="T3" fmla="*/ 65 h 65"/>
                <a:gd name="T4" fmla="*/ 130 w 130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lnTo>
                    <a:pt x="64" y="65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0" name="Freeform 86"/>
            <p:cNvSpPr>
              <a:spLocks/>
            </p:cNvSpPr>
            <p:nvPr/>
          </p:nvSpPr>
          <p:spPr bwMode="auto">
            <a:xfrm>
              <a:off x="3204" y="3270"/>
              <a:ext cx="184" cy="123"/>
            </a:xfrm>
            <a:custGeom>
              <a:avLst/>
              <a:gdLst>
                <a:gd name="T0" fmla="*/ 370 w 370"/>
                <a:gd name="T1" fmla="*/ 0 h 247"/>
                <a:gd name="T2" fmla="*/ 0 w 370"/>
                <a:gd name="T3" fmla="*/ 0 h 247"/>
                <a:gd name="T4" fmla="*/ 0 w 370"/>
                <a:gd name="T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7">
                  <a:moveTo>
                    <a:pt x="370" y="0"/>
                  </a:moveTo>
                  <a:lnTo>
                    <a:pt x="0" y="0"/>
                  </a:lnTo>
                  <a:lnTo>
                    <a:pt x="0" y="2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1" name="Freeform 87"/>
            <p:cNvSpPr>
              <a:spLocks/>
            </p:cNvSpPr>
            <p:nvPr/>
          </p:nvSpPr>
          <p:spPr bwMode="auto">
            <a:xfrm>
              <a:off x="3171" y="3361"/>
              <a:ext cx="65" cy="32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2" name="Freeform 88"/>
            <p:cNvSpPr>
              <a:spLocks/>
            </p:cNvSpPr>
            <p:nvPr/>
          </p:nvSpPr>
          <p:spPr bwMode="auto">
            <a:xfrm>
              <a:off x="3635" y="3270"/>
              <a:ext cx="185" cy="123"/>
            </a:xfrm>
            <a:custGeom>
              <a:avLst/>
              <a:gdLst>
                <a:gd name="T0" fmla="*/ 0 w 371"/>
                <a:gd name="T1" fmla="*/ 0 h 247"/>
                <a:gd name="T2" fmla="*/ 371 w 371"/>
                <a:gd name="T3" fmla="*/ 0 h 247"/>
                <a:gd name="T4" fmla="*/ 371 w 371"/>
                <a:gd name="T5" fmla="*/ 247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7">
                  <a:moveTo>
                    <a:pt x="0" y="0"/>
                  </a:moveTo>
                  <a:lnTo>
                    <a:pt x="371" y="0"/>
                  </a:lnTo>
                  <a:lnTo>
                    <a:pt x="371" y="247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3" name="Freeform 89"/>
            <p:cNvSpPr>
              <a:spLocks/>
            </p:cNvSpPr>
            <p:nvPr/>
          </p:nvSpPr>
          <p:spPr bwMode="auto">
            <a:xfrm>
              <a:off x="3788" y="3361"/>
              <a:ext cx="64" cy="32"/>
            </a:xfrm>
            <a:custGeom>
              <a:avLst/>
              <a:gdLst>
                <a:gd name="T0" fmla="*/ 0 w 129"/>
                <a:gd name="T1" fmla="*/ 0 h 65"/>
                <a:gd name="T2" fmla="*/ 65 w 129"/>
                <a:gd name="T3" fmla="*/ 65 h 65"/>
                <a:gd name="T4" fmla="*/ 129 w 129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65">
                  <a:moveTo>
                    <a:pt x="0" y="0"/>
                  </a:moveTo>
                  <a:lnTo>
                    <a:pt x="65" y="65"/>
                  </a:lnTo>
                  <a:lnTo>
                    <a:pt x="129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4" name="Freeform 90"/>
            <p:cNvSpPr>
              <a:spLocks/>
            </p:cNvSpPr>
            <p:nvPr/>
          </p:nvSpPr>
          <p:spPr bwMode="auto">
            <a:xfrm>
              <a:off x="1538" y="3024"/>
              <a:ext cx="247" cy="246"/>
            </a:xfrm>
            <a:custGeom>
              <a:avLst/>
              <a:gdLst>
                <a:gd name="T0" fmla="*/ 492 w 493"/>
                <a:gd name="T1" fmla="*/ 271 h 492"/>
                <a:gd name="T2" fmla="*/ 485 w 493"/>
                <a:gd name="T3" fmla="*/ 307 h 492"/>
                <a:gd name="T4" fmla="*/ 474 w 493"/>
                <a:gd name="T5" fmla="*/ 341 h 492"/>
                <a:gd name="T6" fmla="*/ 457 w 493"/>
                <a:gd name="T7" fmla="*/ 374 h 492"/>
                <a:gd name="T8" fmla="*/ 436 w 493"/>
                <a:gd name="T9" fmla="*/ 403 h 492"/>
                <a:gd name="T10" fmla="*/ 412 w 493"/>
                <a:gd name="T11" fmla="*/ 429 h 492"/>
                <a:gd name="T12" fmla="*/ 384 w 493"/>
                <a:gd name="T13" fmla="*/ 449 h 492"/>
                <a:gd name="T14" fmla="*/ 352 w 493"/>
                <a:gd name="T15" fmla="*/ 468 h 492"/>
                <a:gd name="T16" fmla="*/ 320 w 493"/>
                <a:gd name="T17" fmla="*/ 481 h 492"/>
                <a:gd name="T18" fmla="*/ 283 w 493"/>
                <a:gd name="T19" fmla="*/ 489 h 492"/>
                <a:gd name="T20" fmla="*/ 247 w 493"/>
                <a:gd name="T21" fmla="*/ 492 h 492"/>
                <a:gd name="T22" fmla="*/ 209 w 493"/>
                <a:gd name="T23" fmla="*/ 489 h 492"/>
                <a:gd name="T24" fmla="*/ 172 w 493"/>
                <a:gd name="T25" fmla="*/ 481 h 492"/>
                <a:gd name="T26" fmla="*/ 139 w 493"/>
                <a:gd name="T27" fmla="*/ 468 h 492"/>
                <a:gd name="T28" fmla="*/ 108 w 493"/>
                <a:gd name="T29" fmla="*/ 449 h 492"/>
                <a:gd name="T30" fmla="*/ 79 w 493"/>
                <a:gd name="T31" fmla="*/ 429 h 492"/>
                <a:gd name="T32" fmla="*/ 56 w 493"/>
                <a:gd name="T33" fmla="*/ 403 h 492"/>
                <a:gd name="T34" fmla="*/ 35 w 493"/>
                <a:gd name="T35" fmla="*/ 374 h 492"/>
                <a:gd name="T36" fmla="*/ 18 w 493"/>
                <a:gd name="T37" fmla="*/ 341 h 492"/>
                <a:gd name="T38" fmla="*/ 6 w 493"/>
                <a:gd name="T39" fmla="*/ 307 h 492"/>
                <a:gd name="T40" fmla="*/ 0 w 493"/>
                <a:gd name="T41" fmla="*/ 271 h 492"/>
                <a:gd name="T42" fmla="*/ 0 w 493"/>
                <a:gd name="T43" fmla="*/ 233 h 492"/>
                <a:gd name="T44" fmla="*/ 4 w 493"/>
                <a:gd name="T45" fmla="*/ 197 h 492"/>
                <a:gd name="T46" fmla="*/ 14 w 493"/>
                <a:gd name="T47" fmla="*/ 162 h 492"/>
                <a:gd name="T48" fmla="*/ 29 w 493"/>
                <a:gd name="T49" fmla="*/ 129 h 492"/>
                <a:gd name="T50" fmla="*/ 48 w 493"/>
                <a:gd name="T51" fmla="*/ 99 h 492"/>
                <a:gd name="T52" fmla="*/ 72 w 493"/>
                <a:gd name="T53" fmla="*/ 72 h 492"/>
                <a:gd name="T54" fmla="*/ 98 w 493"/>
                <a:gd name="T55" fmla="*/ 48 h 492"/>
                <a:gd name="T56" fmla="*/ 128 w 493"/>
                <a:gd name="T57" fmla="*/ 30 h 492"/>
                <a:gd name="T58" fmla="*/ 162 w 493"/>
                <a:gd name="T59" fmla="*/ 14 h 492"/>
                <a:gd name="T60" fmla="*/ 196 w 493"/>
                <a:gd name="T61" fmla="*/ 5 h 492"/>
                <a:gd name="T62" fmla="*/ 233 w 493"/>
                <a:gd name="T63" fmla="*/ 0 h 492"/>
                <a:gd name="T64" fmla="*/ 271 w 493"/>
                <a:gd name="T65" fmla="*/ 1 h 492"/>
                <a:gd name="T66" fmla="*/ 308 w 493"/>
                <a:gd name="T67" fmla="*/ 8 h 492"/>
                <a:gd name="T68" fmla="*/ 342 w 493"/>
                <a:gd name="T69" fmla="*/ 19 h 492"/>
                <a:gd name="T70" fmla="*/ 374 w 493"/>
                <a:gd name="T71" fmla="*/ 35 h 492"/>
                <a:gd name="T72" fmla="*/ 403 w 493"/>
                <a:gd name="T73" fmla="*/ 56 h 492"/>
                <a:gd name="T74" fmla="*/ 428 w 493"/>
                <a:gd name="T75" fmla="*/ 81 h 492"/>
                <a:gd name="T76" fmla="*/ 450 w 493"/>
                <a:gd name="T77" fmla="*/ 108 h 492"/>
                <a:gd name="T78" fmla="*/ 468 w 493"/>
                <a:gd name="T79" fmla="*/ 139 h 492"/>
                <a:gd name="T80" fmla="*/ 482 w 493"/>
                <a:gd name="T81" fmla="*/ 172 h 492"/>
                <a:gd name="T82" fmla="*/ 489 w 493"/>
                <a:gd name="T83" fmla="*/ 208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2" y="258"/>
                  </a:lnTo>
                  <a:lnTo>
                    <a:pt x="492" y="271"/>
                  </a:lnTo>
                  <a:lnTo>
                    <a:pt x="489" y="283"/>
                  </a:lnTo>
                  <a:lnTo>
                    <a:pt x="488" y="296"/>
                  </a:lnTo>
                  <a:lnTo>
                    <a:pt x="485" y="307"/>
                  </a:lnTo>
                  <a:lnTo>
                    <a:pt x="482" y="319"/>
                  </a:lnTo>
                  <a:lnTo>
                    <a:pt x="478" y="331"/>
                  </a:lnTo>
                  <a:lnTo>
                    <a:pt x="474" y="341"/>
                  </a:lnTo>
                  <a:lnTo>
                    <a:pt x="468" y="353"/>
                  </a:lnTo>
                  <a:lnTo>
                    <a:pt x="463" y="363"/>
                  </a:lnTo>
                  <a:lnTo>
                    <a:pt x="457" y="374"/>
                  </a:lnTo>
                  <a:lnTo>
                    <a:pt x="450" y="383"/>
                  </a:lnTo>
                  <a:lnTo>
                    <a:pt x="444" y="393"/>
                  </a:lnTo>
                  <a:lnTo>
                    <a:pt x="436" y="403"/>
                  </a:lnTo>
                  <a:lnTo>
                    <a:pt x="428" y="412"/>
                  </a:lnTo>
                  <a:lnTo>
                    <a:pt x="420" y="419"/>
                  </a:lnTo>
                  <a:lnTo>
                    <a:pt x="412" y="429"/>
                  </a:lnTo>
                  <a:lnTo>
                    <a:pt x="403" y="435"/>
                  </a:lnTo>
                  <a:lnTo>
                    <a:pt x="394" y="443"/>
                  </a:lnTo>
                  <a:lnTo>
                    <a:pt x="384" y="449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2" y="468"/>
                  </a:lnTo>
                  <a:lnTo>
                    <a:pt x="342" y="473"/>
                  </a:lnTo>
                  <a:lnTo>
                    <a:pt x="330" y="477"/>
                  </a:lnTo>
                  <a:lnTo>
                    <a:pt x="320" y="481"/>
                  </a:lnTo>
                  <a:lnTo>
                    <a:pt x="308" y="485"/>
                  </a:lnTo>
                  <a:lnTo>
                    <a:pt x="296" y="487"/>
                  </a:lnTo>
                  <a:lnTo>
                    <a:pt x="283" y="489"/>
                  </a:lnTo>
                  <a:lnTo>
                    <a:pt x="271" y="491"/>
                  </a:lnTo>
                  <a:lnTo>
                    <a:pt x="258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1"/>
                  </a:lnTo>
                  <a:lnTo>
                    <a:pt x="209" y="489"/>
                  </a:lnTo>
                  <a:lnTo>
                    <a:pt x="196" y="487"/>
                  </a:lnTo>
                  <a:lnTo>
                    <a:pt x="184" y="485"/>
                  </a:lnTo>
                  <a:lnTo>
                    <a:pt x="172" y="481"/>
                  </a:lnTo>
                  <a:lnTo>
                    <a:pt x="162" y="477"/>
                  </a:lnTo>
                  <a:lnTo>
                    <a:pt x="150" y="473"/>
                  </a:lnTo>
                  <a:lnTo>
                    <a:pt x="139" y="468"/>
                  </a:lnTo>
                  <a:lnTo>
                    <a:pt x="128" y="462"/>
                  </a:lnTo>
                  <a:lnTo>
                    <a:pt x="119" y="456"/>
                  </a:lnTo>
                  <a:lnTo>
                    <a:pt x="108" y="449"/>
                  </a:lnTo>
                  <a:lnTo>
                    <a:pt x="98" y="443"/>
                  </a:lnTo>
                  <a:lnTo>
                    <a:pt x="89" y="435"/>
                  </a:lnTo>
                  <a:lnTo>
                    <a:pt x="79" y="429"/>
                  </a:lnTo>
                  <a:lnTo>
                    <a:pt x="72" y="419"/>
                  </a:lnTo>
                  <a:lnTo>
                    <a:pt x="64" y="412"/>
                  </a:lnTo>
                  <a:lnTo>
                    <a:pt x="56" y="403"/>
                  </a:lnTo>
                  <a:lnTo>
                    <a:pt x="48" y="393"/>
                  </a:lnTo>
                  <a:lnTo>
                    <a:pt x="42" y="383"/>
                  </a:lnTo>
                  <a:lnTo>
                    <a:pt x="35" y="374"/>
                  </a:lnTo>
                  <a:lnTo>
                    <a:pt x="29" y="363"/>
                  </a:lnTo>
                  <a:lnTo>
                    <a:pt x="23" y="353"/>
                  </a:lnTo>
                  <a:lnTo>
                    <a:pt x="18" y="341"/>
                  </a:lnTo>
                  <a:lnTo>
                    <a:pt x="14" y="331"/>
                  </a:lnTo>
                  <a:lnTo>
                    <a:pt x="10" y="319"/>
                  </a:lnTo>
                  <a:lnTo>
                    <a:pt x="6" y="307"/>
                  </a:lnTo>
                  <a:lnTo>
                    <a:pt x="4" y="296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0" y="246"/>
                  </a:lnTo>
                  <a:lnTo>
                    <a:pt x="0" y="233"/>
                  </a:lnTo>
                  <a:lnTo>
                    <a:pt x="0" y="220"/>
                  </a:lnTo>
                  <a:lnTo>
                    <a:pt x="2" y="208"/>
                  </a:lnTo>
                  <a:lnTo>
                    <a:pt x="4" y="197"/>
                  </a:lnTo>
                  <a:lnTo>
                    <a:pt x="6" y="184"/>
                  </a:lnTo>
                  <a:lnTo>
                    <a:pt x="10" y="172"/>
                  </a:lnTo>
                  <a:lnTo>
                    <a:pt x="14" y="162"/>
                  </a:lnTo>
                  <a:lnTo>
                    <a:pt x="18" y="150"/>
                  </a:lnTo>
                  <a:lnTo>
                    <a:pt x="23" y="139"/>
                  </a:lnTo>
                  <a:lnTo>
                    <a:pt x="29" y="129"/>
                  </a:lnTo>
                  <a:lnTo>
                    <a:pt x="35" y="119"/>
                  </a:lnTo>
                  <a:lnTo>
                    <a:pt x="42" y="108"/>
                  </a:lnTo>
                  <a:lnTo>
                    <a:pt x="48" y="99"/>
                  </a:lnTo>
                  <a:lnTo>
                    <a:pt x="56" y="89"/>
                  </a:lnTo>
                  <a:lnTo>
                    <a:pt x="64" y="81"/>
                  </a:lnTo>
                  <a:lnTo>
                    <a:pt x="72" y="72"/>
                  </a:lnTo>
                  <a:lnTo>
                    <a:pt x="79" y="64"/>
                  </a:lnTo>
                  <a:lnTo>
                    <a:pt x="89" y="56"/>
                  </a:lnTo>
                  <a:lnTo>
                    <a:pt x="98" y="48"/>
                  </a:lnTo>
                  <a:lnTo>
                    <a:pt x="108" y="42"/>
                  </a:lnTo>
                  <a:lnTo>
                    <a:pt x="119" y="35"/>
                  </a:lnTo>
                  <a:lnTo>
                    <a:pt x="128" y="30"/>
                  </a:lnTo>
                  <a:lnTo>
                    <a:pt x="139" y="23"/>
                  </a:lnTo>
                  <a:lnTo>
                    <a:pt x="150" y="19"/>
                  </a:lnTo>
                  <a:lnTo>
                    <a:pt x="162" y="14"/>
                  </a:lnTo>
                  <a:lnTo>
                    <a:pt x="172" y="10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9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8" y="0"/>
                  </a:lnTo>
                  <a:lnTo>
                    <a:pt x="271" y="1"/>
                  </a:lnTo>
                  <a:lnTo>
                    <a:pt x="283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0"/>
                  </a:lnTo>
                  <a:lnTo>
                    <a:pt x="331" y="14"/>
                  </a:lnTo>
                  <a:lnTo>
                    <a:pt x="342" y="19"/>
                  </a:lnTo>
                  <a:lnTo>
                    <a:pt x="352" y="23"/>
                  </a:lnTo>
                  <a:lnTo>
                    <a:pt x="364" y="30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4" y="48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1"/>
                  </a:lnTo>
                  <a:lnTo>
                    <a:pt x="436" y="89"/>
                  </a:lnTo>
                  <a:lnTo>
                    <a:pt x="444" y="99"/>
                  </a:lnTo>
                  <a:lnTo>
                    <a:pt x="450" y="108"/>
                  </a:lnTo>
                  <a:lnTo>
                    <a:pt x="457" y="119"/>
                  </a:lnTo>
                  <a:lnTo>
                    <a:pt x="463" y="129"/>
                  </a:lnTo>
                  <a:lnTo>
                    <a:pt x="468" y="139"/>
                  </a:lnTo>
                  <a:lnTo>
                    <a:pt x="474" y="150"/>
                  </a:lnTo>
                  <a:lnTo>
                    <a:pt x="478" y="162"/>
                  </a:lnTo>
                  <a:lnTo>
                    <a:pt x="482" y="172"/>
                  </a:lnTo>
                  <a:lnTo>
                    <a:pt x="485" y="184"/>
                  </a:lnTo>
                  <a:lnTo>
                    <a:pt x="488" y="197"/>
                  </a:lnTo>
                  <a:lnTo>
                    <a:pt x="489" y="208"/>
                  </a:lnTo>
                  <a:lnTo>
                    <a:pt x="492" y="220"/>
                  </a:lnTo>
                  <a:lnTo>
                    <a:pt x="492" y="233"/>
                  </a:lnTo>
                  <a:lnTo>
                    <a:pt x="493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5" name="Freeform 91"/>
            <p:cNvSpPr>
              <a:spLocks/>
            </p:cNvSpPr>
            <p:nvPr/>
          </p:nvSpPr>
          <p:spPr bwMode="auto">
            <a:xfrm>
              <a:off x="1538" y="3024"/>
              <a:ext cx="247" cy="246"/>
            </a:xfrm>
            <a:custGeom>
              <a:avLst/>
              <a:gdLst>
                <a:gd name="T0" fmla="*/ 492 w 493"/>
                <a:gd name="T1" fmla="*/ 271 h 492"/>
                <a:gd name="T2" fmla="*/ 485 w 493"/>
                <a:gd name="T3" fmla="*/ 307 h 492"/>
                <a:gd name="T4" fmla="*/ 474 w 493"/>
                <a:gd name="T5" fmla="*/ 341 h 492"/>
                <a:gd name="T6" fmla="*/ 457 w 493"/>
                <a:gd name="T7" fmla="*/ 374 h 492"/>
                <a:gd name="T8" fmla="*/ 436 w 493"/>
                <a:gd name="T9" fmla="*/ 403 h 492"/>
                <a:gd name="T10" fmla="*/ 412 w 493"/>
                <a:gd name="T11" fmla="*/ 429 h 492"/>
                <a:gd name="T12" fmla="*/ 384 w 493"/>
                <a:gd name="T13" fmla="*/ 449 h 492"/>
                <a:gd name="T14" fmla="*/ 352 w 493"/>
                <a:gd name="T15" fmla="*/ 468 h 492"/>
                <a:gd name="T16" fmla="*/ 320 w 493"/>
                <a:gd name="T17" fmla="*/ 481 h 492"/>
                <a:gd name="T18" fmla="*/ 283 w 493"/>
                <a:gd name="T19" fmla="*/ 489 h 492"/>
                <a:gd name="T20" fmla="*/ 247 w 493"/>
                <a:gd name="T21" fmla="*/ 492 h 492"/>
                <a:gd name="T22" fmla="*/ 209 w 493"/>
                <a:gd name="T23" fmla="*/ 489 h 492"/>
                <a:gd name="T24" fmla="*/ 172 w 493"/>
                <a:gd name="T25" fmla="*/ 481 h 492"/>
                <a:gd name="T26" fmla="*/ 139 w 493"/>
                <a:gd name="T27" fmla="*/ 468 h 492"/>
                <a:gd name="T28" fmla="*/ 108 w 493"/>
                <a:gd name="T29" fmla="*/ 449 h 492"/>
                <a:gd name="T30" fmla="*/ 79 w 493"/>
                <a:gd name="T31" fmla="*/ 429 h 492"/>
                <a:gd name="T32" fmla="*/ 56 w 493"/>
                <a:gd name="T33" fmla="*/ 403 h 492"/>
                <a:gd name="T34" fmla="*/ 35 w 493"/>
                <a:gd name="T35" fmla="*/ 374 h 492"/>
                <a:gd name="T36" fmla="*/ 18 w 493"/>
                <a:gd name="T37" fmla="*/ 341 h 492"/>
                <a:gd name="T38" fmla="*/ 6 w 493"/>
                <a:gd name="T39" fmla="*/ 307 h 492"/>
                <a:gd name="T40" fmla="*/ 0 w 493"/>
                <a:gd name="T41" fmla="*/ 271 h 492"/>
                <a:gd name="T42" fmla="*/ 0 w 493"/>
                <a:gd name="T43" fmla="*/ 233 h 492"/>
                <a:gd name="T44" fmla="*/ 4 w 493"/>
                <a:gd name="T45" fmla="*/ 197 h 492"/>
                <a:gd name="T46" fmla="*/ 14 w 493"/>
                <a:gd name="T47" fmla="*/ 162 h 492"/>
                <a:gd name="T48" fmla="*/ 29 w 493"/>
                <a:gd name="T49" fmla="*/ 129 h 492"/>
                <a:gd name="T50" fmla="*/ 48 w 493"/>
                <a:gd name="T51" fmla="*/ 99 h 492"/>
                <a:gd name="T52" fmla="*/ 72 w 493"/>
                <a:gd name="T53" fmla="*/ 72 h 492"/>
                <a:gd name="T54" fmla="*/ 98 w 493"/>
                <a:gd name="T55" fmla="*/ 48 h 492"/>
                <a:gd name="T56" fmla="*/ 128 w 493"/>
                <a:gd name="T57" fmla="*/ 30 h 492"/>
                <a:gd name="T58" fmla="*/ 162 w 493"/>
                <a:gd name="T59" fmla="*/ 14 h 492"/>
                <a:gd name="T60" fmla="*/ 196 w 493"/>
                <a:gd name="T61" fmla="*/ 5 h 492"/>
                <a:gd name="T62" fmla="*/ 233 w 493"/>
                <a:gd name="T63" fmla="*/ 0 h 492"/>
                <a:gd name="T64" fmla="*/ 271 w 493"/>
                <a:gd name="T65" fmla="*/ 1 h 492"/>
                <a:gd name="T66" fmla="*/ 308 w 493"/>
                <a:gd name="T67" fmla="*/ 8 h 492"/>
                <a:gd name="T68" fmla="*/ 342 w 493"/>
                <a:gd name="T69" fmla="*/ 19 h 492"/>
                <a:gd name="T70" fmla="*/ 374 w 493"/>
                <a:gd name="T71" fmla="*/ 35 h 492"/>
                <a:gd name="T72" fmla="*/ 403 w 493"/>
                <a:gd name="T73" fmla="*/ 56 h 492"/>
                <a:gd name="T74" fmla="*/ 428 w 493"/>
                <a:gd name="T75" fmla="*/ 81 h 492"/>
                <a:gd name="T76" fmla="*/ 450 w 493"/>
                <a:gd name="T77" fmla="*/ 108 h 492"/>
                <a:gd name="T78" fmla="*/ 468 w 493"/>
                <a:gd name="T79" fmla="*/ 139 h 492"/>
                <a:gd name="T80" fmla="*/ 482 w 493"/>
                <a:gd name="T81" fmla="*/ 172 h 492"/>
                <a:gd name="T82" fmla="*/ 489 w 493"/>
                <a:gd name="T83" fmla="*/ 208 h 492"/>
                <a:gd name="T84" fmla="*/ 493 w 493"/>
                <a:gd name="T8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3" h="492">
                  <a:moveTo>
                    <a:pt x="493" y="246"/>
                  </a:moveTo>
                  <a:lnTo>
                    <a:pt x="492" y="258"/>
                  </a:lnTo>
                  <a:lnTo>
                    <a:pt x="492" y="271"/>
                  </a:lnTo>
                  <a:lnTo>
                    <a:pt x="489" y="283"/>
                  </a:lnTo>
                  <a:lnTo>
                    <a:pt x="488" y="296"/>
                  </a:lnTo>
                  <a:lnTo>
                    <a:pt x="485" y="307"/>
                  </a:lnTo>
                  <a:lnTo>
                    <a:pt x="482" y="319"/>
                  </a:lnTo>
                  <a:lnTo>
                    <a:pt x="478" y="331"/>
                  </a:lnTo>
                  <a:lnTo>
                    <a:pt x="474" y="341"/>
                  </a:lnTo>
                  <a:lnTo>
                    <a:pt x="468" y="353"/>
                  </a:lnTo>
                  <a:lnTo>
                    <a:pt x="463" y="363"/>
                  </a:lnTo>
                  <a:lnTo>
                    <a:pt x="457" y="374"/>
                  </a:lnTo>
                  <a:lnTo>
                    <a:pt x="450" y="383"/>
                  </a:lnTo>
                  <a:lnTo>
                    <a:pt x="444" y="393"/>
                  </a:lnTo>
                  <a:lnTo>
                    <a:pt x="436" y="403"/>
                  </a:lnTo>
                  <a:lnTo>
                    <a:pt x="428" y="412"/>
                  </a:lnTo>
                  <a:lnTo>
                    <a:pt x="420" y="419"/>
                  </a:lnTo>
                  <a:lnTo>
                    <a:pt x="412" y="429"/>
                  </a:lnTo>
                  <a:lnTo>
                    <a:pt x="403" y="435"/>
                  </a:lnTo>
                  <a:lnTo>
                    <a:pt x="394" y="443"/>
                  </a:lnTo>
                  <a:lnTo>
                    <a:pt x="384" y="449"/>
                  </a:lnTo>
                  <a:lnTo>
                    <a:pt x="374" y="456"/>
                  </a:lnTo>
                  <a:lnTo>
                    <a:pt x="364" y="462"/>
                  </a:lnTo>
                  <a:lnTo>
                    <a:pt x="352" y="468"/>
                  </a:lnTo>
                  <a:lnTo>
                    <a:pt x="342" y="473"/>
                  </a:lnTo>
                  <a:lnTo>
                    <a:pt x="330" y="477"/>
                  </a:lnTo>
                  <a:lnTo>
                    <a:pt x="320" y="481"/>
                  </a:lnTo>
                  <a:lnTo>
                    <a:pt x="308" y="485"/>
                  </a:lnTo>
                  <a:lnTo>
                    <a:pt x="296" y="487"/>
                  </a:lnTo>
                  <a:lnTo>
                    <a:pt x="283" y="489"/>
                  </a:lnTo>
                  <a:lnTo>
                    <a:pt x="271" y="491"/>
                  </a:lnTo>
                  <a:lnTo>
                    <a:pt x="258" y="491"/>
                  </a:lnTo>
                  <a:lnTo>
                    <a:pt x="247" y="492"/>
                  </a:lnTo>
                  <a:lnTo>
                    <a:pt x="233" y="491"/>
                  </a:lnTo>
                  <a:lnTo>
                    <a:pt x="220" y="491"/>
                  </a:lnTo>
                  <a:lnTo>
                    <a:pt x="209" y="489"/>
                  </a:lnTo>
                  <a:lnTo>
                    <a:pt x="196" y="487"/>
                  </a:lnTo>
                  <a:lnTo>
                    <a:pt x="184" y="485"/>
                  </a:lnTo>
                  <a:lnTo>
                    <a:pt x="172" y="481"/>
                  </a:lnTo>
                  <a:lnTo>
                    <a:pt x="162" y="477"/>
                  </a:lnTo>
                  <a:lnTo>
                    <a:pt x="150" y="473"/>
                  </a:lnTo>
                  <a:lnTo>
                    <a:pt x="139" y="468"/>
                  </a:lnTo>
                  <a:lnTo>
                    <a:pt x="128" y="462"/>
                  </a:lnTo>
                  <a:lnTo>
                    <a:pt x="119" y="456"/>
                  </a:lnTo>
                  <a:lnTo>
                    <a:pt x="108" y="449"/>
                  </a:lnTo>
                  <a:lnTo>
                    <a:pt x="98" y="443"/>
                  </a:lnTo>
                  <a:lnTo>
                    <a:pt x="89" y="435"/>
                  </a:lnTo>
                  <a:lnTo>
                    <a:pt x="79" y="429"/>
                  </a:lnTo>
                  <a:lnTo>
                    <a:pt x="72" y="419"/>
                  </a:lnTo>
                  <a:lnTo>
                    <a:pt x="64" y="412"/>
                  </a:lnTo>
                  <a:lnTo>
                    <a:pt x="56" y="403"/>
                  </a:lnTo>
                  <a:lnTo>
                    <a:pt x="48" y="393"/>
                  </a:lnTo>
                  <a:lnTo>
                    <a:pt x="42" y="383"/>
                  </a:lnTo>
                  <a:lnTo>
                    <a:pt x="35" y="374"/>
                  </a:lnTo>
                  <a:lnTo>
                    <a:pt x="29" y="363"/>
                  </a:lnTo>
                  <a:lnTo>
                    <a:pt x="23" y="353"/>
                  </a:lnTo>
                  <a:lnTo>
                    <a:pt x="18" y="341"/>
                  </a:lnTo>
                  <a:lnTo>
                    <a:pt x="14" y="331"/>
                  </a:lnTo>
                  <a:lnTo>
                    <a:pt x="10" y="319"/>
                  </a:lnTo>
                  <a:lnTo>
                    <a:pt x="6" y="307"/>
                  </a:lnTo>
                  <a:lnTo>
                    <a:pt x="4" y="296"/>
                  </a:lnTo>
                  <a:lnTo>
                    <a:pt x="2" y="283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0" y="246"/>
                  </a:lnTo>
                  <a:lnTo>
                    <a:pt x="0" y="233"/>
                  </a:lnTo>
                  <a:lnTo>
                    <a:pt x="0" y="220"/>
                  </a:lnTo>
                  <a:lnTo>
                    <a:pt x="2" y="208"/>
                  </a:lnTo>
                  <a:lnTo>
                    <a:pt x="4" y="197"/>
                  </a:lnTo>
                  <a:lnTo>
                    <a:pt x="6" y="184"/>
                  </a:lnTo>
                  <a:lnTo>
                    <a:pt x="10" y="172"/>
                  </a:lnTo>
                  <a:lnTo>
                    <a:pt x="14" y="162"/>
                  </a:lnTo>
                  <a:lnTo>
                    <a:pt x="18" y="150"/>
                  </a:lnTo>
                  <a:lnTo>
                    <a:pt x="23" y="139"/>
                  </a:lnTo>
                  <a:lnTo>
                    <a:pt x="29" y="129"/>
                  </a:lnTo>
                  <a:lnTo>
                    <a:pt x="35" y="119"/>
                  </a:lnTo>
                  <a:lnTo>
                    <a:pt x="42" y="108"/>
                  </a:lnTo>
                  <a:lnTo>
                    <a:pt x="48" y="99"/>
                  </a:lnTo>
                  <a:lnTo>
                    <a:pt x="56" y="89"/>
                  </a:lnTo>
                  <a:lnTo>
                    <a:pt x="64" y="81"/>
                  </a:lnTo>
                  <a:lnTo>
                    <a:pt x="72" y="72"/>
                  </a:lnTo>
                  <a:lnTo>
                    <a:pt x="79" y="64"/>
                  </a:lnTo>
                  <a:lnTo>
                    <a:pt x="89" y="56"/>
                  </a:lnTo>
                  <a:lnTo>
                    <a:pt x="98" y="48"/>
                  </a:lnTo>
                  <a:lnTo>
                    <a:pt x="108" y="42"/>
                  </a:lnTo>
                  <a:lnTo>
                    <a:pt x="119" y="35"/>
                  </a:lnTo>
                  <a:lnTo>
                    <a:pt x="128" y="30"/>
                  </a:lnTo>
                  <a:lnTo>
                    <a:pt x="139" y="23"/>
                  </a:lnTo>
                  <a:lnTo>
                    <a:pt x="150" y="19"/>
                  </a:lnTo>
                  <a:lnTo>
                    <a:pt x="162" y="14"/>
                  </a:lnTo>
                  <a:lnTo>
                    <a:pt x="172" y="10"/>
                  </a:lnTo>
                  <a:lnTo>
                    <a:pt x="184" y="8"/>
                  </a:lnTo>
                  <a:lnTo>
                    <a:pt x="196" y="5"/>
                  </a:lnTo>
                  <a:lnTo>
                    <a:pt x="209" y="3"/>
                  </a:lnTo>
                  <a:lnTo>
                    <a:pt x="220" y="1"/>
                  </a:lnTo>
                  <a:lnTo>
                    <a:pt x="233" y="0"/>
                  </a:lnTo>
                  <a:lnTo>
                    <a:pt x="247" y="0"/>
                  </a:lnTo>
                  <a:lnTo>
                    <a:pt x="258" y="0"/>
                  </a:lnTo>
                  <a:lnTo>
                    <a:pt x="271" y="1"/>
                  </a:lnTo>
                  <a:lnTo>
                    <a:pt x="283" y="3"/>
                  </a:lnTo>
                  <a:lnTo>
                    <a:pt x="296" y="5"/>
                  </a:lnTo>
                  <a:lnTo>
                    <a:pt x="308" y="8"/>
                  </a:lnTo>
                  <a:lnTo>
                    <a:pt x="320" y="10"/>
                  </a:lnTo>
                  <a:lnTo>
                    <a:pt x="331" y="14"/>
                  </a:lnTo>
                  <a:lnTo>
                    <a:pt x="342" y="19"/>
                  </a:lnTo>
                  <a:lnTo>
                    <a:pt x="352" y="23"/>
                  </a:lnTo>
                  <a:lnTo>
                    <a:pt x="364" y="30"/>
                  </a:lnTo>
                  <a:lnTo>
                    <a:pt x="374" y="35"/>
                  </a:lnTo>
                  <a:lnTo>
                    <a:pt x="384" y="42"/>
                  </a:lnTo>
                  <a:lnTo>
                    <a:pt x="394" y="48"/>
                  </a:lnTo>
                  <a:lnTo>
                    <a:pt x="403" y="56"/>
                  </a:lnTo>
                  <a:lnTo>
                    <a:pt x="412" y="64"/>
                  </a:lnTo>
                  <a:lnTo>
                    <a:pt x="420" y="72"/>
                  </a:lnTo>
                  <a:lnTo>
                    <a:pt x="428" y="81"/>
                  </a:lnTo>
                  <a:lnTo>
                    <a:pt x="436" y="89"/>
                  </a:lnTo>
                  <a:lnTo>
                    <a:pt x="444" y="99"/>
                  </a:lnTo>
                  <a:lnTo>
                    <a:pt x="450" y="108"/>
                  </a:lnTo>
                  <a:lnTo>
                    <a:pt x="457" y="119"/>
                  </a:lnTo>
                  <a:lnTo>
                    <a:pt x="463" y="129"/>
                  </a:lnTo>
                  <a:lnTo>
                    <a:pt x="468" y="139"/>
                  </a:lnTo>
                  <a:lnTo>
                    <a:pt x="474" y="150"/>
                  </a:lnTo>
                  <a:lnTo>
                    <a:pt x="478" y="162"/>
                  </a:lnTo>
                  <a:lnTo>
                    <a:pt x="482" y="172"/>
                  </a:lnTo>
                  <a:lnTo>
                    <a:pt x="485" y="184"/>
                  </a:lnTo>
                  <a:lnTo>
                    <a:pt x="488" y="197"/>
                  </a:lnTo>
                  <a:lnTo>
                    <a:pt x="489" y="208"/>
                  </a:lnTo>
                  <a:lnTo>
                    <a:pt x="492" y="220"/>
                  </a:lnTo>
                  <a:lnTo>
                    <a:pt x="492" y="233"/>
                  </a:lnTo>
                  <a:lnTo>
                    <a:pt x="493" y="246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6" name="Line 92"/>
            <p:cNvSpPr>
              <a:spLocks noChangeShapeType="1"/>
            </p:cNvSpPr>
            <p:nvPr/>
          </p:nvSpPr>
          <p:spPr bwMode="auto">
            <a:xfrm flipH="1" flipV="1">
              <a:off x="1605" y="3111"/>
              <a:ext cx="59" cy="9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7" name="Line 93"/>
            <p:cNvSpPr>
              <a:spLocks noChangeShapeType="1"/>
            </p:cNvSpPr>
            <p:nvPr/>
          </p:nvSpPr>
          <p:spPr bwMode="auto">
            <a:xfrm flipV="1">
              <a:off x="1664" y="3114"/>
              <a:ext cx="59" cy="8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8" name="Freeform 94"/>
            <p:cNvSpPr>
              <a:spLocks/>
            </p:cNvSpPr>
            <p:nvPr/>
          </p:nvSpPr>
          <p:spPr bwMode="auto">
            <a:xfrm>
              <a:off x="1353" y="3024"/>
              <a:ext cx="185" cy="123"/>
            </a:xfrm>
            <a:custGeom>
              <a:avLst/>
              <a:gdLst>
                <a:gd name="T0" fmla="*/ 371 w 371"/>
                <a:gd name="T1" fmla="*/ 246 h 246"/>
                <a:gd name="T2" fmla="*/ 0 w 371"/>
                <a:gd name="T3" fmla="*/ 246 h 246"/>
                <a:gd name="T4" fmla="*/ 0 w 371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" h="246">
                  <a:moveTo>
                    <a:pt x="371" y="246"/>
                  </a:moveTo>
                  <a:lnTo>
                    <a:pt x="0" y="246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19" name="Freeform 95"/>
            <p:cNvSpPr>
              <a:spLocks/>
            </p:cNvSpPr>
            <p:nvPr/>
          </p:nvSpPr>
          <p:spPr bwMode="auto">
            <a:xfrm>
              <a:off x="1506" y="3115"/>
              <a:ext cx="32" cy="64"/>
            </a:xfrm>
            <a:custGeom>
              <a:avLst/>
              <a:gdLst>
                <a:gd name="T0" fmla="*/ 0 w 65"/>
                <a:gd name="T1" fmla="*/ 129 h 129"/>
                <a:gd name="T2" fmla="*/ 65 w 65"/>
                <a:gd name="T3" fmla="*/ 65 h 129"/>
                <a:gd name="T4" fmla="*/ 0 w 65"/>
                <a:gd name="T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29">
                  <a:moveTo>
                    <a:pt x="0" y="129"/>
                  </a:moveTo>
                  <a:lnTo>
                    <a:pt x="65" y="65"/>
                  </a:lnTo>
                  <a:lnTo>
                    <a:pt x="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20" name="Freeform 96"/>
            <p:cNvSpPr>
              <a:spLocks/>
            </p:cNvSpPr>
            <p:nvPr/>
          </p:nvSpPr>
          <p:spPr bwMode="auto">
            <a:xfrm>
              <a:off x="1785" y="3024"/>
              <a:ext cx="185" cy="123"/>
            </a:xfrm>
            <a:custGeom>
              <a:avLst/>
              <a:gdLst>
                <a:gd name="T0" fmla="*/ 0 w 370"/>
                <a:gd name="T1" fmla="*/ 246 h 246"/>
                <a:gd name="T2" fmla="*/ 370 w 370"/>
                <a:gd name="T3" fmla="*/ 246 h 246"/>
                <a:gd name="T4" fmla="*/ 370 w 370"/>
                <a:gd name="T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" h="246">
                  <a:moveTo>
                    <a:pt x="0" y="246"/>
                  </a:moveTo>
                  <a:lnTo>
                    <a:pt x="370" y="246"/>
                  </a:lnTo>
                  <a:lnTo>
                    <a:pt x="37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21" name="Freeform 97"/>
            <p:cNvSpPr>
              <a:spLocks/>
            </p:cNvSpPr>
            <p:nvPr/>
          </p:nvSpPr>
          <p:spPr bwMode="auto">
            <a:xfrm>
              <a:off x="1785" y="3115"/>
              <a:ext cx="32" cy="64"/>
            </a:xfrm>
            <a:custGeom>
              <a:avLst/>
              <a:gdLst>
                <a:gd name="T0" fmla="*/ 64 w 64"/>
                <a:gd name="T1" fmla="*/ 0 h 129"/>
                <a:gd name="T2" fmla="*/ 0 w 64"/>
                <a:gd name="T3" fmla="*/ 65 h 129"/>
                <a:gd name="T4" fmla="*/ 64 w 64"/>
                <a:gd name="T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129">
                  <a:moveTo>
                    <a:pt x="64" y="0"/>
                  </a:moveTo>
                  <a:lnTo>
                    <a:pt x="0" y="65"/>
                  </a:lnTo>
                  <a:lnTo>
                    <a:pt x="64" y="129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22" name="Line 98"/>
            <p:cNvSpPr>
              <a:spLocks noChangeShapeType="1"/>
            </p:cNvSpPr>
            <p:nvPr/>
          </p:nvSpPr>
          <p:spPr bwMode="auto">
            <a:xfrm>
              <a:off x="1662" y="3270"/>
              <a:ext cx="1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523" name="Freeform 99"/>
            <p:cNvSpPr>
              <a:spLocks/>
            </p:cNvSpPr>
            <p:nvPr/>
          </p:nvSpPr>
          <p:spPr bwMode="auto">
            <a:xfrm>
              <a:off x="1629" y="3361"/>
              <a:ext cx="65" cy="32"/>
            </a:xfrm>
            <a:custGeom>
              <a:avLst/>
              <a:gdLst>
                <a:gd name="T0" fmla="*/ 0 w 130"/>
                <a:gd name="T1" fmla="*/ 0 h 65"/>
                <a:gd name="T2" fmla="*/ 66 w 130"/>
                <a:gd name="T3" fmla="*/ 65 h 65"/>
                <a:gd name="T4" fmla="*/ 130 w 130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65">
                  <a:moveTo>
                    <a:pt x="0" y="0"/>
                  </a:moveTo>
                  <a:lnTo>
                    <a:pt x="66" y="65"/>
                  </a:lnTo>
                  <a:lnTo>
                    <a:pt x="130" y="0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0715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lnSpc>
                <a:spcPts val="2400"/>
              </a:lnSpc>
              <a:buClr>
                <a:srgbClr val="00549F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400"/>
              </a:lnSpc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fld id="{1BC8D438-C0CA-423A-BD95-8795D1E5350C}" type="slidenum">
              <a:rPr lang="de-DE" altLang="en-US" sz="1200">
                <a:solidFill>
                  <a:schemeClr val="tx1"/>
                </a:solidFill>
              </a:rPr>
              <a:pPr eaLnBrk="1" hangingPunct="1">
                <a:lnSpc>
                  <a:spcPct val="100000"/>
                </a:lnSpc>
                <a:buClrTx/>
                <a:buFontTx/>
                <a:buNone/>
              </a:pPr>
              <a:t>28</a:t>
            </a:fld>
            <a:endParaRPr lang="de-DE" altLang="en-US" sz="1200">
              <a:solidFill>
                <a:schemeClr val="tx1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Example of a Event Process Chain Diagram</a:t>
            </a:r>
          </a:p>
        </p:txBody>
      </p:sp>
      <p:pic>
        <p:nvPicPr>
          <p:cNvPr id="1331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367" y="1474792"/>
            <a:ext cx="8583586" cy="5180906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351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dirty="0"/>
              <a:t>BPMN MODEL</a:t>
            </a:r>
          </a:p>
        </p:txBody>
      </p:sp>
      <p:pic>
        <p:nvPicPr>
          <p:cNvPr id="5122" name="Picture 2" descr="Object Management Group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60" y="3238500"/>
            <a:ext cx="4754050" cy="198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62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BPMN</a:t>
            </a:r>
            <a:endParaRPr lang="et-EE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760217" y="1137944"/>
            <a:ext cx="8509426" cy="1943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AU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AU" altLang="en-US" dirty="0">
                <a:ea typeface="ＭＳ Ｐゴシック" panose="020B0600070205080204" pitchFamily="34" charset="-128"/>
              </a:rPr>
              <a:t>A BPMN process model is a graph consisting of four types of </a:t>
            </a:r>
            <a:r>
              <a:rPr lang="en-AU" altLang="en-US" b="1" dirty="0">
                <a:ea typeface="ＭＳ Ｐゴシック" panose="020B0600070205080204" pitchFamily="34" charset="-128"/>
              </a:rPr>
              <a:t>core elements</a:t>
            </a:r>
            <a:r>
              <a:rPr lang="en-AU" altLang="en-US" dirty="0">
                <a:ea typeface="ＭＳ Ｐゴシック" panose="020B0600070205080204" pitchFamily="34" charset="-128"/>
              </a:rPr>
              <a:t>:</a:t>
            </a:r>
          </a:p>
          <a:p>
            <a:endParaRPr lang="et-EE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/>
          </p:nvPr>
        </p:nvGraphicFramePr>
        <p:xfrm>
          <a:off x="2039143" y="3188028"/>
          <a:ext cx="16129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Visio" r:id="rId4" imgW="1117640" imgH="757595" progId="Visio.Drawing.11">
                  <p:embed/>
                </p:oleObj>
              </mc:Choice>
              <mc:Fallback>
                <p:oleObj name="Visio" r:id="rId4" imgW="1117640" imgH="75759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143" y="3188028"/>
                        <a:ext cx="16129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/>
          </p:nvPr>
        </p:nvGraphicFramePr>
        <p:xfrm>
          <a:off x="6838647" y="3233270"/>
          <a:ext cx="1054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Visio" r:id="rId6" imgW="577572" imgH="577572" progId="Visio.Drawing.11">
                  <p:embed/>
                </p:oleObj>
              </mc:Choice>
              <mc:Fallback>
                <p:oleObj name="Visio" r:id="rId6" imgW="577572" imgH="57757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647" y="3233270"/>
                        <a:ext cx="10541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4218339" y="3403135"/>
          <a:ext cx="66198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Visio" r:id="rId8" imgW="397550" imgH="397550" progId="Visio.Drawing.11">
                  <p:embed/>
                </p:oleObj>
              </mc:Choice>
              <mc:Fallback>
                <p:oleObj name="Visio" r:id="rId8" imgW="397550" imgH="3975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8339" y="3403135"/>
                        <a:ext cx="66198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/>
          </p:nvPr>
        </p:nvGraphicFramePr>
        <p:xfrm>
          <a:off x="5183848" y="3396741"/>
          <a:ext cx="714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Visio" r:id="rId10" imgW="428054" imgH="428387" progId="Visio.Drawing.11">
                  <p:embed/>
                </p:oleObj>
              </mc:Choice>
              <mc:Fallback>
                <p:oleObj name="Visio" r:id="rId10" imgW="428054" imgH="4283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848" y="3396741"/>
                        <a:ext cx="7143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/>
          </p:nvPr>
        </p:nvGraphicFramePr>
        <p:xfrm>
          <a:off x="8594608" y="3634909"/>
          <a:ext cx="12700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Visio" r:id="rId12" imgW="498062" imgH="98762" progId="Visio.Drawing.11">
                  <p:embed/>
                </p:oleObj>
              </mc:Choice>
              <mc:Fallback>
                <p:oleObj name="Visio" r:id="rId12" imgW="498062" imgH="987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608" y="3634909"/>
                        <a:ext cx="1270000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322053" y="4434440"/>
            <a:ext cx="889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dirty="0"/>
              <a:t>activity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28289" y="4427298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/>
              <a:t>gateway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14531" y="4452678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dirty="0"/>
              <a:t>event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8412042" y="4438291"/>
            <a:ext cx="1500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AU" dirty="0"/>
              <a:t>sequence flow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93372" y="3994843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dirty="0"/>
              <a:t>start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07867" y="3992918"/>
            <a:ext cx="569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74034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Order-to-cash process with lanes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19" y="1404932"/>
            <a:ext cx="8132682" cy="4965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83" y="1372357"/>
            <a:ext cx="7865075" cy="4983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186" y="1408012"/>
            <a:ext cx="7613929" cy="2990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367" y="1411206"/>
            <a:ext cx="8114063" cy="49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7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Lampathaki</a:t>
            </a:r>
            <a:r>
              <a:rPr lang="en-US" dirty="0"/>
              <a:t> F., et.al, Business Process Reengineering, National Technical University of Athens, 2013</a:t>
            </a:r>
          </a:p>
          <a:p>
            <a:r>
              <a:rPr lang="en-US" dirty="0"/>
              <a:t>Marlon Dumas, Marcello La Rosa, Jan </a:t>
            </a:r>
            <a:r>
              <a:rPr lang="en-US" dirty="0" err="1"/>
              <a:t>Mendling</a:t>
            </a:r>
            <a:r>
              <a:rPr lang="en-US" dirty="0"/>
              <a:t>, </a:t>
            </a:r>
            <a:r>
              <a:rPr lang="en-US" dirty="0" err="1"/>
              <a:t>Hajo</a:t>
            </a:r>
            <a:r>
              <a:rPr lang="en-US" dirty="0"/>
              <a:t> A. </a:t>
            </a:r>
            <a:r>
              <a:rPr lang="en-US" dirty="0" err="1"/>
              <a:t>Reijers</a:t>
            </a:r>
            <a:r>
              <a:rPr lang="en-US" dirty="0"/>
              <a:t>, Fundamentals of Business Process Management, Springer </a:t>
            </a:r>
            <a:r>
              <a:rPr lang="en-US" dirty="0" err="1"/>
              <a:t>Verlag</a:t>
            </a:r>
            <a:r>
              <a:rPr lang="en-US" dirty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818264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atur Nuh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96" y="1292317"/>
            <a:ext cx="5579001" cy="4332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17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Lakukan</a:t>
            </a:r>
            <a:r>
              <a:rPr lang="en-US" sz="4000" dirty="0"/>
              <a:t> </a:t>
            </a:r>
            <a:r>
              <a:rPr lang="en-US" sz="4000" dirty="0" err="1"/>
              <a:t>studi</a:t>
            </a:r>
            <a:r>
              <a:rPr lang="en-US" sz="4000" dirty="0"/>
              <a:t> Literature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menemukan</a:t>
            </a:r>
            <a:r>
              <a:rPr lang="en-US" sz="4000" dirty="0"/>
              <a:t> </a:t>
            </a:r>
            <a:r>
              <a:rPr lang="en-US" sz="4000" dirty="0" err="1"/>
              <a:t>definisi</a:t>
            </a:r>
            <a:r>
              <a:rPr lang="en-US" sz="4000" dirty="0"/>
              <a:t>, </a:t>
            </a:r>
            <a:r>
              <a:rPr lang="en-US" sz="4000" dirty="0" err="1"/>
              <a:t>contoh</a:t>
            </a:r>
            <a:r>
              <a:rPr lang="en-US" sz="4000" dirty="0"/>
              <a:t> </a:t>
            </a:r>
            <a:r>
              <a:rPr lang="en-US" sz="4000" dirty="0" err="1"/>
              <a:t>dan</a:t>
            </a:r>
            <a:r>
              <a:rPr lang="en-US" sz="4000" dirty="0"/>
              <a:t> </a:t>
            </a:r>
            <a:r>
              <a:rPr lang="en-US" sz="4000" dirty="0" err="1"/>
              <a:t>fungsi</a:t>
            </a:r>
            <a:r>
              <a:rPr lang="en-US" sz="4000" dirty="0"/>
              <a:t> </a:t>
            </a:r>
            <a:r>
              <a:rPr lang="en-US" sz="4000" dirty="0" err="1"/>
              <a:t>Teknik</a:t>
            </a:r>
            <a:r>
              <a:rPr lang="en-US" sz="4000" dirty="0"/>
              <a:t> </a:t>
            </a:r>
            <a:r>
              <a:rPr lang="en-US" sz="4000" dirty="0" err="1"/>
              <a:t>Pemodelan</a:t>
            </a:r>
            <a:r>
              <a:rPr lang="en-US" sz="4000" dirty="0"/>
              <a:t> Proses </a:t>
            </a:r>
            <a:r>
              <a:rPr lang="en-US" sz="4000" dirty="0" err="1"/>
              <a:t>Bisnis</a:t>
            </a:r>
            <a:r>
              <a:rPr lang="en-US" sz="4000" dirty="0"/>
              <a:t> </a:t>
            </a:r>
            <a:r>
              <a:rPr lang="en-US" sz="4000" dirty="0" err="1"/>
              <a:t>berikut</a:t>
            </a:r>
            <a:r>
              <a:rPr lang="en-US" sz="4000" dirty="0"/>
              <a:t>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US" sz="3200" dirty="0"/>
              <a:t>Event-Driven Process Chain (EPC)</a:t>
            </a:r>
          </a:p>
          <a:p>
            <a:pPr marL="971539" lvl="1" indent="-514350">
              <a:buFont typeface="+mj-lt"/>
              <a:buAutoNum type="arabicPeriod"/>
            </a:pPr>
            <a:r>
              <a:rPr lang="id-ID" sz="3200" dirty="0"/>
              <a:t>Business Process Modelling Notation (BPMN)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6894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Business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6" y="1336556"/>
            <a:ext cx="7649653" cy="4803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583" y="6714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1348" y="6300901"/>
            <a:ext cx="7549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Tunggal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fungsional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di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677" y="1391194"/>
            <a:ext cx="10076906" cy="5087983"/>
          </a:xfrm>
        </p:spPr>
        <p:txBody>
          <a:bodyPr>
            <a:noAutofit/>
          </a:bodyPr>
          <a:lstStyle/>
          <a:p>
            <a:r>
              <a:rPr lang="en-US" b="1" dirty="0"/>
              <a:t>Business Process [1] : </a:t>
            </a:r>
            <a:r>
              <a:rPr lang="en-US" dirty="0"/>
              <a:t>“</a:t>
            </a:r>
            <a:r>
              <a:rPr lang="en-US" i="1" dirty="0"/>
              <a:t>A business process consists of a set of activities that are performed in coordination in an organizational and technical environment. These activities jointly realize a business goal</a:t>
            </a:r>
            <a:r>
              <a:rPr lang="en-US" dirty="0"/>
              <a:t>”</a:t>
            </a:r>
          </a:p>
          <a:p>
            <a:pPr lvl="1"/>
            <a:r>
              <a:rPr lang="en-US" sz="1800" dirty="0"/>
              <a:t>A </a:t>
            </a:r>
            <a:r>
              <a:rPr lang="en-US" sz="1800" b="1" dirty="0"/>
              <a:t>business goal </a:t>
            </a:r>
            <a:r>
              <a:rPr lang="en-US" sz="1800" dirty="0"/>
              <a:t>is the target that an organization aims to achieve by</a:t>
            </a:r>
            <a:br>
              <a:rPr lang="en-US" sz="1800" dirty="0"/>
            </a:br>
            <a:r>
              <a:rPr lang="en-US" sz="1800" dirty="0"/>
              <a:t>performing correctly the related business process.</a:t>
            </a:r>
          </a:p>
          <a:p>
            <a:r>
              <a:rPr lang="en-US" dirty="0"/>
              <a:t>Currently, business processes are the core of most information systems:</a:t>
            </a:r>
          </a:p>
          <a:p>
            <a:pPr lvl="1"/>
            <a:r>
              <a:rPr lang="en-US" sz="1800" dirty="0"/>
              <a:t>production line of a car manufacturer, procedures for buying tickets online…</a:t>
            </a:r>
          </a:p>
          <a:p>
            <a:r>
              <a:rPr lang="en-US" dirty="0"/>
              <a:t>In order to manage Business Processes, they have to be described and documented in terms of </a:t>
            </a:r>
            <a:r>
              <a:rPr lang="en-US" b="1" dirty="0"/>
              <a:t>process models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7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Permasalahan</a:t>
            </a:r>
            <a:r>
              <a:rPr lang="en-US" dirty="0"/>
              <a:t> Fundamental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i="1" dirty="0"/>
              <a:t>Business Process Governance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6" y="1864449"/>
            <a:ext cx="11818149" cy="339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95453" y="6550223"/>
            <a:ext cx="106283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http://www.bptrends.com/publicationfiles/03-05-2013-ART-MaximizingValueProcessModeling-Purav%20Shah.pdf</a:t>
            </a:r>
          </a:p>
        </p:txBody>
      </p:sp>
    </p:spTree>
    <p:extLst>
      <p:ext uri="{BB962C8B-B14F-4D97-AF65-F5344CB8AC3E}">
        <p14:creationId xmlns:p14="http://schemas.microsoft.com/office/powerpoint/2010/main" val="2575657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Business Process Lifecycle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433033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/>
              <a:t>Process </a:t>
            </a:r>
            <a:r>
              <a:rPr lang="en-US" b="1" i="1" dirty="0">
                <a:solidFill>
                  <a:srgbClr val="C00000"/>
                </a:solidFill>
              </a:rPr>
              <a:t>Identification,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proses-proses yang </a:t>
            </a:r>
            <a:r>
              <a:rPr lang="en-US" dirty="0" err="1"/>
              <a:t>terlibat</a:t>
            </a:r>
            <a:r>
              <a:rPr lang="en-US" dirty="0"/>
              <a:t> di </a:t>
            </a:r>
            <a:r>
              <a:rPr lang="en-US" dirty="0" err="1"/>
              <a:t>dalamnya</a:t>
            </a:r>
            <a:r>
              <a:rPr lang="en-US" dirty="0"/>
              <a:t>.</a:t>
            </a:r>
            <a:endParaRPr lang="en-US" b="1" i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</a:t>
            </a:r>
            <a:r>
              <a:rPr lang="en-US" b="1" i="1" dirty="0">
                <a:solidFill>
                  <a:srgbClr val="C00000"/>
                </a:solidFill>
              </a:rPr>
              <a:t> Discovery (as-is)</a:t>
            </a:r>
            <a:r>
              <a:rPr lang="en-US" b="1" i="1" dirty="0"/>
              <a:t>, </a:t>
            </a:r>
            <a:r>
              <a:rPr lang="en-US" i="1" dirty="0"/>
              <a:t>capture the main component of a process (how the things have to be done) and document the process with manuals, policies, procedures.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Process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analysis</a:t>
            </a:r>
            <a:r>
              <a:rPr lang="en-US" i="1" dirty="0"/>
              <a:t>, 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proses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, </a:t>
            </a:r>
            <a:r>
              <a:rPr lang="en-US" dirty="0" err="1"/>
              <a:t>kekurangannya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perubahannya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seterusnya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Process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(re) design (to-be)</a:t>
            </a:r>
            <a:r>
              <a:rPr lang="en-US" b="1" i="1" dirty="0"/>
              <a:t>,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perancangan</a:t>
            </a:r>
            <a:r>
              <a:rPr lang="en-US" dirty="0"/>
              <a:t> </a:t>
            </a:r>
            <a:r>
              <a:rPr lang="en-US" dirty="0" err="1"/>
              <a:t>ulang</a:t>
            </a:r>
            <a:r>
              <a:rPr lang="en-US" dirty="0"/>
              <a:t> proses yang </a:t>
            </a:r>
            <a:r>
              <a:rPr lang="en-US" dirty="0" err="1"/>
              <a:t>terlibat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Process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Implementation</a:t>
            </a:r>
            <a:r>
              <a:rPr lang="en-US" b="1" i="1" dirty="0"/>
              <a:t>,</a:t>
            </a:r>
            <a:r>
              <a:rPr lang="en-US" dirty="0"/>
              <a:t> proses-proses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pendokumentasian</a:t>
            </a:r>
            <a:r>
              <a:rPr lang="en-US" dirty="0"/>
              <a:t> proses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Process</a:t>
            </a:r>
            <a:r>
              <a:rPr lang="en-US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Monitoring</a:t>
            </a:r>
            <a:r>
              <a:rPr lang="en-US" dirty="0"/>
              <a:t>, Proses yang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dimonitor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dievaluasi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yang 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8354" y="5930537"/>
            <a:ext cx="926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*Poor performance or new requirements may require a new iteration of all the lifecycle</a:t>
            </a:r>
          </a:p>
        </p:txBody>
      </p:sp>
    </p:spTree>
    <p:extLst>
      <p:ext uri="{BB962C8B-B14F-4D97-AF65-F5344CB8AC3E}">
        <p14:creationId xmlns:p14="http://schemas.microsoft.com/office/powerpoint/2010/main" val="312983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237" y="1297667"/>
            <a:ext cx="6518094" cy="5560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Business Process Lifecycle</a:t>
            </a:r>
          </a:p>
        </p:txBody>
      </p:sp>
    </p:spTree>
    <p:extLst>
      <p:ext uri="{BB962C8B-B14F-4D97-AF65-F5344CB8AC3E}">
        <p14:creationId xmlns:p14="http://schemas.microsoft.com/office/powerpoint/2010/main" val="106246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Pemodelan</a:t>
            </a:r>
            <a:r>
              <a:rPr lang="en-US" dirty="0"/>
              <a:t> Proses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12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2639</TotalTime>
  <Words>1346</Words>
  <Application>Microsoft Macintosh PowerPoint</Application>
  <PresentationFormat>Widescreen</PresentationFormat>
  <Paragraphs>174</Paragraphs>
  <Slides>34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Euphemia</vt:lpstr>
      <vt:lpstr>Plantagenet Cherokee</vt:lpstr>
      <vt:lpstr>Wingdings</vt:lpstr>
      <vt:lpstr>Academic Literature 16x9</vt:lpstr>
      <vt:lpstr>Visio</vt:lpstr>
      <vt:lpstr>PowerPoint Presentation</vt:lpstr>
      <vt:lpstr>Pokok Bahasan</vt:lpstr>
      <vt:lpstr>Konsep Pemodelan Proses Bisnis</vt:lpstr>
      <vt:lpstr>Business Process</vt:lpstr>
      <vt:lpstr>Business Process</vt:lpstr>
      <vt:lpstr>Permasalahan Fundamental pada Business Process Governance</vt:lpstr>
      <vt:lpstr>Business Process Lifecycle</vt:lpstr>
      <vt:lpstr>Business Process Lifecycle</vt:lpstr>
      <vt:lpstr>Pengertian dan Pedoman Pemodelan Proses Bisnis</vt:lpstr>
      <vt:lpstr>Model</vt:lpstr>
      <vt:lpstr>Guidelines of Modelling</vt:lpstr>
      <vt:lpstr>Contoh Model-1     (Sesuai kenyataan)</vt:lpstr>
      <vt:lpstr>Contoh Model-1     (Tidak Sesuai kenyataan)</vt:lpstr>
      <vt:lpstr>Pemodelan Proses Bisnis</vt:lpstr>
      <vt:lpstr>Jenis Pemodelan Proses Bisnis</vt:lpstr>
      <vt:lpstr>Business Process Modelling addresses questions like… </vt:lpstr>
      <vt:lpstr>Teknik-Teknik Pemodelan Proses Bisnis</vt:lpstr>
      <vt:lpstr>PowerPoint Presentation</vt:lpstr>
      <vt:lpstr>Flowchart</vt:lpstr>
      <vt:lpstr>Simbol2 dasar Flowchart</vt:lpstr>
      <vt:lpstr>Contoh Flowchart</vt:lpstr>
      <vt:lpstr>Contoh Kasus Flowchart</vt:lpstr>
      <vt:lpstr>Jawaban Contoh Kasus</vt:lpstr>
      <vt:lpstr>Cross-Functional Flowchart</vt:lpstr>
      <vt:lpstr>Cross-Functional Flowchart untuk proses supply</vt:lpstr>
      <vt:lpstr>August-Wilhelm Scheer, from ARIS</vt:lpstr>
      <vt:lpstr>EPC Semantics: prose version</vt:lpstr>
      <vt:lpstr>Example of a Event Process Chain Diagram</vt:lpstr>
      <vt:lpstr>PowerPoint Presentation</vt:lpstr>
      <vt:lpstr>BPMN</vt:lpstr>
      <vt:lpstr>Order-to-cash process with lanes</vt:lpstr>
      <vt:lpstr>References</vt:lpstr>
      <vt:lpstr>PowerPoint Presentation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129</cp:revision>
  <dcterms:created xsi:type="dcterms:W3CDTF">2017-03-20T08:16:36Z</dcterms:created>
  <dcterms:modified xsi:type="dcterms:W3CDTF">2020-02-03T07:29:13Z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