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56" r:id="rId5"/>
    <p:sldId id="310" r:id="rId6"/>
    <p:sldId id="311" r:id="rId7"/>
    <p:sldId id="312" r:id="rId8"/>
    <p:sldId id="313" r:id="rId9"/>
    <p:sldId id="315" r:id="rId10"/>
    <p:sldId id="316" r:id="rId11"/>
    <p:sldId id="317" r:id="rId12"/>
    <p:sldId id="318" r:id="rId13"/>
    <p:sldId id="319" r:id="rId14"/>
    <p:sldId id="320" r:id="rId15"/>
    <p:sldId id="321" r:id="rId16"/>
    <p:sldId id="322" r:id="rId17"/>
    <p:sldId id="323" r:id="rId18"/>
    <p:sldId id="327" r:id="rId19"/>
    <p:sldId id="29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0A56CC8-6781-49DF-A064-F9DB6051C0F1}">
          <p14:sldIdLst>
            <p14:sldId id="256"/>
          </p14:sldIdLst>
        </p14:section>
        <p14:section name="Untitled Section" id="{C353AD22-B905-41F9-9DB1-ABEA0DD2D893}">
          <p14:sldIdLst>
            <p14:sldId id="310"/>
            <p14:sldId id="311"/>
            <p14:sldId id="312"/>
            <p14:sldId id="313"/>
            <p14:sldId id="315"/>
            <p14:sldId id="316"/>
            <p14:sldId id="317"/>
            <p14:sldId id="318"/>
            <p14:sldId id="319"/>
            <p14:sldId id="320"/>
            <p14:sldId id="321"/>
            <p14:sldId id="322"/>
            <p14:sldId id="323"/>
            <p14:sldId id="327"/>
            <p14:sldId id="29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87455" autoAdjust="0"/>
  </p:normalViewPr>
  <p:slideViewPr>
    <p:cSldViewPr snapToGrid="0" showGuides="1">
      <p:cViewPr>
        <p:scale>
          <a:sx n="66" d="100"/>
          <a:sy n="66" d="100"/>
        </p:scale>
        <p:origin x="696" y="-132"/>
      </p:cViewPr>
      <p:guideLst>
        <p:guide orient="horz" pos="2160"/>
        <p:guide pos="3840"/>
      </p:guideLst>
    </p:cSldViewPr>
  </p:slideViewPr>
  <p:notesTextViewPr>
    <p:cViewPr>
      <p:scale>
        <a:sx n="3" d="2"/>
        <a:sy n="3" d="2"/>
      </p:scale>
      <p:origin x="0" y="0"/>
    </p:cViewPr>
  </p:notesTextViewPr>
  <p:notesViewPr>
    <p:cSldViewPr snapToGrid="0" showGuides="1">
      <p:cViewPr varScale="1">
        <p:scale>
          <a:sx n="58" d="100"/>
          <a:sy n="58" d="100"/>
        </p:scale>
        <p:origin x="197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2/1/2019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2/1/2019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err="1" smtClean="0"/>
              <a:t>Brainstormin</a:t>
            </a:r>
            <a:r>
              <a:rPr lang="en-US" dirty="0" smtClean="0"/>
              <a:t> </a:t>
            </a:r>
            <a:r>
              <a:rPr lang="en-US" dirty="0" err="1" smtClean="0"/>
              <a:t>dari</a:t>
            </a:r>
            <a:r>
              <a:rPr lang="en-US" dirty="0" smtClean="0"/>
              <a:t> </a:t>
            </a:r>
            <a:r>
              <a:rPr lang="en-US" dirty="0" err="1" smtClean="0"/>
              <a:t>mhs</a:t>
            </a:r>
            <a:r>
              <a:rPr lang="en-US" dirty="0" smtClean="0"/>
              <a:t>:</a:t>
            </a:r>
          </a:p>
          <a:p>
            <a:pPr marL="0" indent="0">
              <a:buNone/>
            </a:pPr>
            <a:endParaRPr lang="en-US" dirty="0" smtClean="0"/>
          </a:p>
          <a:p>
            <a:r>
              <a:rPr lang="en-US" b="1" dirty="0" smtClean="0"/>
              <a:t>Proses </a:t>
            </a:r>
            <a:r>
              <a:rPr lang="en-US" b="1" dirty="0" err="1" smtClean="0"/>
              <a:t>utama</a:t>
            </a:r>
            <a:r>
              <a:rPr lang="en-US" dirty="0" smtClean="0"/>
              <a:t>: </a:t>
            </a:r>
            <a:r>
              <a:rPr lang="en-US" dirty="0" err="1" smtClean="0"/>
              <a:t>Peminjaman</a:t>
            </a:r>
            <a:r>
              <a:rPr lang="en-US" dirty="0" smtClean="0"/>
              <a:t> </a:t>
            </a:r>
            <a:r>
              <a:rPr lang="en-US" dirty="0" err="1" smtClean="0"/>
              <a:t>Buku</a:t>
            </a:r>
            <a:r>
              <a:rPr lang="en-US" dirty="0" smtClean="0"/>
              <a:t>, </a:t>
            </a:r>
            <a:r>
              <a:rPr lang="en-US" dirty="0" err="1" smtClean="0"/>
              <a:t>Menyediakan</a:t>
            </a:r>
            <a:r>
              <a:rPr lang="en-US" dirty="0" smtClean="0"/>
              <a:t> </a:t>
            </a:r>
            <a:r>
              <a:rPr lang="en-US" dirty="0" err="1" smtClean="0"/>
              <a:t>Buku</a:t>
            </a:r>
            <a:r>
              <a:rPr lang="en-US" dirty="0" smtClean="0"/>
              <a:t>, </a:t>
            </a:r>
            <a:r>
              <a:rPr lang="en-US" dirty="0" err="1" smtClean="0"/>
              <a:t>Menyedeiakan</a:t>
            </a:r>
            <a:r>
              <a:rPr lang="en-US" dirty="0" smtClean="0"/>
              <a:t> </a:t>
            </a:r>
            <a:r>
              <a:rPr lang="en-US" dirty="0" err="1" smtClean="0"/>
              <a:t>fasilitas</a:t>
            </a:r>
            <a:r>
              <a:rPr lang="en-US" dirty="0" smtClean="0"/>
              <a:t> </a:t>
            </a:r>
            <a:r>
              <a:rPr lang="en-US" dirty="0" err="1" smtClean="0"/>
              <a:t>untuk</a:t>
            </a:r>
            <a:r>
              <a:rPr lang="en-US" dirty="0" smtClean="0"/>
              <a:t> </a:t>
            </a:r>
            <a:r>
              <a:rPr lang="en-US" dirty="0" err="1" smtClean="0"/>
              <a:t>membaca</a:t>
            </a:r>
            <a:endParaRPr lang="en-US" dirty="0" smtClean="0"/>
          </a:p>
          <a:p>
            <a:r>
              <a:rPr lang="en-US" b="1" dirty="0" smtClean="0"/>
              <a:t>Proses </a:t>
            </a:r>
            <a:r>
              <a:rPr lang="en-US" b="1" dirty="0" err="1" smtClean="0"/>
              <a:t>Pendukung</a:t>
            </a:r>
            <a:r>
              <a:rPr lang="en-US" dirty="0" smtClean="0"/>
              <a:t>: customer service, </a:t>
            </a:r>
            <a:r>
              <a:rPr lang="en-US" dirty="0" err="1" smtClean="0"/>
              <a:t>Pengadaan</a:t>
            </a:r>
            <a:r>
              <a:rPr lang="en-US" dirty="0" smtClean="0"/>
              <a:t> </a:t>
            </a:r>
            <a:r>
              <a:rPr lang="en-US" dirty="0" err="1" smtClean="0"/>
              <a:t>Buku</a:t>
            </a:r>
            <a:r>
              <a:rPr lang="en-US" dirty="0" smtClean="0"/>
              <a:t>, </a:t>
            </a:r>
            <a:r>
              <a:rPr lang="en-US" dirty="0" err="1" smtClean="0"/>
              <a:t>Pengadaan</a:t>
            </a:r>
            <a:r>
              <a:rPr lang="en-US" dirty="0" smtClean="0"/>
              <a:t> </a:t>
            </a:r>
            <a:r>
              <a:rPr lang="en-US" dirty="0" err="1" smtClean="0"/>
              <a:t>teknologi</a:t>
            </a:r>
            <a:r>
              <a:rPr lang="en-US" dirty="0" smtClean="0"/>
              <a:t>  </a:t>
            </a:r>
            <a:r>
              <a:rPr lang="en-US" dirty="0" err="1" smtClean="0"/>
              <a:t>informasi</a:t>
            </a:r>
            <a:r>
              <a:rPr lang="en-US" dirty="0" smtClean="0"/>
              <a:t>, </a:t>
            </a:r>
            <a:r>
              <a:rPr lang="en-US" dirty="0" err="1" smtClean="0"/>
              <a:t>pengadaan</a:t>
            </a:r>
            <a:r>
              <a:rPr lang="en-US" dirty="0" smtClean="0"/>
              <a:t> </a:t>
            </a:r>
            <a:r>
              <a:rPr lang="en-US" dirty="0" err="1" smtClean="0"/>
              <a:t>sarana</a:t>
            </a:r>
            <a:r>
              <a:rPr lang="en-US" dirty="0" smtClean="0"/>
              <a:t> </a:t>
            </a:r>
            <a:r>
              <a:rPr lang="en-US" dirty="0" err="1" smtClean="0"/>
              <a:t>perpustakaan</a:t>
            </a:r>
            <a:r>
              <a:rPr lang="en-US" dirty="0" smtClean="0"/>
              <a:t> </a:t>
            </a:r>
          </a:p>
          <a:p>
            <a:r>
              <a:rPr lang="en-US" b="1" dirty="0" smtClean="0"/>
              <a:t>Proses </a:t>
            </a:r>
            <a:r>
              <a:rPr lang="en-US" b="1" dirty="0" err="1" smtClean="0"/>
              <a:t>Manajemen</a:t>
            </a:r>
            <a:r>
              <a:rPr lang="en-US" dirty="0" smtClean="0"/>
              <a:t>: Stock </a:t>
            </a:r>
            <a:r>
              <a:rPr lang="en-US" dirty="0" err="1" smtClean="0"/>
              <a:t>Opname</a:t>
            </a:r>
            <a:r>
              <a:rPr lang="en-US" dirty="0" smtClean="0"/>
              <a:t>, </a:t>
            </a:r>
            <a:r>
              <a:rPr lang="en-US" dirty="0" err="1" smtClean="0"/>
              <a:t>manajemen</a:t>
            </a:r>
            <a:r>
              <a:rPr lang="en-US" dirty="0" smtClean="0"/>
              <a:t> </a:t>
            </a:r>
            <a:r>
              <a:rPr lang="en-US" dirty="0" err="1" smtClean="0"/>
              <a:t>penjaminan</a:t>
            </a:r>
            <a:r>
              <a:rPr lang="en-US" dirty="0" smtClean="0"/>
              <a:t> </a:t>
            </a:r>
            <a:r>
              <a:rPr lang="en-US" dirty="0" err="1" smtClean="0"/>
              <a:t>mutu</a:t>
            </a:r>
            <a:endParaRPr lang="en-US" dirty="0" smtClean="0"/>
          </a:p>
          <a:p>
            <a:r>
              <a:rPr lang="en-US" dirty="0" err="1" smtClean="0"/>
              <a:t>Aktivitas</a:t>
            </a:r>
            <a:r>
              <a:rPr lang="en-US" dirty="0" smtClean="0"/>
              <a:t> </a:t>
            </a:r>
            <a:r>
              <a:rPr lang="en-US" i="1" dirty="0" smtClean="0"/>
              <a:t>Value Added: </a:t>
            </a:r>
            <a:r>
              <a:rPr lang="en-US" dirty="0" err="1" smtClean="0"/>
              <a:t>Pemberitahuan</a:t>
            </a:r>
            <a:r>
              <a:rPr lang="en-US" dirty="0" smtClean="0"/>
              <a:t> </a:t>
            </a:r>
            <a:r>
              <a:rPr lang="en-US" dirty="0" err="1" smtClean="0"/>
              <a:t>batas</a:t>
            </a:r>
            <a:r>
              <a:rPr lang="en-US" dirty="0" smtClean="0"/>
              <a:t> </a:t>
            </a:r>
            <a:r>
              <a:rPr lang="en-US" dirty="0" err="1" smtClean="0"/>
              <a:t>waktu</a:t>
            </a:r>
            <a:r>
              <a:rPr lang="en-US" dirty="0" smtClean="0"/>
              <a:t> </a:t>
            </a:r>
            <a:r>
              <a:rPr lang="en-US" dirty="0" err="1" smtClean="0"/>
              <a:t>peminjaman</a:t>
            </a:r>
            <a:r>
              <a:rPr lang="en-US" dirty="0" smtClean="0"/>
              <a:t> </a:t>
            </a:r>
            <a:r>
              <a:rPr lang="en-US" dirty="0" err="1" smtClean="0"/>
              <a:t>buku</a:t>
            </a:r>
            <a:r>
              <a:rPr lang="en-US" dirty="0" smtClean="0"/>
              <a:t> agar </a:t>
            </a:r>
            <a:r>
              <a:rPr lang="en-US" dirty="0" err="1" smtClean="0"/>
              <a:t>peminjam</a:t>
            </a:r>
            <a:r>
              <a:rPr lang="en-US" dirty="0" smtClean="0"/>
              <a:t> </a:t>
            </a:r>
            <a:r>
              <a:rPr lang="en-US" dirty="0" err="1" smtClean="0"/>
              <a:t>tidak</a:t>
            </a:r>
            <a:r>
              <a:rPr lang="en-US" dirty="0" smtClean="0"/>
              <a:t> </a:t>
            </a:r>
            <a:r>
              <a:rPr lang="en-US" dirty="0" err="1" smtClean="0"/>
              <a:t>kena</a:t>
            </a:r>
            <a:r>
              <a:rPr lang="en-US" dirty="0" smtClean="0"/>
              <a:t> </a:t>
            </a:r>
            <a:r>
              <a:rPr lang="en-US" dirty="0" err="1" smtClean="0"/>
              <a:t>denda</a:t>
            </a:r>
            <a:r>
              <a:rPr lang="en-US" dirty="0" smtClean="0"/>
              <a:t>, welcoming drink,  </a:t>
            </a:r>
            <a:r>
              <a:rPr lang="en-US" dirty="0" err="1" smtClean="0"/>
              <a:t>memperbaiki</a:t>
            </a:r>
            <a:r>
              <a:rPr lang="en-US" dirty="0" smtClean="0"/>
              <a:t> </a:t>
            </a:r>
            <a:r>
              <a:rPr lang="en-US" dirty="0" err="1" smtClean="0"/>
              <a:t>desain</a:t>
            </a:r>
            <a:r>
              <a:rPr lang="en-US" dirty="0" smtClean="0"/>
              <a:t> interior </a:t>
            </a:r>
            <a:r>
              <a:rPr lang="en-US" dirty="0" err="1" smtClean="0"/>
              <a:t>perpustakaan</a:t>
            </a:r>
            <a:endParaRPr lang="en-US" i="1" dirty="0" smtClean="0"/>
          </a:p>
          <a:p>
            <a:r>
              <a:rPr lang="en-US" dirty="0" err="1" smtClean="0"/>
              <a:t>Aktivitas</a:t>
            </a:r>
            <a:r>
              <a:rPr lang="en-US" dirty="0" smtClean="0"/>
              <a:t> </a:t>
            </a:r>
            <a:r>
              <a:rPr lang="en-US" i="1" dirty="0" smtClean="0"/>
              <a:t>Hand off: </a:t>
            </a:r>
            <a:r>
              <a:rPr lang="en-US" i="1" dirty="0" err="1" smtClean="0"/>
              <a:t>jika</a:t>
            </a:r>
            <a:r>
              <a:rPr lang="en-US" i="1" dirty="0" smtClean="0"/>
              <a:t> </a:t>
            </a:r>
            <a:r>
              <a:rPr lang="en-US" i="1" dirty="0" err="1" smtClean="0"/>
              <a:t>terjadi</a:t>
            </a:r>
            <a:r>
              <a:rPr lang="en-US" i="1" dirty="0" smtClean="0"/>
              <a:t> </a:t>
            </a:r>
            <a:r>
              <a:rPr lang="en-US" i="1" dirty="0" err="1" smtClean="0"/>
              <a:t>pencurian</a:t>
            </a:r>
            <a:r>
              <a:rPr lang="en-US" i="1" dirty="0" smtClean="0"/>
              <a:t>/</a:t>
            </a:r>
            <a:r>
              <a:rPr lang="en-US" i="1" dirty="0" err="1" smtClean="0"/>
              <a:t>pengrusakan</a:t>
            </a:r>
            <a:r>
              <a:rPr lang="en-US" i="1" dirty="0" smtClean="0"/>
              <a:t> </a:t>
            </a:r>
            <a:r>
              <a:rPr lang="en-US" i="1" dirty="0" err="1" smtClean="0"/>
              <a:t>sarana</a:t>
            </a:r>
            <a:r>
              <a:rPr lang="en-US" i="1" dirty="0" smtClean="0"/>
              <a:t> </a:t>
            </a:r>
            <a:r>
              <a:rPr lang="en-US" i="1" dirty="0" err="1" smtClean="0"/>
              <a:t>perpusakaan</a:t>
            </a:r>
            <a:r>
              <a:rPr lang="en-US" i="1" dirty="0" smtClean="0"/>
              <a:t>, </a:t>
            </a:r>
            <a:r>
              <a:rPr lang="en-US" i="1" dirty="0" err="1" smtClean="0"/>
              <a:t>diteruskan</a:t>
            </a:r>
            <a:r>
              <a:rPr lang="en-US" i="1" dirty="0" smtClean="0"/>
              <a:t> </a:t>
            </a:r>
            <a:r>
              <a:rPr lang="en-US" i="1" dirty="0" err="1" smtClean="0"/>
              <a:t>kasusnya</a:t>
            </a:r>
            <a:r>
              <a:rPr lang="en-US" i="1" dirty="0" smtClean="0"/>
              <a:t> </a:t>
            </a:r>
            <a:r>
              <a:rPr lang="en-US" i="1" dirty="0" err="1" smtClean="0"/>
              <a:t>ke</a:t>
            </a:r>
            <a:r>
              <a:rPr lang="en-US" i="1" dirty="0" smtClean="0"/>
              <a:t> </a:t>
            </a:r>
            <a:r>
              <a:rPr lang="en-US" i="1" dirty="0" err="1" smtClean="0"/>
              <a:t>komisi</a:t>
            </a:r>
            <a:r>
              <a:rPr lang="en-US" i="1" dirty="0" smtClean="0"/>
              <a:t> </a:t>
            </a:r>
            <a:r>
              <a:rPr lang="en-US" i="1" dirty="0" err="1" smtClean="0"/>
              <a:t>disiplin</a:t>
            </a:r>
            <a:r>
              <a:rPr lang="en-US" i="1" dirty="0" smtClean="0"/>
              <a:t> </a:t>
            </a:r>
            <a:r>
              <a:rPr lang="en-US" i="1" dirty="0" err="1" smtClean="0"/>
              <a:t>universitas</a:t>
            </a:r>
            <a:endParaRPr lang="en-US" i="1" dirty="0" smtClean="0"/>
          </a:p>
          <a:p>
            <a:r>
              <a:rPr lang="en-US" dirty="0" err="1" smtClean="0"/>
              <a:t>Aktivitas</a:t>
            </a:r>
            <a:r>
              <a:rPr lang="en-US" dirty="0" smtClean="0"/>
              <a:t> </a:t>
            </a:r>
            <a:r>
              <a:rPr lang="en-US" dirty="0" err="1" smtClean="0"/>
              <a:t>Kontrol</a:t>
            </a:r>
            <a:r>
              <a:rPr lang="en-US" dirty="0" smtClean="0"/>
              <a:t>: </a:t>
            </a:r>
            <a:r>
              <a:rPr lang="en-US" dirty="0" err="1" smtClean="0"/>
              <a:t>denda</a:t>
            </a:r>
            <a:r>
              <a:rPr lang="en-US" dirty="0" smtClean="0"/>
              <a:t>, </a:t>
            </a:r>
            <a:r>
              <a:rPr lang="en-US" dirty="0" err="1" smtClean="0"/>
              <a:t>batas</a:t>
            </a:r>
            <a:r>
              <a:rPr lang="en-US" dirty="0" smtClean="0"/>
              <a:t> </a:t>
            </a:r>
            <a:r>
              <a:rPr lang="en-US" dirty="0" err="1" smtClean="0"/>
              <a:t>waktu</a:t>
            </a:r>
            <a:r>
              <a:rPr lang="en-US" dirty="0" smtClean="0"/>
              <a:t> </a:t>
            </a:r>
            <a:r>
              <a:rPr lang="en-US" dirty="0" err="1" smtClean="0"/>
              <a:t>peminjaman</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15</a:t>
            </a:fld>
            <a:endParaRPr lang="en-US"/>
          </a:p>
        </p:txBody>
      </p:sp>
    </p:spTree>
    <p:extLst>
      <p:ext uri="{BB962C8B-B14F-4D97-AF65-F5344CB8AC3E}">
        <p14:creationId xmlns:p14="http://schemas.microsoft.com/office/powerpoint/2010/main" val="231430233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6" y="0"/>
            <a:ext cx="1747524" cy="2292094"/>
          </a:xfrm>
          <a:prstGeom prst="rect">
            <a:avLst/>
          </a:prstGeom>
        </p:spPr>
      </p:pic>
      <p:sp>
        <p:nvSpPr>
          <p:cNvPr id="2" name="Title 1"/>
          <p:cNvSpPr>
            <a:spLocks noGrp="1"/>
          </p:cNvSpPr>
          <p:nvPr>
            <p:ph type="ctrTitle"/>
          </p:nvPr>
        </p:nvSpPr>
        <p:spPr>
          <a:xfrm>
            <a:off x="1104901" y="2292096"/>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9" y="4511786"/>
            <a:ext cx="10096501" cy="955565"/>
          </a:xfrm>
        </p:spPr>
        <p:txBody>
          <a:bodyPr>
            <a:normAutofit/>
          </a:bodyPr>
          <a:lstStyle>
            <a:lvl1pPr marL="0" indent="0" algn="l">
              <a:spcBef>
                <a:spcPts val="0"/>
              </a:spcBef>
              <a:buNone/>
              <a:defRPr sz="18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2/1/2019</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pic>
        <p:nvPicPr>
          <p:cNvPr id="10" name="Picture 6" descr="Image result for telkom university"/>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63718" y="204162"/>
            <a:ext cx="1514375" cy="15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1" y="1600200"/>
            <a:ext cx="3396996" cy="4572000"/>
          </a:xfrm>
        </p:spPr>
        <p:txBody>
          <a:bodyPr>
            <a:normAutofit/>
          </a:bodyPr>
          <a:lstStyle>
            <a:lvl1pPr marL="0" indent="0">
              <a:spcBef>
                <a:spcPts val="12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201"/>
            <a:ext cx="6430912" cy="4572001"/>
          </a:xfrm>
        </p:spPr>
        <p:txBody>
          <a:bodyPr tIns="1188720">
            <a:normAutofit/>
          </a:bodyPr>
          <a:lstStyle>
            <a:lvl1pPr marL="0" indent="0" algn="ctr">
              <a:buNone/>
              <a:defRPr sz="20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2/1/2019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2/1/2019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1"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2/1/2019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4"/>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dirty="0"/>
              <a:t>Click to edit Master title style</a:t>
            </a:r>
            <a:endParaRPr dirty="0"/>
          </a:p>
        </p:txBody>
      </p:sp>
      <p:sp>
        <p:nvSpPr>
          <p:cNvPr id="3" name="Content Placeholder 2"/>
          <p:cNvSpPr>
            <a:spLocks noGrp="1"/>
          </p:cNvSpPr>
          <p:nvPr>
            <p:ph idx="1"/>
          </p:nvPr>
        </p:nvSpPr>
        <p:spPr/>
        <p:txBody>
          <a:bodyPr>
            <a:normAutofit/>
          </a:bodyPr>
          <a:lstStyle>
            <a:lvl1pPr>
              <a:defRPr sz="2800">
                <a:latin typeface="Euphemia (Body)"/>
              </a:defRPr>
            </a:lvl1pPr>
            <a:lvl2pPr>
              <a:defRPr sz="2000">
                <a:latin typeface="Euphemia (Body)"/>
              </a:defRPr>
            </a:lvl2pPr>
            <a:lvl3pPr>
              <a:defRPr sz="1800">
                <a:latin typeface="Euphemia (Body)"/>
              </a:defRPr>
            </a:lvl3pPr>
            <a:lvl4pPr>
              <a:defRPr sz="1800">
                <a:latin typeface="Euphemia (Body)"/>
              </a:defRPr>
            </a:lvl4pPr>
            <a:lvl5pPr>
              <a:defRPr sz="1800">
                <a:latin typeface="Euphemia (Body)"/>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402B9795-92DC-40DC-A1CA-9A4B349D7824}" type="datetimeFigureOut">
              <a:rPr lang="en-US"/>
              <a:t>2/1/2019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7" name="Picture 6" descr="Image result for telkom university"/>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0382" y="100611"/>
            <a:ext cx="1315436" cy="1315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6"/>
            <a:ext cx="5734051" cy="2219691"/>
          </a:xfrm>
        </p:spPr>
        <p:txBody>
          <a:bodyPr anchor="ctr">
            <a:normAutofit/>
          </a:bodyPr>
          <a:lstStyle>
            <a:lvl1pPr algn="l">
              <a:defRPr sz="4400" cap="all" baseline="0"/>
            </a:lvl1pPr>
          </a:lstStyle>
          <a:p>
            <a:r>
              <a:rPr lang="en-US" dirty="0"/>
              <a:t>Click to edit Master title style</a:t>
            </a:r>
            <a:endParaRPr dirty="0"/>
          </a:p>
        </p:txBody>
      </p:sp>
      <p:sp>
        <p:nvSpPr>
          <p:cNvPr id="3" name="Subtitle 2"/>
          <p:cNvSpPr>
            <a:spLocks noGrp="1"/>
          </p:cNvSpPr>
          <p:nvPr>
            <p:ph type="subTitle" idx="1"/>
          </p:nvPr>
        </p:nvSpPr>
        <p:spPr>
          <a:xfrm>
            <a:off x="1104900" y="4511786"/>
            <a:ext cx="5734051" cy="955565"/>
          </a:xfrm>
        </p:spPr>
        <p:txBody>
          <a:bodyPr>
            <a:normAutofit/>
          </a:bodyPr>
          <a:lstStyle>
            <a:lvl1pPr marL="0" indent="0" algn="l">
              <a:spcBef>
                <a:spcPts val="0"/>
              </a:spcBef>
              <a:buNone/>
              <a:defRPr sz="18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5"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nvGrpSpPr>
          <p:cNvPr id="14" name="Group 13"/>
          <p:cNvGrpSpPr/>
          <p:nvPr/>
        </p:nvGrpSpPr>
        <p:grpSpPr>
          <a:xfrm>
            <a:off x="0" y="1143002"/>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1" y="0"/>
            <a:ext cx="1747524" cy="2292094"/>
          </a:xfrm>
          <a:prstGeom prst="rect">
            <a:avLst/>
          </a:prstGeom>
        </p:spPr>
      </p:pic>
      <p:grpSp>
        <p:nvGrpSpPr>
          <p:cNvPr id="13" name="Group 12"/>
          <p:cNvGrpSpPr/>
          <p:nvPr/>
        </p:nvGrpSpPr>
        <p:grpSpPr>
          <a:xfrm rot="10800000">
            <a:off x="0" y="5645512"/>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pic>
        <p:nvPicPr>
          <p:cNvPr id="19" name="Picture 6" descr="Image result for telkom university"/>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63718" y="204162"/>
            <a:ext cx="1514375" cy="15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2"/>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1" y="0"/>
            <a:ext cx="1783188" cy="2971806"/>
          </a:xfrm>
          <a:prstGeom prst="rect">
            <a:avLst/>
          </a:prstGeom>
        </p:spPr>
      </p:pic>
      <p:sp>
        <p:nvSpPr>
          <p:cNvPr id="2" name="Title 1"/>
          <p:cNvSpPr>
            <a:spLocks noGrp="1"/>
          </p:cNvSpPr>
          <p:nvPr>
            <p:ph type="title" hasCustomPrompt="1"/>
          </p:nvPr>
        </p:nvSpPr>
        <p:spPr>
          <a:xfrm>
            <a:off x="1104900" y="2971806"/>
            <a:ext cx="10071099" cy="1684150"/>
          </a:xfrm>
        </p:spPr>
        <p:txBody>
          <a:bodyPr anchor="ctr">
            <a:normAutofit/>
          </a:bodyPr>
          <a:lstStyle>
            <a:lvl1pPr>
              <a:defRPr sz="4800" cap="none" baseline="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104900" y="4655956"/>
            <a:ext cx="10071099" cy="509750"/>
          </a:xfrm>
        </p:spPr>
        <p:txBody>
          <a:bodyPr>
            <a:normAutofit/>
          </a:bodyPr>
          <a:lstStyle>
            <a:lvl1pPr marL="0" indent="0">
              <a:spcBef>
                <a:spcPts val="0"/>
              </a:spcBef>
              <a:buNone/>
              <a:defRPr sz="1600">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2/1/2019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16" name="Picture 6" descr="Image result for telkom university"/>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463718" y="204162"/>
            <a:ext cx="1514375" cy="15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1" y="1600202"/>
            <a:ext cx="4914900" cy="4571999"/>
          </a:xfrm>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1" y="1600202"/>
            <a:ext cx="4914900" cy="4571999"/>
          </a:xfrm>
        </p:spPr>
        <p:txBody>
          <a:bodyPr/>
          <a:lstStyle>
            <a:lvl5pPr>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2/1/2019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pic>
        <p:nvPicPr>
          <p:cNvPr id="9" name="Picture 8" descr="Image result for telkom university"/>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0382" y="100611"/>
            <a:ext cx="1315436" cy="1315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1" y="1600200"/>
            <a:ext cx="4919472" cy="823912"/>
          </a:xfrm>
        </p:spPr>
        <p:txBody>
          <a:bodyPr anchor="b"/>
          <a:lstStyle>
            <a:lvl1pPr marL="0" indent="0">
              <a:spcBef>
                <a:spcPts val="0"/>
              </a:spcBef>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66111" y="2424112"/>
            <a:ext cx="4919472" cy="3748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2/1/2019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pic>
        <p:nvPicPr>
          <p:cNvPr id="10" name="Picture 9" descr="Image result for telkom university"/>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0382" y="100611"/>
            <a:ext cx="1315436" cy="1315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2/1/2019</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pic>
        <p:nvPicPr>
          <p:cNvPr id="6" name="Picture 5" descr="Image result for telkom university"/>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0382" y="100611"/>
            <a:ext cx="1315436" cy="1315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2/1/2019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1" y="1600200"/>
            <a:ext cx="4384548" cy="4572000"/>
          </a:xfrm>
        </p:spPr>
        <p:txBody>
          <a:bodyPr>
            <a:normAutofit/>
          </a:bodyPr>
          <a:lstStyle>
            <a:lvl1pPr marL="0" indent="0">
              <a:spcBef>
                <a:spcPts val="12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3" name="Content Placeholder 2"/>
          <p:cNvSpPr>
            <a:spLocks noGrp="1"/>
          </p:cNvSpPr>
          <p:nvPr>
            <p:ph idx="1"/>
          </p:nvPr>
        </p:nvSpPr>
        <p:spPr>
          <a:xfrm>
            <a:off x="5641849" y="1600201"/>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2/1/2019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3"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901" y="6356353"/>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2/1/2019</a:t>
            </a:fld>
            <a:endParaRPr lang="en-US"/>
          </a:p>
        </p:txBody>
      </p:sp>
      <p:sp>
        <p:nvSpPr>
          <p:cNvPr id="5" name="Footer Placeholder 4"/>
          <p:cNvSpPr>
            <a:spLocks noGrp="1"/>
          </p:cNvSpPr>
          <p:nvPr>
            <p:ph type="ftr" sz="quarter" idx="3"/>
          </p:nvPr>
        </p:nvSpPr>
        <p:spPr>
          <a:xfrm>
            <a:off x="2934459" y="6356350"/>
            <a:ext cx="6323083"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3" y="6356353"/>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3"/>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377"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783" indent="-228594" algn="l" defTabSz="914377"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2971" indent="-228594" algn="l" defTabSz="914377"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160" indent="-228594" algn="l" defTabSz="914377"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349" indent="-228594" algn="l" defTabSz="914377"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5169" y="1985569"/>
            <a:ext cx="4776646" cy="3139321"/>
          </a:xfrm>
          <a:prstGeom prst="rect">
            <a:avLst/>
          </a:prstGeom>
          <a:noFill/>
        </p:spPr>
        <p:txBody>
          <a:bodyPr wrap="square" lIns="91440" tIns="45720" rIns="91440" bIns="45720">
            <a:spAutoFit/>
          </a:bodyPr>
          <a:lstStyle/>
          <a:p>
            <a:r>
              <a:rPr lang="en-US" sz="6600" b="1" dirty="0" err="1" smtClean="0">
                <a:ln w="13462">
                  <a:solidFill>
                    <a:schemeClr val="bg1"/>
                  </a:solidFill>
                  <a:prstDash val="solid"/>
                </a:ln>
                <a:solidFill>
                  <a:schemeClr val="tx2"/>
                </a:solidFill>
                <a:effectLst>
                  <a:outerShdw dist="38100" dir="2700000" algn="bl" rotWithShape="0">
                    <a:schemeClr val="accent5"/>
                  </a:outerShdw>
                </a:effectLst>
              </a:rPr>
              <a:t>Pemodelan</a:t>
            </a:r>
            <a:r>
              <a:rPr lang="en-US" sz="6600" b="1" dirty="0" smtClean="0">
                <a:ln w="13462">
                  <a:solidFill>
                    <a:schemeClr val="bg1"/>
                  </a:solidFill>
                  <a:prstDash val="solid"/>
                </a:ln>
                <a:solidFill>
                  <a:schemeClr val="tx2"/>
                </a:solidFill>
                <a:effectLst>
                  <a:outerShdw dist="38100" dir="2700000" algn="bl" rotWithShape="0">
                    <a:schemeClr val="accent5"/>
                  </a:outerShdw>
                </a:effectLst>
              </a:rPr>
              <a:t> Proses </a:t>
            </a:r>
            <a:r>
              <a:rPr lang="en-US" sz="6600" b="1" dirty="0" err="1" smtClean="0">
                <a:ln w="13462">
                  <a:solidFill>
                    <a:schemeClr val="bg1"/>
                  </a:solidFill>
                  <a:prstDash val="solid"/>
                </a:ln>
                <a:solidFill>
                  <a:schemeClr val="tx2"/>
                </a:solidFill>
                <a:effectLst>
                  <a:outerShdw dist="38100" dir="2700000" algn="bl" rotWithShape="0">
                    <a:schemeClr val="accent5"/>
                  </a:outerShdw>
                </a:effectLst>
              </a:rPr>
              <a:t>Bisnis</a:t>
            </a:r>
            <a:endParaRPr lang="en-US" sz="6600" b="1" dirty="0">
              <a:ln w="13462">
                <a:solidFill>
                  <a:schemeClr val="bg1"/>
                </a:solidFill>
                <a:prstDash val="solid"/>
              </a:ln>
              <a:solidFill>
                <a:schemeClr val="tx2"/>
              </a:solidFill>
              <a:effectLst>
                <a:outerShdw dist="38100" dir="2700000" algn="bl" rotWithShape="0">
                  <a:schemeClr val="accent5"/>
                </a:outerShdw>
              </a:effectLst>
            </a:endParaRPr>
          </a:p>
        </p:txBody>
      </p:sp>
      <p:pic>
        <p:nvPicPr>
          <p:cNvPr id="1030" name="Picture 6" descr="Image result for telkom universit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3718" y="204162"/>
            <a:ext cx="1514375" cy="15143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44946" y="5909720"/>
            <a:ext cx="11043276" cy="646331"/>
          </a:xfrm>
          <a:prstGeom prst="rect">
            <a:avLst/>
          </a:prstGeom>
          <a:noFill/>
        </p:spPr>
        <p:txBody>
          <a:bodyPr wrap="square" lIns="91440" tIns="45720" rIns="91440" bIns="45720">
            <a:spAutoFit/>
          </a:bodyPr>
          <a:lstStyle/>
          <a:p>
            <a:pPr algn="ctr"/>
            <a:r>
              <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Program </a:t>
            </a:r>
            <a:r>
              <a:rPr lang="en-US" sz="36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rPr>
              <a:t>Studi</a:t>
            </a:r>
            <a:r>
              <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D3 </a:t>
            </a:r>
            <a:r>
              <a:rPr lang="en-US"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Sistem</a:t>
            </a:r>
            <a:r>
              <a:rPr lang="en-US"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en-US"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Informasi</a:t>
            </a:r>
            <a:endPar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4" name="TextBox 3"/>
          <p:cNvSpPr txBox="1"/>
          <p:nvPr/>
        </p:nvSpPr>
        <p:spPr>
          <a:xfrm>
            <a:off x="355169" y="5286074"/>
            <a:ext cx="3731471" cy="369332"/>
          </a:xfrm>
          <a:prstGeom prst="rect">
            <a:avLst/>
          </a:prstGeom>
          <a:noFill/>
        </p:spPr>
        <p:txBody>
          <a:bodyPr wrap="none" rtlCol="0">
            <a:spAutoFit/>
          </a:bodyPr>
          <a:lstStyle/>
          <a:p>
            <a:r>
              <a:rPr lang="en-US" dirty="0" err="1" smtClean="0"/>
              <a:t>Oleh</a:t>
            </a:r>
            <a:r>
              <a:rPr lang="en-US" dirty="0" smtClean="0"/>
              <a:t>: Siska </a:t>
            </a:r>
            <a:r>
              <a:rPr lang="en-US" dirty="0" err="1" smtClean="0"/>
              <a:t>Komala</a:t>
            </a:r>
            <a:r>
              <a:rPr lang="en-US" dirty="0" smtClean="0"/>
              <a:t> Sari, S.T., M.T.</a:t>
            </a:r>
            <a:endParaRPr lang="en-US" dirty="0"/>
          </a:p>
        </p:txBody>
      </p:sp>
      <p:sp>
        <p:nvSpPr>
          <p:cNvPr id="5" name="TextBox 4"/>
          <p:cNvSpPr txBox="1"/>
          <p:nvPr/>
        </p:nvSpPr>
        <p:spPr>
          <a:xfrm>
            <a:off x="4190269" y="6556051"/>
            <a:ext cx="3752630" cy="276999"/>
          </a:xfrm>
          <a:prstGeom prst="rect">
            <a:avLst/>
          </a:prstGeom>
          <a:noFill/>
        </p:spPr>
        <p:txBody>
          <a:bodyPr wrap="none" rtlCol="0">
            <a:spAutoFit/>
          </a:bodyPr>
          <a:lstStyle/>
          <a:p>
            <a:r>
              <a:rPr lang="en-US" sz="1200" i="1" dirty="0" err="1" smtClean="0">
                <a:solidFill>
                  <a:srgbClr val="FF0000"/>
                </a:solidFill>
              </a:rPr>
              <a:t>Digunakan</a:t>
            </a:r>
            <a:r>
              <a:rPr lang="en-US" sz="1200" i="1" dirty="0" smtClean="0">
                <a:solidFill>
                  <a:srgbClr val="FF0000"/>
                </a:solidFill>
              </a:rPr>
              <a:t> </a:t>
            </a:r>
            <a:r>
              <a:rPr lang="en-US" sz="1200" i="1" dirty="0" err="1" smtClean="0">
                <a:solidFill>
                  <a:srgbClr val="FF0000"/>
                </a:solidFill>
              </a:rPr>
              <a:t>untuk</a:t>
            </a:r>
            <a:r>
              <a:rPr lang="en-US" sz="1200" i="1" dirty="0" smtClean="0">
                <a:solidFill>
                  <a:srgbClr val="FF0000"/>
                </a:solidFill>
              </a:rPr>
              <a:t> </a:t>
            </a:r>
            <a:r>
              <a:rPr lang="en-US" sz="1200" i="1" dirty="0" err="1" smtClean="0">
                <a:solidFill>
                  <a:srgbClr val="FF0000"/>
                </a:solidFill>
              </a:rPr>
              <a:t>lingkungan</a:t>
            </a:r>
            <a:r>
              <a:rPr lang="en-US" sz="1200" i="1" dirty="0" smtClean="0">
                <a:solidFill>
                  <a:srgbClr val="FF0000"/>
                </a:solidFill>
              </a:rPr>
              <a:t> </a:t>
            </a:r>
            <a:r>
              <a:rPr lang="en-US" sz="1200" i="1" dirty="0" err="1" smtClean="0">
                <a:solidFill>
                  <a:srgbClr val="FF0000"/>
                </a:solidFill>
              </a:rPr>
              <a:t>Fakultas</a:t>
            </a:r>
            <a:r>
              <a:rPr lang="en-US" sz="1200" i="1" dirty="0" smtClean="0">
                <a:solidFill>
                  <a:srgbClr val="FF0000"/>
                </a:solidFill>
              </a:rPr>
              <a:t> </a:t>
            </a:r>
            <a:r>
              <a:rPr lang="en-US" sz="1200" i="1" dirty="0" err="1" smtClean="0">
                <a:solidFill>
                  <a:srgbClr val="FF0000"/>
                </a:solidFill>
              </a:rPr>
              <a:t>Ilmu</a:t>
            </a:r>
            <a:r>
              <a:rPr lang="en-US" sz="1200" i="1" dirty="0" smtClean="0">
                <a:solidFill>
                  <a:srgbClr val="FF0000"/>
                </a:solidFill>
              </a:rPr>
              <a:t> </a:t>
            </a:r>
            <a:r>
              <a:rPr lang="en-US" sz="1200" i="1" dirty="0" err="1" smtClean="0">
                <a:solidFill>
                  <a:srgbClr val="FF0000"/>
                </a:solidFill>
              </a:rPr>
              <a:t>Terapan</a:t>
            </a:r>
            <a:endParaRPr lang="en-US" sz="1200" i="1" dirty="0">
              <a:solidFill>
                <a:srgbClr val="FF0000"/>
              </a:solidFill>
            </a:endParaRPr>
          </a:p>
        </p:txBody>
      </p:sp>
      <p:pic>
        <p:nvPicPr>
          <p:cNvPr id="10" name="Picture 9"/>
          <p:cNvPicPr>
            <a:picLocks noChangeAspect="1"/>
          </p:cNvPicPr>
          <p:nvPr/>
        </p:nvPicPr>
        <p:blipFill>
          <a:blip r:embed="rId4"/>
          <a:stretch>
            <a:fillRect/>
          </a:stretch>
        </p:blipFill>
        <p:spPr>
          <a:xfrm>
            <a:off x="5438775" y="1374990"/>
            <a:ext cx="6753225" cy="4095750"/>
          </a:xfrm>
          <a:prstGeom prst="rect">
            <a:avLst/>
          </a:prstGeo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it-IT" altLang="en-US" dirty="0" smtClean="0"/>
              <a:t>Proses Manajemen (</a:t>
            </a:r>
            <a:r>
              <a:rPr lang="it-IT" altLang="en-US" i="1" dirty="0" smtClean="0"/>
              <a:t>Management Process)</a:t>
            </a:r>
          </a:p>
        </p:txBody>
      </p:sp>
      <p:sp>
        <p:nvSpPr>
          <p:cNvPr id="29699" name="Rectangle 3"/>
          <p:cNvSpPr>
            <a:spLocks noGrp="1" noChangeArrowheads="1"/>
          </p:cNvSpPr>
          <p:nvPr>
            <p:ph type="body" idx="1"/>
          </p:nvPr>
        </p:nvSpPr>
        <p:spPr/>
        <p:txBody>
          <a:bodyPr>
            <a:normAutofit lnSpcReduction="10000"/>
          </a:bodyPr>
          <a:lstStyle/>
          <a:p>
            <a:pPr>
              <a:lnSpc>
                <a:spcPct val="90000"/>
              </a:lnSpc>
            </a:pPr>
            <a:r>
              <a:rPr lang="eu-ES" altLang="en-US" dirty="0" smtClean="0">
                <a:latin typeface="+mn-lt"/>
              </a:rPr>
              <a:t>Proses manajemen digunakan untuk mengukur, memonitor, dan mengendalikan aktivitas Bisnis.</a:t>
            </a:r>
          </a:p>
          <a:p>
            <a:pPr>
              <a:lnSpc>
                <a:spcPct val="90000"/>
              </a:lnSpc>
            </a:pPr>
            <a:r>
              <a:rPr lang="eu-ES" altLang="en-US" dirty="0" smtClean="0">
                <a:latin typeface="+mn-lt"/>
              </a:rPr>
              <a:t>Proses Manajemen memastikan bahwa proses utama dan proses pendukung sesuai dengan tujuan operasional, keuangan, peraturan organisasi dan hukum.  </a:t>
            </a:r>
          </a:p>
          <a:p>
            <a:pPr>
              <a:lnSpc>
                <a:spcPct val="90000"/>
              </a:lnSpc>
            </a:pPr>
            <a:r>
              <a:rPr lang="eu-ES" altLang="en-US" dirty="0" smtClean="0">
                <a:latin typeface="+mn-lt"/>
              </a:rPr>
              <a:t>Contoh Proses Manajemen: Manajemen Penjaminan Mutu organisasi, Manajemen Audit Internal</a:t>
            </a:r>
          </a:p>
          <a:p>
            <a:pPr>
              <a:lnSpc>
                <a:spcPct val="90000"/>
              </a:lnSpc>
            </a:pPr>
            <a:r>
              <a:rPr lang="eu-ES" altLang="en-US" dirty="0" smtClean="0">
                <a:latin typeface="+mn-lt"/>
              </a:rPr>
              <a:t>Proses manajemen tidak secara langsung menambahkan nilai kepada pelanggan, namun penting supaya dapat memastikan organisasi beroperasi secara efektif dan efisien.</a:t>
            </a:r>
            <a:endParaRPr lang="it-IT" altLang="en-US" dirty="0" smtClean="0">
              <a:latin typeface="+mn-lt"/>
            </a:endParaRPr>
          </a:p>
        </p:txBody>
      </p:sp>
    </p:spTree>
    <p:extLst>
      <p:ext uri="{BB962C8B-B14F-4D97-AF65-F5344CB8AC3E}">
        <p14:creationId xmlns:p14="http://schemas.microsoft.com/office/powerpoint/2010/main" val="2112695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it-IT" altLang="en-US" dirty="0" smtClean="0"/>
              <a:t>Jenis-Jenis Aktivitas</a:t>
            </a:r>
          </a:p>
        </p:txBody>
      </p:sp>
      <p:sp>
        <p:nvSpPr>
          <p:cNvPr id="30723" name="Rectangle 3"/>
          <p:cNvSpPr>
            <a:spLocks noGrp="1" noChangeArrowheads="1"/>
          </p:cNvSpPr>
          <p:nvPr>
            <p:ph type="body" idx="1"/>
          </p:nvPr>
        </p:nvSpPr>
        <p:spPr/>
        <p:txBody>
          <a:bodyPr/>
          <a:lstStyle/>
          <a:p>
            <a:r>
              <a:rPr lang="it-IT" altLang="en-US" i="1" dirty="0" smtClean="0">
                <a:latin typeface="+mn-lt"/>
              </a:rPr>
              <a:t>Value Added activities</a:t>
            </a:r>
          </a:p>
          <a:p>
            <a:r>
              <a:rPr lang="it-IT" altLang="en-US" i="1" dirty="0" smtClean="0">
                <a:latin typeface="+mn-lt"/>
              </a:rPr>
              <a:t>Handoff activities</a:t>
            </a:r>
          </a:p>
          <a:p>
            <a:r>
              <a:rPr lang="it-IT" altLang="en-US" i="1" dirty="0" smtClean="0">
                <a:latin typeface="+mn-lt"/>
              </a:rPr>
              <a:t>Controls and Control Activities</a:t>
            </a:r>
          </a:p>
        </p:txBody>
      </p:sp>
    </p:spTree>
    <p:extLst>
      <p:ext uri="{BB962C8B-B14F-4D97-AF65-F5344CB8AC3E}">
        <p14:creationId xmlns:p14="http://schemas.microsoft.com/office/powerpoint/2010/main" val="4086137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u-ES" altLang="en-US" i="1" dirty="0" smtClean="0"/>
              <a:t>Value Added Activities</a:t>
            </a:r>
            <a:endParaRPr lang="it-IT" altLang="en-US" i="1" dirty="0" smtClean="0"/>
          </a:p>
        </p:txBody>
      </p:sp>
      <p:sp>
        <p:nvSpPr>
          <p:cNvPr id="31747" name="Rectangle 3"/>
          <p:cNvSpPr>
            <a:spLocks noGrp="1" noChangeArrowheads="1"/>
          </p:cNvSpPr>
          <p:nvPr>
            <p:ph type="body" idx="1"/>
          </p:nvPr>
        </p:nvSpPr>
        <p:spPr/>
        <p:txBody>
          <a:bodyPr>
            <a:normAutofit fontScale="92500"/>
          </a:bodyPr>
          <a:lstStyle/>
          <a:p>
            <a:r>
              <a:rPr lang="it-IT" altLang="en-US" dirty="0" smtClean="0">
                <a:latin typeface="+mn-lt"/>
              </a:rPr>
              <a:t>Value adding activities adalah aktivitas-aktivitas yang berkontribusi langsung ke output dari proses dengan cara yang positif.  </a:t>
            </a:r>
          </a:p>
          <a:p>
            <a:r>
              <a:rPr lang="it-IT" altLang="en-US" dirty="0" smtClean="0">
                <a:latin typeface="+mn-lt"/>
              </a:rPr>
              <a:t>contoh, </a:t>
            </a:r>
            <a:r>
              <a:rPr lang="it-IT" altLang="en-US" b="1" dirty="0" smtClean="0">
                <a:latin typeface="+mn-lt"/>
              </a:rPr>
              <a:t>Menghubungi pelanggan</a:t>
            </a:r>
            <a:r>
              <a:rPr lang="it-IT" altLang="en-US" dirty="0" smtClean="0">
                <a:latin typeface="+mn-lt"/>
              </a:rPr>
              <a:t> beberapa hari setelah menservis mobil untuk memastikan apakah pelanggan puas, akan menambah nilai kepada proses </a:t>
            </a:r>
            <a:r>
              <a:rPr lang="it-IT" altLang="en-US" b="1" dirty="0" smtClean="0">
                <a:latin typeface="+mn-lt"/>
              </a:rPr>
              <a:t>servis kendaraan</a:t>
            </a:r>
            <a:r>
              <a:rPr lang="it-IT" altLang="en-US" dirty="0">
                <a:latin typeface="+mn-lt"/>
              </a:rPr>
              <a:t> </a:t>
            </a:r>
            <a:r>
              <a:rPr lang="it-IT" altLang="en-US" dirty="0" smtClean="0">
                <a:latin typeface="+mn-lt"/>
              </a:rPr>
              <a:t>dalam dua hal: mengukur kepuasan pelanggan dan meningkatkan image perusahan sebagai penyedia servis yang </a:t>
            </a:r>
            <a:r>
              <a:rPr lang="it-IT" altLang="en-US" i="1" dirty="0" smtClean="0">
                <a:latin typeface="+mn-lt"/>
              </a:rPr>
              <a:t>caring </a:t>
            </a:r>
            <a:r>
              <a:rPr lang="it-IT" altLang="en-US" dirty="0" smtClean="0">
                <a:latin typeface="+mn-lt"/>
              </a:rPr>
              <a:t>dan </a:t>
            </a:r>
            <a:r>
              <a:rPr lang="it-IT" altLang="en-US" i="1" dirty="0" smtClean="0">
                <a:latin typeface="+mn-lt"/>
              </a:rPr>
              <a:t>concern</a:t>
            </a:r>
          </a:p>
          <a:p>
            <a:r>
              <a:rPr lang="it-IT" altLang="en-US" dirty="0" smtClean="0">
                <a:latin typeface="+mn-lt"/>
              </a:rPr>
              <a:t>Contoh lainnya: mengirimkan sms pemberitahuan kepada orang tua mahasiswa mengenai status registrasi/tingkat kehadiran/LKS mahasiswa </a:t>
            </a:r>
          </a:p>
        </p:txBody>
      </p:sp>
    </p:spTree>
    <p:extLst>
      <p:ext uri="{BB962C8B-B14F-4D97-AF65-F5344CB8AC3E}">
        <p14:creationId xmlns:p14="http://schemas.microsoft.com/office/powerpoint/2010/main" val="4230841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it-IT" altLang="en-US" i="1" dirty="0" smtClean="0"/>
              <a:t>Handoff activities</a:t>
            </a:r>
          </a:p>
        </p:txBody>
      </p:sp>
      <p:sp>
        <p:nvSpPr>
          <p:cNvPr id="32771" name="Rectangle 3"/>
          <p:cNvSpPr>
            <a:spLocks noGrp="1" noChangeArrowheads="1"/>
          </p:cNvSpPr>
          <p:nvPr>
            <p:ph type="body" idx="1"/>
          </p:nvPr>
        </p:nvSpPr>
        <p:spPr/>
        <p:txBody>
          <a:bodyPr/>
          <a:lstStyle/>
          <a:p>
            <a:r>
              <a:rPr lang="it-IT" altLang="en-US" i="1" dirty="0" smtClean="0">
                <a:latin typeface="+mn-lt"/>
              </a:rPr>
              <a:t>Handoff activities </a:t>
            </a:r>
            <a:r>
              <a:rPr lang="it-IT" altLang="en-US" b="1" i="1" dirty="0" smtClean="0">
                <a:latin typeface="+mn-lt"/>
              </a:rPr>
              <a:t>meneruskan</a:t>
            </a:r>
            <a:r>
              <a:rPr lang="it-IT" altLang="en-US" b="1" dirty="0" smtClean="0">
                <a:latin typeface="+mn-lt"/>
              </a:rPr>
              <a:t> kontrol proses kepada departemen atau organisasi lain</a:t>
            </a:r>
            <a:endParaRPr lang="it-IT" altLang="en-US" dirty="0" smtClean="0">
              <a:latin typeface="+mn-lt"/>
            </a:endParaRPr>
          </a:p>
          <a:p>
            <a:r>
              <a:rPr lang="it-IT" altLang="en-US" dirty="0" smtClean="0">
                <a:latin typeface="+mn-lt"/>
              </a:rPr>
              <a:t>Mentransfer pelanggan ke departemen lain setelah menentukan grup yang sesuai untuk menyelesaikan masalah mereka adalah salah satu contoh dari </a:t>
            </a:r>
            <a:r>
              <a:rPr lang="it-IT" altLang="en-US" i="1" dirty="0" smtClean="0">
                <a:latin typeface="+mn-lt"/>
              </a:rPr>
              <a:t>handoff activity</a:t>
            </a:r>
            <a:r>
              <a:rPr lang="it-IT" altLang="en-US" dirty="0" smtClean="0">
                <a:latin typeface="+mn-lt"/>
              </a:rPr>
              <a:t>.</a:t>
            </a:r>
          </a:p>
          <a:p>
            <a:r>
              <a:rPr lang="it-IT" altLang="en-US" dirty="0" smtClean="0">
                <a:latin typeface="+mn-lt"/>
              </a:rPr>
              <a:t>Meneruskan kasus </a:t>
            </a:r>
          </a:p>
        </p:txBody>
      </p:sp>
    </p:spTree>
    <p:extLst>
      <p:ext uri="{BB962C8B-B14F-4D97-AF65-F5344CB8AC3E}">
        <p14:creationId xmlns:p14="http://schemas.microsoft.com/office/powerpoint/2010/main" val="48878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it-IT" altLang="en-US" i="1" dirty="0" smtClean="0"/>
              <a:t>Control Activities</a:t>
            </a:r>
          </a:p>
        </p:txBody>
      </p:sp>
      <p:sp>
        <p:nvSpPr>
          <p:cNvPr id="33795" name="Rectangle 3"/>
          <p:cNvSpPr>
            <a:spLocks noGrp="1" noChangeArrowheads="1"/>
          </p:cNvSpPr>
          <p:nvPr>
            <p:ph type="body" idx="1"/>
          </p:nvPr>
        </p:nvSpPr>
        <p:spPr/>
        <p:txBody>
          <a:bodyPr>
            <a:normAutofit lnSpcReduction="10000"/>
          </a:bodyPr>
          <a:lstStyle/>
          <a:p>
            <a:r>
              <a:rPr lang="it-IT" altLang="en-US" i="1" dirty="0" smtClean="0">
                <a:latin typeface="+mn-lt"/>
              </a:rPr>
              <a:t>Control activities</a:t>
            </a:r>
            <a:r>
              <a:rPr lang="it-IT" altLang="en-US" dirty="0" smtClean="0">
                <a:latin typeface="+mn-lt"/>
              </a:rPr>
              <a:t> menjamin bahwa semua proses berlangsung didalam batasan toleransi yang dapat diterima.</a:t>
            </a:r>
          </a:p>
          <a:p>
            <a:r>
              <a:rPr lang="it-IT" altLang="en-US" i="1" dirty="0" smtClean="0">
                <a:latin typeface="+mn-lt"/>
              </a:rPr>
              <a:t>Controls </a:t>
            </a:r>
            <a:r>
              <a:rPr lang="it-IT" altLang="en-US" dirty="0" smtClean="0">
                <a:latin typeface="+mn-lt"/>
              </a:rPr>
              <a:t>membantu memastikan seluruh proses mencapai tujuan yang diinginkan dan mengikuti standar, hukum atau peraturan-peraturan yang terkait.  </a:t>
            </a:r>
          </a:p>
          <a:p>
            <a:r>
              <a:rPr lang="it-IT" altLang="en-US" dirty="0" smtClean="0">
                <a:latin typeface="+mn-lt"/>
              </a:rPr>
              <a:t>Controls mengidentifikasi exceptions dan dapat memicu exception processes.  </a:t>
            </a:r>
          </a:p>
          <a:p>
            <a:r>
              <a:rPr lang="it-IT" altLang="en-US" dirty="0" smtClean="0">
                <a:latin typeface="+mn-lt"/>
              </a:rPr>
              <a:t>Controls dapat mengidentifikasi kondisi-kondisi yag berbahaya sehingga dapat segera melakukan intervensi</a:t>
            </a:r>
          </a:p>
          <a:p>
            <a:r>
              <a:rPr lang="it-IT" altLang="en-US" dirty="0" smtClean="0">
                <a:latin typeface="+mn-lt"/>
              </a:rPr>
              <a:t>Contoh aktivitas kontrol: Audit Internal, </a:t>
            </a:r>
          </a:p>
        </p:txBody>
      </p:sp>
    </p:spTree>
    <p:extLst>
      <p:ext uri="{BB962C8B-B14F-4D97-AF65-F5344CB8AC3E}">
        <p14:creationId xmlns:p14="http://schemas.microsoft.com/office/powerpoint/2010/main" val="2962708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Latihan</a:t>
            </a:r>
            <a:r>
              <a:rPr lang="en-US" dirty="0" smtClean="0"/>
              <a:t> </a:t>
            </a:r>
            <a:r>
              <a:rPr lang="en-US" dirty="0" err="1" smtClean="0"/>
              <a:t>Identifikasi</a:t>
            </a:r>
            <a:r>
              <a:rPr lang="en-US" dirty="0" smtClean="0"/>
              <a:t> Proses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err="1" smtClean="0"/>
              <a:t>Lakukan</a:t>
            </a:r>
            <a:r>
              <a:rPr lang="en-US" dirty="0" smtClean="0"/>
              <a:t> </a:t>
            </a:r>
            <a:r>
              <a:rPr lang="en-US" dirty="0" err="1" smtClean="0"/>
              <a:t>identifikasi</a:t>
            </a:r>
            <a:r>
              <a:rPr lang="en-US" dirty="0" smtClean="0"/>
              <a:t> Proses </a:t>
            </a:r>
            <a:r>
              <a:rPr lang="en-US" dirty="0" err="1" smtClean="0"/>
              <a:t>Utama</a:t>
            </a:r>
            <a:r>
              <a:rPr lang="en-US" dirty="0" smtClean="0"/>
              <a:t>, </a:t>
            </a:r>
            <a:r>
              <a:rPr lang="en-US" dirty="0" err="1" smtClean="0"/>
              <a:t>pendukung</a:t>
            </a:r>
            <a:r>
              <a:rPr lang="en-US" dirty="0" smtClean="0"/>
              <a:t> </a:t>
            </a:r>
            <a:r>
              <a:rPr lang="en-US" dirty="0" err="1" smtClean="0"/>
              <a:t>dan</a:t>
            </a:r>
            <a:r>
              <a:rPr lang="en-US" dirty="0" smtClean="0"/>
              <a:t> </a:t>
            </a:r>
            <a:r>
              <a:rPr lang="en-US" dirty="0" err="1" smtClean="0"/>
              <a:t>manajemen</a:t>
            </a:r>
            <a:r>
              <a:rPr lang="en-US" dirty="0" smtClean="0"/>
              <a:t> </a:t>
            </a:r>
            <a:r>
              <a:rPr lang="en-US" dirty="0" err="1" smtClean="0"/>
              <a:t>untuk</a:t>
            </a:r>
            <a:r>
              <a:rPr lang="en-US" dirty="0" smtClean="0"/>
              <a:t> </a:t>
            </a:r>
            <a:r>
              <a:rPr lang="en-US" dirty="0" err="1" smtClean="0"/>
              <a:t>Studi</a:t>
            </a:r>
            <a:r>
              <a:rPr lang="en-US" dirty="0" smtClean="0"/>
              <a:t> </a:t>
            </a:r>
            <a:r>
              <a:rPr lang="en-US" dirty="0" err="1" smtClean="0"/>
              <a:t>Kasus</a:t>
            </a:r>
            <a:r>
              <a:rPr lang="en-US" dirty="0" smtClean="0"/>
              <a:t> </a:t>
            </a:r>
            <a:r>
              <a:rPr lang="en-US" dirty="0" err="1" smtClean="0"/>
              <a:t>Perpustakaan</a:t>
            </a:r>
            <a:r>
              <a:rPr lang="en-US" dirty="0" smtClean="0"/>
              <a:t> Telkom University</a:t>
            </a:r>
            <a:endParaRPr lang="en-US" b="1" dirty="0"/>
          </a:p>
          <a:p>
            <a:pPr marL="514350" indent="-514350">
              <a:buFont typeface="+mj-lt"/>
              <a:buAutoNum type="arabicPeriod"/>
            </a:pPr>
            <a:r>
              <a:rPr lang="en-US" dirty="0" err="1" smtClean="0"/>
              <a:t>Identifikasi</a:t>
            </a:r>
            <a:r>
              <a:rPr lang="en-US" dirty="0" smtClean="0"/>
              <a:t> pula </a:t>
            </a:r>
            <a:r>
              <a:rPr lang="en-US" dirty="0" err="1" smtClean="0"/>
              <a:t>Aktivitas</a:t>
            </a:r>
            <a:r>
              <a:rPr lang="en-US" dirty="0" smtClean="0"/>
              <a:t> yang </a:t>
            </a:r>
            <a:r>
              <a:rPr lang="en-US" dirty="0" err="1" smtClean="0"/>
              <a:t>masuk</a:t>
            </a:r>
            <a:r>
              <a:rPr lang="en-US" dirty="0" smtClean="0"/>
              <a:t> </a:t>
            </a:r>
            <a:r>
              <a:rPr lang="en-US" dirty="0" err="1" smtClean="0"/>
              <a:t>ke</a:t>
            </a:r>
            <a:r>
              <a:rPr lang="en-US" dirty="0" smtClean="0"/>
              <a:t> </a:t>
            </a:r>
            <a:r>
              <a:rPr lang="en-US" dirty="0" err="1" smtClean="0"/>
              <a:t>dalam</a:t>
            </a:r>
            <a:r>
              <a:rPr lang="en-US" dirty="0" smtClean="0"/>
              <a:t> </a:t>
            </a:r>
            <a:r>
              <a:rPr lang="en-US" dirty="0" err="1" smtClean="0"/>
              <a:t>aktivitas</a:t>
            </a:r>
            <a:r>
              <a:rPr lang="en-US" dirty="0" smtClean="0"/>
              <a:t> </a:t>
            </a:r>
            <a:r>
              <a:rPr lang="en-US" i="1" dirty="0" smtClean="0"/>
              <a:t>Value added, Hand off </a:t>
            </a:r>
            <a:r>
              <a:rPr lang="en-US" dirty="0" err="1" smtClean="0"/>
              <a:t>dan</a:t>
            </a:r>
            <a:r>
              <a:rPr lang="en-US" dirty="0" smtClean="0"/>
              <a:t> </a:t>
            </a:r>
            <a:r>
              <a:rPr lang="en-US" dirty="0" err="1" smtClean="0"/>
              <a:t>aktivitas</a:t>
            </a:r>
            <a:r>
              <a:rPr lang="en-US" dirty="0" smtClean="0"/>
              <a:t> </a:t>
            </a:r>
            <a:r>
              <a:rPr lang="en-US" i="1" smtClean="0"/>
              <a:t>Controlnya</a:t>
            </a:r>
            <a:endParaRPr lang="en-US" dirty="0" smtClean="0"/>
          </a:p>
        </p:txBody>
      </p:sp>
    </p:spTree>
    <p:extLst>
      <p:ext uri="{BB962C8B-B14F-4D97-AF65-F5344CB8AC3E}">
        <p14:creationId xmlns:p14="http://schemas.microsoft.com/office/powerpoint/2010/main" val="13857405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err="1"/>
              <a:t>Lampathaki</a:t>
            </a:r>
            <a:r>
              <a:rPr lang="en-US" dirty="0"/>
              <a:t> F., et.al, Business </a:t>
            </a:r>
            <a:r>
              <a:rPr lang="en-US" dirty="0" smtClean="0"/>
              <a:t>Process Reengineering, National Technical University </a:t>
            </a:r>
            <a:r>
              <a:rPr lang="en-US" dirty="0"/>
              <a:t>of Athens, </a:t>
            </a:r>
            <a:r>
              <a:rPr lang="en-US" dirty="0" smtClean="0"/>
              <a:t>2013</a:t>
            </a:r>
          </a:p>
          <a:p>
            <a:r>
              <a:rPr lang="en-US" dirty="0" smtClean="0"/>
              <a:t>Marlon </a:t>
            </a:r>
            <a:r>
              <a:rPr lang="en-US" dirty="0"/>
              <a:t>Dumas, Marcello La Rosa, Jan </a:t>
            </a:r>
            <a:r>
              <a:rPr lang="en-US" dirty="0" err="1"/>
              <a:t>Mendling</a:t>
            </a:r>
            <a:r>
              <a:rPr lang="en-US" dirty="0"/>
              <a:t>, </a:t>
            </a:r>
            <a:r>
              <a:rPr lang="en-US" dirty="0" err="1"/>
              <a:t>Hajo</a:t>
            </a:r>
            <a:r>
              <a:rPr lang="en-US" dirty="0"/>
              <a:t> A. </a:t>
            </a:r>
            <a:r>
              <a:rPr lang="en-US" dirty="0" err="1"/>
              <a:t>Reijers</a:t>
            </a:r>
            <a:r>
              <a:rPr lang="en-US" dirty="0"/>
              <a:t>, Fundamentals of Business Process Management, Springer </a:t>
            </a:r>
            <a:r>
              <a:rPr lang="en-US" dirty="0" err="1"/>
              <a:t>Verlag</a:t>
            </a:r>
            <a:r>
              <a:rPr lang="en-US" dirty="0"/>
              <a:t>, 2013</a:t>
            </a:r>
          </a:p>
        </p:txBody>
      </p:sp>
    </p:spTree>
    <p:extLst>
      <p:ext uri="{BB962C8B-B14F-4D97-AF65-F5344CB8AC3E}">
        <p14:creationId xmlns:p14="http://schemas.microsoft.com/office/powerpoint/2010/main" val="818264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hatur Nuh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5096" y="1292317"/>
            <a:ext cx="5579001" cy="433262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617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err="1" smtClean="0"/>
              <a:t>Definisi</a:t>
            </a:r>
            <a:r>
              <a:rPr lang="en-US" dirty="0" smtClean="0"/>
              <a:t> Proses </a:t>
            </a:r>
            <a:r>
              <a:rPr lang="en-US" dirty="0" err="1" smtClean="0"/>
              <a:t>Bisnis</a:t>
            </a:r>
            <a:r>
              <a:rPr lang="en-US" dirty="0" smtClean="0"/>
              <a:t>            </a:t>
            </a:r>
            <a:r>
              <a:rPr lang="en-US" sz="3600" i="1" dirty="0" smtClean="0"/>
              <a:t>(</a:t>
            </a:r>
            <a:r>
              <a:rPr lang="en-US" sz="3600" i="1" dirty="0" err="1" smtClean="0"/>
              <a:t>Pemantapan</a:t>
            </a:r>
            <a:r>
              <a:rPr lang="en-US" sz="3600" i="1" dirty="0" smtClean="0"/>
              <a:t>)</a:t>
            </a:r>
            <a:endParaRPr lang="en-US" sz="3600" dirty="0"/>
          </a:p>
        </p:txBody>
      </p:sp>
      <p:sp>
        <p:nvSpPr>
          <p:cNvPr id="3" name="Content Placeholder 2"/>
          <p:cNvSpPr>
            <a:spLocks noGrp="1"/>
          </p:cNvSpPr>
          <p:nvPr>
            <p:ph idx="1"/>
          </p:nvPr>
        </p:nvSpPr>
        <p:spPr>
          <a:xfrm>
            <a:off x="1027183" y="1587137"/>
            <a:ext cx="10058400" cy="2423160"/>
          </a:xfrm>
        </p:spPr>
        <p:txBody>
          <a:bodyPr>
            <a:normAutofit fontScale="77500" lnSpcReduction="20000"/>
          </a:bodyPr>
          <a:lstStyle/>
          <a:p>
            <a:r>
              <a:rPr lang="eu-ES" altLang="en-US" dirty="0">
                <a:latin typeface="+mn-lt"/>
              </a:rPr>
              <a:t>Serangkaian tugas yang dilakukan untuk mengubah input menjadi output yang bernilai kepada pelanggan.</a:t>
            </a:r>
          </a:p>
          <a:p>
            <a:r>
              <a:rPr lang="eu-ES" altLang="en-US" dirty="0" smtClean="0">
                <a:latin typeface="+mn-lt"/>
              </a:rPr>
              <a:t>Proses berakhir ketika tujuannya tercapai- </a:t>
            </a:r>
            <a:r>
              <a:rPr lang="eu-ES" altLang="en-US" i="1" dirty="0">
                <a:solidFill>
                  <a:srgbClr val="FF0000"/>
                </a:solidFill>
                <a:latin typeface="+mn-lt"/>
              </a:rPr>
              <a:t>if it has no objective, it’s not a process</a:t>
            </a:r>
          </a:p>
          <a:p>
            <a:r>
              <a:rPr lang="eu-ES" altLang="en-US" dirty="0" smtClean="0">
                <a:latin typeface="+mn-lt"/>
              </a:rPr>
              <a:t>Suatu proses bisnis memiliki sebuah </a:t>
            </a:r>
            <a:r>
              <a:rPr lang="eu-ES" altLang="en-US" i="1" dirty="0" smtClean="0">
                <a:latin typeface="+mn-lt"/>
              </a:rPr>
              <a:t>janji </a:t>
            </a:r>
            <a:r>
              <a:rPr lang="eu-ES" altLang="en-US" dirty="0" smtClean="0">
                <a:latin typeface="+mn-lt"/>
              </a:rPr>
              <a:t>dan syarat. ‘janji’ tersebut dapat dinyatakan secara eksplisit (</a:t>
            </a:r>
            <a:r>
              <a:rPr lang="eu-ES" altLang="en-US" i="1" dirty="0" smtClean="0">
                <a:latin typeface="+mn-lt"/>
              </a:rPr>
              <a:t>kami akan mengirimkan pesanan anda maksimum 3 hari setelah pesanan anda terkonfirmasi</a:t>
            </a:r>
            <a:r>
              <a:rPr lang="eu-ES" altLang="en-US" dirty="0" smtClean="0">
                <a:latin typeface="+mn-lt"/>
              </a:rPr>
              <a:t>) atau implisit.</a:t>
            </a:r>
            <a:r>
              <a:rPr lang="eu-ES" altLang="en-US" sz="4000" dirty="0" smtClean="0">
                <a:latin typeface="+mn-lt"/>
              </a:rPr>
              <a:t> </a:t>
            </a:r>
            <a:endParaRPr lang="eu-ES" altLang="en-US" sz="4000" dirty="0">
              <a:latin typeface="+mn-lt"/>
            </a:endParaRPr>
          </a:p>
          <a:p>
            <a:endParaRPr lang="en-US" dirty="0">
              <a:latin typeface="+mn-l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6296" y="4010297"/>
            <a:ext cx="7075488"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2456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Karakteristik</a:t>
            </a:r>
            <a:r>
              <a:rPr lang="en-US" dirty="0" smtClean="0"/>
              <a:t> Proses </a:t>
            </a:r>
            <a:r>
              <a:rPr lang="en-US" dirty="0" err="1" smtClean="0"/>
              <a:t>Bisnis</a:t>
            </a:r>
            <a:endParaRPr lang="en-US" dirty="0"/>
          </a:p>
        </p:txBody>
      </p:sp>
      <p:sp>
        <p:nvSpPr>
          <p:cNvPr id="3" name="Content Placeholder 2"/>
          <p:cNvSpPr>
            <a:spLocks noGrp="1"/>
          </p:cNvSpPr>
          <p:nvPr>
            <p:ph idx="1"/>
          </p:nvPr>
        </p:nvSpPr>
        <p:spPr/>
        <p:txBody>
          <a:bodyPr>
            <a:normAutofit fontScale="92500" lnSpcReduction="20000"/>
          </a:bodyPr>
          <a:lstStyle/>
          <a:p>
            <a:pPr marL="282575" indent="-282575"/>
            <a:r>
              <a:rPr lang="eu-ES" altLang="en-US" b="1" dirty="0">
                <a:latin typeface="+mn-lt"/>
              </a:rPr>
              <a:t>Definitif:</a:t>
            </a:r>
            <a:r>
              <a:rPr lang="eu-ES" altLang="en-US" dirty="0">
                <a:latin typeface="+mn-lt"/>
              </a:rPr>
              <a:t> Suatu proses bisnis harus memiliki batasan, input, serta output yang jelas.</a:t>
            </a:r>
          </a:p>
          <a:p>
            <a:pPr marL="282575" indent="-282575"/>
            <a:r>
              <a:rPr lang="eu-ES" altLang="en-US" b="1" dirty="0">
                <a:latin typeface="+mn-lt"/>
              </a:rPr>
              <a:t>Urutan</a:t>
            </a:r>
            <a:r>
              <a:rPr lang="eu-ES" altLang="en-US" dirty="0">
                <a:latin typeface="+mn-lt"/>
              </a:rPr>
              <a:t>: Suatu proses bisnis harus terdiri dari aktivitas yang berurut sesuai waktu dan ruang.</a:t>
            </a:r>
          </a:p>
          <a:p>
            <a:pPr marL="282575" indent="-282575"/>
            <a:r>
              <a:rPr lang="eu-ES" altLang="en-US" b="1" dirty="0">
                <a:latin typeface="+mn-lt"/>
              </a:rPr>
              <a:t>Pelanggan</a:t>
            </a:r>
            <a:r>
              <a:rPr lang="eu-ES" altLang="en-US" dirty="0">
                <a:latin typeface="+mn-lt"/>
              </a:rPr>
              <a:t>: Suatu proses bisnis harus mempunyai penerima hasil proses.</a:t>
            </a:r>
          </a:p>
          <a:p>
            <a:pPr marL="282575" indent="-282575"/>
            <a:r>
              <a:rPr lang="eu-ES" altLang="en-US" b="1" dirty="0">
                <a:latin typeface="+mn-lt"/>
              </a:rPr>
              <a:t>Nilai tambah</a:t>
            </a:r>
            <a:r>
              <a:rPr lang="eu-ES" altLang="en-US" dirty="0">
                <a:latin typeface="+mn-lt"/>
              </a:rPr>
              <a:t>: Transformasi yang terjadi dalam proses harus memberikan nilai tambah pada penerima.</a:t>
            </a:r>
          </a:p>
          <a:p>
            <a:pPr marL="282575" indent="-282575"/>
            <a:r>
              <a:rPr lang="eu-ES" altLang="en-US" b="1" dirty="0">
                <a:latin typeface="+mn-lt"/>
              </a:rPr>
              <a:t>Keterkaitan</a:t>
            </a:r>
            <a:r>
              <a:rPr lang="eu-ES" altLang="en-US" dirty="0">
                <a:latin typeface="+mn-lt"/>
              </a:rPr>
              <a:t>: Suatu proses tidak dapat berdiri sendiri, melainkan harus terkait dalam suatu struktur organisasi.</a:t>
            </a:r>
          </a:p>
          <a:p>
            <a:pPr marL="282575" indent="-282575"/>
            <a:r>
              <a:rPr lang="eu-ES" altLang="en-US" b="1" dirty="0">
                <a:latin typeface="+mn-lt"/>
              </a:rPr>
              <a:t>Fungsi silang</a:t>
            </a:r>
            <a:r>
              <a:rPr lang="eu-ES" altLang="en-US" dirty="0">
                <a:latin typeface="+mn-lt"/>
              </a:rPr>
              <a:t>: Suatu proses umumnya, walaupun tidak harus, mencakup beberapa fungsi.</a:t>
            </a:r>
          </a:p>
        </p:txBody>
      </p:sp>
    </p:spTree>
    <p:extLst>
      <p:ext uri="{BB962C8B-B14F-4D97-AF65-F5344CB8AC3E}">
        <p14:creationId xmlns:p14="http://schemas.microsoft.com/office/powerpoint/2010/main" val="1455844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Perbedaan</a:t>
            </a:r>
            <a:r>
              <a:rPr lang="en-US" sz="3600" dirty="0" smtClean="0"/>
              <a:t> </a:t>
            </a:r>
            <a:r>
              <a:rPr lang="en-US" sz="3600" dirty="0" err="1" smtClean="0"/>
              <a:t>antara</a:t>
            </a:r>
            <a:r>
              <a:rPr lang="en-US" sz="3600" dirty="0" smtClean="0"/>
              <a:t> “</a:t>
            </a:r>
            <a:r>
              <a:rPr lang="en-US" sz="3600" dirty="0" err="1" smtClean="0"/>
              <a:t>Fungsi</a:t>
            </a:r>
            <a:r>
              <a:rPr lang="en-US" sz="3600" dirty="0" smtClean="0"/>
              <a:t>” </a:t>
            </a:r>
            <a:r>
              <a:rPr lang="en-US" sz="3600" dirty="0" err="1" smtClean="0"/>
              <a:t>dan</a:t>
            </a:r>
            <a:r>
              <a:rPr lang="en-US" sz="3600" dirty="0" smtClean="0"/>
              <a:t> “Proses </a:t>
            </a:r>
            <a:r>
              <a:rPr lang="en-US" sz="3600" dirty="0" err="1" smtClean="0"/>
              <a:t>Bisnis</a:t>
            </a:r>
            <a:r>
              <a:rPr lang="en-US" sz="3600" dirty="0" smtClean="0"/>
              <a:t>” </a:t>
            </a:r>
            <a:endParaRPr lang="en-US" sz="3600" dirty="0"/>
          </a:p>
        </p:txBody>
      </p:sp>
      <p:sp>
        <p:nvSpPr>
          <p:cNvPr id="3" name="Content Placeholder 2"/>
          <p:cNvSpPr>
            <a:spLocks noGrp="1"/>
          </p:cNvSpPr>
          <p:nvPr>
            <p:ph idx="1"/>
          </p:nvPr>
        </p:nvSpPr>
        <p:spPr/>
        <p:txBody>
          <a:bodyPr>
            <a:normAutofit fontScale="85000" lnSpcReduction="10000"/>
          </a:bodyPr>
          <a:lstStyle/>
          <a:p>
            <a:r>
              <a:rPr lang="eu-ES" altLang="zh-TW" b="1" dirty="0">
                <a:latin typeface="+mn-lt"/>
                <a:ea typeface="新細明體" panose="02020500000000000000" pitchFamily="18" charset="-120"/>
              </a:rPr>
              <a:t>Functions are static</a:t>
            </a:r>
            <a:r>
              <a:rPr lang="eu-ES" altLang="zh-TW" dirty="0">
                <a:latin typeface="+mn-lt"/>
                <a:ea typeface="新細明體" panose="02020500000000000000" pitchFamily="18" charset="-120"/>
              </a:rPr>
              <a:t>, representing a capability within the business. </a:t>
            </a:r>
          </a:p>
          <a:p>
            <a:r>
              <a:rPr lang="eu-ES" altLang="en-US" dirty="0">
                <a:latin typeface="+mn-lt"/>
              </a:rPr>
              <a:t>Functions are usually specific to departments which concentrate/specialise certain skills and/or knowledge. Manufacturing, Marketing, Sales, Human Resources, and Finance. </a:t>
            </a:r>
          </a:p>
          <a:p>
            <a:r>
              <a:rPr lang="eu-ES" altLang="zh-TW" dirty="0">
                <a:latin typeface="+mn-lt"/>
                <a:ea typeface="新細明體" panose="02020500000000000000" pitchFamily="18" charset="-120"/>
              </a:rPr>
              <a:t>Business process is </a:t>
            </a:r>
            <a:r>
              <a:rPr lang="eu-ES" altLang="zh-TW" b="1" dirty="0">
                <a:latin typeface="+mn-lt"/>
                <a:ea typeface="新細明體" panose="02020500000000000000" pitchFamily="18" charset="-120"/>
              </a:rPr>
              <a:t>dynamic.</a:t>
            </a:r>
            <a:r>
              <a:rPr lang="eu-ES" altLang="zh-TW" dirty="0">
                <a:latin typeface="+mn-lt"/>
                <a:ea typeface="新細明體" panose="02020500000000000000" pitchFamily="18" charset="-120"/>
              </a:rPr>
              <a:t> It is </a:t>
            </a:r>
            <a:r>
              <a:rPr lang="eu-ES" altLang="zh-TW" b="1" dirty="0">
                <a:latin typeface="+mn-lt"/>
                <a:ea typeface="新細明體" panose="02020500000000000000" pitchFamily="18" charset="-120"/>
              </a:rPr>
              <a:t>engineerable, </a:t>
            </a:r>
            <a:r>
              <a:rPr lang="eu-ES" altLang="zh-TW" dirty="0">
                <a:latin typeface="+mn-lt"/>
                <a:ea typeface="新細明體" panose="02020500000000000000" pitchFamily="18" charset="-120"/>
              </a:rPr>
              <a:t>in that</a:t>
            </a:r>
            <a:r>
              <a:rPr lang="eu-ES" altLang="zh-TW" b="1" dirty="0">
                <a:latin typeface="+mn-lt"/>
                <a:ea typeface="新細明體" panose="02020500000000000000" pitchFamily="18" charset="-120"/>
              </a:rPr>
              <a:t> </a:t>
            </a:r>
            <a:r>
              <a:rPr lang="eu-ES" altLang="zh-TW" dirty="0">
                <a:latin typeface="+mn-lt"/>
                <a:ea typeface="新細明體" panose="02020500000000000000" pitchFamily="18" charset="-120"/>
              </a:rPr>
              <a:t>we can change the way it travels through functions. </a:t>
            </a:r>
          </a:p>
          <a:p>
            <a:r>
              <a:rPr lang="eu-ES" altLang="en-US" dirty="0">
                <a:latin typeface="+mn-lt"/>
              </a:rPr>
              <a:t>Business process such as </a:t>
            </a:r>
            <a:r>
              <a:rPr lang="eu-ES" altLang="en-US" b="1" dirty="0">
                <a:latin typeface="+mn-lt"/>
                <a:ea typeface="ヒラギノ角ゴ ProN W3" pitchFamily="1" charset="-128"/>
              </a:rPr>
              <a:t>S</a:t>
            </a:r>
            <a:r>
              <a:rPr lang="eu-ES" altLang="en-US" b="1" dirty="0">
                <a:latin typeface="+mn-lt"/>
              </a:rPr>
              <a:t>ales Order Processing</a:t>
            </a:r>
            <a:r>
              <a:rPr lang="eu-ES" altLang="en-US" dirty="0">
                <a:latin typeface="+mn-lt"/>
              </a:rPr>
              <a:t> would involve first, taking the order (Sales function), then, obtaining the raw materials to fulfill the order (Logistics function), making the product (Manufacturing function), shipping the finished product (Shipping function), invoicing the customer (Billing function), and obtaining payment from the customer (Collections function).</a:t>
            </a:r>
            <a:r>
              <a:rPr lang="eu-ES" altLang="en-US" sz="2400" dirty="0">
                <a:latin typeface="+mn-lt"/>
              </a:rPr>
              <a:t> </a:t>
            </a:r>
            <a:endParaRPr lang="eu-ES" altLang="zh-TW" sz="2400" dirty="0">
              <a:latin typeface="+mn-lt"/>
              <a:ea typeface="新細明體" panose="02020500000000000000" pitchFamily="18" charset="-120"/>
            </a:endParaRPr>
          </a:p>
        </p:txBody>
      </p:sp>
    </p:spTree>
    <p:extLst>
      <p:ext uri="{BB962C8B-B14F-4D97-AF65-F5344CB8AC3E}">
        <p14:creationId xmlns:p14="http://schemas.microsoft.com/office/powerpoint/2010/main" val="2706777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Aliran</a:t>
            </a:r>
            <a:r>
              <a:rPr lang="en-US" dirty="0" smtClean="0"/>
              <a:t> Proses </a:t>
            </a:r>
            <a:r>
              <a:rPr lang="en-US" dirty="0" err="1" smtClean="0"/>
              <a:t>Bisnis</a:t>
            </a:r>
            <a:endParaRPr lang="en-US" dirty="0"/>
          </a:p>
        </p:txBody>
      </p:sp>
      <p:grpSp>
        <p:nvGrpSpPr>
          <p:cNvPr id="4" name="Group 3"/>
          <p:cNvGrpSpPr>
            <a:grpSpLocks/>
          </p:cNvGrpSpPr>
          <p:nvPr/>
        </p:nvGrpSpPr>
        <p:grpSpPr bwMode="auto">
          <a:xfrm>
            <a:off x="1822042" y="1572351"/>
            <a:ext cx="7620000" cy="4659313"/>
            <a:chOff x="1728" y="6274"/>
            <a:chExt cx="5760" cy="3888"/>
          </a:xfrm>
        </p:grpSpPr>
        <p:sp>
          <p:nvSpPr>
            <p:cNvPr id="5" name="AutoShape 4"/>
            <p:cNvSpPr>
              <a:spLocks noChangeArrowheads="1"/>
            </p:cNvSpPr>
            <p:nvPr/>
          </p:nvSpPr>
          <p:spPr bwMode="auto">
            <a:xfrm>
              <a:off x="6480" y="8578"/>
              <a:ext cx="1008" cy="576"/>
            </a:xfrm>
            <a:prstGeom prst="homePlate">
              <a:avLst>
                <a:gd name="adj" fmla="val 43750"/>
              </a:avLst>
            </a:prstGeom>
            <a:solidFill>
              <a:srgbClr val="FFFFFF"/>
            </a:solidFill>
            <a:ln w="2857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6" name="Text Box 5"/>
            <p:cNvSpPr txBox="1">
              <a:spLocks noChangeArrowheads="1"/>
            </p:cNvSpPr>
            <p:nvPr/>
          </p:nvSpPr>
          <p:spPr bwMode="auto">
            <a:xfrm>
              <a:off x="4032" y="6274"/>
              <a:ext cx="576" cy="288"/>
            </a:xfrm>
            <a:prstGeom prst="rect">
              <a:avLst/>
            </a:prstGeom>
            <a:solidFill>
              <a:srgbClr val="FFFFFF"/>
            </a:solidFill>
            <a:ln w="9525">
              <a:solidFill>
                <a:srgbClr val="000000"/>
              </a:solidFill>
              <a:miter lim="800000"/>
              <a:headEnd/>
              <a:tailEnd/>
            </a:ln>
          </p:spPr>
          <p:txBody>
            <a:bodyPr lIns="0" tIns="36000" rIns="0" bIns="0"/>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algn="ctr"/>
              <a:r>
                <a:rPr lang="en-US" altLang="en-US" sz="1600">
                  <a:cs typeface="Arial" panose="020B0604020202020204" pitchFamily="34" charset="0"/>
                </a:rPr>
                <a:t>CEO</a:t>
              </a:r>
            </a:p>
          </p:txBody>
        </p:sp>
        <p:sp>
          <p:nvSpPr>
            <p:cNvPr id="7" name="Text Box 6"/>
            <p:cNvSpPr txBox="1">
              <a:spLocks noChangeArrowheads="1"/>
            </p:cNvSpPr>
            <p:nvPr/>
          </p:nvSpPr>
          <p:spPr bwMode="auto">
            <a:xfrm>
              <a:off x="2586" y="6994"/>
              <a:ext cx="890" cy="432"/>
            </a:xfrm>
            <a:prstGeom prst="rect">
              <a:avLst/>
            </a:prstGeom>
            <a:solidFill>
              <a:srgbClr val="FFFFFF"/>
            </a:solidFill>
            <a:ln w="9525">
              <a:solidFill>
                <a:srgbClr val="000000"/>
              </a:solidFill>
              <a:miter lim="800000"/>
              <a:headEnd/>
              <a:tailEnd/>
            </a:ln>
          </p:spPr>
          <p:txBody>
            <a:bodyPr lIns="0" tIns="72000" rIns="0" bIns="0"/>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algn="ctr"/>
              <a:r>
                <a:rPr lang="en-US" altLang="en-US" sz="1600">
                  <a:cs typeface="Arial" panose="020B0604020202020204" pitchFamily="34" charset="0"/>
                </a:rPr>
                <a:t>Marketing</a:t>
              </a:r>
            </a:p>
          </p:txBody>
        </p:sp>
        <p:sp>
          <p:nvSpPr>
            <p:cNvPr id="8" name="Text Box 7"/>
            <p:cNvSpPr txBox="1">
              <a:spLocks noChangeArrowheads="1"/>
            </p:cNvSpPr>
            <p:nvPr/>
          </p:nvSpPr>
          <p:spPr bwMode="auto">
            <a:xfrm>
              <a:off x="3891" y="6994"/>
              <a:ext cx="860" cy="432"/>
            </a:xfrm>
            <a:prstGeom prst="rect">
              <a:avLst/>
            </a:prstGeom>
            <a:solidFill>
              <a:srgbClr val="FFFFFF"/>
            </a:solidFill>
            <a:ln w="9525">
              <a:solidFill>
                <a:srgbClr val="000000"/>
              </a:solidFill>
              <a:miter lim="800000"/>
              <a:headEnd/>
              <a:tailEnd/>
            </a:ln>
          </p:spPr>
          <p:txBody>
            <a:bodyPr lIns="0" tIns="72000" rIns="0" bIns="0"/>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algn="ctr"/>
              <a:r>
                <a:rPr lang="en-US" altLang="en-US" sz="1600">
                  <a:cs typeface="Arial" panose="020B0604020202020204" pitchFamily="34" charset="0"/>
                </a:rPr>
                <a:t>Operation</a:t>
              </a:r>
            </a:p>
          </p:txBody>
        </p:sp>
        <p:sp>
          <p:nvSpPr>
            <p:cNvPr id="9" name="Text Box 8"/>
            <p:cNvSpPr txBox="1">
              <a:spLocks noChangeArrowheads="1"/>
            </p:cNvSpPr>
            <p:nvPr/>
          </p:nvSpPr>
          <p:spPr bwMode="auto">
            <a:xfrm>
              <a:off x="5184" y="6994"/>
              <a:ext cx="720" cy="432"/>
            </a:xfrm>
            <a:prstGeom prst="rect">
              <a:avLst/>
            </a:prstGeom>
            <a:solidFill>
              <a:srgbClr val="FFFFFF"/>
            </a:solidFill>
            <a:ln w="9525">
              <a:solidFill>
                <a:srgbClr val="000000"/>
              </a:solidFill>
              <a:miter lim="800000"/>
              <a:headEnd/>
              <a:tailEnd/>
            </a:ln>
          </p:spPr>
          <p:txBody>
            <a:bodyPr lIns="0" tIns="0" rIns="0" bIns="0"/>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algn="ctr"/>
              <a:r>
                <a:rPr lang="en-US" altLang="en-US" sz="1600" dirty="0">
                  <a:cs typeface="Arial" panose="020B0604020202020204" pitchFamily="34" charset="0"/>
                </a:rPr>
                <a:t>Finance/ Admin</a:t>
              </a:r>
            </a:p>
          </p:txBody>
        </p:sp>
        <p:sp>
          <p:nvSpPr>
            <p:cNvPr id="10" name="Rectangle 9"/>
            <p:cNvSpPr>
              <a:spLocks noChangeArrowheads="1"/>
            </p:cNvSpPr>
            <p:nvPr/>
          </p:nvSpPr>
          <p:spPr bwMode="auto">
            <a:xfrm>
              <a:off x="2880" y="7858"/>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11" name="Rectangle 10"/>
            <p:cNvSpPr>
              <a:spLocks noChangeArrowheads="1"/>
            </p:cNvSpPr>
            <p:nvPr/>
          </p:nvSpPr>
          <p:spPr bwMode="auto">
            <a:xfrm>
              <a:off x="3600" y="7858"/>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12" name="Rectangle 11"/>
            <p:cNvSpPr>
              <a:spLocks noChangeArrowheads="1"/>
            </p:cNvSpPr>
            <p:nvPr/>
          </p:nvSpPr>
          <p:spPr bwMode="auto">
            <a:xfrm>
              <a:off x="4320" y="7858"/>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13" name="Rectangle 12"/>
            <p:cNvSpPr>
              <a:spLocks noChangeArrowheads="1"/>
            </p:cNvSpPr>
            <p:nvPr/>
          </p:nvSpPr>
          <p:spPr bwMode="auto">
            <a:xfrm>
              <a:off x="5040" y="7858"/>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14" name="Rectangle 13"/>
            <p:cNvSpPr>
              <a:spLocks noChangeArrowheads="1"/>
            </p:cNvSpPr>
            <p:nvPr/>
          </p:nvSpPr>
          <p:spPr bwMode="auto">
            <a:xfrm>
              <a:off x="5760" y="7858"/>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15" name="Rectangle 14"/>
            <p:cNvSpPr>
              <a:spLocks noChangeArrowheads="1"/>
            </p:cNvSpPr>
            <p:nvPr/>
          </p:nvSpPr>
          <p:spPr bwMode="auto">
            <a:xfrm>
              <a:off x="2880" y="8434"/>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16" name="Rectangle 15"/>
            <p:cNvSpPr>
              <a:spLocks noChangeArrowheads="1"/>
            </p:cNvSpPr>
            <p:nvPr/>
          </p:nvSpPr>
          <p:spPr bwMode="auto">
            <a:xfrm>
              <a:off x="3600" y="8434"/>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17" name="Rectangle 16"/>
            <p:cNvSpPr>
              <a:spLocks noChangeArrowheads="1"/>
            </p:cNvSpPr>
            <p:nvPr/>
          </p:nvSpPr>
          <p:spPr bwMode="auto">
            <a:xfrm>
              <a:off x="4320" y="8434"/>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18" name="Rectangle 17"/>
            <p:cNvSpPr>
              <a:spLocks noChangeArrowheads="1"/>
            </p:cNvSpPr>
            <p:nvPr/>
          </p:nvSpPr>
          <p:spPr bwMode="auto">
            <a:xfrm>
              <a:off x="5040" y="8434"/>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19" name="Rectangle 18"/>
            <p:cNvSpPr>
              <a:spLocks noChangeArrowheads="1"/>
            </p:cNvSpPr>
            <p:nvPr/>
          </p:nvSpPr>
          <p:spPr bwMode="auto">
            <a:xfrm>
              <a:off x="5760" y="8434"/>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20" name="Rectangle 19"/>
            <p:cNvSpPr>
              <a:spLocks noChangeArrowheads="1"/>
            </p:cNvSpPr>
            <p:nvPr/>
          </p:nvSpPr>
          <p:spPr bwMode="auto">
            <a:xfrm>
              <a:off x="2880" y="9010"/>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21" name="Rectangle 20"/>
            <p:cNvSpPr>
              <a:spLocks noChangeArrowheads="1"/>
            </p:cNvSpPr>
            <p:nvPr/>
          </p:nvSpPr>
          <p:spPr bwMode="auto">
            <a:xfrm>
              <a:off x="4032" y="9010"/>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22" name="Rectangle 21"/>
            <p:cNvSpPr>
              <a:spLocks noChangeArrowheads="1"/>
            </p:cNvSpPr>
            <p:nvPr/>
          </p:nvSpPr>
          <p:spPr bwMode="auto">
            <a:xfrm>
              <a:off x="5040" y="9010"/>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23" name="Rectangle 22"/>
            <p:cNvSpPr>
              <a:spLocks noChangeArrowheads="1"/>
            </p:cNvSpPr>
            <p:nvPr/>
          </p:nvSpPr>
          <p:spPr bwMode="auto">
            <a:xfrm>
              <a:off x="5760" y="9010"/>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24" name="Rectangle 23"/>
            <p:cNvSpPr>
              <a:spLocks noChangeArrowheads="1"/>
            </p:cNvSpPr>
            <p:nvPr/>
          </p:nvSpPr>
          <p:spPr bwMode="auto">
            <a:xfrm>
              <a:off x="3456" y="9874"/>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25" name="Rectangle 24"/>
            <p:cNvSpPr>
              <a:spLocks noChangeArrowheads="1"/>
            </p:cNvSpPr>
            <p:nvPr/>
          </p:nvSpPr>
          <p:spPr bwMode="auto">
            <a:xfrm>
              <a:off x="4320" y="9874"/>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26" name="Rectangle 25"/>
            <p:cNvSpPr>
              <a:spLocks noChangeArrowheads="1"/>
            </p:cNvSpPr>
            <p:nvPr/>
          </p:nvSpPr>
          <p:spPr bwMode="auto">
            <a:xfrm>
              <a:off x="5040" y="9874"/>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27" name="Rectangle 26"/>
            <p:cNvSpPr>
              <a:spLocks noChangeArrowheads="1"/>
            </p:cNvSpPr>
            <p:nvPr/>
          </p:nvSpPr>
          <p:spPr bwMode="auto">
            <a:xfrm>
              <a:off x="5760" y="9874"/>
              <a:ext cx="432" cy="288"/>
            </a:xfrm>
            <a:prstGeom prst="rect">
              <a:avLst/>
            </a:prstGeom>
            <a:solidFill>
              <a:srgbClr val="FFFFFF"/>
            </a:solidFill>
            <a:ln w="952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28" name="Line 27"/>
            <p:cNvSpPr>
              <a:spLocks noChangeShapeType="1"/>
            </p:cNvSpPr>
            <p:nvPr/>
          </p:nvSpPr>
          <p:spPr bwMode="auto">
            <a:xfrm>
              <a:off x="4320" y="6562"/>
              <a:ext cx="0" cy="4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28"/>
            <p:cNvSpPr>
              <a:spLocks noChangeShapeType="1"/>
            </p:cNvSpPr>
            <p:nvPr/>
          </p:nvSpPr>
          <p:spPr bwMode="auto">
            <a:xfrm flipV="1">
              <a:off x="3024" y="6706"/>
              <a:ext cx="259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29"/>
            <p:cNvSpPr>
              <a:spLocks noChangeShapeType="1"/>
            </p:cNvSpPr>
            <p:nvPr/>
          </p:nvSpPr>
          <p:spPr bwMode="auto">
            <a:xfrm>
              <a:off x="3024" y="6706"/>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30"/>
            <p:cNvSpPr>
              <a:spLocks noChangeShapeType="1"/>
            </p:cNvSpPr>
            <p:nvPr/>
          </p:nvSpPr>
          <p:spPr bwMode="auto">
            <a:xfrm>
              <a:off x="5616" y="6706"/>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31"/>
            <p:cNvSpPr>
              <a:spLocks noChangeShapeType="1"/>
            </p:cNvSpPr>
            <p:nvPr/>
          </p:nvSpPr>
          <p:spPr bwMode="auto">
            <a:xfrm>
              <a:off x="3024" y="7426"/>
              <a:ext cx="0" cy="4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Line 32"/>
            <p:cNvSpPr>
              <a:spLocks noChangeShapeType="1"/>
            </p:cNvSpPr>
            <p:nvPr/>
          </p:nvSpPr>
          <p:spPr bwMode="auto">
            <a:xfrm>
              <a:off x="4320" y="742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33"/>
            <p:cNvSpPr>
              <a:spLocks noChangeShapeType="1"/>
            </p:cNvSpPr>
            <p:nvPr/>
          </p:nvSpPr>
          <p:spPr bwMode="auto">
            <a:xfrm>
              <a:off x="3888" y="7570"/>
              <a:ext cx="7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Line 34"/>
            <p:cNvSpPr>
              <a:spLocks noChangeShapeType="1"/>
            </p:cNvSpPr>
            <p:nvPr/>
          </p:nvSpPr>
          <p:spPr bwMode="auto">
            <a:xfrm>
              <a:off x="3888" y="7570"/>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Line 35"/>
            <p:cNvSpPr>
              <a:spLocks noChangeShapeType="1"/>
            </p:cNvSpPr>
            <p:nvPr/>
          </p:nvSpPr>
          <p:spPr bwMode="auto">
            <a:xfrm>
              <a:off x="4608" y="7570"/>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36"/>
            <p:cNvSpPr>
              <a:spLocks noChangeShapeType="1"/>
            </p:cNvSpPr>
            <p:nvPr/>
          </p:nvSpPr>
          <p:spPr bwMode="auto">
            <a:xfrm>
              <a:off x="5616" y="742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Line 37"/>
            <p:cNvSpPr>
              <a:spLocks noChangeShapeType="1"/>
            </p:cNvSpPr>
            <p:nvPr/>
          </p:nvSpPr>
          <p:spPr bwMode="auto">
            <a:xfrm>
              <a:off x="5328" y="7570"/>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38"/>
            <p:cNvSpPr>
              <a:spLocks noChangeShapeType="1"/>
            </p:cNvSpPr>
            <p:nvPr/>
          </p:nvSpPr>
          <p:spPr bwMode="auto">
            <a:xfrm>
              <a:off x="5328" y="7570"/>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Line 39"/>
            <p:cNvSpPr>
              <a:spLocks noChangeShapeType="1"/>
            </p:cNvSpPr>
            <p:nvPr/>
          </p:nvSpPr>
          <p:spPr bwMode="auto">
            <a:xfrm>
              <a:off x="5904" y="7570"/>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40"/>
            <p:cNvSpPr>
              <a:spLocks noChangeShapeType="1"/>
            </p:cNvSpPr>
            <p:nvPr/>
          </p:nvSpPr>
          <p:spPr bwMode="auto">
            <a:xfrm>
              <a:off x="3024" y="8146"/>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 name="Line 41"/>
            <p:cNvSpPr>
              <a:spLocks noChangeShapeType="1"/>
            </p:cNvSpPr>
            <p:nvPr/>
          </p:nvSpPr>
          <p:spPr bwMode="auto">
            <a:xfrm>
              <a:off x="3024" y="8722"/>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42"/>
            <p:cNvSpPr>
              <a:spLocks noChangeShapeType="1"/>
            </p:cNvSpPr>
            <p:nvPr/>
          </p:nvSpPr>
          <p:spPr bwMode="auto">
            <a:xfrm>
              <a:off x="3888" y="8146"/>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Line 43"/>
            <p:cNvSpPr>
              <a:spLocks noChangeShapeType="1"/>
            </p:cNvSpPr>
            <p:nvPr/>
          </p:nvSpPr>
          <p:spPr bwMode="auto">
            <a:xfrm>
              <a:off x="4608" y="8146"/>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44"/>
            <p:cNvSpPr>
              <a:spLocks noChangeShapeType="1"/>
            </p:cNvSpPr>
            <p:nvPr/>
          </p:nvSpPr>
          <p:spPr bwMode="auto">
            <a:xfrm>
              <a:off x="3888" y="8722"/>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45"/>
            <p:cNvSpPr>
              <a:spLocks noChangeShapeType="1"/>
            </p:cNvSpPr>
            <p:nvPr/>
          </p:nvSpPr>
          <p:spPr bwMode="auto">
            <a:xfrm>
              <a:off x="4608" y="8722"/>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Line 46"/>
            <p:cNvSpPr>
              <a:spLocks noChangeShapeType="1"/>
            </p:cNvSpPr>
            <p:nvPr/>
          </p:nvSpPr>
          <p:spPr bwMode="auto">
            <a:xfrm>
              <a:off x="3888" y="8866"/>
              <a:ext cx="7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Line 47"/>
            <p:cNvSpPr>
              <a:spLocks noChangeShapeType="1"/>
            </p:cNvSpPr>
            <p:nvPr/>
          </p:nvSpPr>
          <p:spPr bwMode="auto">
            <a:xfrm>
              <a:off x="4320" y="886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Line 48"/>
            <p:cNvSpPr>
              <a:spLocks noChangeShapeType="1"/>
            </p:cNvSpPr>
            <p:nvPr/>
          </p:nvSpPr>
          <p:spPr bwMode="auto">
            <a:xfrm>
              <a:off x="4752" y="8002"/>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49"/>
            <p:cNvSpPr>
              <a:spLocks noChangeShapeType="1"/>
            </p:cNvSpPr>
            <p:nvPr/>
          </p:nvSpPr>
          <p:spPr bwMode="auto">
            <a:xfrm>
              <a:off x="5328" y="8146"/>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Line 50"/>
            <p:cNvSpPr>
              <a:spLocks noChangeShapeType="1"/>
            </p:cNvSpPr>
            <p:nvPr/>
          </p:nvSpPr>
          <p:spPr bwMode="auto">
            <a:xfrm>
              <a:off x="5904" y="8146"/>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 name="Line 51"/>
            <p:cNvSpPr>
              <a:spLocks noChangeShapeType="1"/>
            </p:cNvSpPr>
            <p:nvPr/>
          </p:nvSpPr>
          <p:spPr bwMode="auto">
            <a:xfrm>
              <a:off x="4752" y="8578"/>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Line 52"/>
            <p:cNvSpPr>
              <a:spLocks noChangeShapeType="1"/>
            </p:cNvSpPr>
            <p:nvPr/>
          </p:nvSpPr>
          <p:spPr bwMode="auto">
            <a:xfrm>
              <a:off x="5328" y="8722"/>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 name="Line 53"/>
            <p:cNvSpPr>
              <a:spLocks noChangeShapeType="1"/>
            </p:cNvSpPr>
            <p:nvPr/>
          </p:nvSpPr>
          <p:spPr bwMode="auto">
            <a:xfrm>
              <a:off x="5904" y="8722"/>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 name="Line 54"/>
            <p:cNvSpPr>
              <a:spLocks noChangeShapeType="1"/>
            </p:cNvSpPr>
            <p:nvPr/>
          </p:nvSpPr>
          <p:spPr bwMode="auto">
            <a:xfrm>
              <a:off x="5328" y="9298"/>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Line 55"/>
            <p:cNvSpPr>
              <a:spLocks noChangeShapeType="1"/>
            </p:cNvSpPr>
            <p:nvPr/>
          </p:nvSpPr>
          <p:spPr bwMode="auto">
            <a:xfrm>
              <a:off x="5904" y="9298"/>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Line 56"/>
            <p:cNvSpPr>
              <a:spLocks noChangeShapeType="1"/>
            </p:cNvSpPr>
            <p:nvPr/>
          </p:nvSpPr>
          <p:spPr bwMode="auto">
            <a:xfrm>
              <a:off x="4464" y="9154"/>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 name="Line 57"/>
            <p:cNvSpPr>
              <a:spLocks noChangeShapeType="1"/>
            </p:cNvSpPr>
            <p:nvPr/>
          </p:nvSpPr>
          <p:spPr bwMode="auto">
            <a:xfrm>
              <a:off x="4320" y="9298"/>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 name="Line 58"/>
            <p:cNvSpPr>
              <a:spLocks noChangeShapeType="1"/>
            </p:cNvSpPr>
            <p:nvPr/>
          </p:nvSpPr>
          <p:spPr bwMode="auto">
            <a:xfrm>
              <a:off x="3744" y="9586"/>
              <a:ext cx="8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 name="Line 59"/>
            <p:cNvSpPr>
              <a:spLocks noChangeShapeType="1"/>
            </p:cNvSpPr>
            <p:nvPr/>
          </p:nvSpPr>
          <p:spPr bwMode="auto">
            <a:xfrm>
              <a:off x="3744" y="9586"/>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 name="Line 60"/>
            <p:cNvSpPr>
              <a:spLocks noChangeShapeType="1"/>
            </p:cNvSpPr>
            <p:nvPr/>
          </p:nvSpPr>
          <p:spPr bwMode="auto">
            <a:xfrm>
              <a:off x="4608" y="9586"/>
              <a:ext cx="0" cy="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 name="AutoShape 61"/>
            <p:cNvSpPr>
              <a:spLocks noChangeArrowheads="1"/>
            </p:cNvSpPr>
            <p:nvPr/>
          </p:nvSpPr>
          <p:spPr bwMode="auto">
            <a:xfrm>
              <a:off x="1728" y="8578"/>
              <a:ext cx="864" cy="576"/>
            </a:xfrm>
            <a:prstGeom prst="homePlate">
              <a:avLst>
                <a:gd name="adj" fmla="val 37500"/>
              </a:avLst>
            </a:prstGeom>
            <a:solidFill>
              <a:srgbClr val="FFFFFF"/>
            </a:solidFill>
            <a:ln w="28575">
              <a:solidFill>
                <a:srgbClr val="000000"/>
              </a:solidFill>
              <a:miter lim="800000"/>
              <a:headEnd/>
              <a:tailEnd/>
            </a:ln>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sp>
          <p:nvSpPr>
            <p:cNvPr id="63" name="Text Box 62"/>
            <p:cNvSpPr txBox="1">
              <a:spLocks noChangeArrowheads="1"/>
            </p:cNvSpPr>
            <p:nvPr/>
          </p:nvSpPr>
          <p:spPr bwMode="auto">
            <a:xfrm>
              <a:off x="1808" y="8672"/>
              <a:ext cx="72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r>
                <a:rPr lang="en-US" altLang="en-US" sz="1600">
                  <a:cs typeface="Arial" panose="020B0604020202020204" pitchFamily="34" charset="0"/>
                </a:rPr>
                <a:t>Customer Request</a:t>
              </a:r>
            </a:p>
          </p:txBody>
        </p:sp>
        <p:sp>
          <p:nvSpPr>
            <p:cNvPr id="64" name="Text Box 63"/>
            <p:cNvSpPr txBox="1">
              <a:spLocks noChangeArrowheads="1"/>
            </p:cNvSpPr>
            <p:nvPr/>
          </p:nvSpPr>
          <p:spPr bwMode="auto">
            <a:xfrm>
              <a:off x="6580" y="8662"/>
              <a:ext cx="72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r>
                <a:rPr lang="en-US" altLang="en-US" sz="1400">
                  <a:cs typeface="Arial" panose="020B0604020202020204" pitchFamily="34" charset="0"/>
                </a:rPr>
                <a:t>Order Fulfillment</a:t>
              </a:r>
            </a:p>
          </p:txBody>
        </p:sp>
        <p:sp>
          <p:nvSpPr>
            <p:cNvPr id="65" name="Freeform 64"/>
            <p:cNvSpPr>
              <a:spLocks/>
            </p:cNvSpPr>
            <p:nvPr/>
          </p:nvSpPr>
          <p:spPr bwMode="auto">
            <a:xfrm>
              <a:off x="2580" y="8605"/>
              <a:ext cx="3885" cy="1484"/>
            </a:xfrm>
            <a:custGeom>
              <a:avLst/>
              <a:gdLst>
                <a:gd name="T0" fmla="*/ 0 w 3885"/>
                <a:gd name="T1" fmla="*/ 255 h 1484"/>
                <a:gd name="T2" fmla="*/ 90 w 3885"/>
                <a:gd name="T3" fmla="*/ 510 h 1484"/>
                <a:gd name="T4" fmla="*/ 105 w 3885"/>
                <a:gd name="T5" fmla="*/ 555 h 1484"/>
                <a:gd name="T6" fmla="*/ 255 w 3885"/>
                <a:gd name="T7" fmla="*/ 615 h 1484"/>
                <a:gd name="T8" fmla="*/ 450 w 3885"/>
                <a:gd name="T9" fmla="*/ 585 h 1484"/>
                <a:gd name="T10" fmla="*/ 540 w 3885"/>
                <a:gd name="T11" fmla="*/ 510 h 1484"/>
                <a:gd name="T12" fmla="*/ 735 w 3885"/>
                <a:gd name="T13" fmla="*/ 375 h 1484"/>
                <a:gd name="T14" fmla="*/ 765 w 3885"/>
                <a:gd name="T15" fmla="*/ 330 h 1484"/>
                <a:gd name="T16" fmla="*/ 810 w 3885"/>
                <a:gd name="T17" fmla="*/ 285 h 1484"/>
                <a:gd name="T18" fmla="*/ 990 w 3885"/>
                <a:gd name="T19" fmla="*/ 30 h 1484"/>
                <a:gd name="T20" fmla="*/ 1095 w 3885"/>
                <a:gd name="T21" fmla="*/ 0 h 1484"/>
                <a:gd name="T22" fmla="*/ 1275 w 3885"/>
                <a:gd name="T23" fmla="*/ 45 h 1484"/>
                <a:gd name="T24" fmla="*/ 1320 w 3885"/>
                <a:gd name="T25" fmla="*/ 75 h 1484"/>
                <a:gd name="T26" fmla="*/ 1425 w 3885"/>
                <a:gd name="T27" fmla="*/ 90 h 1484"/>
                <a:gd name="T28" fmla="*/ 1515 w 3885"/>
                <a:gd name="T29" fmla="*/ 240 h 1484"/>
                <a:gd name="T30" fmla="*/ 1500 w 3885"/>
                <a:gd name="T31" fmla="*/ 585 h 1484"/>
                <a:gd name="T32" fmla="*/ 1335 w 3885"/>
                <a:gd name="T33" fmla="*/ 810 h 1484"/>
                <a:gd name="T34" fmla="*/ 1230 w 3885"/>
                <a:gd name="T35" fmla="*/ 945 h 1484"/>
                <a:gd name="T36" fmla="*/ 1170 w 3885"/>
                <a:gd name="T37" fmla="*/ 1035 h 1484"/>
                <a:gd name="T38" fmla="*/ 1155 w 3885"/>
                <a:gd name="T39" fmla="*/ 1095 h 1484"/>
                <a:gd name="T40" fmla="*/ 1110 w 3885"/>
                <a:gd name="T41" fmla="*/ 1140 h 1484"/>
                <a:gd name="T42" fmla="*/ 1080 w 3885"/>
                <a:gd name="T43" fmla="*/ 1185 h 1484"/>
                <a:gd name="T44" fmla="*/ 1050 w 3885"/>
                <a:gd name="T45" fmla="*/ 1275 h 1484"/>
                <a:gd name="T46" fmla="*/ 1065 w 3885"/>
                <a:gd name="T47" fmla="*/ 1395 h 1484"/>
                <a:gd name="T48" fmla="*/ 1110 w 3885"/>
                <a:gd name="T49" fmla="*/ 1425 h 1484"/>
                <a:gd name="T50" fmla="*/ 1365 w 3885"/>
                <a:gd name="T51" fmla="*/ 1440 h 1484"/>
                <a:gd name="T52" fmla="*/ 1755 w 3885"/>
                <a:gd name="T53" fmla="*/ 1455 h 1484"/>
                <a:gd name="T54" fmla="*/ 1890 w 3885"/>
                <a:gd name="T55" fmla="*/ 1410 h 1484"/>
                <a:gd name="T56" fmla="*/ 1935 w 3885"/>
                <a:gd name="T57" fmla="*/ 1395 h 1484"/>
                <a:gd name="T58" fmla="*/ 1995 w 3885"/>
                <a:gd name="T59" fmla="*/ 1305 h 1484"/>
                <a:gd name="T60" fmla="*/ 1980 w 3885"/>
                <a:gd name="T61" fmla="*/ 1110 h 1484"/>
                <a:gd name="T62" fmla="*/ 1890 w 3885"/>
                <a:gd name="T63" fmla="*/ 855 h 1484"/>
                <a:gd name="T64" fmla="*/ 1770 w 3885"/>
                <a:gd name="T65" fmla="*/ 630 h 1484"/>
                <a:gd name="T66" fmla="*/ 1860 w 3885"/>
                <a:gd name="T67" fmla="*/ 510 h 1484"/>
                <a:gd name="T68" fmla="*/ 2175 w 3885"/>
                <a:gd name="T69" fmla="*/ 315 h 1484"/>
                <a:gd name="T70" fmla="*/ 2385 w 3885"/>
                <a:gd name="T71" fmla="*/ 285 h 1484"/>
                <a:gd name="T72" fmla="*/ 2595 w 3885"/>
                <a:gd name="T73" fmla="*/ 300 h 1484"/>
                <a:gd name="T74" fmla="*/ 2670 w 3885"/>
                <a:gd name="T75" fmla="*/ 420 h 1484"/>
                <a:gd name="T76" fmla="*/ 2730 w 3885"/>
                <a:gd name="T77" fmla="*/ 615 h 1484"/>
                <a:gd name="T78" fmla="*/ 2745 w 3885"/>
                <a:gd name="T79" fmla="*/ 1245 h 1484"/>
                <a:gd name="T80" fmla="*/ 2955 w 3885"/>
                <a:gd name="T81" fmla="*/ 1425 h 1484"/>
                <a:gd name="T82" fmla="*/ 3285 w 3885"/>
                <a:gd name="T83" fmla="*/ 1410 h 1484"/>
                <a:gd name="T84" fmla="*/ 3330 w 3885"/>
                <a:gd name="T85" fmla="*/ 1395 h 1484"/>
                <a:gd name="T86" fmla="*/ 3360 w 3885"/>
                <a:gd name="T87" fmla="*/ 1350 h 1484"/>
                <a:gd name="T88" fmla="*/ 3405 w 3885"/>
                <a:gd name="T89" fmla="*/ 1320 h 1484"/>
                <a:gd name="T90" fmla="*/ 3435 w 3885"/>
                <a:gd name="T91" fmla="*/ 1230 h 1484"/>
                <a:gd name="T92" fmla="*/ 3450 w 3885"/>
                <a:gd name="T93" fmla="*/ 1185 h 1484"/>
                <a:gd name="T94" fmla="*/ 3465 w 3885"/>
                <a:gd name="T95" fmla="*/ 1140 h 1484"/>
                <a:gd name="T96" fmla="*/ 3480 w 3885"/>
                <a:gd name="T97" fmla="*/ 870 h 1484"/>
                <a:gd name="T98" fmla="*/ 3540 w 3885"/>
                <a:gd name="T99" fmla="*/ 630 h 1484"/>
                <a:gd name="T100" fmla="*/ 3540 w 3885"/>
                <a:gd name="T101" fmla="*/ 330 h 1484"/>
                <a:gd name="T102" fmla="*/ 3585 w 3885"/>
                <a:gd name="T103" fmla="*/ 315 h 1484"/>
                <a:gd name="T104" fmla="*/ 3885 w 3885"/>
                <a:gd name="T105" fmla="*/ 240 h 14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885"/>
                <a:gd name="T160" fmla="*/ 0 h 1484"/>
                <a:gd name="T161" fmla="*/ 3885 w 3885"/>
                <a:gd name="T162" fmla="*/ 1484 h 14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885" h="1484">
                  <a:moveTo>
                    <a:pt x="0" y="255"/>
                  </a:moveTo>
                  <a:cubicBezTo>
                    <a:pt x="41" y="337"/>
                    <a:pt x="61" y="423"/>
                    <a:pt x="90" y="510"/>
                  </a:cubicBezTo>
                  <a:cubicBezTo>
                    <a:pt x="95" y="525"/>
                    <a:pt x="90" y="550"/>
                    <a:pt x="105" y="555"/>
                  </a:cubicBezTo>
                  <a:cubicBezTo>
                    <a:pt x="216" y="592"/>
                    <a:pt x="167" y="571"/>
                    <a:pt x="255" y="615"/>
                  </a:cubicBezTo>
                  <a:cubicBezTo>
                    <a:pt x="282" y="612"/>
                    <a:pt x="405" y="604"/>
                    <a:pt x="450" y="585"/>
                  </a:cubicBezTo>
                  <a:cubicBezTo>
                    <a:pt x="501" y="563"/>
                    <a:pt x="496" y="544"/>
                    <a:pt x="540" y="510"/>
                  </a:cubicBezTo>
                  <a:cubicBezTo>
                    <a:pt x="600" y="463"/>
                    <a:pt x="671" y="418"/>
                    <a:pt x="735" y="375"/>
                  </a:cubicBezTo>
                  <a:cubicBezTo>
                    <a:pt x="745" y="360"/>
                    <a:pt x="753" y="344"/>
                    <a:pt x="765" y="330"/>
                  </a:cubicBezTo>
                  <a:cubicBezTo>
                    <a:pt x="779" y="314"/>
                    <a:pt x="798" y="302"/>
                    <a:pt x="810" y="285"/>
                  </a:cubicBezTo>
                  <a:cubicBezTo>
                    <a:pt x="867" y="205"/>
                    <a:pt x="904" y="87"/>
                    <a:pt x="990" y="30"/>
                  </a:cubicBezTo>
                  <a:cubicBezTo>
                    <a:pt x="1003" y="21"/>
                    <a:pt x="1087" y="2"/>
                    <a:pt x="1095" y="0"/>
                  </a:cubicBezTo>
                  <a:cubicBezTo>
                    <a:pt x="1170" y="13"/>
                    <a:pt x="1204" y="13"/>
                    <a:pt x="1275" y="45"/>
                  </a:cubicBezTo>
                  <a:cubicBezTo>
                    <a:pt x="1291" y="52"/>
                    <a:pt x="1303" y="70"/>
                    <a:pt x="1320" y="75"/>
                  </a:cubicBezTo>
                  <a:cubicBezTo>
                    <a:pt x="1354" y="85"/>
                    <a:pt x="1390" y="85"/>
                    <a:pt x="1425" y="90"/>
                  </a:cubicBezTo>
                  <a:cubicBezTo>
                    <a:pt x="1458" y="139"/>
                    <a:pt x="1482" y="191"/>
                    <a:pt x="1515" y="240"/>
                  </a:cubicBezTo>
                  <a:cubicBezTo>
                    <a:pt x="1510" y="355"/>
                    <a:pt x="1509" y="470"/>
                    <a:pt x="1500" y="585"/>
                  </a:cubicBezTo>
                  <a:cubicBezTo>
                    <a:pt x="1491" y="708"/>
                    <a:pt x="1397" y="730"/>
                    <a:pt x="1335" y="810"/>
                  </a:cubicBezTo>
                  <a:cubicBezTo>
                    <a:pt x="1209" y="971"/>
                    <a:pt x="1332" y="843"/>
                    <a:pt x="1230" y="945"/>
                  </a:cubicBezTo>
                  <a:cubicBezTo>
                    <a:pt x="1187" y="1117"/>
                    <a:pt x="1253" y="911"/>
                    <a:pt x="1170" y="1035"/>
                  </a:cubicBezTo>
                  <a:cubicBezTo>
                    <a:pt x="1159" y="1052"/>
                    <a:pt x="1165" y="1077"/>
                    <a:pt x="1155" y="1095"/>
                  </a:cubicBezTo>
                  <a:cubicBezTo>
                    <a:pt x="1144" y="1113"/>
                    <a:pt x="1124" y="1124"/>
                    <a:pt x="1110" y="1140"/>
                  </a:cubicBezTo>
                  <a:cubicBezTo>
                    <a:pt x="1098" y="1154"/>
                    <a:pt x="1087" y="1169"/>
                    <a:pt x="1080" y="1185"/>
                  </a:cubicBezTo>
                  <a:cubicBezTo>
                    <a:pt x="1067" y="1214"/>
                    <a:pt x="1050" y="1275"/>
                    <a:pt x="1050" y="1275"/>
                  </a:cubicBezTo>
                  <a:cubicBezTo>
                    <a:pt x="1055" y="1315"/>
                    <a:pt x="1050" y="1358"/>
                    <a:pt x="1065" y="1395"/>
                  </a:cubicBezTo>
                  <a:cubicBezTo>
                    <a:pt x="1072" y="1412"/>
                    <a:pt x="1092" y="1422"/>
                    <a:pt x="1110" y="1425"/>
                  </a:cubicBezTo>
                  <a:cubicBezTo>
                    <a:pt x="1194" y="1438"/>
                    <a:pt x="1280" y="1435"/>
                    <a:pt x="1365" y="1440"/>
                  </a:cubicBezTo>
                  <a:cubicBezTo>
                    <a:pt x="1497" y="1484"/>
                    <a:pt x="1617" y="1465"/>
                    <a:pt x="1755" y="1455"/>
                  </a:cubicBezTo>
                  <a:cubicBezTo>
                    <a:pt x="1800" y="1440"/>
                    <a:pt x="1845" y="1425"/>
                    <a:pt x="1890" y="1410"/>
                  </a:cubicBezTo>
                  <a:cubicBezTo>
                    <a:pt x="1905" y="1405"/>
                    <a:pt x="1935" y="1395"/>
                    <a:pt x="1935" y="1395"/>
                  </a:cubicBezTo>
                  <a:cubicBezTo>
                    <a:pt x="1955" y="1365"/>
                    <a:pt x="1975" y="1335"/>
                    <a:pt x="1995" y="1305"/>
                  </a:cubicBezTo>
                  <a:cubicBezTo>
                    <a:pt x="2031" y="1251"/>
                    <a:pt x="1990" y="1174"/>
                    <a:pt x="1980" y="1110"/>
                  </a:cubicBezTo>
                  <a:cubicBezTo>
                    <a:pt x="1968" y="1036"/>
                    <a:pt x="1925" y="918"/>
                    <a:pt x="1890" y="855"/>
                  </a:cubicBezTo>
                  <a:cubicBezTo>
                    <a:pt x="1847" y="777"/>
                    <a:pt x="1798" y="715"/>
                    <a:pt x="1770" y="630"/>
                  </a:cubicBezTo>
                  <a:cubicBezTo>
                    <a:pt x="1788" y="556"/>
                    <a:pt x="1785" y="535"/>
                    <a:pt x="1860" y="510"/>
                  </a:cubicBezTo>
                  <a:cubicBezTo>
                    <a:pt x="1935" y="435"/>
                    <a:pt x="2062" y="331"/>
                    <a:pt x="2175" y="315"/>
                  </a:cubicBezTo>
                  <a:cubicBezTo>
                    <a:pt x="2245" y="305"/>
                    <a:pt x="2385" y="285"/>
                    <a:pt x="2385" y="285"/>
                  </a:cubicBezTo>
                  <a:cubicBezTo>
                    <a:pt x="2455" y="290"/>
                    <a:pt x="2526" y="288"/>
                    <a:pt x="2595" y="300"/>
                  </a:cubicBezTo>
                  <a:cubicBezTo>
                    <a:pt x="2654" y="310"/>
                    <a:pt x="2656" y="378"/>
                    <a:pt x="2670" y="420"/>
                  </a:cubicBezTo>
                  <a:cubicBezTo>
                    <a:pt x="2692" y="485"/>
                    <a:pt x="2713" y="549"/>
                    <a:pt x="2730" y="615"/>
                  </a:cubicBezTo>
                  <a:cubicBezTo>
                    <a:pt x="2735" y="825"/>
                    <a:pt x="2736" y="1035"/>
                    <a:pt x="2745" y="1245"/>
                  </a:cubicBezTo>
                  <a:cubicBezTo>
                    <a:pt x="2750" y="1368"/>
                    <a:pt x="2854" y="1400"/>
                    <a:pt x="2955" y="1425"/>
                  </a:cubicBezTo>
                  <a:cubicBezTo>
                    <a:pt x="3065" y="1420"/>
                    <a:pt x="3175" y="1419"/>
                    <a:pt x="3285" y="1410"/>
                  </a:cubicBezTo>
                  <a:cubicBezTo>
                    <a:pt x="3301" y="1409"/>
                    <a:pt x="3318" y="1405"/>
                    <a:pt x="3330" y="1395"/>
                  </a:cubicBezTo>
                  <a:cubicBezTo>
                    <a:pt x="3344" y="1384"/>
                    <a:pt x="3347" y="1363"/>
                    <a:pt x="3360" y="1350"/>
                  </a:cubicBezTo>
                  <a:cubicBezTo>
                    <a:pt x="3373" y="1337"/>
                    <a:pt x="3390" y="1330"/>
                    <a:pt x="3405" y="1320"/>
                  </a:cubicBezTo>
                  <a:cubicBezTo>
                    <a:pt x="3415" y="1290"/>
                    <a:pt x="3425" y="1260"/>
                    <a:pt x="3435" y="1230"/>
                  </a:cubicBezTo>
                  <a:cubicBezTo>
                    <a:pt x="3440" y="1215"/>
                    <a:pt x="3445" y="1200"/>
                    <a:pt x="3450" y="1185"/>
                  </a:cubicBezTo>
                  <a:cubicBezTo>
                    <a:pt x="3455" y="1170"/>
                    <a:pt x="3465" y="1140"/>
                    <a:pt x="3465" y="1140"/>
                  </a:cubicBezTo>
                  <a:cubicBezTo>
                    <a:pt x="3470" y="1050"/>
                    <a:pt x="3472" y="960"/>
                    <a:pt x="3480" y="870"/>
                  </a:cubicBezTo>
                  <a:cubicBezTo>
                    <a:pt x="3487" y="791"/>
                    <a:pt x="3527" y="710"/>
                    <a:pt x="3540" y="630"/>
                  </a:cubicBezTo>
                  <a:cubicBezTo>
                    <a:pt x="3529" y="534"/>
                    <a:pt x="3508" y="425"/>
                    <a:pt x="3540" y="330"/>
                  </a:cubicBezTo>
                  <a:cubicBezTo>
                    <a:pt x="3545" y="315"/>
                    <a:pt x="3571" y="322"/>
                    <a:pt x="3585" y="315"/>
                  </a:cubicBezTo>
                  <a:cubicBezTo>
                    <a:pt x="3716" y="250"/>
                    <a:pt x="3742" y="240"/>
                    <a:pt x="3885" y="240"/>
                  </a:cubicBezTo>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Arial" panose="020B0604020202020204" pitchFamily="34" charset="0"/>
                </a:defRPr>
              </a:lvl1pPr>
              <a:lvl2pPr marL="742950" indent="-285750">
                <a:defRPr sz="2000" b="1">
                  <a:solidFill>
                    <a:schemeClr val="tx1"/>
                  </a:solidFill>
                  <a:latin typeface="Arial" panose="020B0604020202020204" pitchFamily="34" charset="0"/>
                </a:defRPr>
              </a:lvl2pPr>
              <a:lvl3pPr marL="1143000" indent="-228600">
                <a:defRPr sz="2000" b="1">
                  <a:solidFill>
                    <a:schemeClr val="tx1"/>
                  </a:solidFill>
                  <a:latin typeface="Arial" panose="020B0604020202020204" pitchFamily="34" charset="0"/>
                </a:defRPr>
              </a:lvl3pPr>
              <a:lvl4pPr marL="1600200" indent="-228600">
                <a:defRPr sz="2000" b="1">
                  <a:solidFill>
                    <a:schemeClr val="tx1"/>
                  </a:solidFill>
                  <a:latin typeface="Arial" panose="020B0604020202020204" pitchFamily="34" charset="0"/>
                </a:defRPr>
              </a:lvl4pPr>
              <a:lvl5pPr marL="2057400" indent="-228600">
                <a:defRPr sz="2000" b="1">
                  <a:solidFill>
                    <a:schemeClr val="tx1"/>
                  </a:solidFill>
                  <a:latin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defRPr>
              </a:lvl9pPr>
            </a:lstStyle>
            <a:p>
              <a:pPr eaLnBrk="1" hangingPunct="1"/>
              <a:endParaRPr lang="it-IT" altLang="en-US" b="0">
                <a:cs typeface="Arial" panose="020B0604020202020204" pitchFamily="34" charset="0"/>
              </a:endParaRPr>
            </a:p>
          </p:txBody>
        </p:sp>
      </p:grpSp>
    </p:spTree>
    <p:extLst>
      <p:ext uri="{BB962C8B-B14F-4D97-AF65-F5344CB8AC3E}">
        <p14:creationId xmlns:p14="http://schemas.microsoft.com/office/powerpoint/2010/main" val="114332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u-ES" altLang="en-US" smtClean="0"/>
              <a:t>Tipe Proses (end-to-end Business Process)</a:t>
            </a:r>
          </a:p>
        </p:txBody>
      </p:sp>
      <p:sp>
        <p:nvSpPr>
          <p:cNvPr id="25603" name="Rectangle 3"/>
          <p:cNvSpPr>
            <a:spLocks noGrp="1" noChangeArrowheads="1"/>
          </p:cNvSpPr>
          <p:nvPr>
            <p:ph type="body" idx="1"/>
          </p:nvPr>
        </p:nvSpPr>
        <p:spPr/>
        <p:txBody>
          <a:bodyPr>
            <a:normAutofit/>
          </a:bodyPr>
          <a:lstStyle/>
          <a:p>
            <a:r>
              <a:rPr lang="eu-ES" altLang="en-US" sz="3600" dirty="0" smtClean="0">
                <a:solidFill>
                  <a:srgbClr val="C00000"/>
                </a:solidFill>
                <a:latin typeface="+mn-lt"/>
              </a:rPr>
              <a:t>Proses Utama </a:t>
            </a:r>
            <a:r>
              <a:rPr lang="eu-ES" altLang="en-US" sz="3600" dirty="0" smtClean="0">
                <a:latin typeface="+mn-lt"/>
              </a:rPr>
              <a:t>(</a:t>
            </a:r>
            <a:r>
              <a:rPr lang="eu-ES" altLang="en-US" sz="3600" i="1" dirty="0" smtClean="0">
                <a:latin typeface="+mn-lt"/>
              </a:rPr>
              <a:t>Primary processes )</a:t>
            </a:r>
            <a:endParaRPr lang="eu-ES" altLang="en-US" sz="3600" i="1" dirty="0">
              <a:latin typeface="+mn-lt"/>
            </a:endParaRPr>
          </a:p>
          <a:p>
            <a:pPr>
              <a:buFontTx/>
              <a:buNone/>
            </a:pPr>
            <a:r>
              <a:rPr lang="eu-ES" altLang="en-US" sz="3200" i="1" dirty="0">
                <a:latin typeface="+mn-lt"/>
              </a:rPr>
              <a:t>	</a:t>
            </a:r>
            <a:r>
              <a:rPr lang="eu-ES" altLang="en-US" sz="3200" i="1" dirty="0" smtClean="0">
                <a:latin typeface="+mn-lt"/>
              </a:rPr>
              <a:t>(sering disebut sebagai </a:t>
            </a:r>
            <a:r>
              <a:rPr lang="eu-ES" altLang="en-US" sz="3200" i="1" dirty="0" smtClean="0">
                <a:solidFill>
                  <a:srgbClr val="C00000"/>
                </a:solidFill>
                <a:latin typeface="+mn-lt"/>
              </a:rPr>
              <a:t>proses inti</a:t>
            </a:r>
            <a:r>
              <a:rPr lang="eu-ES" altLang="en-US" sz="3200" i="1" dirty="0" smtClean="0">
                <a:latin typeface="+mn-lt"/>
              </a:rPr>
              <a:t>)</a:t>
            </a:r>
            <a:r>
              <a:rPr lang="eu-ES" altLang="en-US" sz="3600" dirty="0" smtClean="0">
                <a:latin typeface="+mn-lt"/>
              </a:rPr>
              <a:t> </a:t>
            </a:r>
            <a:endParaRPr lang="eu-ES" altLang="en-US" sz="3600" dirty="0">
              <a:latin typeface="+mn-lt"/>
            </a:endParaRPr>
          </a:p>
          <a:p>
            <a:r>
              <a:rPr lang="eu-ES" altLang="en-US" sz="3600" dirty="0" smtClean="0">
                <a:latin typeface="+mn-lt"/>
                <a:sym typeface="Symbol" panose="05050102010706020507" pitchFamily="18" charset="2"/>
              </a:rPr>
              <a:t>Proses </a:t>
            </a:r>
            <a:r>
              <a:rPr lang="eu-ES" altLang="en-US" sz="3600" dirty="0" smtClean="0">
                <a:solidFill>
                  <a:srgbClr val="C00000"/>
                </a:solidFill>
                <a:latin typeface="+mn-lt"/>
                <a:sym typeface="Symbol" panose="05050102010706020507" pitchFamily="18" charset="2"/>
              </a:rPr>
              <a:t>Pendukung</a:t>
            </a:r>
            <a:r>
              <a:rPr lang="eu-ES" altLang="en-US" sz="3600" dirty="0" smtClean="0">
                <a:latin typeface="+mn-lt"/>
                <a:sym typeface="Symbol" panose="05050102010706020507" pitchFamily="18" charset="2"/>
              </a:rPr>
              <a:t> (</a:t>
            </a:r>
            <a:r>
              <a:rPr lang="eu-ES" altLang="en-US" sz="3600" i="1" dirty="0" smtClean="0">
                <a:latin typeface="+mn-lt"/>
                <a:sym typeface="Symbol" panose="05050102010706020507" pitchFamily="18" charset="2"/>
              </a:rPr>
              <a:t>Support processes)</a:t>
            </a:r>
            <a:endParaRPr lang="eu-ES" altLang="en-US" sz="3600" i="1" dirty="0">
              <a:latin typeface="+mn-lt"/>
              <a:sym typeface="Symbol" panose="05050102010706020507" pitchFamily="18" charset="2"/>
            </a:endParaRPr>
          </a:p>
          <a:p>
            <a:r>
              <a:rPr lang="eu-ES" altLang="en-US" sz="3600" dirty="0" smtClean="0">
                <a:latin typeface="+mn-lt"/>
                <a:sym typeface="Symbol" panose="05050102010706020507" pitchFamily="18" charset="2"/>
              </a:rPr>
              <a:t>Proses </a:t>
            </a:r>
            <a:r>
              <a:rPr lang="eu-ES" altLang="en-US" sz="3600" dirty="0" smtClean="0">
                <a:solidFill>
                  <a:srgbClr val="C00000"/>
                </a:solidFill>
                <a:latin typeface="+mn-lt"/>
                <a:sym typeface="Symbol" panose="05050102010706020507" pitchFamily="18" charset="2"/>
              </a:rPr>
              <a:t>Manajemen</a:t>
            </a:r>
            <a:r>
              <a:rPr lang="eu-ES" altLang="en-US" sz="3600" dirty="0" smtClean="0">
                <a:latin typeface="+mn-lt"/>
                <a:sym typeface="Symbol" panose="05050102010706020507" pitchFamily="18" charset="2"/>
              </a:rPr>
              <a:t> (</a:t>
            </a:r>
            <a:r>
              <a:rPr lang="eu-ES" altLang="en-US" sz="3600" i="1" dirty="0" smtClean="0">
                <a:latin typeface="+mn-lt"/>
                <a:sym typeface="Symbol" panose="05050102010706020507" pitchFamily="18" charset="2"/>
              </a:rPr>
              <a:t>Management processes</a:t>
            </a:r>
            <a:r>
              <a:rPr lang="eu-ES" altLang="en-US" sz="2400" i="1" dirty="0">
                <a:latin typeface="+mn-lt"/>
                <a:sym typeface="Symbol" panose="05050102010706020507" pitchFamily="18" charset="2"/>
              </a:rPr>
              <a:t>)</a:t>
            </a:r>
            <a:endParaRPr lang="eu-ES" altLang="en-US" sz="2400" i="1" dirty="0" smtClean="0">
              <a:latin typeface="+mn-lt"/>
              <a:sym typeface="Symbol" panose="05050102010706020507" pitchFamily="18" charset="2"/>
            </a:endParaRPr>
          </a:p>
        </p:txBody>
      </p:sp>
    </p:spTree>
    <p:extLst>
      <p:ext uri="{BB962C8B-B14F-4D97-AF65-F5344CB8AC3E}">
        <p14:creationId xmlns:p14="http://schemas.microsoft.com/office/powerpoint/2010/main" val="33245415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u-ES" altLang="en-US" dirty="0" smtClean="0"/>
              <a:t>Proses Utama (</a:t>
            </a:r>
            <a:r>
              <a:rPr lang="eu-ES" altLang="en-US" i="1" dirty="0" smtClean="0"/>
              <a:t>Primary Process)</a:t>
            </a:r>
          </a:p>
        </p:txBody>
      </p:sp>
      <p:sp>
        <p:nvSpPr>
          <p:cNvPr id="26627" name="Rectangle 3"/>
          <p:cNvSpPr>
            <a:spLocks noGrp="1" noChangeArrowheads="1"/>
          </p:cNvSpPr>
          <p:nvPr>
            <p:ph type="body" idx="1"/>
          </p:nvPr>
        </p:nvSpPr>
        <p:spPr/>
        <p:txBody>
          <a:bodyPr>
            <a:normAutofit fontScale="92500" lnSpcReduction="10000"/>
          </a:bodyPr>
          <a:lstStyle/>
          <a:p>
            <a:pPr>
              <a:lnSpc>
                <a:spcPct val="90000"/>
              </a:lnSpc>
            </a:pPr>
            <a:r>
              <a:rPr lang="eu-ES" altLang="en-US" dirty="0" smtClean="0">
                <a:latin typeface="+mn-lt"/>
              </a:rPr>
              <a:t>Proses utama seringkali dilihat sebagai satu-satunya proses karena mereka menggambarkan </a:t>
            </a:r>
            <a:r>
              <a:rPr lang="eu-ES" altLang="en-US" b="1" i="1" dirty="0" smtClean="0">
                <a:solidFill>
                  <a:srgbClr val="C00000"/>
                </a:solidFill>
                <a:latin typeface="+mn-lt"/>
              </a:rPr>
              <a:t>aktivitas penting </a:t>
            </a:r>
            <a:r>
              <a:rPr lang="eu-ES" altLang="en-US" dirty="0" smtClean="0">
                <a:latin typeface="+mn-lt"/>
              </a:rPr>
              <a:t>yang dilakukan oleh sebuah organisasi untuk menciptakan atau menyampaikan barang/jasa, yang ujungnya adalah memberikan nilai </a:t>
            </a:r>
            <a:r>
              <a:rPr lang="eu-ES" altLang="en-US" i="1" dirty="0" smtClean="0">
                <a:latin typeface="+mn-lt"/>
              </a:rPr>
              <a:t>(value) </a:t>
            </a:r>
            <a:r>
              <a:rPr lang="eu-ES" altLang="en-US" dirty="0" smtClean="0">
                <a:latin typeface="+mn-lt"/>
              </a:rPr>
              <a:t>kepada pelanggan</a:t>
            </a:r>
            <a:endParaRPr lang="eu-ES" altLang="en-US" dirty="0">
              <a:latin typeface="+mn-lt"/>
            </a:endParaRPr>
          </a:p>
          <a:p>
            <a:pPr>
              <a:lnSpc>
                <a:spcPct val="90000"/>
              </a:lnSpc>
            </a:pPr>
            <a:r>
              <a:rPr lang="eu-ES" altLang="en-US" i="1" dirty="0">
                <a:latin typeface="+mn-lt"/>
              </a:rPr>
              <a:t>Value chains</a:t>
            </a:r>
            <a:r>
              <a:rPr lang="eu-ES" altLang="en-US" dirty="0">
                <a:latin typeface="+mn-lt"/>
              </a:rPr>
              <a:t> by Michael Porter (1985) </a:t>
            </a:r>
            <a:r>
              <a:rPr lang="eu-ES" altLang="en-US" dirty="0" smtClean="0">
                <a:latin typeface="+mn-lt"/>
              </a:rPr>
              <a:t>menggambarkan cara untuk melihat rantai aktivitas (proses) yang menyediakan </a:t>
            </a:r>
            <a:r>
              <a:rPr lang="eu-ES" altLang="en-US" i="1" dirty="0" smtClean="0">
                <a:latin typeface="+mn-lt"/>
              </a:rPr>
              <a:t>value </a:t>
            </a:r>
            <a:r>
              <a:rPr lang="eu-ES" altLang="en-US" dirty="0" smtClean="0">
                <a:latin typeface="+mn-lt"/>
              </a:rPr>
              <a:t>untuk </a:t>
            </a:r>
            <a:r>
              <a:rPr lang="eu-ES" altLang="en-US" i="1" dirty="0" smtClean="0">
                <a:latin typeface="+mn-lt"/>
              </a:rPr>
              <a:t>customer</a:t>
            </a:r>
            <a:r>
              <a:rPr lang="eu-ES" altLang="en-US" dirty="0">
                <a:latin typeface="+mn-lt"/>
              </a:rPr>
              <a:t>.</a:t>
            </a:r>
          </a:p>
          <a:p>
            <a:pPr>
              <a:lnSpc>
                <a:spcPct val="90000"/>
              </a:lnSpc>
            </a:pPr>
            <a:r>
              <a:rPr lang="eu-ES" altLang="en-US" dirty="0" smtClean="0">
                <a:latin typeface="+mn-lt"/>
              </a:rPr>
              <a:t>Proses utama dapat bergerak melalui </a:t>
            </a:r>
            <a:r>
              <a:rPr lang="eu-ES" altLang="en-US" i="1" dirty="0" smtClean="0">
                <a:latin typeface="+mn-lt"/>
              </a:rPr>
              <a:t>functional </a:t>
            </a:r>
            <a:r>
              <a:rPr lang="eu-ES" altLang="en-US" dirty="0" smtClean="0">
                <a:latin typeface="+mn-lt"/>
              </a:rPr>
              <a:t>organisasi, melalui departemen-departemen, atau bahkan antara </a:t>
            </a:r>
            <a:r>
              <a:rPr lang="eu-ES" altLang="en-US" i="1" dirty="0" smtClean="0">
                <a:latin typeface="+mn-lt"/>
              </a:rPr>
              <a:t>enterprise </a:t>
            </a:r>
            <a:r>
              <a:rPr lang="eu-ES" altLang="en-US" dirty="0" smtClean="0">
                <a:latin typeface="+mn-lt"/>
              </a:rPr>
              <a:t>dan menyediakan sebuah view end-to-end yang lengkap mengenai penciptaan </a:t>
            </a:r>
            <a:r>
              <a:rPr lang="eu-ES" altLang="en-US" i="1" dirty="0" smtClean="0">
                <a:latin typeface="+mn-lt"/>
              </a:rPr>
              <a:t>value</a:t>
            </a:r>
            <a:r>
              <a:rPr lang="eu-ES" altLang="en-US" dirty="0" smtClean="0">
                <a:latin typeface="+mn-lt"/>
              </a:rPr>
              <a:t>. </a:t>
            </a:r>
            <a:endParaRPr lang="eu-ES" altLang="en-US" dirty="0">
              <a:latin typeface="+mn-lt"/>
            </a:endParaRPr>
          </a:p>
        </p:txBody>
      </p:sp>
    </p:spTree>
    <p:extLst>
      <p:ext uri="{BB962C8B-B14F-4D97-AF65-F5344CB8AC3E}">
        <p14:creationId xmlns:p14="http://schemas.microsoft.com/office/powerpoint/2010/main" val="13300053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it-IT" altLang="en-US" dirty="0" smtClean="0"/>
              <a:t>Value Chain by Michael Porter)</a:t>
            </a:r>
          </a:p>
        </p:txBody>
      </p:sp>
      <p:sp>
        <p:nvSpPr>
          <p:cNvPr id="27651" name="Rectangle 3"/>
          <p:cNvSpPr>
            <a:spLocks noGrp="1" noChangeArrowheads="1"/>
          </p:cNvSpPr>
          <p:nvPr>
            <p:ph type="body" idx="1"/>
          </p:nvPr>
        </p:nvSpPr>
        <p:spPr/>
        <p:txBody>
          <a:bodyPr/>
          <a:lstStyle/>
          <a:p>
            <a:endParaRPr lang="it-IT" altLang="en-US" smtClean="0"/>
          </a:p>
        </p:txBody>
      </p:sp>
      <p:pic>
        <p:nvPicPr>
          <p:cNvPr id="1026" name="Picture 2" descr="Image result for value chain por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3357" y="1492114"/>
            <a:ext cx="7895409" cy="5000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2010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it-IT" altLang="en-US" dirty="0" smtClean="0"/>
              <a:t>Proses Pendukung </a:t>
            </a:r>
            <a:r>
              <a:rPr lang="it-IT" altLang="en-US" i="1" dirty="0" smtClean="0"/>
              <a:t>(Support Process)</a:t>
            </a:r>
          </a:p>
        </p:txBody>
      </p:sp>
      <p:sp>
        <p:nvSpPr>
          <p:cNvPr id="28675" name="Rectangle 3"/>
          <p:cNvSpPr>
            <a:spLocks noGrp="1" noChangeArrowheads="1"/>
          </p:cNvSpPr>
          <p:nvPr>
            <p:ph type="body" idx="1"/>
          </p:nvPr>
        </p:nvSpPr>
        <p:spPr/>
        <p:txBody>
          <a:bodyPr>
            <a:normAutofit lnSpcReduction="10000"/>
          </a:bodyPr>
          <a:lstStyle/>
          <a:p>
            <a:r>
              <a:rPr lang="eu-ES" altLang="en-US" sz="2400" dirty="0" smtClean="0">
                <a:latin typeface="+mn-lt"/>
              </a:rPr>
              <a:t>Proses pendukung didesain untuk mendukung berjalannnya proses utama, biasanya dengan cara mengelola sumber daya dan/atau infrastruktur yang dibutuhkan oleh proses utama</a:t>
            </a:r>
          </a:p>
          <a:p>
            <a:r>
              <a:rPr lang="eu-ES" altLang="en-US" sz="2400" dirty="0" smtClean="0">
                <a:latin typeface="+mn-lt"/>
              </a:rPr>
              <a:t>Contoh proses pendukung: Manajemen Teknologi Informasi, Manajemen Kapasitas atau Fasilitas, Manajemen Sumber daya Manusia</a:t>
            </a:r>
          </a:p>
          <a:p>
            <a:r>
              <a:rPr lang="eu-ES" altLang="en-US" sz="2400" dirty="0" smtClean="0">
                <a:latin typeface="+mn-lt"/>
              </a:rPr>
              <a:t>Proses pendukung bisa saja dan seringkali menjalankan </a:t>
            </a:r>
            <a:r>
              <a:rPr lang="eu-ES" altLang="en-US" sz="2400" i="1" dirty="0" smtClean="0">
                <a:latin typeface="+mn-lt"/>
              </a:rPr>
              <a:t>cross </a:t>
            </a:r>
            <a:r>
              <a:rPr lang="eu-ES" altLang="en-US" sz="2400" i="1" dirty="0">
                <a:latin typeface="+mn-lt"/>
              </a:rPr>
              <a:t>functional boundaries</a:t>
            </a:r>
            <a:r>
              <a:rPr lang="eu-ES" altLang="en-US" sz="2400" dirty="0">
                <a:latin typeface="+mn-lt"/>
              </a:rPr>
              <a:t>. </a:t>
            </a:r>
          </a:p>
          <a:p>
            <a:r>
              <a:rPr lang="eu-ES" altLang="en-US" sz="2400" dirty="0" smtClean="0">
                <a:latin typeface="+mn-lt"/>
              </a:rPr>
              <a:t>Proses pendukung dapat saja menjadi suatu hal yang kritis dan strategis untuk sebuah organisasi karena ia dapat mempengaruh secara langsung kemampuan organisasi untuk menjalankan proses-proses utama.</a:t>
            </a:r>
            <a:endParaRPr lang="eu-ES" altLang="en-US" sz="2400" dirty="0">
              <a:latin typeface="+mn-lt"/>
            </a:endParaRPr>
          </a:p>
        </p:txBody>
      </p:sp>
    </p:spTree>
    <p:extLst>
      <p:ext uri="{BB962C8B-B14F-4D97-AF65-F5344CB8AC3E}">
        <p14:creationId xmlns:p14="http://schemas.microsoft.com/office/powerpoint/2010/main" val="34393290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DBB83-77C1-4099-A0AA-289882E745E2}">
  <ds:schemaRefs>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http://purl.org/dc/terms/"/>
    <ds:schemaRef ds:uri="http://purl.org/dc/elements/1.1/"/>
    <ds:schemaRef ds:uri="http://purl.org/dc/dcmitype/"/>
    <ds:schemaRef ds:uri="4873beb7-5857-4685-be1f-d57550cc96c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TM10001104[[fn=Feathered]]</Template>
  <TotalTime>2847</TotalTime>
  <Words>974</Words>
  <Application>Microsoft Office PowerPoint</Application>
  <PresentationFormat>Widescreen</PresentationFormat>
  <Paragraphs>83</Paragraphs>
  <Slides>17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Euphemia</vt:lpstr>
      <vt:lpstr>Euphemia (Body)</vt:lpstr>
      <vt:lpstr>Plantagenet Cherokee</vt:lpstr>
      <vt:lpstr>新細明體</vt:lpstr>
      <vt:lpstr>ヒラギノ角ゴ ProN W3</vt:lpstr>
      <vt:lpstr>Arial</vt:lpstr>
      <vt:lpstr>Symbol</vt:lpstr>
      <vt:lpstr>Wingdings</vt:lpstr>
      <vt:lpstr>Academic Literature 16x9</vt:lpstr>
      <vt:lpstr>PowerPoint Presentation</vt:lpstr>
      <vt:lpstr>Definisi Proses Bisnis            (Pemantapan)</vt:lpstr>
      <vt:lpstr>Karakteristik Proses Bisnis</vt:lpstr>
      <vt:lpstr>Perbedaan antara “Fungsi” dan “Proses Bisnis” </vt:lpstr>
      <vt:lpstr>Aliran Proses Bisnis</vt:lpstr>
      <vt:lpstr>Tipe Proses (end-to-end Business Process)</vt:lpstr>
      <vt:lpstr>Proses Utama (Primary Process)</vt:lpstr>
      <vt:lpstr>Value Chain by Michael Porter)</vt:lpstr>
      <vt:lpstr>Proses Pendukung (Support Process)</vt:lpstr>
      <vt:lpstr>Proses Manajemen (Management Process)</vt:lpstr>
      <vt:lpstr>Jenis-Jenis Aktivitas</vt:lpstr>
      <vt:lpstr>Value Added Activities</vt:lpstr>
      <vt:lpstr>Handoff activities</vt:lpstr>
      <vt:lpstr>Control Activities</vt:lpstr>
      <vt:lpstr>Latihan Identifikasi Proses</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FERRA ARIK</cp:lastModifiedBy>
  <cp:revision>150</cp:revision>
  <dcterms:created xsi:type="dcterms:W3CDTF">2017-03-20T08:16:36Z</dcterms:created>
  <dcterms:modified xsi:type="dcterms:W3CDTF">2019-02-01T01:51:34Z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