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07" r:id="rId26"/>
    <p:sldId id="321" r:id="rId27"/>
    <p:sldId id="30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9" autoAdjust="0"/>
    <p:restoredTop sz="75413" autoAdjust="0"/>
  </p:normalViewPr>
  <p:slideViewPr>
    <p:cSldViewPr snapToGrid="0" showGuides="1">
      <p:cViewPr varScale="1">
        <p:scale>
          <a:sx n="95" d="100"/>
          <a:sy n="95" d="100"/>
        </p:scale>
        <p:origin x="1384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93E4C-B785-44D7-988C-3609DFE448B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5F9312-EC48-4154-B7A4-208D4804911E}">
      <dgm:prSet phldrT="[Text]"/>
      <dgm:spPr/>
      <dgm:t>
        <a:bodyPr/>
        <a:lstStyle/>
        <a:p>
          <a:r>
            <a:rPr lang="en-US" dirty="0"/>
            <a:t>Strategic Planning</a:t>
          </a:r>
        </a:p>
      </dgm:t>
    </dgm:pt>
    <dgm:pt modelId="{91285C86-7E70-47B3-891D-BEABEE5A521E}" type="parTrans" cxnId="{EA23811C-08F2-4841-9E26-CB0681B483CD}">
      <dgm:prSet/>
      <dgm:spPr/>
      <dgm:t>
        <a:bodyPr/>
        <a:lstStyle/>
        <a:p>
          <a:endParaRPr lang="en-US"/>
        </a:p>
      </dgm:t>
    </dgm:pt>
    <dgm:pt modelId="{523E4741-7738-411F-B736-E52B04B43426}" type="sibTrans" cxnId="{EA23811C-08F2-4841-9E26-CB0681B483CD}">
      <dgm:prSet/>
      <dgm:spPr/>
      <dgm:t>
        <a:bodyPr/>
        <a:lstStyle/>
        <a:p>
          <a:endParaRPr lang="en-US"/>
        </a:p>
      </dgm:t>
    </dgm:pt>
    <dgm:pt modelId="{CDCFD500-42B4-474A-A760-761087D93DF0}">
      <dgm:prSet phldrT="[Text]"/>
      <dgm:spPr/>
      <dgm:t>
        <a:bodyPr/>
        <a:lstStyle/>
        <a:p>
          <a:r>
            <a:rPr lang="en-US" dirty="0"/>
            <a:t>Performance Issues</a:t>
          </a:r>
        </a:p>
      </dgm:t>
    </dgm:pt>
    <dgm:pt modelId="{C3529D84-A1DB-4A50-9C47-A75D7A121CBD}" type="parTrans" cxnId="{4AA5CFB4-8170-48B8-9C8C-6E95F37A6629}">
      <dgm:prSet/>
      <dgm:spPr/>
      <dgm:t>
        <a:bodyPr/>
        <a:lstStyle/>
        <a:p>
          <a:endParaRPr lang="en-US"/>
        </a:p>
      </dgm:t>
    </dgm:pt>
    <dgm:pt modelId="{A7BBFFB1-DB0F-4BDE-AD79-F5AAAF0F7643}" type="sibTrans" cxnId="{4AA5CFB4-8170-48B8-9C8C-6E95F37A6629}">
      <dgm:prSet/>
      <dgm:spPr/>
      <dgm:t>
        <a:bodyPr/>
        <a:lstStyle/>
        <a:p>
          <a:endParaRPr lang="en-US"/>
        </a:p>
      </dgm:t>
    </dgm:pt>
    <dgm:pt modelId="{501FAAD6-1493-4F47-8E0A-EA49E702FE12}">
      <dgm:prSet phldrT="[Text]"/>
      <dgm:spPr/>
      <dgm:t>
        <a:bodyPr/>
        <a:lstStyle/>
        <a:p>
          <a:r>
            <a:rPr lang="en-US" dirty="0"/>
            <a:t>New Technologies</a:t>
          </a:r>
        </a:p>
      </dgm:t>
    </dgm:pt>
    <dgm:pt modelId="{FAC975A0-46AA-4633-81AB-E116D61F5B0F}" type="parTrans" cxnId="{8DDBF9EF-144D-4F4C-9EAD-0B7D671E1A83}">
      <dgm:prSet/>
      <dgm:spPr/>
      <dgm:t>
        <a:bodyPr/>
        <a:lstStyle/>
        <a:p>
          <a:endParaRPr lang="en-US"/>
        </a:p>
      </dgm:t>
    </dgm:pt>
    <dgm:pt modelId="{B28A6396-7817-48D9-90BA-E724F293294A}" type="sibTrans" cxnId="{8DDBF9EF-144D-4F4C-9EAD-0B7D671E1A83}">
      <dgm:prSet/>
      <dgm:spPr/>
      <dgm:t>
        <a:bodyPr/>
        <a:lstStyle/>
        <a:p>
          <a:endParaRPr lang="en-US"/>
        </a:p>
      </dgm:t>
    </dgm:pt>
    <dgm:pt modelId="{1AB180E4-436D-4197-A6C2-4ABFBD77B45A}">
      <dgm:prSet phldrT="[Text]"/>
      <dgm:spPr/>
      <dgm:t>
        <a:bodyPr/>
        <a:lstStyle/>
        <a:p>
          <a:r>
            <a:rPr lang="en-US" dirty="0"/>
            <a:t>Merger/Acquisition</a:t>
          </a:r>
        </a:p>
      </dgm:t>
    </dgm:pt>
    <dgm:pt modelId="{6628F210-F7B9-473B-BE5A-D9813352D61E}" type="parTrans" cxnId="{9AB4B9D8-AF42-49A1-911A-47279B517D30}">
      <dgm:prSet/>
      <dgm:spPr/>
      <dgm:t>
        <a:bodyPr/>
        <a:lstStyle/>
        <a:p>
          <a:endParaRPr lang="en-US"/>
        </a:p>
      </dgm:t>
    </dgm:pt>
    <dgm:pt modelId="{2AA07D37-B6CF-488B-8A7D-3E442906017C}" type="sibTrans" cxnId="{9AB4B9D8-AF42-49A1-911A-47279B517D30}">
      <dgm:prSet/>
      <dgm:spPr/>
      <dgm:t>
        <a:bodyPr/>
        <a:lstStyle/>
        <a:p>
          <a:endParaRPr lang="en-US"/>
        </a:p>
      </dgm:t>
    </dgm:pt>
    <dgm:pt modelId="{2D94ACE0-7990-4FE4-82E3-6FE09F2A08EE}">
      <dgm:prSet phldrT="[Text]"/>
      <dgm:spPr/>
      <dgm:t>
        <a:bodyPr/>
        <a:lstStyle/>
        <a:p>
          <a:r>
            <a:rPr lang="en-US" dirty="0"/>
            <a:t>Regulatory Requirements</a:t>
          </a:r>
        </a:p>
      </dgm:t>
    </dgm:pt>
    <dgm:pt modelId="{17914408-C2C7-412C-B3BE-9C6C8FDA0F65}" type="parTrans" cxnId="{65D88E34-32E7-4C79-976A-794EE5EA0B41}">
      <dgm:prSet/>
      <dgm:spPr/>
      <dgm:t>
        <a:bodyPr/>
        <a:lstStyle/>
        <a:p>
          <a:endParaRPr lang="en-US"/>
        </a:p>
      </dgm:t>
    </dgm:pt>
    <dgm:pt modelId="{B181B5FD-B64C-43C4-9DF3-49AC77157A7D}" type="sibTrans" cxnId="{65D88E34-32E7-4C79-976A-794EE5EA0B41}">
      <dgm:prSet/>
      <dgm:spPr/>
      <dgm:t>
        <a:bodyPr/>
        <a:lstStyle/>
        <a:p>
          <a:endParaRPr lang="en-US"/>
        </a:p>
      </dgm:t>
    </dgm:pt>
    <dgm:pt modelId="{31158545-ABE5-4781-96DD-DF830DA867D9}" type="pres">
      <dgm:prSet presAssocID="{41A93E4C-B785-44D7-988C-3609DFE448B4}" presName="diagram" presStyleCnt="0">
        <dgm:presLayoutVars>
          <dgm:dir/>
          <dgm:resizeHandles val="exact"/>
        </dgm:presLayoutVars>
      </dgm:prSet>
      <dgm:spPr/>
    </dgm:pt>
    <dgm:pt modelId="{1D1DEB9D-2D47-41E5-99CC-E4A3A58046C4}" type="pres">
      <dgm:prSet presAssocID="{B85F9312-EC48-4154-B7A4-208D4804911E}" presName="node" presStyleLbl="node1" presStyleIdx="0" presStyleCnt="5">
        <dgm:presLayoutVars>
          <dgm:bulletEnabled val="1"/>
        </dgm:presLayoutVars>
      </dgm:prSet>
      <dgm:spPr/>
    </dgm:pt>
    <dgm:pt modelId="{A47F3CFC-6A28-4EFD-A7D0-4208B688446C}" type="pres">
      <dgm:prSet presAssocID="{523E4741-7738-411F-B736-E52B04B43426}" presName="sibTrans" presStyleCnt="0"/>
      <dgm:spPr/>
    </dgm:pt>
    <dgm:pt modelId="{41869685-6489-4BEB-8678-D8FE1334C5E1}" type="pres">
      <dgm:prSet presAssocID="{CDCFD500-42B4-474A-A760-761087D93DF0}" presName="node" presStyleLbl="node1" presStyleIdx="1" presStyleCnt="5">
        <dgm:presLayoutVars>
          <dgm:bulletEnabled val="1"/>
        </dgm:presLayoutVars>
      </dgm:prSet>
      <dgm:spPr/>
    </dgm:pt>
    <dgm:pt modelId="{AFF94542-FD27-463F-B4E5-10A27A2E8A6F}" type="pres">
      <dgm:prSet presAssocID="{A7BBFFB1-DB0F-4BDE-AD79-F5AAAF0F7643}" presName="sibTrans" presStyleCnt="0"/>
      <dgm:spPr/>
    </dgm:pt>
    <dgm:pt modelId="{60FC458D-61CF-4692-9FC8-0F43A89D0431}" type="pres">
      <dgm:prSet presAssocID="{501FAAD6-1493-4F47-8E0A-EA49E702FE12}" presName="node" presStyleLbl="node1" presStyleIdx="2" presStyleCnt="5">
        <dgm:presLayoutVars>
          <dgm:bulletEnabled val="1"/>
        </dgm:presLayoutVars>
      </dgm:prSet>
      <dgm:spPr/>
    </dgm:pt>
    <dgm:pt modelId="{AD647BD9-DB57-4E03-B844-C015CBB33039}" type="pres">
      <dgm:prSet presAssocID="{B28A6396-7817-48D9-90BA-E724F293294A}" presName="sibTrans" presStyleCnt="0"/>
      <dgm:spPr/>
    </dgm:pt>
    <dgm:pt modelId="{16AF54C9-1480-45A3-8378-A80D2B6A3210}" type="pres">
      <dgm:prSet presAssocID="{1AB180E4-436D-4197-A6C2-4ABFBD77B45A}" presName="node" presStyleLbl="node1" presStyleIdx="3" presStyleCnt="5">
        <dgm:presLayoutVars>
          <dgm:bulletEnabled val="1"/>
        </dgm:presLayoutVars>
      </dgm:prSet>
      <dgm:spPr/>
    </dgm:pt>
    <dgm:pt modelId="{84AC68B1-8127-485E-9E9D-CD30B2295BF7}" type="pres">
      <dgm:prSet presAssocID="{2AA07D37-B6CF-488B-8A7D-3E442906017C}" presName="sibTrans" presStyleCnt="0"/>
      <dgm:spPr/>
    </dgm:pt>
    <dgm:pt modelId="{0BD158BB-6CDF-4551-B522-6FAE5B96BA0A}" type="pres">
      <dgm:prSet presAssocID="{2D94ACE0-7990-4FE4-82E3-6FE09F2A08EE}" presName="node" presStyleLbl="node1" presStyleIdx="4" presStyleCnt="5">
        <dgm:presLayoutVars>
          <dgm:bulletEnabled val="1"/>
        </dgm:presLayoutVars>
      </dgm:prSet>
      <dgm:spPr/>
    </dgm:pt>
  </dgm:ptLst>
  <dgm:cxnLst>
    <dgm:cxn modelId="{EA23811C-08F2-4841-9E26-CB0681B483CD}" srcId="{41A93E4C-B785-44D7-988C-3609DFE448B4}" destId="{B85F9312-EC48-4154-B7A4-208D4804911E}" srcOrd="0" destOrd="0" parTransId="{91285C86-7E70-47B3-891D-BEABEE5A521E}" sibTransId="{523E4741-7738-411F-B736-E52B04B43426}"/>
    <dgm:cxn modelId="{65D88E34-32E7-4C79-976A-794EE5EA0B41}" srcId="{41A93E4C-B785-44D7-988C-3609DFE448B4}" destId="{2D94ACE0-7990-4FE4-82E3-6FE09F2A08EE}" srcOrd="4" destOrd="0" parTransId="{17914408-C2C7-412C-B3BE-9C6C8FDA0F65}" sibTransId="{B181B5FD-B64C-43C4-9DF3-49AC77157A7D}"/>
    <dgm:cxn modelId="{F30B903C-5346-4108-B37D-788F9AA12350}" type="presOf" srcId="{41A93E4C-B785-44D7-988C-3609DFE448B4}" destId="{31158545-ABE5-4781-96DD-DF830DA867D9}" srcOrd="0" destOrd="0" presId="urn:microsoft.com/office/officeart/2005/8/layout/default"/>
    <dgm:cxn modelId="{E126B35F-2EE3-4B10-9761-6635B6CFA44F}" type="presOf" srcId="{B85F9312-EC48-4154-B7A4-208D4804911E}" destId="{1D1DEB9D-2D47-41E5-99CC-E4A3A58046C4}" srcOrd="0" destOrd="0" presId="urn:microsoft.com/office/officeart/2005/8/layout/default"/>
    <dgm:cxn modelId="{2929309B-37E0-4537-B6C0-24CBA77F92C4}" type="presOf" srcId="{CDCFD500-42B4-474A-A760-761087D93DF0}" destId="{41869685-6489-4BEB-8678-D8FE1334C5E1}" srcOrd="0" destOrd="0" presId="urn:microsoft.com/office/officeart/2005/8/layout/default"/>
    <dgm:cxn modelId="{4AA5CFB4-8170-48B8-9C8C-6E95F37A6629}" srcId="{41A93E4C-B785-44D7-988C-3609DFE448B4}" destId="{CDCFD500-42B4-474A-A760-761087D93DF0}" srcOrd="1" destOrd="0" parTransId="{C3529D84-A1DB-4A50-9C47-A75D7A121CBD}" sibTransId="{A7BBFFB1-DB0F-4BDE-AD79-F5AAAF0F7643}"/>
    <dgm:cxn modelId="{F8335AB8-4A77-4B14-974C-5122645868F1}" type="presOf" srcId="{501FAAD6-1493-4F47-8E0A-EA49E702FE12}" destId="{60FC458D-61CF-4692-9FC8-0F43A89D0431}" srcOrd="0" destOrd="0" presId="urn:microsoft.com/office/officeart/2005/8/layout/default"/>
    <dgm:cxn modelId="{9AB4B9D8-AF42-49A1-911A-47279B517D30}" srcId="{41A93E4C-B785-44D7-988C-3609DFE448B4}" destId="{1AB180E4-436D-4197-A6C2-4ABFBD77B45A}" srcOrd="3" destOrd="0" parTransId="{6628F210-F7B9-473B-BE5A-D9813352D61E}" sibTransId="{2AA07D37-B6CF-488B-8A7D-3E442906017C}"/>
    <dgm:cxn modelId="{AE0D21EA-AC96-4479-857B-6323326B8E95}" type="presOf" srcId="{2D94ACE0-7990-4FE4-82E3-6FE09F2A08EE}" destId="{0BD158BB-6CDF-4551-B522-6FAE5B96BA0A}" srcOrd="0" destOrd="0" presId="urn:microsoft.com/office/officeart/2005/8/layout/default"/>
    <dgm:cxn modelId="{8DDBF9EF-144D-4F4C-9EAD-0B7D671E1A83}" srcId="{41A93E4C-B785-44D7-988C-3609DFE448B4}" destId="{501FAAD6-1493-4F47-8E0A-EA49E702FE12}" srcOrd="2" destOrd="0" parTransId="{FAC975A0-46AA-4633-81AB-E116D61F5B0F}" sibTransId="{B28A6396-7817-48D9-90BA-E724F293294A}"/>
    <dgm:cxn modelId="{29C422F4-D7B9-4DC5-8AAF-3393F46FAA77}" type="presOf" srcId="{1AB180E4-436D-4197-A6C2-4ABFBD77B45A}" destId="{16AF54C9-1480-45A3-8378-A80D2B6A3210}" srcOrd="0" destOrd="0" presId="urn:microsoft.com/office/officeart/2005/8/layout/default"/>
    <dgm:cxn modelId="{F40FDD96-7843-430E-90D5-A0505969CDC5}" type="presParOf" srcId="{31158545-ABE5-4781-96DD-DF830DA867D9}" destId="{1D1DEB9D-2D47-41E5-99CC-E4A3A58046C4}" srcOrd="0" destOrd="0" presId="urn:microsoft.com/office/officeart/2005/8/layout/default"/>
    <dgm:cxn modelId="{81D1BE09-7898-4BD5-825F-FA4FA3F8AE20}" type="presParOf" srcId="{31158545-ABE5-4781-96DD-DF830DA867D9}" destId="{A47F3CFC-6A28-4EFD-A7D0-4208B688446C}" srcOrd="1" destOrd="0" presId="urn:microsoft.com/office/officeart/2005/8/layout/default"/>
    <dgm:cxn modelId="{4EAAE1F2-20BC-4262-8C6B-FA49C70D48A4}" type="presParOf" srcId="{31158545-ABE5-4781-96DD-DF830DA867D9}" destId="{41869685-6489-4BEB-8678-D8FE1334C5E1}" srcOrd="2" destOrd="0" presId="urn:microsoft.com/office/officeart/2005/8/layout/default"/>
    <dgm:cxn modelId="{99470F98-038D-45BC-8E47-4181CD91868B}" type="presParOf" srcId="{31158545-ABE5-4781-96DD-DF830DA867D9}" destId="{AFF94542-FD27-463F-B4E5-10A27A2E8A6F}" srcOrd="3" destOrd="0" presId="urn:microsoft.com/office/officeart/2005/8/layout/default"/>
    <dgm:cxn modelId="{9EEBCEE3-C31F-46E7-827A-BDF3D7AC3245}" type="presParOf" srcId="{31158545-ABE5-4781-96DD-DF830DA867D9}" destId="{60FC458D-61CF-4692-9FC8-0F43A89D0431}" srcOrd="4" destOrd="0" presId="urn:microsoft.com/office/officeart/2005/8/layout/default"/>
    <dgm:cxn modelId="{D7C9A9EE-BA88-4188-BA06-617C9240DEA0}" type="presParOf" srcId="{31158545-ABE5-4781-96DD-DF830DA867D9}" destId="{AD647BD9-DB57-4E03-B844-C015CBB33039}" srcOrd="5" destOrd="0" presId="urn:microsoft.com/office/officeart/2005/8/layout/default"/>
    <dgm:cxn modelId="{B270FA82-8DAB-49BE-A12F-D2FE2CBBF726}" type="presParOf" srcId="{31158545-ABE5-4781-96DD-DF830DA867D9}" destId="{16AF54C9-1480-45A3-8378-A80D2B6A3210}" srcOrd="6" destOrd="0" presId="urn:microsoft.com/office/officeart/2005/8/layout/default"/>
    <dgm:cxn modelId="{2B851231-828A-482D-B099-AC77E807C638}" type="presParOf" srcId="{31158545-ABE5-4781-96DD-DF830DA867D9}" destId="{84AC68B1-8127-485E-9E9D-CD30B2295BF7}" srcOrd="7" destOrd="0" presId="urn:microsoft.com/office/officeart/2005/8/layout/default"/>
    <dgm:cxn modelId="{13FF5D98-64F1-4EF1-B9DE-8B5FA3392070}" type="presParOf" srcId="{31158545-ABE5-4781-96DD-DF830DA867D9}" destId="{0BD158BB-6CDF-4551-B522-6FAE5B96BA0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DEB9D-2D47-41E5-99CC-E4A3A58046C4}">
      <dsp:nvSpPr>
        <dsp:cNvPr id="0" name=""/>
        <dsp:cNvSpPr/>
      </dsp:nvSpPr>
      <dsp:spPr>
        <a:xfrm>
          <a:off x="0" y="258365"/>
          <a:ext cx="3119437" cy="1871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Strategic Planning</a:t>
          </a:r>
        </a:p>
      </dsp:txBody>
      <dsp:txXfrm>
        <a:off x="0" y="258365"/>
        <a:ext cx="3119437" cy="1871662"/>
      </dsp:txXfrm>
    </dsp:sp>
    <dsp:sp modelId="{41869685-6489-4BEB-8678-D8FE1334C5E1}">
      <dsp:nvSpPr>
        <dsp:cNvPr id="0" name=""/>
        <dsp:cNvSpPr/>
      </dsp:nvSpPr>
      <dsp:spPr>
        <a:xfrm>
          <a:off x="3431381" y="258365"/>
          <a:ext cx="3119437" cy="1871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Performance Issues</a:t>
          </a:r>
        </a:p>
      </dsp:txBody>
      <dsp:txXfrm>
        <a:off x="3431381" y="258365"/>
        <a:ext cx="3119437" cy="1871662"/>
      </dsp:txXfrm>
    </dsp:sp>
    <dsp:sp modelId="{60FC458D-61CF-4692-9FC8-0F43A89D0431}">
      <dsp:nvSpPr>
        <dsp:cNvPr id="0" name=""/>
        <dsp:cNvSpPr/>
      </dsp:nvSpPr>
      <dsp:spPr>
        <a:xfrm>
          <a:off x="6862762" y="258365"/>
          <a:ext cx="3119437" cy="1871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New Technologies</a:t>
          </a:r>
        </a:p>
      </dsp:txBody>
      <dsp:txXfrm>
        <a:off x="6862762" y="258365"/>
        <a:ext cx="3119437" cy="1871662"/>
      </dsp:txXfrm>
    </dsp:sp>
    <dsp:sp modelId="{16AF54C9-1480-45A3-8378-A80D2B6A3210}">
      <dsp:nvSpPr>
        <dsp:cNvPr id="0" name=""/>
        <dsp:cNvSpPr/>
      </dsp:nvSpPr>
      <dsp:spPr>
        <a:xfrm>
          <a:off x="1715690" y="2441971"/>
          <a:ext cx="3119437" cy="1871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Merger/Acquisition</a:t>
          </a:r>
        </a:p>
      </dsp:txBody>
      <dsp:txXfrm>
        <a:off x="1715690" y="2441971"/>
        <a:ext cx="3119437" cy="1871662"/>
      </dsp:txXfrm>
    </dsp:sp>
    <dsp:sp modelId="{0BD158BB-6CDF-4551-B522-6FAE5B96BA0A}">
      <dsp:nvSpPr>
        <dsp:cNvPr id="0" name=""/>
        <dsp:cNvSpPr/>
      </dsp:nvSpPr>
      <dsp:spPr>
        <a:xfrm>
          <a:off x="5147071" y="2441971"/>
          <a:ext cx="3119437" cy="1871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Regulatory Requirements</a:t>
          </a:r>
        </a:p>
      </dsp:txBody>
      <dsp:txXfrm>
        <a:off x="5147071" y="2441971"/>
        <a:ext cx="3119437" cy="1871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2/10/20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2/10/20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 Planning</a:t>
            </a:r>
            <a:b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Regularly, most companies review and update their strategic plans. They survey the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and competitive landscape for new opportunities and establish new goals.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analysis may need to occur following an update to the strategic plan to re-align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processes to meet the new organization’s objectives.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Performance Issues</a:t>
            </a:r>
            <a:b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 performance may be declared inadequate for a variety of reasons, i.e., product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is not acceptable, scrap rates are increasing, production rates are not keeping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 with demand, etc. Process analysis can assist in determining the reasons for the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inadequacies and identify changes that may improve performance.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Technologies</a:t>
            </a:r>
            <a:b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Advancing technologies can improve process performance and an analysis will help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an understanding of how they should be adopted. New technologies, however,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be applied deliberately to avoid unintended consequences. For example, inserting</a:t>
            </a:r>
            <a:r>
              <a:rPr lang="en-US" dirty="0"/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faster machine in the middle of a process without increasing the production at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preceding and subsequent steps can lead to starvation of the machine at the input point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inventory buildup at the output point. Process analysis will help the organization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how and where new technologies should be applied to gain the maximum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 to the organization.</a:t>
            </a:r>
            <a:r>
              <a:rPr lang="en-US" dirty="0"/>
              <a:t> </a:t>
            </a:r>
            <a:br>
              <a:rPr lang="en-US" dirty="0"/>
            </a:b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Merger/Acquisition</a:t>
            </a:r>
            <a:b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mergers and acquisitions often result in the joining of production and service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processes. A process analysis should be performed before the merging of processes to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that the combined outcome meets the combined business objectives.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Regulatory Requirements</a:t>
            </a:r>
            <a:b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Often regulatory bodies governing businesses will create or change regulations that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 the business to modify its processes. Performing a process analysis as part of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 these requirements will ensure the business is able to meet the requirement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with as little impact to the business as possible.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9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6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1" y="2292096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9" y="4511786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6" descr="Image result for telkom university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718" y="204162"/>
            <a:ext cx="1514375" cy="15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1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201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1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4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 descr="Image result for telkom universi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82" y="100611"/>
            <a:ext cx="1315436" cy="13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6"/>
            <a:ext cx="5734051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6"/>
            <a:ext cx="573405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5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2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1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2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pic>
        <p:nvPicPr>
          <p:cNvPr id="19" name="Picture 6" descr="Image result for telkom university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718" y="204162"/>
            <a:ext cx="1514375" cy="15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2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1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4900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8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6" name="Picture 6" descr="Image result for telkom university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718" y="204162"/>
            <a:ext cx="1514375" cy="15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1" y="1600202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600202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9" name="Picture 8" descr="Image result for telkom universi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82" y="100611"/>
            <a:ext cx="1315436" cy="13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1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1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0" name="Picture 9" descr="Image result for telkom universi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82" y="100611"/>
            <a:ext cx="1315436" cy="13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6" name="Picture 5" descr="Image result for telkom universi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82" y="100611"/>
            <a:ext cx="1315436" cy="13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1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9" y="1600201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2/10/20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3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901" y="6356353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3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3" y="6356353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3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pmp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5169" y="1985569"/>
            <a:ext cx="477664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Tahap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Analisis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Proses</a:t>
            </a:r>
          </a:p>
        </p:txBody>
      </p:sp>
      <p:pic>
        <p:nvPicPr>
          <p:cNvPr id="1030" name="Picture 6" descr="Image result for telkom universi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718" y="204162"/>
            <a:ext cx="1514375" cy="15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44946" y="5909720"/>
            <a:ext cx="110432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Program 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Studi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D3 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Sistem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Informasi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169" y="5286074"/>
            <a:ext cx="373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Oleh</a:t>
            </a:r>
            <a:r>
              <a:rPr lang="en-US" dirty="0"/>
              <a:t>: Siska </a:t>
            </a:r>
            <a:r>
              <a:rPr lang="en-US" dirty="0" err="1"/>
              <a:t>Komala</a:t>
            </a:r>
            <a:r>
              <a:rPr lang="en-US" dirty="0"/>
              <a:t> Sari, S.T., M.T.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0269" y="6556051"/>
            <a:ext cx="3752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solidFill>
                  <a:srgbClr val="FF0000"/>
                </a:solidFill>
              </a:rPr>
              <a:t>Digunakan</a:t>
            </a:r>
            <a:r>
              <a:rPr lang="en-US" sz="1200" i="1" dirty="0">
                <a:solidFill>
                  <a:srgbClr val="FF0000"/>
                </a:solidFill>
              </a:rPr>
              <a:t> </a:t>
            </a:r>
            <a:r>
              <a:rPr lang="en-US" sz="1200" i="1" dirty="0" err="1">
                <a:solidFill>
                  <a:srgbClr val="FF0000"/>
                </a:solidFill>
              </a:rPr>
              <a:t>untuk</a:t>
            </a:r>
            <a:r>
              <a:rPr lang="en-US" sz="1200" i="1" dirty="0">
                <a:solidFill>
                  <a:srgbClr val="FF0000"/>
                </a:solidFill>
              </a:rPr>
              <a:t> </a:t>
            </a:r>
            <a:r>
              <a:rPr lang="en-US" sz="1200" i="1" dirty="0" err="1">
                <a:solidFill>
                  <a:srgbClr val="FF0000"/>
                </a:solidFill>
              </a:rPr>
              <a:t>lingkungan</a:t>
            </a:r>
            <a:r>
              <a:rPr lang="en-US" sz="1200" i="1" dirty="0">
                <a:solidFill>
                  <a:srgbClr val="FF0000"/>
                </a:solidFill>
              </a:rPr>
              <a:t> </a:t>
            </a:r>
            <a:r>
              <a:rPr lang="en-US" sz="1200" i="1" dirty="0" err="1">
                <a:solidFill>
                  <a:srgbClr val="FF0000"/>
                </a:solidFill>
              </a:rPr>
              <a:t>Fakultas</a:t>
            </a:r>
            <a:r>
              <a:rPr lang="en-US" sz="1200" i="1" dirty="0">
                <a:solidFill>
                  <a:srgbClr val="FF0000"/>
                </a:solidFill>
              </a:rPr>
              <a:t> </a:t>
            </a:r>
            <a:r>
              <a:rPr lang="en-US" sz="1200" i="1" dirty="0" err="1">
                <a:solidFill>
                  <a:srgbClr val="FF0000"/>
                </a:solidFill>
              </a:rPr>
              <a:t>Ilmu</a:t>
            </a:r>
            <a:r>
              <a:rPr lang="en-US" sz="1200" i="1" dirty="0">
                <a:solidFill>
                  <a:srgbClr val="FF0000"/>
                </a:solidFill>
              </a:rPr>
              <a:t> </a:t>
            </a:r>
            <a:r>
              <a:rPr lang="en-US" sz="1200" i="1" dirty="0" err="1">
                <a:solidFill>
                  <a:srgbClr val="FF0000"/>
                </a:solidFill>
              </a:rPr>
              <a:t>Terapan</a:t>
            </a:r>
            <a:endParaRPr lang="en-US" sz="1200" i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8775" y="1374990"/>
            <a:ext cx="67532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Proses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Customer</a:t>
            </a:r>
          </a:p>
          <a:p>
            <a:pPr marL="0" indent="0">
              <a:buNone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customer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factor positive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customer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customer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jawabannya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customer?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Apakah</a:t>
            </a:r>
            <a:r>
              <a:rPr lang="en-US" dirty="0"/>
              <a:t> customer complain </a:t>
            </a:r>
            <a:r>
              <a:rPr lang="en-US" dirty="0" err="1"/>
              <a:t>terhadap</a:t>
            </a:r>
            <a:r>
              <a:rPr lang="en-US" dirty="0"/>
              <a:t> proses yang </a:t>
            </a:r>
            <a:r>
              <a:rPr lang="en-US" dirty="0" err="1"/>
              <a:t>dijalani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Berapa</a:t>
            </a:r>
            <a:r>
              <a:rPr lang="en-US" dirty="0"/>
              <a:t> kali customer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proses?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customer </a:t>
            </a:r>
            <a:r>
              <a:rPr lang="en-US" dirty="0" err="1"/>
              <a:t>puas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99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Proses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Handoffs</a:t>
            </a:r>
          </a:p>
          <a:p>
            <a:pPr marL="457189" lvl="1" indent="0">
              <a:buNone/>
            </a:pP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lain, system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lain. Handoffs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rawan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proses </a:t>
            </a:r>
            <a:r>
              <a:rPr lang="en-US" dirty="0" err="1"/>
              <a:t>putus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handoffs, proses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Business rules</a:t>
            </a:r>
          </a:p>
          <a:p>
            <a:pPr marL="457200" indent="0">
              <a:buNone/>
            </a:pPr>
            <a:r>
              <a:rPr lang="en-US" sz="2200" dirty="0" err="1"/>
              <a:t>Aturan</a:t>
            </a:r>
            <a:r>
              <a:rPr lang="en-US" sz="2200" dirty="0"/>
              <a:t> </a:t>
            </a:r>
            <a:r>
              <a:rPr lang="en-US" sz="2200" dirty="0" err="1"/>
              <a:t>bisnis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err="1"/>
              <a:t>terkait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proses </a:t>
            </a:r>
            <a:r>
              <a:rPr lang="en-US" sz="2200" dirty="0" err="1"/>
              <a:t>bisnis</a:t>
            </a:r>
            <a:r>
              <a:rPr lang="en-US" sz="2200" dirty="0"/>
              <a:t> </a:t>
            </a:r>
            <a:r>
              <a:rPr lang="en-US" sz="2200" dirty="0" err="1"/>
              <a:t>yag</a:t>
            </a:r>
            <a:r>
              <a:rPr lang="en-US" sz="2200" dirty="0"/>
              <a:t> </a:t>
            </a:r>
            <a:r>
              <a:rPr lang="en-US" sz="2200" dirty="0" err="1"/>
              <a:t>berjalan</a:t>
            </a:r>
            <a:r>
              <a:rPr lang="en-US" sz="2200" dirty="0"/>
              <a:t> (as is) </a:t>
            </a:r>
            <a:r>
              <a:rPr lang="en-US" sz="2200" dirty="0" err="1"/>
              <a:t>dan</a:t>
            </a:r>
            <a:r>
              <a:rPr lang="en-US" sz="2200" dirty="0"/>
              <a:t> proses </a:t>
            </a:r>
            <a:r>
              <a:rPr lang="en-US" sz="2200" dirty="0" err="1"/>
              <a:t>bisnis</a:t>
            </a:r>
            <a:r>
              <a:rPr lang="en-US" sz="2200" dirty="0"/>
              <a:t> yang </a:t>
            </a:r>
            <a:r>
              <a:rPr lang="en-US" sz="2200" dirty="0" err="1"/>
              <a:t>kelak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diusulkan</a:t>
            </a:r>
            <a:endParaRPr lang="en-US" sz="2200" dirty="0"/>
          </a:p>
          <a:p>
            <a:pPr marL="0" indent="0">
              <a:buNone/>
            </a:pPr>
            <a:r>
              <a:rPr lang="en-US" b="1" dirty="0"/>
              <a:t>7.    Cost</a:t>
            </a:r>
          </a:p>
          <a:p>
            <a:pPr marL="0" indent="0">
              <a:buNone/>
            </a:pPr>
            <a:r>
              <a:rPr lang="en-US" sz="2000" dirty="0"/>
              <a:t>          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dikeluarkan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 proses </a:t>
            </a:r>
            <a:r>
              <a:rPr lang="en-US" sz="2000" dirty="0" err="1"/>
              <a:t>bisnis</a:t>
            </a:r>
            <a:endParaRPr lang="en-US" sz="2000" dirty="0"/>
          </a:p>
          <a:p>
            <a:pPr marL="0" indent="0">
              <a:buNone/>
            </a:pPr>
            <a:r>
              <a:rPr lang="en-US" b="1" dirty="0"/>
              <a:t>8.    Human Involvement</a:t>
            </a:r>
          </a:p>
          <a:p>
            <a:pPr marL="457200" indent="0">
              <a:buNone/>
            </a:pPr>
            <a:r>
              <a:rPr lang="en-US" sz="2300" dirty="0" err="1"/>
              <a:t>Siapa</a:t>
            </a:r>
            <a:r>
              <a:rPr lang="en-US" sz="2300" dirty="0"/>
              <a:t> </a:t>
            </a:r>
            <a:r>
              <a:rPr lang="en-US" sz="2300" dirty="0" err="1"/>
              <a:t>saja</a:t>
            </a:r>
            <a:r>
              <a:rPr lang="en-US" sz="2300" dirty="0"/>
              <a:t> yang </a:t>
            </a:r>
            <a:r>
              <a:rPr lang="en-US" sz="2300" dirty="0" err="1"/>
              <a:t>terlibat</a:t>
            </a:r>
            <a:r>
              <a:rPr lang="en-US" sz="2300" dirty="0"/>
              <a:t>?, </a:t>
            </a:r>
            <a:r>
              <a:rPr lang="en-US" sz="2300" dirty="0" err="1"/>
              <a:t>seberapa</a:t>
            </a:r>
            <a:r>
              <a:rPr lang="en-US" sz="2300" dirty="0"/>
              <a:t> </a:t>
            </a:r>
            <a:r>
              <a:rPr lang="en-US" sz="2300" dirty="0" err="1"/>
              <a:t>besar</a:t>
            </a:r>
            <a:r>
              <a:rPr lang="en-US" sz="2300" dirty="0"/>
              <a:t> </a:t>
            </a:r>
            <a:r>
              <a:rPr lang="en-US" sz="2300" dirty="0" err="1"/>
              <a:t>perannya</a:t>
            </a:r>
            <a:r>
              <a:rPr lang="en-US" sz="2300" dirty="0"/>
              <a:t>?, </a:t>
            </a:r>
            <a:r>
              <a:rPr lang="en-US" sz="2300" dirty="0" err="1"/>
              <a:t>siapa</a:t>
            </a:r>
            <a:r>
              <a:rPr lang="en-US" sz="2300" dirty="0"/>
              <a:t> yang </a:t>
            </a:r>
            <a:r>
              <a:rPr lang="en-US" sz="2300" dirty="0" err="1"/>
              <a:t>bertanggungjawab</a:t>
            </a:r>
            <a:r>
              <a:rPr lang="en-US" sz="2300" dirty="0"/>
              <a:t>? </a:t>
            </a:r>
            <a:r>
              <a:rPr lang="en-US" sz="2300" dirty="0" err="1"/>
              <a:t>Apa</a:t>
            </a:r>
            <a:r>
              <a:rPr lang="en-US" sz="2300" dirty="0"/>
              <a:t> yang </a:t>
            </a:r>
            <a:r>
              <a:rPr lang="en-US" sz="2300" dirty="0" err="1"/>
              <a:t>dilakukannya</a:t>
            </a:r>
            <a:r>
              <a:rPr lang="en-US" sz="2300" dirty="0"/>
              <a:t>?</a:t>
            </a:r>
            <a:endParaRPr lang="en-US" sz="2900" dirty="0"/>
          </a:p>
          <a:p>
            <a:pPr marL="0" indent="0">
              <a:buNone/>
            </a:pPr>
            <a:r>
              <a:rPr lang="en-US" b="1" dirty="0"/>
              <a:t>9.   Gathering Information</a:t>
            </a:r>
          </a:p>
          <a:p>
            <a:pPr marL="0" indent="0">
              <a:buNone/>
            </a:pPr>
            <a:r>
              <a:rPr lang="en-US" sz="2900" dirty="0"/>
              <a:t>       </a:t>
            </a:r>
            <a:r>
              <a:rPr lang="en-US" sz="2300" dirty="0" err="1"/>
              <a:t>Informasi</a:t>
            </a:r>
            <a:r>
              <a:rPr lang="en-US" sz="2300" dirty="0"/>
              <a:t> </a:t>
            </a:r>
            <a:r>
              <a:rPr lang="en-US" sz="2300" dirty="0" err="1"/>
              <a:t>apa</a:t>
            </a:r>
            <a:r>
              <a:rPr lang="en-US" sz="2300" dirty="0"/>
              <a:t> </a:t>
            </a:r>
            <a:r>
              <a:rPr lang="en-US" sz="2300" dirty="0" err="1"/>
              <a:t>saja</a:t>
            </a:r>
            <a:r>
              <a:rPr lang="en-US" sz="2300" dirty="0"/>
              <a:t> yang </a:t>
            </a:r>
            <a:r>
              <a:rPr lang="en-US" sz="2300" dirty="0" err="1"/>
              <a:t>dibutuhkan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menganalisis</a:t>
            </a:r>
            <a:r>
              <a:rPr lang="en-US" sz="2300" dirty="0"/>
              <a:t> proses </a:t>
            </a:r>
            <a:r>
              <a:rPr lang="en-US" sz="2300" dirty="0" err="1"/>
              <a:t>bisnis</a:t>
            </a:r>
            <a:endParaRPr lang="en-US" sz="23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5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ancaman</a:t>
            </a:r>
            <a:r>
              <a:rPr lang="en-US" dirty="0"/>
              <a:t>, </a:t>
            </a:r>
            <a:r>
              <a:rPr lang="en-US" dirty="0" err="1"/>
              <a:t>peluang</a:t>
            </a:r>
            <a:r>
              <a:rPr lang="en-US" dirty="0"/>
              <a:t>, target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Performance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benchmarking, </a:t>
            </a:r>
            <a:r>
              <a:rPr lang="en-US" dirty="0" err="1"/>
              <a:t>dll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Orang-orang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</a:t>
            </a:r>
          </a:p>
        </p:txBody>
      </p:sp>
    </p:spTree>
    <p:extLst>
      <p:ext uri="{BB962C8B-B14F-4D97-AF65-F5344CB8AC3E}">
        <p14:creationId xmlns:p14="http://schemas.microsoft.com/office/powerpoint/2010/main" val="4045482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Interview/</a:t>
            </a:r>
            <a:r>
              <a:rPr lang="en-US" dirty="0" err="1"/>
              <a:t>Wawancara</a:t>
            </a:r>
            <a:r>
              <a:rPr lang="en-US" dirty="0"/>
              <a:t>/</a:t>
            </a:r>
            <a:r>
              <a:rPr lang="en-US" dirty="0" err="1"/>
              <a:t>survei</a:t>
            </a:r>
            <a:endParaRPr lang="en-US" dirty="0"/>
          </a:p>
          <a:p>
            <a:r>
              <a:rPr lang="en-US" dirty="0" err="1"/>
              <a:t>Observasi</a:t>
            </a:r>
            <a:endParaRPr lang="en-US" dirty="0"/>
          </a:p>
          <a:p>
            <a:r>
              <a:rPr lang="en-US" dirty="0"/>
              <a:t>Researching /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37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Interview/</a:t>
            </a:r>
            <a:r>
              <a:rPr lang="en-US" dirty="0" err="1"/>
              <a:t>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Yang </a:t>
            </a:r>
            <a:r>
              <a:rPr lang="en-US" dirty="0" err="1"/>
              <a:t>diwawancarai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	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Process owner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Internal/external stakeholder (vendor, customer, partner,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Yang </a:t>
            </a:r>
            <a:r>
              <a:rPr lang="en-US" dirty="0" err="1"/>
              <a:t>mengerjakan</a:t>
            </a:r>
            <a:r>
              <a:rPr lang="en-US" dirty="0"/>
              <a:t> proses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Yang </a:t>
            </a:r>
            <a:r>
              <a:rPr lang="en-US" dirty="0" err="1"/>
              <a:t>memberikan</a:t>
            </a:r>
            <a:r>
              <a:rPr lang="en-US" dirty="0"/>
              <a:t> input </a:t>
            </a:r>
            <a:r>
              <a:rPr lang="en-US" dirty="0" err="1"/>
              <a:t>kepada</a:t>
            </a:r>
            <a:r>
              <a:rPr lang="en-US" dirty="0"/>
              <a:t> proses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Yang </a:t>
            </a:r>
            <a:r>
              <a:rPr lang="en-US" dirty="0" err="1"/>
              <a:t>menerima</a:t>
            </a:r>
            <a:r>
              <a:rPr lang="en-US" dirty="0"/>
              <a:t> output </a:t>
            </a:r>
            <a:r>
              <a:rPr lang="en-US" dirty="0" err="1"/>
              <a:t>dari</a:t>
            </a:r>
            <a:r>
              <a:rPr lang="en-US" dirty="0"/>
              <a:t> proses</a:t>
            </a:r>
          </a:p>
          <a:p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. </a:t>
            </a:r>
          </a:p>
          <a:p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01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Observasi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system</a:t>
            </a:r>
          </a:p>
          <a:p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orang </a:t>
            </a:r>
            <a:r>
              <a:rPr lang="en-US" dirty="0" err="1"/>
              <a:t>kepada</a:t>
            </a:r>
            <a:r>
              <a:rPr lang="en-US" dirty="0"/>
              <a:t> proses</a:t>
            </a:r>
          </a:p>
          <a:p>
            <a:endParaRPr lang="en-US" dirty="0"/>
          </a:p>
          <a:p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proses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interview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fact findings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9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Researching /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proses yang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dijalankan</a:t>
            </a:r>
            <a:r>
              <a:rPr lang="en-US" dirty="0"/>
              <a:t>,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audit, diagram proses, SOP,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</p:txBody>
      </p:sp>
    </p:spTree>
    <p:extLst>
      <p:ext uri="{BB962C8B-B14F-4D97-AF65-F5344CB8AC3E}">
        <p14:creationId xmlns:p14="http://schemas.microsoft.com/office/powerpoint/2010/main" val="2490139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Proses </a:t>
            </a:r>
            <a:r>
              <a:rPr lang="en-US" sz="1600" dirty="0" err="1"/>
              <a:t>pembelian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ketika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Inventory Management </a:t>
            </a:r>
            <a:r>
              <a:rPr lang="en-US" sz="1600" dirty="0" err="1"/>
              <a:t>memeriksa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yang </a:t>
            </a:r>
            <a:r>
              <a:rPr lang="en-US" sz="1600" dirty="0" err="1"/>
              <a:t>ada</a:t>
            </a:r>
            <a:r>
              <a:rPr lang="en-US" sz="1600" dirty="0"/>
              <a:t> di 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yang </a:t>
            </a:r>
            <a:r>
              <a:rPr lang="en-US" sz="1600" dirty="0" err="1"/>
              <a:t>dibutuhkan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yang </a:t>
            </a:r>
            <a:r>
              <a:rPr lang="en-US" sz="1600" dirty="0" err="1"/>
              <a:t>dibutuhkan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</a:t>
            </a:r>
            <a:r>
              <a:rPr lang="en-US" sz="1600" dirty="0" err="1"/>
              <a:t>menerima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yang </a:t>
            </a:r>
            <a:r>
              <a:rPr lang="en-US" sz="1600" dirty="0" err="1"/>
              <a:t>dibutuhkankan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mereview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&amp; </a:t>
            </a: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mengajukan</a:t>
            </a:r>
            <a:r>
              <a:rPr lang="en-US" sz="1600" dirty="0"/>
              <a:t> </a:t>
            </a:r>
            <a:r>
              <a:rPr lang="en-US" sz="1600" dirty="0" err="1"/>
              <a:t>pembuatan</a:t>
            </a:r>
            <a:r>
              <a:rPr lang="en-US" sz="1600" dirty="0"/>
              <a:t> PO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Kepala</a:t>
            </a:r>
            <a:r>
              <a:rPr lang="en-US" sz="1600" dirty="0"/>
              <a:t> </a:t>
            </a:r>
            <a:r>
              <a:rPr lang="en-US" sz="1600" dirty="0" err="1"/>
              <a:t>Divisi</a:t>
            </a:r>
            <a:r>
              <a:rPr lang="en-US" sz="1600" dirty="0"/>
              <a:t> Purchasing. </a:t>
            </a:r>
            <a:r>
              <a:rPr lang="en-US" sz="1600" dirty="0" err="1"/>
              <a:t>Bagian</a:t>
            </a:r>
            <a:r>
              <a:rPr lang="en-US" sz="1600" dirty="0"/>
              <a:t> Purchasing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pengajuan</a:t>
            </a:r>
            <a:r>
              <a:rPr lang="en-US" sz="1600" dirty="0"/>
              <a:t> </a:t>
            </a:r>
            <a:r>
              <a:rPr lang="en-US" sz="1600" dirty="0" err="1"/>
              <a:t>pembuatan</a:t>
            </a:r>
            <a:r>
              <a:rPr lang="en-US" sz="1600" dirty="0"/>
              <a:t> PO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pengajuan</a:t>
            </a:r>
            <a:r>
              <a:rPr lang="en-US" sz="1600" dirty="0"/>
              <a:t> </a:t>
            </a:r>
            <a:r>
              <a:rPr lang="en-US" sz="1600" dirty="0" err="1"/>
              <a:t>ditolak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Kepala</a:t>
            </a:r>
            <a:r>
              <a:rPr lang="en-US" sz="1600" dirty="0"/>
              <a:t> </a:t>
            </a:r>
            <a:r>
              <a:rPr lang="en-US" sz="1600" dirty="0" err="1"/>
              <a:t>Divisi</a:t>
            </a:r>
            <a:r>
              <a:rPr lang="en-US" sz="1600" dirty="0"/>
              <a:t> Purchasing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keterangan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dikembalikan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Kepala</a:t>
            </a:r>
            <a:r>
              <a:rPr lang="en-US" sz="1600" dirty="0"/>
              <a:t> </a:t>
            </a:r>
            <a:r>
              <a:rPr lang="en-US" sz="1600" dirty="0" err="1"/>
              <a:t>Divisi</a:t>
            </a:r>
            <a:r>
              <a:rPr lang="en-US" sz="1600" dirty="0"/>
              <a:t> Purchasing </a:t>
            </a:r>
            <a:r>
              <a:rPr lang="en-US" sz="1600" dirty="0" err="1"/>
              <a:t>pada</a:t>
            </a:r>
            <a:r>
              <a:rPr lang="en-US" sz="1600" dirty="0"/>
              <a:t> proses </a:t>
            </a:r>
            <a:r>
              <a:rPr lang="en-US" sz="1600" dirty="0" err="1"/>
              <a:t>menerima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,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Kepala</a:t>
            </a:r>
            <a:r>
              <a:rPr lang="en-US" sz="1600" dirty="0"/>
              <a:t> </a:t>
            </a:r>
            <a:r>
              <a:rPr lang="en-US" sz="1600" dirty="0" err="1"/>
              <a:t>Divisi</a:t>
            </a:r>
            <a:r>
              <a:rPr lang="en-US" sz="1600" dirty="0"/>
              <a:t> Purchasing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pengajuan</a:t>
            </a:r>
            <a:r>
              <a:rPr lang="en-US" sz="1600" dirty="0"/>
              <a:t> </a:t>
            </a:r>
            <a:r>
              <a:rPr lang="en-US" sz="1600" dirty="0" err="1"/>
              <a:t>pembuatan</a:t>
            </a:r>
            <a:r>
              <a:rPr lang="en-US" sz="1600" dirty="0"/>
              <a:t> PO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dibuat</a:t>
            </a:r>
            <a:r>
              <a:rPr lang="en-US" sz="1600" dirty="0"/>
              <a:t> PO </a:t>
            </a:r>
            <a:r>
              <a:rPr lang="en-US" sz="1600" dirty="0" err="1"/>
              <a:t>oleh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Purchasing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dokumen</a:t>
            </a:r>
            <a:r>
              <a:rPr lang="en-US" sz="1600" dirty="0"/>
              <a:t> PO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dikirim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Supplier </a:t>
            </a:r>
            <a:r>
              <a:rPr lang="en-US" sz="1600" dirty="0" err="1"/>
              <a:t>lalu</a:t>
            </a:r>
            <a:r>
              <a:rPr lang="en-US" sz="1600" dirty="0"/>
              <a:t> Supplier </a:t>
            </a:r>
            <a:r>
              <a:rPr lang="en-US" sz="1600" dirty="0" err="1"/>
              <a:t>mengirimkan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dilanjutkan</a:t>
            </a:r>
            <a:r>
              <a:rPr lang="en-US" sz="1600" dirty="0"/>
              <a:t> </a:t>
            </a:r>
            <a:r>
              <a:rPr lang="en-US" sz="1600" dirty="0" err="1"/>
              <a:t>pemeriksaan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datang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Staff Inventory Control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Staff Inventory Control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dokumen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reject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</a:t>
            </a:r>
            <a:r>
              <a:rPr lang="en-US" sz="1600" dirty="0" err="1"/>
              <a:t>mengirim</a:t>
            </a:r>
            <a:r>
              <a:rPr lang="en-US" sz="1600" dirty="0"/>
              <a:t> </a:t>
            </a:r>
            <a:r>
              <a:rPr lang="en-US" sz="1600" dirty="0" err="1"/>
              <a:t>kembali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Supplier.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Inventory Control </a:t>
            </a:r>
            <a:r>
              <a:rPr lang="en-US" sz="1600" dirty="0" err="1"/>
              <a:t>membuat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/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List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/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Inventory Management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update </a:t>
            </a:r>
            <a:r>
              <a:rPr lang="en-US" sz="1600" dirty="0" err="1"/>
              <a:t>stok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Inventory Management </a:t>
            </a:r>
            <a:r>
              <a:rPr lang="en-US" sz="1600" dirty="0" err="1"/>
              <a:t>menyimpan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gudang</a:t>
            </a:r>
            <a:r>
              <a:rPr lang="en-US" sz="1600" dirty="0"/>
              <a:t>.</a:t>
            </a:r>
          </a:p>
          <a:p>
            <a:r>
              <a:rPr lang="en-US" sz="1600" dirty="0"/>
              <a:t>Staff </a:t>
            </a:r>
            <a:r>
              <a:rPr lang="en-US" sz="1600" dirty="0" err="1"/>
              <a:t>Divisi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Faktur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dokumen</a:t>
            </a:r>
            <a:r>
              <a:rPr lang="en-US" sz="1600" dirty="0"/>
              <a:t> </a:t>
            </a:r>
            <a:r>
              <a:rPr lang="en-US" sz="1600" dirty="0" err="1"/>
              <a:t>Faktur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menyerahkan</a:t>
            </a:r>
            <a:r>
              <a:rPr lang="en-US" sz="1600" dirty="0"/>
              <a:t> </a:t>
            </a:r>
            <a:r>
              <a:rPr lang="en-US" sz="1600" dirty="0" err="1"/>
              <a:t>faktur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Supplier </a:t>
            </a:r>
            <a:r>
              <a:rPr lang="en-US" sz="1600" dirty="0" err="1"/>
              <a:t>dan</a:t>
            </a:r>
            <a:r>
              <a:rPr lang="en-US" sz="1600" dirty="0"/>
              <a:t> Supplier </a:t>
            </a:r>
            <a:r>
              <a:rPr lang="en-US" sz="1600" dirty="0" err="1"/>
              <a:t>memberikan</a:t>
            </a:r>
            <a:r>
              <a:rPr lang="en-US" sz="1600" dirty="0"/>
              <a:t> invoice </a:t>
            </a:r>
            <a:r>
              <a:rPr lang="en-US" sz="1600" dirty="0" err="1"/>
              <a:t>kepada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Finance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menerima</a:t>
            </a:r>
            <a:r>
              <a:rPr lang="en-US" sz="1600" dirty="0"/>
              <a:t> invoice, Staff </a:t>
            </a:r>
            <a:r>
              <a:rPr lang="en-US" sz="1600" dirty="0" err="1"/>
              <a:t>Divisi</a:t>
            </a:r>
            <a:r>
              <a:rPr lang="en-US" sz="1600" dirty="0"/>
              <a:t> Finance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pembayaran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Supplier. Supplier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mengkonfirmasi</a:t>
            </a:r>
            <a:r>
              <a:rPr lang="en-US" sz="1600" dirty="0"/>
              <a:t> </a:t>
            </a:r>
            <a:r>
              <a:rPr lang="en-US" sz="1600" dirty="0" err="1"/>
              <a:t>pembayaran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Finance </a:t>
            </a:r>
            <a:r>
              <a:rPr lang="en-US" sz="1600" dirty="0" err="1"/>
              <a:t>dan</a:t>
            </a:r>
            <a:r>
              <a:rPr lang="en-US" sz="1600" dirty="0"/>
              <a:t> proses </a:t>
            </a:r>
            <a:r>
              <a:rPr lang="en-US" sz="1600" dirty="0" err="1"/>
              <a:t>selesai</a:t>
            </a:r>
            <a:r>
              <a:rPr lang="en-US" sz="1600" dirty="0"/>
              <a:t> </a:t>
            </a:r>
            <a:r>
              <a:rPr lang="en-US" sz="1600" dirty="0" err="1"/>
              <a:t>hingga</a:t>
            </a:r>
            <a:r>
              <a:rPr lang="en-US" sz="1600" dirty="0"/>
              <a:t> Staff </a:t>
            </a:r>
            <a:r>
              <a:rPr lang="en-US" sz="1600" dirty="0" err="1"/>
              <a:t>Divisi</a:t>
            </a:r>
            <a:r>
              <a:rPr lang="en-US" sz="1600" dirty="0"/>
              <a:t> Finance </a:t>
            </a:r>
            <a:r>
              <a:rPr lang="en-US" sz="1600" dirty="0" err="1"/>
              <a:t>merekap</a:t>
            </a:r>
            <a:r>
              <a:rPr lang="en-US" sz="1600" dirty="0"/>
              <a:t> data </a:t>
            </a:r>
            <a:r>
              <a:rPr lang="en-US" sz="1600" dirty="0" err="1"/>
              <a:t>pengeluaran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1337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</a:t>
            </a:r>
            <a:r>
              <a:rPr lang="en-US" dirty="0"/>
              <a:t> list </a:t>
            </a:r>
            <a:r>
              <a:rPr lang="en-US" dirty="0" err="1"/>
              <a:t>kegiatan</a:t>
            </a:r>
            <a:r>
              <a:rPr lang="en-US" dirty="0"/>
              <a:t>/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format </a:t>
            </a:r>
            <a:r>
              <a:rPr lang="en-US" dirty="0" err="1"/>
              <a:t>rangkuman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32209"/>
              </p:ext>
            </p:extLst>
          </p:nvPr>
        </p:nvGraphicFramePr>
        <p:xfrm>
          <a:off x="1293446" y="2872740"/>
          <a:ext cx="10593754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23">
                  <a:extLst>
                    <a:ext uri="{9D8B030D-6E8A-4147-A177-3AD203B41FA5}">
                      <a16:colId xmlns:a16="http://schemas.microsoft.com/office/drawing/2014/main" val="2080486635"/>
                    </a:ext>
                  </a:extLst>
                </a:gridCol>
                <a:gridCol w="2497016">
                  <a:extLst>
                    <a:ext uri="{9D8B030D-6E8A-4147-A177-3AD203B41FA5}">
                      <a16:colId xmlns:a16="http://schemas.microsoft.com/office/drawing/2014/main" val="776279289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629394622"/>
                    </a:ext>
                  </a:extLst>
                </a:gridCol>
                <a:gridCol w="1670539">
                  <a:extLst>
                    <a:ext uri="{9D8B030D-6E8A-4147-A177-3AD203B41FA5}">
                      <a16:colId xmlns:a16="http://schemas.microsoft.com/office/drawing/2014/main" val="3593002024"/>
                    </a:ext>
                  </a:extLst>
                </a:gridCol>
                <a:gridCol w="1846384">
                  <a:extLst>
                    <a:ext uri="{9D8B030D-6E8A-4147-A177-3AD203B41FA5}">
                      <a16:colId xmlns:a16="http://schemas.microsoft.com/office/drawing/2014/main" val="574376880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val="4068582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Yang </a:t>
                      </a:r>
                      <a:r>
                        <a:rPr lang="en-US" dirty="0" err="1"/>
                        <a:t>Terlibat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Lokasi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terjadi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Kapan </a:t>
                      </a:r>
                      <a:r>
                        <a:rPr lang="en-US" dirty="0" err="1"/>
                        <a:t>Terjadi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327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Memeriksa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Barang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Staff </a:t>
                      </a:r>
                      <a:r>
                        <a:rPr lang="en-US" dirty="0" err="1"/>
                        <a:t>Divisi</a:t>
                      </a:r>
                      <a:r>
                        <a:rPr lang="en-US" dirty="0"/>
                        <a:t> Inventory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Gudang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Periodical </a:t>
                      </a:r>
                      <a:r>
                        <a:rPr lang="en-US" dirty="0" err="1"/>
                        <a:t>sepekan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sekali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Daftar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barang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8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17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43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124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Latihan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37086"/>
              </p:ext>
            </p:extLst>
          </p:nvPr>
        </p:nvGraphicFramePr>
        <p:xfrm>
          <a:off x="798364" y="1536309"/>
          <a:ext cx="10593754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23">
                  <a:extLst>
                    <a:ext uri="{9D8B030D-6E8A-4147-A177-3AD203B41FA5}">
                      <a16:colId xmlns:a16="http://schemas.microsoft.com/office/drawing/2014/main" val="2080486635"/>
                    </a:ext>
                  </a:extLst>
                </a:gridCol>
                <a:gridCol w="2497016">
                  <a:extLst>
                    <a:ext uri="{9D8B030D-6E8A-4147-A177-3AD203B41FA5}">
                      <a16:colId xmlns:a16="http://schemas.microsoft.com/office/drawing/2014/main" val="776279289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629394622"/>
                    </a:ext>
                  </a:extLst>
                </a:gridCol>
                <a:gridCol w="1670539">
                  <a:extLst>
                    <a:ext uri="{9D8B030D-6E8A-4147-A177-3AD203B41FA5}">
                      <a16:colId xmlns:a16="http://schemas.microsoft.com/office/drawing/2014/main" val="3593002024"/>
                    </a:ext>
                  </a:extLst>
                </a:gridCol>
                <a:gridCol w="1846384">
                  <a:extLst>
                    <a:ext uri="{9D8B030D-6E8A-4147-A177-3AD203B41FA5}">
                      <a16:colId xmlns:a16="http://schemas.microsoft.com/office/drawing/2014/main" val="574376880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val="4068582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Yang </a:t>
                      </a:r>
                      <a:r>
                        <a:rPr lang="en-US" dirty="0" err="1"/>
                        <a:t>Terlibat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Lokasi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terjadi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Kapan </a:t>
                      </a:r>
                      <a:r>
                        <a:rPr lang="en-US" dirty="0" err="1"/>
                        <a:t>Terjadi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327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Memeriksa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Barang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Staff </a:t>
                      </a:r>
                      <a:r>
                        <a:rPr lang="en-US" dirty="0" err="1"/>
                        <a:t>Divisi</a:t>
                      </a:r>
                      <a:r>
                        <a:rPr lang="en-US" dirty="0"/>
                        <a:t> Inventory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Gudang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Periodical </a:t>
                      </a:r>
                      <a:r>
                        <a:rPr lang="en-US" dirty="0" err="1"/>
                        <a:t>sepekan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sekali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Daftar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barang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8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Membuat</a:t>
                      </a:r>
                      <a:r>
                        <a:rPr lang="en-US" dirty="0"/>
                        <a:t> List </a:t>
                      </a:r>
                      <a:r>
                        <a:rPr lang="en-US" dirty="0" err="1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17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Memberikan</a:t>
                      </a:r>
                      <a:r>
                        <a:rPr lang="en-US" baseline="0" dirty="0"/>
                        <a:t> List </a:t>
                      </a:r>
                      <a:r>
                        <a:rPr lang="en-US" baseline="0" dirty="0" err="1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43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Menerima</a:t>
                      </a:r>
                      <a:r>
                        <a:rPr lang="en-US" dirty="0"/>
                        <a:t> List </a:t>
                      </a:r>
                      <a:r>
                        <a:rPr lang="en-US" dirty="0" err="1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07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Mereview</a:t>
                      </a:r>
                      <a:r>
                        <a:rPr lang="en-US" dirty="0"/>
                        <a:t> List </a:t>
                      </a:r>
                      <a:r>
                        <a:rPr lang="en-US" dirty="0" err="1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4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Mengajukan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pembuatan</a:t>
                      </a:r>
                      <a:r>
                        <a:rPr lang="en-US" baseline="0" dirty="0"/>
                        <a:t> 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0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Menerima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Permintaan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Pengajuan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Pembuatan</a:t>
                      </a:r>
                      <a:r>
                        <a:rPr lang="en-US" dirty="0"/>
                        <a:t>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3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785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Business Process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237" y="1297667"/>
            <a:ext cx="6518094" cy="5560333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9628707" y="4255477"/>
            <a:ext cx="728631" cy="5627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357338" y="3244169"/>
            <a:ext cx="15533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proses </a:t>
            </a:r>
            <a:r>
              <a:rPr lang="en-US" dirty="0" err="1"/>
              <a:t>eksisting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35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Latihan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316788"/>
              </p:ext>
            </p:extLst>
          </p:nvPr>
        </p:nvGraphicFramePr>
        <p:xfrm>
          <a:off x="798364" y="1361440"/>
          <a:ext cx="10593754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23">
                  <a:extLst>
                    <a:ext uri="{9D8B030D-6E8A-4147-A177-3AD203B41FA5}">
                      <a16:colId xmlns:a16="http://schemas.microsoft.com/office/drawing/2014/main" val="2080486635"/>
                    </a:ext>
                  </a:extLst>
                </a:gridCol>
                <a:gridCol w="2497016">
                  <a:extLst>
                    <a:ext uri="{9D8B030D-6E8A-4147-A177-3AD203B41FA5}">
                      <a16:colId xmlns:a16="http://schemas.microsoft.com/office/drawing/2014/main" val="776279289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629394622"/>
                    </a:ext>
                  </a:extLst>
                </a:gridCol>
                <a:gridCol w="1670539">
                  <a:extLst>
                    <a:ext uri="{9D8B030D-6E8A-4147-A177-3AD203B41FA5}">
                      <a16:colId xmlns:a16="http://schemas.microsoft.com/office/drawing/2014/main" val="3593002024"/>
                    </a:ext>
                  </a:extLst>
                </a:gridCol>
                <a:gridCol w="1846384">
                  <a:extLst>
                    <a:ext uri="{9D8B030D-6E8A-4147-A177-3AD203B41FA5}">
                      <a16:colId xmlns:a16="http://schemas.microsoft.com/office/drawing/2014/main" val="574376880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val="4068582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Yang </a:t>
                      </a:r>
                      <a:r>
                        <a:rPr lang="en-US" dirty="0" err="1"/>
                        <a:t>Terlibat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Lokasi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terjadi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Kapan </a:t>
                      </a:r>
                      <a:r>
                        <a:rPr lang="en-US" dirty="0" err="1"/>
                        <a:t>Terjadi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327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Pembuatan</a:t>
                      </a:r>
                      <a:r>
                        <a:rPr lang="en-US" baseline="0" dirty="0"/>
                        <a:t> 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8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Menerima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Dokumen</a:t>
                      </a:r>
                      <a:r>
                        <a:rPr lang="en-US" baseline="0" dirty="0"/>
                        <a:t> 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17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Mengirimkan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Barang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43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Pemeriksaan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Barang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07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Membuat</a:t>
                      </a:r>
                      <a:r>
                        <a:rPr lang="en-US" dirty="0"/>
                        <a:t> List </a:t>
                      </a:r>
                      <a:r>
                        <a:rPr lang="en-US" dirty="0" err="1"/>
                        <a:t>Barang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Sesuai</a:t>
                      </a:r>
                      <a:r>
                        <a:rPr lang="en-US" baseline="0" dirty="0"/>
                        <a:t>/</a:t>
                      </a:r>
                      <a:r>
                        <a:rPr lang="en-US" baseline="0" dirty="0" err="1"/>
                        <a:t>Ditolak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4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List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0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Update</a:t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Stok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3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Menyimpan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Gudang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0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88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Latihan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51664"/>
              </p:ext>
            </p:extLst>
          </p:nvPr>
        </p:nvGraphicFramePr>
        <p:xfrm>
          <a:off x="798364" y="1361440"/>
          <a:ext cx="10593754" cy="53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23">
                  <a:extLst>
                    <a:ext uri="{9D8B030D-6E8A-4147-A177-3AD203B41FA5}">
                      <a16:colId xmlns:a16="http://schemas.microsoft.com/office/drawing/2014/main" val="2080486635"/>
                    </a:ext>
                  </a:extLst>
                </a:gridCol>
                <a:gridCol w="2497016">
                  <a:extLst>
                    <a:ext uri="{9D8B030D-6E8A-4147-A177-3AD203B41FA5}">
                      <a16:colId xmlns:a16="http://schemas.microsoft.com/office/drawing/2014/main" val="776279289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629394622"/>
                    </a:ext>
                  </a:extLst>
                </a:gridCol>
                <a:gridCol w="1670539">
                  <a:extLst>
                    <a:ext uri="{9D8B030D-6E8A-4147-A177-3AD203B41FA5}">
                      <a16:colId xmlns:a16="http://schemas.microsoft.com/office/drawing/2014/main" val="3593002024"/>
                    </a:ext>
                  </a:extLst>
                </a:gridCol>
                <a:gridCol w="1846384">
                  <a:extLst>
                    <a:ext uri="{9D8B030D-6E8A-4147-A177-3AD203B41FA5}">
                      <a16:colId xmlns:a16="http://schemas.microsoft.com/office/drawing/2014/main" val="574376880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val="4068582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Yang </a:t>
                      </a:r>
                      <a:r>
                        <a:rPr lang="en-US" dirty="0" err="1"/>
                        <a:t>Terlibat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Lokasi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terjadi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Kapan </a:t>
                      </a:r>
                      <a:r>
                        <a:rPr lang="en-US" dirty="0" err="1"/>
                        <a:t>Terjadi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327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Membuat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Faktur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8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Menerima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Faktur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17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Menyerahkan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Faktur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43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Invoice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07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Menerima</a:t>
                      </a:r>
                      <a:r>
                        <a:rPr lang="en-US" dirty="0"/>
                        <a:t> Invoice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4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Pembayaran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0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Mengkonfirmasi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Pembayaran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3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Menerima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Konfirmasi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Pembayaran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0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Merekap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Pengeluaran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7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582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Lampathaki</a:t>
            </a:r>
            <a:r>
              <a:rPr lang="en-US" dirty="0"/>
              <a:t> F., et.al, Business Process Reengineering, National Technical University of Athens, 2013</a:t>
            </a:r>
          </a:p>
          <a:p>
            <a:r>
              <a:rPr lang="en-US" dirty="0"/>
              <a:t>Marlon Dumas, Marcello La Rosa, Jan </a:t>
            </a:r>
            <a:r>
              <a:rPr lang="en-US" dirty="0" err="1"/>
              <a:t>Mendling</a:t>
            </a:r>
            <a:r>
              <a:rPr lang="en-US" dirty="0"/>
              <a:t>, </a:t>
            </a:r>
            <a:r>
              <a:rPr lang="en-US" dirty="0" err="1"/>
              <a:t>Hajo</a:t>
            </a:r>
            <a:r>
              <a:rPr lang="en-US" dirty="0"/>
              <a:t> A. </a:t>
            </a:r>
            <a:r>
              <a:rPr lang="en-US" dirty="0" err="1"/>
              <a:t>Reijers</a:t>
            </a:r>
            <a:r>
              <a:rPr lang="en-US" dirty="0"/>
              <a:t>, Fundamentals of Business Process Management, Springer </a:t>
            </a:r>
            <a:r>
              <a:rPr lang="en-US" dirty="0" err="1"/>
              <a:t>Verlag</a:t>
            </a:r>
            <a:r>
              <a:rPr lang="en-US" dirty="0"/>
              <a:t>, 2013</a:t>
            </a:r>
          </a:p>
          <a:p>
            <a:r>
              <a:rPr lang="en-US" dirty="0"/>
              <a:t>ABPMP BPM CBOK Version 2.0, 2009 </a:t>
            </a:r>
            <a:r>
              <a:rPr lang="en-US" dirty="0">
                <a:hlinkClick r:id="rId2"/>
              </a:rPr>
              <a:t>www.abpmp.org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0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F19E-5E35-454C-9C6E-DEBA3881C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329E3-E0F1-3648-A7BB-16CE9A7C5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Bu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meriang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Pak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sesampainya</a:t>
            </a:r>
            <a:r>
              <a:rPr lang="en-US" dirty="0"/>
              <a:t> </a:t>
            </a:r>
            <a:r>
              <a:rPr lang="en-US" dirty="0" err="1"/>
              <a:t>dirumah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diharuskan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. Setelah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form </a:t>
            </a:r>
            <a:r>
              <a:rPr lang="en-US" dirty="0" err="1"/>
              <a:t>pendaftaran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berobat</a:t>
            </a:r>
            <a:r>
              <a:rPr lang="en-US" dirty="0"/>
              <a:t>. Oleh </a:t>
            </a:r>
            <a:r>
              <a:rPr lang="en-US" dirty="0" err="1"/>
              <a:t>petugas</a:t>
            </a:r>
            <a:r>
              <a:rPr lang="en-US" dirty="0"/>
              <a:t>, </a:t>
            </a:r>
            <a:r>
              <a:rPr lang="en-US" dirty="0" err="1"/>
              <a:t>inu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mana </a:t>
            </a:r>
            <a:r>
              <a:rPr lang="en-US" dirty="0" err="1"/>
              <a:t>yag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dituju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.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mendaftar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mana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yang </a:t>
            </a:r>
            <a:r>
              <a:rPr lang="en-US" dirty="0" err="1"/>
              <a:t>dideritanya</a:t>
            </a:r>
            <a:r>
              <a:rPr lang="en-US" dirty="0"/>
              <a:t>. Setelah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diinformasikan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dibayarkan</a:t>
            </a:r>
            <a:r>
              <a:rPr lang="en-US" dirty="0"/>
              <a:t>. Setelah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transkip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nomer</a:t>
            </a:r>
            <a:r>
              <a:rPr lang="en-US" dirty="0"/>
              <a:t> </a:t>
            </a:r>
            <a:r>
              <a:rPr lang="en-US" dirty="0" err="1"/>
              <a:t>antrian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yang </a:t>
            </a:r>
            <a:r>
              <a:rPr lang="en-US" dirty="0" err="1"/>
              <a:t>dituju</a:t>
            </a:r>
            <a:r>
              <a:rPr lang="en-US" dirty="0"/>
              <a:t>, </a:t>
            </a:r>
            <a:r>
              <a:rPr lang="en-US" dirty="0" err="1"/>
              <a:t>sesampainya</a:t>
            </a:r>
            <a:r>
              <a:rPr lang="en-US" dirty="0"/>
              <a:t> </a:t>
            </a:r>
            <a:r>
              <a:rPr lang="en-US" dirty="0" err="1"/>
              <a:t>diklinik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diperintahkan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.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antrian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pemerikasaan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berobat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. Setelah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tama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dibagian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84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hatur Nuh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096" y="1292317"/>
            <a:ext cx="5579001" cy="43326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26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Analisis</a:t>
            </a:r>
            <a:r>
              <a:rPr lang="en-US" sz="3200" dirty="0"/>
              <a:t> proses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membangun</a:t>
            </a:r>
            <a:r>
              <a:rPr lang="en-US" sz="3200" dirty="0"/>
              <a:t> </a:t>
            </a:r>
            <a:r>
              <a:rPr lang="en-US" sz="3200" dirty="0" err="1"/>
              <a:t>pemahaman</a:t>
            </a:r>
            <a:r>
              <a:rPr lang="en-US" sz="3200" dirty="0"/>
              <a:t>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aktivitas-aktivitas</a:t>
            </a:r>
            <a:r>
              <a:rPr lang="en-US" sz="3200" dirty="0"/>
              <a:t> proses yang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berjalan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mengukur</a:t>
            </a:r>
            <a:r>
              <a:rPr lang="en-US" sz="3200" dirty="0"/>
              <a:t> </a:t>
            </a:r>
            <a:r>
              <a:rPr lang="en-US" sz="3200" dirty="0" err="1"/>
              <a:t>keberhasilan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aktivitas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(</a:t>
            </a:r>
            <a:r>
              <a:rPr lang="en-US" sz="3200" dirty="0" err="1"/>
              <a:t>organisasi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 err="1"/>
              <a:t>Analisis</a:t>
            </a:r>
            <a:r>
              <a:rPr lang="en-US" sz="3200" dirty="0"/>
              <a:t> proses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macam</a:t>
            </a:r>
            <a:r>
              <a:rPr lang="en-US" sz="3200" dirty="0"/>
              <a:t> </a:t>
            </a:r>
            <a:r>
              <a:rPr lang="en-US" sz="3200" dirty="0" err="1"/>
              <a:t>teknik</a:t>
            </a:r>
            <a:r>
              <a:rPr lang="en-US" sz="3200" dirty="0"/>
              <a:t>:</a:t>
            </a:r>
          </a:p>
          <a:p>
            <a:pPr lvl="1"/>
            <a:r>
              <a:rPr lang="en-US" sz="2400" dirty="0"/>
              <a:t>Mapping</a:t>
            </a:r>
          </a:p>
          <a:p>
            <a:pPr lvl="1"/>
            <a:r>
              <a:rPr lang="en-US" sz="2400" dirty="0"/>
              <a:t>Interview</a:t>
            </a:r>
          </a:p>
          <a:p>
            <a:pPr lvl="1"/>
            <a:r>
              <a:rPr lang="en-US" sz="2400" dirty="0" err="1"/>
              <a:t>Simulasi</a:t>
            </a:r>
            <a:endParaRPr lang="en-US" sz="2400" dirty="0"/>
          </a:p>
          <a:p>
            <a:pPr lvl="1"/>
            <a:r>
              <a:rPr lang="en-US" sz="2400" dirty="0"/>
              <a:t>Dan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711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Proses?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(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belum</a:t>
            </a:r>
            <a:r>
              <a:rPr lang="en-US" dirty="0"/>
              <a:t>?)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customer,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berubah</a:t>
            </a:r>
            <a:endParaRPr lang="en-US" dirty="0"/>
          </a:p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proses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(</a:t>
            </a:r>
            <a:r>
              <a:rPr lang="en-US" dirty="0" err="1"/>
              <a:t>peruhaban</a:t>
            </a:r>
            <a:r>
              <a:rPr lang="en-US" dirty="0"/>
              <a:t> input </a:t>
            </a:r>
            <a:r>
              <a:rPr lang="en-US" dirty="0" err="1"/>
              <a:t>menjadi</a:t>
            </a:r>
            <a:r>
              <a:rPr lang="en-US" dirty="0"/>
              <a:t> output)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73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Perform?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Analisis</a:t>
            </a:r>
            <a:r>
              <a:rPr lang="en-US" sz="3200" dirty="0"/>
              <a:t> proses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dilaksanakan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i="1" dirty="0"/>
              <a:t>Continuous Monitoring</a:t>
            </a:r>
          </a:p>
          <a:p>
            <a:pPr marL="457189" lvl="1" indent="0">
              <a:buNone/>
            </a:pP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peringatan</a:t>
            </a:r>
            <a:r>
              <a:rPr lang="en-US" sz="2400" dirty="0"/>
              <a:t> </a:t>
            </a:r>
            <a:r>
              <a:rPr lang="en-US" sz="2400" dirty="0" err="1"/>
              <a:t>dini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Terpicu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kejadian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(Event-Triggered)</a:t>
            </a:r>
          </a:p>
          <a:p>
            <a:pPr marL="457189" lvl="1" indent="0">
              <a:buNone/>
            </a:pP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yang paling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proses </a:t>
            </a:r>
            <a:r>
              <a:rPr lang="en-US" sz="2400" dirty="0" err="1"/>
              <a:t>harus</a:t>
            </a:r>
            <a:r>
              <a:rPr lang="en-US" sz="2400" dirty="0"/>
              <a:t> di </a:t>
            </a:r>
            <a:r>
              <a:rPr lang="en-US" sz="2400" dirty="0" err="1"/>
              <a:t>analisis</a:t>
            </a:r>
            <a:r>
              <a:rPr lang="en-US" sz="2400" dirty="0"/>
              <a:t>.</a:t>
            </a:r>
          </a:p>
          <a:p>
            <a:pPr marL="457189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380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Kejadian</a:t>
            </a:r>
            <a:r>
              <a:rPr lang="en-US" dirty="0"/>
              <a:t> (</a:t>
            </a:r>
            <a:r>
              <a:rPr lang="en-US" i="1" dirty="0"/>
              <a:t>Event)</a:t>
            </a:r>
            <a:r>
              <a:rPr lang="en-US" dirty="0"/>
              <a:t> yang </a:t>
            </a:r>
            <a:r>
              <a:rPr lang="en-US" dirty="0" err="1"/>
              <a:t>mentriger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Proses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528037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2419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Proses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Understanding the unknown</a:t>
            </a:r>
          </a:p>
          <a:p>
            <a:pPr marL="971539" lvl="1" indent="-514350">
              <a:buFont typeface="+mj-lt"/>
              <a:buAutoNum type="arabicPeriod"/>
            </a:pP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proses</a:t>
            </a:r>
          </a:p>
          <a:p>
            <a:pPr marL="971539" lvl="1" indent="-514350">
              <a:buFont typeface="+mj-lt"/>
              <a:buAutoNum type="arabicPeriod"/>
            </a:pPr>
            <a:r>
              <a:rPr lang="en-US" sz="2800" dirty="0" err="1"/>
              <a:t>Memastikan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,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opini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generalisasi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endParaRPr lang="en-US" sz="2800" dirty="0"/>
          </a:p>
          <a:p>
            <a:pPr marL="971539" lvl="1" indent="-514350">
              <a:buFont typeface="+mj-lt"/>
              <a:buAutoNum type="arabicPeriod"/>
            </a:pP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berjalannya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proses,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kelemahannya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hasilnya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2738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Proses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Memahami</a:t>
            </a:r>
            <a:r>
              <a:rPr lang="en-US" b="1" dirty="0"/>
              <a:t> proses yang </a:t>
            </a:r>
            <a:r>
              <a:rPr lang="en-US" b="1" dirty="0" err="1"/>
              <a:t>terjadi</a:t>
            </a:r>
            <a:r>
              <a:rPr lang="en-US" b="1" dirty="0"/>
              <a:t> di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Bisnis</a:t>
            </a:r>
            <a:r>
              <a:rPr lang="en-US" b="1" dirty="0"/>
              <a:t> (Business </a:t>
            </a:r>
            <a:r>
              <a:rPr lang="en-US" b="1" dirty="0" err="1"/>
              <a:t>Environtment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Proses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Kenapa</a:t>
            </a:r>
            <a:r>
              <a:rPr lang="en-US" dirty="0"/>
              <a:t> proses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memicu</a:t>
            </a:r>
            <a:r>
              <a:rPr lang="en-US" dirty="0"/>
              <a:t> proses?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Apakah</a:t>
            </a:r>
            <a:r>
              <a:rPr lang="en-US" dirty="0"/>
              <a:t> proses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Apakah</a:t>
            </a:r>
            <a:r>
              <a:rPr lang="en-US" dirty="0"/>
              <a:t> proses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?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35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Proses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err="1"/>
              <a:t>Memahami</a:t>
            </a:r>
            <a:r>
              <a:rPr lang="en-US" b="1" dirty="0"/>
              <a:t> Organizational Culture/Context</a:t>
            </a:r>
          </a:p>
          <a:p>
            <a:pPr marL="0" indent="0">
              <a:buNone/>
            </a:pP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proses.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Siapakah</a:t>
            </a:r>
            <a:r>
              <a:rPr lang="en-US" dirty="0"/>
              <a:t> yang paling </a:t>
            </a:r>
            <a:r>
              <a:rPr lang="en-US" dirty="0" err="1"/>
              <a:t>berpengaruh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?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proses,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proses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orang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dipindahtugaskan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proses </a:t>
            </a:r>
            <a:r>
              <a:rPr lang="en-US" dirty="0" err="1"/>
              <a:t>diperbaiki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35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873beb7-5857-4685-be1f-d57550cc96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2799</TotalTime>
  <Words>1514</Words>
  <Application>Microsoft Macintosh PowerPoint</Application>
  <PresentationFormat>Widescreen</PresentationFormat>
  <Paragraphs>195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Euphemia</vt:lpstr>
      <vt:lpstr>Plantagenet Cherokee</vt:lpstr>
      <vt:lpstr>Wingdings</vt:lpstr>
      <vt:lpstr>Academic Literature 16x9</vt:lpstr>
      <vt:lpstr>PowerPoint Presentation</vt:lpstr>
      <vt:lpstr>Business Process Lifecycle</vt:lpstr>
      <vt:lpstr>Process Analysis</vt:lpstr>
      <vt:lpstr>Mengapa melakukan Analisis Proses?</vt:lpstr>
      <vt:lpstr>When to Perform?</vt:lpstr>
      <vt:lpstr>Kejadian (Event) yang mentriger analisis Proses</vt:lpstr>
      <vt:lpstr>Melakukan Analisis Proses </vt:lpstr>
      <vt:lpstr>Melakukan Analisis Proses (2)</vt:lpstr>
      <vt:lpstr>Melakukan Analisis Proses (3)</vt:lpstr>
      <vt:lpstr>Melakukan Analisis Proses (4)</vt:lpstr>
      <vt:lpstr>Melakukan Analisis Proses (4)</vt:lpstr>
      <vt:lpstr>Gathering Information </vt:lpstr>
      <vt:lpstr>Teknik Pengumpulan informasi</vt:lpstr>
      <vt:lpstr>Interview/Wawancara</vt:lpstr>
      <vt:lpstr>Observasi</vt:lpstr>
      <vt:lpstr>Researching /Studi Dokumentasi</vt:lpstr>
      <vt:lpstr>Contoh Kasus</vt:lpstr>
      <vt:lpstr>Latihan</vt:lpstr>
      <vt:lpstr>Jawaban Latihan</vt:lpstr>
      <vt:lpstr>Jawaban Latihan</vt:lpstr>
      <vt:lpstr>Jawaban Latihan</vt:lpstr>
      <vt:lpstr>References</vt:lpstr>
      <vt:lpstr>Latihan Studi Kasus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Siska KS</dc:creator>
  <cp:lastModifiedBy>Microsoft Office User</cp:lastModifiedBy>
  <cp:revision>136</cp:revision>
  <dcterms:created xsi:type="dcterms:W3CDTF">2017-03-20T08:16:36Z</dcterms:created>
  <dcterms:modified xsi:type="dcterms:W3CDTF">2020-02-10T08:32:51Z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