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0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9" autoAdjust="0"/>
    <p:restoredTop sz="92081" autoAdjust="0"/>
  </p:normalViewPr>
  <p:slideViewPr>
    <p:cSldViewPr snapToGrid="0" showGuides="1">
      <p:cViewPr varScale="1">
        <p:scale>
          <a:sx n="81" d="100"/>
          <a:sy n="81" d="100"/>
        </p:scale>
        <p:origin x="25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2/25/20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2/25/20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9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4900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6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9" name="Picture 8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0" name="Picture 9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6" name="Picture 5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pmp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works.com/downloads" TargetMode="External"/><Relationship Id="rId2" Type="http://schemas.openxmlformats.org/officeDocument/2006/relationships/hyperlink" Target="https://tap.tibco.com/storefront/receipt.e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169" y="1985569"/>
            <a:ext cx="47766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BPMN Background</a:t>
            </a:r>
          </a:p>
        </p:txBody>
      </p:sp>
      <p:pic>
        <p:nvPicPr>
          <p:cNvPr id="1030" name="Picture 6" descr="Image result for telkom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4946" y="5909720"/>
            <a:ext cx="11043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Program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Studi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D3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Sistem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Informasi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169" y="5286074"/>
            <a:ext cx="373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Oleh</a:t>
            </a:r>
            <a:r>
              <a:rPr lang="en-US" dirty="0"/>
              <a:t>: Siska </a:t>
            </a:r>
            <a:r>
              <a:rPr lang="en-US" dirty="0" err="1"/>
              <a:t>Komala</a:t>
            </a:r>
            <a:r>
              <a:rPr lang="en-US" dirty="0"/>
              <a:t> Sari, S.T., M.T.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0269" y="6556051"/>
            <a:ext cx="375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rgbClr val="FF0000"/>
                </a:solidFill>
              </a:rPr>
              <a:t>Digunakan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untuk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lingkungan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Fakultas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Ilmu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Terapan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1374990"/>
            <a:ext cx="6753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Lampathaki</a:t>
            </a:r>
            <a:r>
              <a:rPr lang="en-US" dirty="0"/>
              <a:t> F., et.al, Business Process Reengineering, National Technical University of Athens, 2013</a:t>
            </a:r>
          </a:p>
          <a:p>
            <a:r>
              <a:rPr lang="en-US" dirty="0"/>
              <a:t>Marlon Dumas, Marcello La Rosa, Jan </a:t>
            </a:r>
            <a:r>
              <a:rPr lang="en-US" dirty="0" err="1"/>
              <a:t>Mendling</a:t>
            </a:r>
            <a:r>
              <a:rPr lang="en-US" dirty="0"/>
              <a:t>, </a:t>
            </a:r>
            <a:r>
              <a:rPr lang="en-US" dirty="0" err="1"/>
              <a:t>Hajo</a:t>
            </a:r>
            <a:r>
              <a:rPr lang="en-US" dirty="0"/>
              <a:t> A. </a:t>
            </a:r>
            <a:r>
              <a:rPr lang="en-US" dirty="0" err="1"/>
              <a:t>Reijers</a:t>
            </a:r>
            <a:r>
              <a:rPr lang="en-US" dirty="0"/>
              <a:t>, Fundamentals of Business Process Management, Springer </a:t>
            </a:r>
            <a:r>
              <a:rPr lang="en-US" dirty="0" err="1"/>
              <a:t>Verlag</a:t>
            </a:r>
            <a:r>
              <a:rPr lang="en-US" dirty="0"/>
              <a:t>, 2013</a:t>
            </a:r>
          </a:p>
          <a:p>
            <a:r>
              <a:rPr lang="en-US" dirty="0"/>
              <a:t>ABPMP BPM CBOK Version 2.0, 2009 </a:t>
            </a:r>
            <a:r>
              <a:rPr lang="en-US" dirty="0">
                <a:hlinkClick r:id="rId2"/>
              </a:rPr>
              <a:t>www.abpmp.org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0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tur Nuh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96" y="1292317"/>
            <a:ext cx="5579001" cy="4332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Process Modelling Notation (BPMN)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BPMN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OMG </a:t>
            </a:r>
            <a:r>
              <a:rPr lang="en-US" i="1" dirty="0"/>
              <a:t>(Object Management Group)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  <a:p>
            <a:pPr lvl="1"/>
            <a:r>
              <a:rPr lang="en-US" dirty="0" err="1"/>
              <a:t>Standar</a:t>
            </a:r>
            <a:r>
              <a:rPr lang="en-US" dirty="0"/>
              <a:t> yang lain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OMG, </a:t>
            </a:r>
            <a:r>
              <a:rPr lang="en-US" dirty="0" err="1"/>
              <a:t>misalnya</a:t>
            </a:r>
            <a:r>
              <a:rPr lang="en-US" dirty="0"/>
              <a:t> activity diagram </a:t>
            </a:r>
            <a:r>
              <a:rPr lang="en-US" dirty="0" err="1"/>
              <a:t>pada</a:t>
            </a:r>
            <a:r>
              <a:rPr lang="en-US" dirty="0"/>
              <a:t> UML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memodelkan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activity diagram </a:t>
            </a:r>
            <a:r>
              <a:rPr lang="en-US" dirty="0" err="1"/>
              <a:t>pada</a:t>
            </a:r>
            <a:r>
              <a:rPr lang="en-US" dirty="0"/>
              <a:t> UML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area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</a:t>
            </a:r>
          </a:p>
          <a:p>
            <a:r>
              <a:rPr lang="en-US" dirty="0"/>
              <a:t>Ada </a:t>
            </a:r>
            <a:r>
              <a:rPr lang="en-US" dirty="0" err="1"/>
              <a:t>banyak</a:t>
            </a:r>
            <a:r>
              <a:rPr lang="en-US" dirty="0"/>
              <a:t> tools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proses BPMN (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BPMN):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err="1"/>
              <a:t>Bizagi</a:t>
            </a:r>
            <a:r>
              <a:rPr lang="en-US" dirty="0"/>
              <a:t> Process Modeler (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juga,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diagramnya</a:t>
            </a:r>
            <a:r>
              <a:rPr lang="en-US" dirty="0"/>
              <a:t> </a:t>
            </a:r>
            <a:r>
              <a:rPr lang="en-US" dirty="0" err="1"/>
              <a:t>betul</a:t>
            </a:r>
            <a:r>
              <a:rPr lang="en-US" dirty="0"/>
              <a:t>/</a:t>
            </a:r>
            <a:r>
              <a:rPr lang="en-US" dirty="0" err="1"/>
              <a:t>salah</a:t>
            </a:r>
            <a:r>
              <a:rPr lang="en-US" dirty="0"/>
              <a:t>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JBPM (plugin </a:t>
            </a:r>
            <a:r>
              <a:rPr lang="en-US" dirty="0" err="1"/>
              <a:t>dari</a:t>
            </a:r>
            <a:r>
              <a:rPr lang="en-US" dirty="0"/>
              <a:t> Eclipse)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err="1"/>
              <a:t>Signavio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TIBCO Business Studio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IBM </a:t>
            </a:r>
            <a:r>
              <a:rPr lang="en-US" dirty="0" err="1"/>
              <a:t>Websphere</a:t>
            </a:r>
            <a:r>
              <a:rPr lang="en-US" dirty="0"/>
              <a:t> Business Modeler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ARIS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Oracle BPA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Business Process Visual Architect (Visual Paradigm)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Progress </a:t>
            </a:r>
            <a:r>
              <a:rPr lang="en-US" dirty="0" err="1"/>
              <a:t>Savvion</a:t>
            </a:r>
            <a:r>
              <a:rPr lang="en-US" dirty="0"/>
              <a:t> Business </a:t>
            </a:r>
            <a:r>
              <a:rPr lang="en-US" dirty="0" err="1"/>
              <a:t>Modeller</a:t>
            </a:r>
            <a:r>
              <a:rPr lang="en-US" dirty="0"/>
              <a:t> 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err="1"/>
              <a:t>yEd</a:t>
            </a:r>
            <a:r>
              <a:rPr lang="en-US" dirty="0"/>
              <a:t> graph editor</a:t>
            </a:r>
          </a:p>
        </p:txBody>
      </p:sp>
    </p:spTree>
    <p:extLst>
      <p:ext uri="{BB962C8B-B14F-4D97-AF65-F5344CB8AC3E}">
        <p14:creationId xmlns:p14="http://schemas.microsoft.com/office/powerpoint/2010/main" val="395124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BPMN?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“</a:t>
            </a:r>
            <a:r>
              <a:rPr lang="en-US" i="1" dirty="0" err="1"/>
              <a:t>Tujuan</a:t>
            </a:r>
            <a:r>
              <a:rPr lang="en-US" i="1" dirty="0"/>
              <a:t> </a:t>
            </a:r>
            <a:r>
              <a:rPr lang="en-US" i="1" dirty="0" err="1"/>
              <a:t>utama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BPMN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b="1" i="1" dirty="0" err="1"/>
              <a:t>menyediakan</a:t>
            </a:r>
            <a:r>
              <a:rPr lang="en-US" b="1" i="1" dirty="0"/>
              <a:t> </a:t>
            </a:r>
            <a:r>
              <a:rPr lang="en-US" b="1" i="1" dirty="0" err="1"/>
              <a:t>notasi</a:t>
            </a:r>
            <a:r>
              <a:rPr lang="en-US" b="1" i="1" dirty="0"/>
              <a:t> </a:t>
            </a:r>
            <a:r>
              <a:rPr lang="en-US" i="1" dirty="0"/>
              <a:t>yang </a:t>
            </a:r>
            <a:r>
              <a:rPr lang="en-US" b="1" i="1" dirty="0" err="1"/>
              <a:t>mudah</a:t>
            </a:r>
            <a:r>
              <a:rPr lang="en-US" b="1" i="1" dirty="0"/>
              <a:t> </a:t>
            </a:r>
            <a:r>
              <a:rPr lang="en-US" b="1" i="1" dirty="0" err="1"/>
              <a:t>dipahami</a:t>
            </a:r>
            <a:r>
              <a:rPr lang="en-US" b="1" i="1" dirty="0"/>
              <a:t> </a:t>
            </a:r>
            <a:r>
              <a:rPr lang="en-US" b="1" i="1" dirty="0" err="1"/>
              <a:t>oleh</a:t>
            </a:r>
            <a:r>
              <a:rPr lang="en-US" b="1" i="1" dirty="0"/>
              <a:t> </a:t>
            </a:r>
            <a:r>
              <a:rPr lang="en-US" b="1" i="1" dirty="0" err="1"/>
              <a:t>semua</a:t>
            </a:r>
            <a:r>
              <a:rPr lang="en-US" b="1" i="1" dirty="0"/>
              <a:t> user </a:t>
            </a:r>
            <a:r>
              <a:rPr lang="en-US" b="1" i="1" dirty="0" err="1"/>
              <a:t>bisnis</a:t>
            </a:r>
            <a:r>
              <a:rPr lang="en-US" i="1" dirty="0"/>
              <a:t>, </a:t>
            </a:r>
            <a:r>
              <a:rPr lang="en-US" i="1" dirty="0" err="1"/>
              <a:t>mulai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analis</a:t>
            </a:r>
            <a:r>
              <a:rPr lang="en-US" i="1" dirty="0"/>
              <a:t> </a:t>
            </a:r>
            <a:r>
              <a:rPr lang="en-US" i="1" dirty="0" err="1"/>
              <a:t>bisnis</a:t>
            </a:r>
            <a:r>
              <a:rPr lang="en-US" i="1" dirty="0"/>
              <a:t> yang </a:t>
            </a:r>
            <a:r>
              <a:rPr lang="en-US" i="1" dirty="0" err="1"/>
              <a:t>membuat</a:t>
            </a:r>
            <a:r>
              <a:rPr lang="en-US" i="1" dirty="0"/>
              <a:t> draft </a:t>
            </a:r>
            <a:r>
              <a:rPr lang="en-US" i="1" dirty="0" err="1"/>
              <a:t>awal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proses, </a:t>
            </a:r>
            <a:r>
              <a:rPr lang="en-US" i="1" dirty="0" err="1"/>
              <a:t>hingga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developer </a:t>
            </a:r>
            <a:r>
              <a:rPr lang="en-US" i="1" dirty="0" err="1"/>
              <a:t>teknis</a:t>
            </a:r>
            <a:r>
              <a:rPr lang="en-US" i="1" dirty="0"/>
              <a:t> yang </a:t>
            </a:r>
            <a:r>
              <a:rPr lang="en-US" i="1" dirty="0" err="1"/>
              <a:t>bertanggung</a:t>
            </a:r>
            <a:r>
              <a:rPr lang="en-US" i="1" dirty="0"/>
              <a:t> </a:t>
            </a:r>
            <a:r>
              <a:rPr lang="en-US" i="1" dirty="0" err="1"/>
              <a:t>jawab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mengimplementasikan</a:t>
            </a:r>
            <a:r>
              <a:rPr lang="en-US" i="1" dirty="0"/>
              <a:t> </a:t>
            </a:r>
            <a:r>
              <a:rPr lang="en-US" i="1" dirty="0" err="1"/>
              <a:t>teknologi</a:t>
            </a:r>
            <a:r>
              <a:rPr lang="en-US" i="1" dirty="0"/>
              <a:t> yang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melakukan</a:t>
            </a:r>
            <a:r>
              <a:rPr lang="en-US" i="1" dirty="0"/>
              <a:t> proses </a:t>
            </a:r>
            <a:r>
              <a:rPr lang="en-US" i="1" dirty="0" err="1"/>
              <a:t>tersebut</a:t>
            </a:r>
            <a:r>
              <a:rPr lang="en-US" i="1" dirty="0"/>
              <a:t>, </a:t>
            </a:r>
            <a:r>
              <a:rPr lang="en-US" i="1" dirty="0" err="1"/>
              <a:t>hingga</a:t>
            </a:r>
            <a:r>
              <a:rPr lang="en-US" i="1" dirty="0"/>
              <a:t> </a:t>
            </a:r>
            <a:r>
              <a:rPr lang="en-US" i="1" dirty="0" err="1"/>
              <a:t>akhirnya</a:t>
            </a:r>
            <a:r>
              <a:rPr lang="en-US" i="1" dirty="0"/>
              <a:t> para </a:t>
            </a:r>
            <a:r>
              <a:rPr lang="en-US" i="1" dirty="0" err="1"/>
              <a:t>pelaku</a:t>
            </a:r>
            <a:r>
              <a:rPr lang="en-US" i="1" dirty="0"/>
              <a:t> </a:t>
            </a:r>
            <a:r>
              <a:rPr lang="en-US" i="1" dirty="0" err="1"/>
              <a:t>bisnis</a:t>
            </a:r>
            <a:r>
              <a:rPr lang="en-US" i="1" dirty="0"/>
              <a:t> yang </a:t>
            </a:r>
            <a:r>
              <a:rPr lang="en-US" i="1" dirty="0" err="1"/>
              <a:t>akan</a:t>
            </a:r>
            <a:r>
              <a:rPr lang="en-US" i="1" dirty="0"/>
              <a:t> me-manage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memonitor</a:t>
            </a:r>
            <a:r>
              <a:rPr lang="en-US" i="1" dirty="0"/>
              <a:t> </a:t>
            </a:r>
            <a:r>
              <a:rPr lang="en-US" i="1" dirty="0" err="1"/>
              <a:t>keseluruhan</a:t>
            </a:r>
            <a:r>
              <a:rPr lang="en-US" i="1" dirty="0"/>
              <a:t> </a:t>
            </a:r>
            <a:r>
              <a:rPr lang="en-US" i="1" dirty="0" err="1"/>
              <a:t>implementasi</a:t>
            </a:r>
            <a:r>
              <a:rPr lang="en-US" i="1" dirty="0"/>
              <a:t> proses”</a:t>
            </a:r>
          </a:p>
          <a:p>
            <a:r>
              <a:rPr lang="en-US" i="1" dirty="0"/>
              <a:t>The idea is to create a </a:t>
            </a:r>
            <a:r>
              <a:rPr lang="en-US" b="1" i="1" dirty="0"/>
              <a:t>standardized bridge for the gap between the business process design and process implementation</a:t>
            </a:r>
            <a:r>
              <a:rPr lang="en-US" i="1" dirty="0"/>
              <a:t>.” </a:t>
            </a:r>
            <a:r>
              <a:rPr lang="en-US" dirty="0"/>
              <a:t>[BPMN 2.0 spec.]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9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3939"/>
            <a:ext cx="9115865" cy="68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BPMN 1.2 vs BPMN 2.0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BPMN 1.2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diagram BPMN yang “valid” </a:t>
            </a:r>
            <a:r>
              <a:rPr lang="en-US" dirty="0" err="1"/>
              <a:t>ke</a:t>
            </a:r>
            <a:r>
              <a:rPr lang="en-US" dirty="0"/>
              <a:t> BPEL, </a:t>
            </a:r>
            <a:r>
              <a:rPr lang="en-US" dirty="0" err="1"/>
              <a:t>semacam</a:t>
            </a:r>
            <a:r>
              <a:rPr lang="en-US" dirty="0"/>
              <a:t> engine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mengeksekusi</a:t>
            </a:r>
            <a:r>
              <a:rPr lang="en-US" dirty="0"/>
              <a:t> proses.</a:t>
            </a:r>
          </a:p>
          <a:p>
            <a:pPr lvl="1"/>
            <a:r>
              <a:rPr lang="en-US" dirty="0" err="1"/>
              <a:t>Spesifikasi</a:t>
            </a:r>
            <a:r>
              <a:rPr lang="en-US" dirty="0"/>
              <a:t> 1.2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verbal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kebingungan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translasi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b="1" dirty="0"/>
              <a:t>BPMN 2.0 beta 2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June 2010.</a:t>
            </a:r>
          </a:p>
          <a:p>
            <a:pPr lvl="1"/>
            <a:r>
              <a:rPr lang="en-US" dirty="0"/>
              <a:t>It represents the biggest revision of BPMN since its inception.</a:t>
            </a:r>
          </a:p>
          <a:p>
            <a:r>
              <a:rPr lang="en-US" dirty="0"/>
              <a:t>BPMN 2.0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formal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metamodel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model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840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9960"/>
            <a:ext cx="72074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/>
              <a:t>Current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8224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/>
              <a:t>BPMN 1.2 Problems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1441059"/>
            <a:ext cx="8979434" cy="54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8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9960"/>
            <a:ext cx="109325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/>
              <a:t>Solving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8224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/>
              <a:t>BPMN 1.x problems with BPMN 2.0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429043"/>
            <a:ext cx="8925365" cy="54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0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typical modeler does not need to work with the </a:t>
            </a:r>
            <a:r>
              <a:rPr lang="en-US" b="1" dirty="0" err="1"/>
              <a:t>metamodel</a:t>
            </a:r>
            <a:r>
              <a:rPr lang="en-US" dirty="0"/>
              <a:t>. Normally, s\he uses a modeling tool that only allow the creation of models complying with the specification, and thus with the </a:t>
            </a:r>
            <a:r>
              <a:rPr lang="en-US" dirty="0" err="1"/>
              <a:t>metamodel</a:t>
            </a:r>
            <a:r>
              <a:rPr lang="en-US" dirty="0"/>
              <a:t>.</a:t>
            </a:r>
          </a:p>
          <a:p>
            <a:r>
              <a:rPr lang="en-US" dirty="0"/>
              <a:t>It is rather the vendors of modeling tools and process engines who have to deal with the </a:t>
            </a:r>
            <a:r>
              <a:rPr lang="en-US" dirty="0" err="1"/>
              <a:t>metamodel</a:t>
            </a:r>
            <a:r>
              <a:rPr lang="en-US" dirty="0"/>
              <a:t>.</a:t>
            </a:r>
          </a:p>
          <a:p>
            <a:r>
              <a:rPr lang="en-US" dirty="0"/>
              <a:t>BPMN 2.0 supports 3 different levels of process modeling:</a:t>
            </a:r>
          </a:p>
          <a:p>
            <a:pPr lvl="1"/>
            <a:r>
              <a:rPr lang="en-US" sz="2600" b="1" dirty="0"/>
              <a:t>Process Maps</a:t>
            </a:r>
            <a:r>
              <a:rPr lang="en-US" sz="2600" dirty="0"/>
              <a:t>: simple flow charts of the activities.</a:t>
            </a:r>
          </a:p>
          <a:p>
            <a:pPr lvl="1"/>
            <a:r>
              <a:rPr lang="en-US" sz="2600" b="1" dirty="0"/>
              <a:t>Process Descriptions</a:t>
            </a:r>
            <a:r>
              <a:rPr lang="en-US" sz="2600" dirty="0"/>
              <a:t>: flow charts extended with additional information, but not enough to fully define actual performance.</a:t>
            </a:r>
          </a:p>
          <a:p>
            <a:pPr lvl="1"/>
            <a:r>
              <a:rPr lang="en-US" sz="2600" b="1" dirty="0"/>
              <a:t>Process Models</a:t>
            </a:r>
            <a:r>
              <a:rPr lang="en-US" sz="2600" dirty="0"/>
              <a:t>: flow charts extended with enough information so that the process can be analyzed, simulated, and/or executed. 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4195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Pertemuan</a:t>
            </a:r>
            <a:r>
              <a:rPr lang="en-US" sz="3600" dirty="0"/>
              <a:t> </a:t>
            </a:r>
            <a:r>
              <a:rPr lang="en-US" sz="3600" dirty="0" err="1"/>
              <a:t>selanjutnya</a:t>
            </a:r>
            <a:r>
              <a:rPr lang="en-US" sz="3600" dirty="0"/>
              <a:t> </a:t>
            </a:r>
            <a:r>
              <a:rPr lang="en-US" sz="3600" dirty="0" err="1"/>
              <a:t>bawa</a:t>
            </a:r>
            <a:r>
              <a:rPr lang="en-US" sz="3600" dirty="0"/>
              <a:t> laptop yang </a:t>
            </a:r>
            <a:r>
              <a:rPr lang="en-US" sz="3600" dirty="0" err="1"/>
              <a:t>sudah</a:t>
            </a:r>
            <a:r>
              <a:rPr lang="en-US" sz="3600" dirty="0"/>
              <a:t> </a:t>
            </a:r>
            <a:r>
              <a:rPr lang="en-US" sz="3600" dirty="0" err="1"/>
              <a:t>terinstall</a:t>
            </a:r>
            <a:r>
              <a:rPr lang="en-US" sz="3600" dirty="0"/>
              <a:t> software </a:t>
            </a:r>
            <a:r>
              <a:rPr lang="en-US" sz="3600" dirty="0" err="1"/>
              <a:t>pemodel</a:t>
            </a:r>
            <a:r>
              <a:rPr lang="en-US" sz="3600" dirty="0"/>
              <a:t> BPMN</a:t>
            </a:r>
          </a:p>
          <a:p>
            <a:r>
              <a:rPr lang="en-US" sz="3600" dirty="0" err="1"/>
              <a:t>Bisa</a:t>
            </a:r>
            <a:r>
              <a:rPr lang="en-US" sz="3600" dirty="0"/>
              <a:t> </a:t>
            </a:r>
            <a:r>
              <a:rPr lang="en-US" sz="3600" dirty="0" err="1"/>
              <a:t>gunakan</a:t>
            </a:r>
            <a:r>
              <a:rPr lang="en-US" sz="3600" dirty="0"/>
              <a:t> </a:t>
            </a:r>
            <a:r>
              <a:rPr lang="en-US" sz="3600" dirty="0" err="1"/>
              <a:t>salah</a:t>
            </a:r>
            <a:r>
              <a:rPr lang="en-US" sz="3600" dirty="0"/>
              <a:t>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alternative </a:t>
            </a:r>
            <a:r>
              <a:rPr lang="en-US" sz="3600" dirty="0" err="1"/>
              <a:t>berikut</a:t>
            </a:r>
            <a:r>
              <a:rPr lang="en-US" sz="3600" dirty="0"/>
              <a:t>:</a:t>
            </a:r>
          </a:p>
          <a:p>
            <a:pPr lvl="1"/>
            <a:r>
              <a:rPr lang="en-US" sz="2800" dirty="0"/>
              <a:t>TIBCO Business Studio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ym typeface="Wingdings" panose="05000000000000000000" pitchFamily="2" charset="2"/>
                <a:hlinkClick r:id="rId2"/>
              </a:rPr>
              <a:t>https://tap.tibco.com/storefront/receipt.ep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endParaRPr lang="en-US" sz="2800" dirty="0"/>
          </a:p>
          <a:p>
            <a:pPr lvl="1"/>
            <a:r>
              <a:rPr lang="en-US" sz="2800" dirty="0" err="1"/>
              <a:t>yEd</a:t>
            </a:r>
            <a:r>
              <a:rPr lang="en-US" sz="2800" dirty="0"/>
              <a:t> graph editor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hlinkClick r:id="rId3"/>
              </a:rPr>
              <a:t>https://www.yworks.com/downloads</a:t>
            </a:r>
            <a:endParaRPr lang="en-US" sz="2800" dirty="0"/>
          </a:p>
          <a:p>
            <a:pPr lvl="1"/>
            <a:endParaRPr lang="en-US" sz="2800" dirty="0"/>
          </a:p>
          <a:p>
            <a:pPr marL="457189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69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73beb7-5857-4685-be1f-d57550cc96c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3133</TotalTime>
  <Words>602</Words>
  <Application>Microsoft Macintosh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Euphemia</vt:lpstr>
      <vt:lpstr>Plantagenet Cherokee</vt:lpstr>
      <vt:lpstr>Wingdings</vt:lpstr>
      <vt:lpstr>Academic Literature 16x9</vt:lpstr>
      <vt:lpstr>PowerPoint Presentation</vt:lpstr>
      <vt:lpstr>Business Process Modelling Notation (BPMN)</vt:lpstr>
      <vt:lpstr>Why BPMN? </vt:lpstr>
      <vt:lpstr>PowerPoint Presentation</vt:lpstr>
      <vt:lpstr>BPMN 1.2 vs BPMN 2.0 </vt:lpstr>
      <vt:lpstr>Current BPMN 1.2 Problems</vt:lpstr>
      <vt:lpstr>Solving BPMN 1.x problems with BPMN 2.0</vt:lpstr>
      <vt:lpstr>BPMN 2.0</vt:lpstr>
      <vt:lpstr>Tugas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 KS</dc:creator>
  <cp:lastModifiedBy>Microsoft Office User</cp:lastModifiedBy>
  <cp:revision>154</cp:revision>
  <dcterms:created xsi:type="dcterms:W3CDTF">2017-03-20T08:16:36Z</dcterms:created>
  <dcterms:modified xsi:type="dcterms:W3CDTF">2020-02-25T06:44:51Z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