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349" r:id="rId6"/>
    <p:sldId id="272" r:id="rId7"/>
    <p:sldId id="305" r:id="rId8"/>
    <p:sldId id="306" r:id="rId9"/>
    <p:sldId id="311" r:id="rId10"/>
    <p:sldId id="307" r:id="rId11"/>
    <p:sldId id="326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6" r:id="rId38"/>
    <p:sldId id="335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0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9" autoAdjust="0"/>
    <p:restoredTop sz="95050" autoAdjust="0"/>
  </p:normalViewPr>
  <p:slideViewPr>
    <p:cSldViewPr snapToGrid="0">
      <p:cViewPr varScale="1">
        <p:scale>
          <a:sx n="122" d="100"/>
          <a:sy n="122" d="100"/>
        </p:scale>
        <p:origin x="368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3/13/20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3/13/20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tapi</a:t>
            </a:r>
            <a:r>
              <a:rPr lang="en-US" baseline="0" dirty="0"/>
              <a:t>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membantu</a:t>
            </a:r>
            <a:r>
              <a:rPr lang="en-US" baseline="0" dirty="0"/>
              <a:t> </a:t>
            </a:r>
            <a:r>
              <a:rPr lang="en-US" baseline="0" dirty="0" err="1"/>
              <a:t>mahasiswa</a:t>
            </a:r>
            <a:r>
              <a:rPr lang="en-US" baseline="0" dirty="0"/>
              <a:t> </a:t>
            </a:r>
            <a:r>
              <a:rPr lang="en-US" baseline="0" dirty="0" err="1"/>
              <a:t>membayangkan</a:t>
            </a:r>
            <a:r>
              <a:rPr lang="en-US" baseline="0" dirty="0"/>
              <a:t> </a:t>
            </a:r>
            <a:r>
              <a:rPr lang="en-US" baseline="0" dirty="0" err="1"/>
              <a:t>simulasi</a:t>
            </a:r>
            <a:r>
              <a:rPr lang="en-US" baseline="0" dirty="0"/>
              <a:t> </a:t>
            </a:r>
            <a:r>
              <a:rPr lang="en-US" baseline="0" dirty="0" err="1"/>
              <a:t>alur</a:t>
            </a:r>
            <a:r>
              <a:rPr lang="en-US" baseline="0" dirty="0"/>
              <a:t> proses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bpmn</a:t>
            </a:r>
            <a:r>
              <a:rPr lang="en-US" baseline="0" dirty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simbol-simbol</a:t>
            </a:r>
            <a:r>
              <a:rPr lang="en-US" dirty="0"/>
              <a:t> di </a:t>
            </a:r>
            <a:r>
              <a:rPr lang="en-US" dirty="0" err="1"/>
              <a:t>yEd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software</a:t>
            </a:r>
            <a:r>
              <a:rPr lang="en-US" baseline="0" dirty="0"/>
              <a:t> </a:t>
            </a:r>
            <a:r>
              <a:rPr lang="en-US" baseline="0" dirty="0" err="1"/>
              <a:t>lainnya</a:t>
            </a:r>
            <a:r>
              <a:rPr lang="en-US" baseline="0" dirty="0"/>
              <a:t> yang </a:t>
            </a:r>
            <a:r>
              <a:rPr lang="en-US" baseline="0" dirty="0" err="1"/>
              <a:t>dimaksud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slide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simbol-simbol</a:t>
            </a:r>
            <a:r>
              <a:rPr lang="en-US" dirty="0"/>
              <a:t> di </a:t>
            </a:r>
            <a:r>
              <a:rPr lang="en-US" dirty="0" err="1"/>
              <a:t>yEd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software</a:t>
            </a:r>
            <a:r>
              <a:rPr lang="en-US" baseline="0" dirty="0"/>
              <a:t> </a:t>
            </a:r>
            <a:r>
              <a:rPr lang="en-US" baseline="0" dirty="0" err="1"/>
              <a:t>lainnya</a:t>
            </a:r>
            <a:r>
              <a:rPr lang="en-US" baseline="0" dirty="0"/>
              <a:t> yang </a:t>
            </a:r>
            <a:r>
              <a:rPr lang="en-US" baseline="0" dirty="0" err="1"/>
              <a:t>dimaksud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two of three paths will be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at any one time. Thus, the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will be stuck waiting for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path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95275"/>
            <a:ext cx="9509760" cy="847725"/>
          </a:xfrm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120" y="1314450"/>
            <a:ext cx="9509760" cy="485775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" y="141733"/>
            <a:ext cx="9509760" cy="685799"/>
          </a:xfrm>
        </p:spPr>
        <p:txBody>
          <a:bodyPr anchor="ctr">
            <a:normAutofit/>
          </a:bodyPr>
          <a:lstStyle>
            <a:lvl1pPr>
              <a:defRPr sz="3600" b="1" dirty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247775"/>
            <a:ext cx="9509760" cy="4933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6" y="6621712"/>
            <a:ext cx="1897521" cy="2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81000"/>
            <a:ext cx="9509760" cy="752475"/>
          </a:xfrm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285875"/>
            <a:ext cx="4572000" cy="4895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285875"/>
            <a:ext cx="4572000" cy="4895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3/13/20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81000"/>
            <a:ext cx="9509760" cy="762000"/>
          </a:xfrm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304656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232900"/>
            <a:ext cx="4572000" cy="39202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304656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232900"/>
            <a:ext cx="4572000" cy="39202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90526"/>
            <a:ext cx="9509760" cy="819150"/>
          </a:xfrm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622614" y="0"/>
            <a:ext cx="677108" cy="6857999"/>
          </a:xfrm>
          <a:prstGeom prst="rect">
            <a:avLst/>
          </a:prstGeom>
          <a:solidFill>
            <a:schemeClr val="accent1"/>
          </a:solidFill>
        </p:spPr>
        <p:txBody>
          <a:bodyPr vert="vert" wrap="square" rtlCol="0" anchor="ctr">
            <a:sp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3/13/20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6" y="6621712"/>
            <a:ext cx="1897521" cy="2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pmp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Basic Concepts of BPMN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cap="none" dirty="0" err="1">
                <a:solidFill>
                  <a:schemeClr val="tx2"/>
                </a:solidFill>
              </a:rPr>
              <a:t>Disusun</a:t>
            </a:r>
            <a:r>
              <a:rPr lang="en-US" cap="none" dirty="0">
                <a:solidFill>
                  <a:schemeClr val="tx2"/>
                </a:solidFill>
              </a:rPr>
              <a:t> </a:t>
            </a:r>
            <a:r>
              <a:rPr lang="en-US" cap="none" dirty="0" err="1">
                <a:solidFill>
                  <a:schemeClr val="tx2"/>
                </a:solidFill>
              </a:rPr>
              <a:t>oleh</a:t>
            </a:r>
            <a:r>
              <a:rPr lang="en-US" cap="none" dirty="0">
                <a:solidFill>
                  <a:schemeClr val="tx2"/>
                </a:solidFill>
              </a:rPr>
              <a:t>: Siska </a:t>
            </a:r>
            <a:r>
              <a:rPr lang="en-US" cap="none" dirty="0" err="1">
                <a:solidFill>
                  <a:schemeClr val="tx2"/>
                </a:solidFill>
              </a:rPr>
              <a:t>Komala</a:t>
            </a:r>
            <a:r>
              <a:rPr lang="en-US" cap="none" dirty="0">
                <a:solidFill>
                  <a:schemeClr val="tx2"/>
                </a:solidFill>
              </a:rPr>
              <a:t> Sari, S.T., M.T.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TIPE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057275"/>
            <a:ext cx="10215562" cy="5124450"/>
          </a:xfrm>
        </p:spPr>
        <p:txBody>
          <a:bodyPr>
            <a:normAutofit fontScale="92500"/>
          </a:bodyPr>
          <a:lstStyle/>
          <a:p>
            <a:r>
              <a:rPr lang="en-US" dirty="0"/>
              <a:t>Exclusive Gateways (XOR)</a:t>
            </a:r>
          </a:p>
          <a:p>
            <a:pPr lvl="1"/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i="1" dirty="0"/>
              <a:t>sequence flow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alternative</a:t>
            </a:r>
          </a:p>
          <a:p>
            <a:pPr lvl="1"/>
            <a:r>
              <a:rPr lang="en-US" b="1" u="sng" dirty="0"/>
              <a:t>HANYA SATU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endParaRPr lang="en-US" dirty="0"/>
          </a:p>
          <a:p>
            <a:pPr lvl="1"/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diamond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sz="2800" b="1" dirty="0"/>
              <a:t>“X”</a:t>
            </a:r>
          </a:p>
          <a:p>
            <a:pPr lvl="1"/>
            <a:r>
              <a:rPr lang="en-US" dirty="0"/>
              <a:t>Kita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i="1" dirty="0"/>
              <a:t>XOR-Join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alternative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dipecah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b="1" i="1" dirty="0"/>
              <a:t>XOR-Split</a:t>
            </a:r>
            <a:endParaRPr lang="en-US" dirty="0"/>
          </a:p>
          <a:p>
            <a:r>
              <a:rPr lang="en-US" dirty="0"/>
              <a:t>Parallel Gateways (AND)</a:t>
            </a:r>
          </a:p>
          <a:p>
            <a:pPr lvl="1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mensinkronkan</a:t>
            </a:r>
            <a:r>
              <a:rPr lang="en-US" dirty="0"/>
              <a:t> flow parallel (</a:t>
            </a:r>
            <a:r>
              <a:rPr lang="en-US" b="1" i="1" dirty="0"/>
              <a:t>AND-Join)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parallel (</a:t>
            </a:r>
            <a:r>
              <a:rPr lang="en-US" b="1" i="1" dirty="0"/>
              <a:t>AND-Split)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diamond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sz="3500" b="1" dirty="0"/>
              <a:t>“+”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5" y="1504949"/>
            <a:ext cx="1042987" cy="2259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4549377"/>
            <a:ext cx="1057303" cy="10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Exclusive Gateway – Splitting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988" y="1057274"/>
            <a:ext cx="7129030" cy="5800725"/>
          </a:xfrm>
        </p:spPr>
        <p:txBody>
          <a:bodyPr/>
          <a:lstStyle/>
          <a:p>
            <a:r>
              <a:rPr lang="en-US" b="1" dirty="0"/>
              <a:t>Exclusive gateway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proses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alternative</a:t>
            </a:r>
          </a:p>
          <a:p>
            <a:r>
              <a:rPr lang="en-US" b="1" dirty="0" err="1"/>
              <a:t>Kriteria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,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b="1" i="1" u="sng" dirty="0"/>
              <a:t>outgoing sequence flow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b="1" dirty="0"/>
              <a:t>token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exclusive gateway, </a:t>
            </a:r>
            <a:r>
              <a:rPr lang="en-US" dirty="0" err="1"/>
              <a:t>seketika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gateway.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“</a:t>
            </a:r>
            <a:r>
              <a:rPr lang="en-US" dirty="0" err="1"/>
              <a:t>benar</a:t>
            </a:r>
            <a:r>
              <a:rPr lang="en-US" dirty="0"/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7" y="940040"/>
            <a:ext cx="3912611" cy="59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109" y="827532"/>
            <a:ext cx="5915891" cy="5794941"/>
          </a:xfrm>
        </p:spPr>
        <p:txBody>
          <a:bodyPr>
            <a:normAutofit/>
          </a:bodyPr>
          <a:lstStyle/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proses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terjebak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exclusive gateway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i="1" u="sng" dirty="0"/>
              <a:t>default condition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r>
              <a:rPr lang="en-US" dirty="0"/>
              <a:t>.</a:t>
            </a:r>
          </a:p>
          <a:p>
            <a:r>
              <a:rPr lang="en-US" b="1" i="1" u="sng" dirty="0"/>
              <a:t>Default condition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b="1" i="1" u="sng" dirty="0"/>
              <a:t>automatic escape mechanism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“false/</a:t>
            </a:r>
            <a:r>
              <a:rPr lang="en-US" dirty="0" err="1"/>
              <a:t>salah</a:t>
            </a:r>
            <a:r>
              <a:rPr lang="en-US" dirty="0"/>
              <a:t>”</a:t>
            </a:r>
          </a:p>
          <a:p>
            <a:r>
              <a:rPr lang="en-US" b="1" i="1" u="sng" dirty="0"/>
              <a:t>Default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lain </a:t>
            </a:r>
            <a:r>
              <a:rPr lang="en-US" dirty="0" err="1"/>
              <a:t>salah</a:t>
            </a:r>
            <a:r>
              <a:rPr lang="en-US" dirty="0"/>
              <a:t>.</a:t>
            </a:r>
            <a:endParaRPr lang="en-US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5" y="827531"/>
            <a:ext cx="6094855" cy="5199195"/>
          </a:xfrm>
          <a:prstGeom prst="rect">
            <a:avLst/>
          </a:prstGeom>
        </p:spPr>
      </p:pic>
      <p:sp>
        <p:nvSpPr>
          <p:cNvPr id="6" name="Line Callout 1 (Accent Bar) 5"/>
          <p:cNvSpPr/>
          <p:nvPr/>
        </p:nvSpPr>
        <p:spPr>
          <a:xfrm>
            <a:off x="581891" y="3920836"/>
            <a:ext cx="1260764" cy="1039091"/>
          </a:xfrm>
          <a:prstGeom prst="accentCallout1">
            <a:avLst>
              <a:gd name="adj1" fmla="val 18750"/>
              <a:gd name="adj2" fmla="val -8333"/>
              <a:gd name="adj3" fmla="val -30167"/>
              <a:gd name="adj4" fmla="val 188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 condition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86795" y="5268299"/>
            <a:ext cx="2199318" cy="1516856"/>
          </a:xfrm>
          <a:prstGeom prst="wedgeRoundRectCallout">
            <a:avLst>
              <a:gd name="adj1" fmla="val 55314"/>
              <a:gd name="adj2" fmla="val -7217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Kondisi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default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memiliki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makna</a:t>
            </a:r>
            <a:r>
              <a:rPr lang="en-US" dirty="0">
                <a:latin typeface="Gill Sans MT" panose="020B0502020104020203" pitchFamily="34" charset="0"/>
              </a:rPr>
              <a:t> “</a:t>
            </a:r>
            <a:r>
              <a:rPr lang="en-US" dirty="0" err="1">
                <a:latin typeface="Gill Sans MT" panose="020B0502020104020203" pitchFamily="34" charset="0"/>
              </a:rPr>
              <a:t>selain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itu</a:t>
            </a:r>
            <a:r>
              <a:rPr lang="en-US" dirty="0">
                <a:latin typeface="Gill Sans MT" panose="020B0502020104020203" pitchFamily="34" charset="0"/>
              </a:rPr>
              <a:t>/otherwise”, </a:t>
            </a:r>
            <a:r>
              <a:rPr lang="en-US" dirty="0" err="1">
                <a:latin typeface="Gill Sans MT" panose="020B0502020104020203" pitchFamily="34" charset="0"/>
              </a:rPr>
              <a:t>dan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boleh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tidak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diberi</a:t>
            </a:r>
            <a:r>
              <a:rPr lang="en-US" dirty="0">
                <a:latin typeface="Gill Sans MT" panose="020B0502020104020203" pitchFamily="34" charset="0"/>
              </a:rPr>
              <a:t> label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Exclusive Gateway – Merging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149" y="962024"/>
            <a:ext cx="4734614" cy="5019399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b="1" i="1" u="sng" dirty="0"/>
              <a:t>token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exclusive gateway,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(</a:t>
            </a:r>
            <a:r>
              <a:rPr lang="en-US" dirty="0" err="1"/>
              <a:t>pada</a:t>
            </a:r>
            <a:r>
              <a:rPr lang="en-US" dirty="0"/>
              <a:t> sequence flow yang </a:t>
            </a:r>
            <a:r>
              <a:rPr lang="en-US" dirty="0" err="1"/>
              <a:t>datang</a:t>
            </a:r>
            <a:r>
              <a:rPr lang="en-US" dirty="0"/>
              <a:t>/</a:t>
            </a:r>
            <a:r>
              <a:rPr lang="en-US" dirty="0" err="1"/>
              <a:t>masuk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r>
              <a:rPr lang="en-US" dirty="0"/>
              <a:t>/outgoing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827532"/>
            <a:ext cx="7028033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Ketika</a:t>
            </a:r>
            <a:r>
              <a:rPr lang="en-US" dirty="0"/>
              <a:t> invoice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customer, invoice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kesesuaiannya</a:t>
            </a:r>
            <a:endParaRPr lang="en-US" dirty="0"/>
          </a:p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pemeriksaannya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ketidaksesuaian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invoice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menangani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Ada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invoice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customer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diperbaiki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Ada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diperbaiki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invoice </a:t>
            </a:r>
            <a:r>
              <a:rPr lang="en-US" dirty="0" err="1"/>
              <a:t>diblokir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invoice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ditempat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pun </a:t>
            </a:r>
            <a:r>
              <a:rPr lang="en-US" dirty="0" err="1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794"/>
            <a:ext cx="12163699" cy="40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Parallel Gateway – Splitting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827531"/>
            <a:ext cx="7564583" cy="5600977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parallel gateway, </a:t>
            </a:r>
            <a:r>
              <a:rPr lang="en-US" b="1" i="1" u="sng" dirty="0" err="1"/>
              <a:t>tidak</a:t>
            </a:r>
            <a:r>
              <a:rPr lang="en-US" b="1" i="1" u="sng" dirty="0"/>
              <a:t> </a:t>
            </a:r>
            <a:r>
              <a:rPr lang="en-US" b="1" i="1" u="sng" dirty="0" err="1"/>
              <a:t>ada</a:t>
            </a:r>
            <a:r>
              <a:rPr lang="en-US" b="1" i="1" u="sng" dirty="0"/>
              <a:t> </a:t>
            </a:r>
            <a:r>
              <a:rPr lang="en-US" b="1" i="1" u="sng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b="1" i="1" u="sng" dirty="0"/>
              <a:t>outgoing sequence flow.</a:t>
            </a:r>
          </a:p>
          <a:p>
            <a:r>
              <a:rPr lang="en-US" dirty="0"/>
              <a:t>Parallel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parallel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b="1" i="1" u="sng" dirty="0" err="1"/>
              <a:t>menciptakan</a:t>
            </a:r>
            <a:r>
              <a:rPr lang="en-US" b="1" i="1" u="sng" dirty="0"/>
              <a:t> </a:t>
            </a:r>
            <a:r>
              <a:rPr lang="en-US" b="1" i="1" u="sng" dirty="0" err="1"/>
              <a:t>jumlah</a:t>
            </a:r>
            <a:r>
              <a:rPr lang="en-US" b="1" i="1" u="sng" dirty="0"/>
              <a:t> token yang </a:t>
            </a:r>
            <a:r>
              <a:rPr lang="en-US" b="1" i="1" u="sng" dirty="0" err="1"/>
              <a:t>sama</a:t>
            </a:r>
            <a:r>
              <a:rPr lang="en-US" b="1" i="1" u="sng" dirty="0"/>
              <a:t> </a:t>
            </a:r>
            <a:r>
              <a:rPr lang="en-US" b="1" i="1" u="sng" dirty="0" err="1"/>
              <a:t>dengan</a:t>
            </a:r>
            <a:r>
              <a:rPr lang="en-US" b="1" i="1" u="sng" dirty="0"/>
              <a:t> </a:t>
            </a:r>
            <a:r>
              <a:rPr lang="en-US" b="1" i="1" u="sng" dirty="0" err="1"/>
              <a:t>jumlah</a:t>
            </a:r>
            <a:r>
              <a:rPr lang="en-US" b="1" i="1" u="sng" dirty="0"/>
              <a:t> outgoing sequence flow. </a:t>
            </a:r>
            <a:r>
              <a:rPr lang="en-US" dirty="0" err="1"/>
              <a:t>Satu</a:t>
            </a:r>
            <a:r>
              <a:rPr lang="en-US" dirty="0"/>
              <a:t> token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menyusuri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r>
              <a:rPr lang="en-US" dirty="0"/>
              <a:t> (</a:t>
            </a:r>
            <a:r>
              <a:rPr lang="en-US" b="1" i="1" u="sng" dirty="0"/>
              <a:t>outgoing sequence flow)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parallel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727177"/>
            <a:ext cx="4059383" cy="61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Parallel Gateway – Merging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098493"/>
            <a:ext cx="11194473" cy="228513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menyinkronkan</a:t>
            </a:r>
            <a:r>
              <a:rPr lang="en-US" dirty="0"/>
              <a:t> flow, parallel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b="1" i="1" dirty="0"/>
              <a:t>incoming sequence flow</a:t>
            </a:r>
          </a:p>
          <a:p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i="1" dirty="0"/>
              <a:t>incoming sequence flow, </a:t>
            </a:r>
            <a:r>
              <a:rPr lang="en-US" dirty="0" err="1"/>
              <a:t>namun</a:t>
            </a:r>
            <a:r>
              <a:rPr lang="en-US" dirty="0"/>
              <a:t> token </a:t>
            </a:r>
            <a:r>
              <a:rPr lang="en-US" dirty="0" err="1"/>
              <a:t>tersebut</a:t>
            </a:r>
            <a:r>
              <a:rPr lang="en-US" dirty="0"/>
              <a:t> “</a:t>
            </a:r>
            <a:r>
              <a:rPr lang="en-US" b="1" i="1" dirty="0" err="1"/>
              <a:t>ditahan</a:t>
            </a:r>
            <a:r>
              <a:rPr lang="en-US" b="1" i="1" dirty="0"/>
              <a:t>” di gateway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tidak</a:t>
            </a:r>
            <a:r>
              <a:rPr lang="en-US" b="1" i="1" dirty="0"/>
              <a:t> </a:t>
            </a:r>
            <a:r>
              <a:rPr lang="en-US" b="1" i="1" dirty="0" err="1"/>
              <a:t>lanjut</a:t>
            </a:r>
            <a:endParaRPr lang="en-US" b="1" i="1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disatukan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token yang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b="1" i="1" dirty="0"/>
              <a:t>outgoing sequence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3654589"/>
            <a:ext cx="11568545" cy="32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boarding pass,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i="1" dirty="0"/>
              <a:t>security check point.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personal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bagasi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bawa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keberangkatan</a:t>
            </a:r>
            <a:r>
              <a:rPr lang="en-US" dirty="0"/>
              <a:t> (</a:t>
            </a:r>
            <a:r>
              <a:rPr lang="en-US" i="1" dirty="0"/>
              <a:t>departure level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7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0" y="1150793"/>
            <a:ext cx="11142215" cy="49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5" y="257245"/>
            <a:ext cx="7534843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/behavior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berikut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64" y="1684192"/>
            <a:ext cx="8580727" cy="48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5" y="962458"/>
            <a:ext cx="9318061" cy="4801033"/>
          </a:xfrm>
          <a:prstGeom prst="rect">
            <a:avLst/>
          </a:prstGeom>
        </p:spPr>
      </p:pic>
      <p:sp>
        <p:nvSpPr>
          <p:cNvPr id="5" name="Line Callout 1 (Accent Bar) 4"/>
          <p:cNvSpPr/>
          <p:nvPr/>
        </p:nvSpPr>
        <p:spPr>
          <a:xfrm>
            <a:off x="10113818" y="3796146"/>
            <a:ext cx="1967346" cy="2479963"/>
          </a:xfrm>
          <a:prstGeom prst="accentCallout1">
            <a:avLst>
              <a:gd name="adj1" fmla="val 18750"/>
              <a:gd name="adj2" fmla="val -8333"/>
              <a:gd name="adj3" fmla="val 15607"/>
              <a:gd name="adj4" fmla="val -72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exclusive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parallel gateway</a:t>
            </a:r>
          </a:p>
        </p:txBody>
      </p:sp>
    </p:spTree>
    <p:extLst>
      <p:ext uri="{BB962C8B-B14F-4D97-AF65-F5344CB8AC3E}">
        <p14:creationId xmlns:p14="http://schemas.microsoft.com/office/powerpoint/2010/main" val="36754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Inclusive Gateway (OR)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247775"/>
            <a:ext cx="10213571" cy="49339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keputusan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memodelkan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i="1" u="sng" dirty="0"/>
              <a:t>inclusive (OR) split gateway</a:t>
            </a:r>
          </a:p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i="1" u="sng" dirty="0"/>
              <a:t>OR-Split Gateway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i="1" u="sng" dirty="0"/>
              <a:t>XOR-Split gateway,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b="1" i="1" u="sng" dirty="0" err="1"/>
              <a:t>tidak</a:t>
            </a:r>
            <a:r>
              <a:rPr lang="en-US" b="1" i="1" u="sng" dirty="0"/>
              <a:t> </a:t>
            </a:r>
            <a:r>
              <a:rPr lang="en-US" b="1" i="1" u="sng" dirty="0" err="1"/>
              <a:t>harus</a:t>
            </a:r>
            <a:r>
              <a:rPr lang="en-US" b="1" i="1" u="sng" dirty="0"/>
              <a:t> </a:t>
            </a:r>
            <a:r>
              <a:rPr lang="en-US" b="1" i="1" u="sng" dirty="0" err="1"/>
              <a:t>berlawanan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bersamaan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i="1" u="sng" dirty="0"/>
              <a:t>OR-Split 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,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mana yang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	</a:t>
            </a:r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03" y="1247774"/>
            <a:ext cx="1354757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Inclusive Gateway (OR) – Splitting behavior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614" y="827531"/>
            <a:ext cx="5940968" cy="5656395"/>
          </a:xfrm>
        </p:spPr>
        <p:txBody>
          <a:bodyPr/>
          <a:lstStyle/>
          <a:p>
            <a:r>
              <a:rPr lang="en-US" dirty="0"/>
              <a:t>Inclusive Gateway </a:t>
            </a:r>
            <a:r>
              <a:rPr lang="en-US" dirty="0" err="1"/>
              <a:t>mensupport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outcome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.</a:t>
            </a:r>
          </a:p>
          <a:p>
            <a:r>
              <a:rPr lang="en-US" dirty="0"/>
              <a:t>Inclusive gateway yang </a:t>
            </a:r>
            <a:r>
              <a:rPr lang="en-US" dirty="0" err="1"/>
              <a:t>memiliki</a:t>
            </a:r>
            <a:r>
              <a:rPr lang="en-US" dirty="0"/>
              <a:t> outgoing sequence flow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b="1" u="sng" dirty="0" err="1"/>
              <a:t>satu</a:t>
            </a:r>
            <a:r>
              <a:rPr lang="en-US" b="1" u="sng" dirty="0"/>
              <a:t> </a:t>
            </a:r>
            <a:r>
              <a:rPr lang="en-US" b="1" u="sng" dirty="0" err="1"/>
              <a:t>atau</a:t>
            </a:r>
            <a:r>
              <a:rPr lang="en-US" b="1" u="sng" dirty="0"/>
              <a:t> </a:t>
            </a:r>
            <a:r>
              <a:rPr lang="en-US" b="1" u="sng" dirty="0" err="1"/>
              <a:t>lebih</a:t>
            </a:r>
            <a:r>
              <a:rPr lang="en-US" b="1" u="sng" dirty="0"/>
              <a:t> </a:t>
            </a:r>
            <a:r>
              <a:rPr lang="en-US" b="1" u="sng" dirty="0" err="1"/>
              <a:t>jalur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sequence flow yang </a:t>
            </a:r>
            <a:r>
              <a:rPr lang="en-US" dirty="0" err="1"/>
              <a:t>terkait</a:t>
            </a:r>
            <a:endParaRPr lang="en-US" dirty="0"/>
          </a:p>
          <a:p>
            <a:r>
              <a:rPr lang="en-US" dirty="0"/>
              <a:t>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756256"/>
            <a:ext cx="4475157" cy="61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Inclusive Gateway (OR) – Merging behavior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82" y="929120"/>
            <a:ext cx="7564582" cy="5360844"/>
          </a:xfrm>
        </p:spPr>
        <p:txBody>
          <a:bodyPr/>
          <a:lstStyle/>
          <a:p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gateway,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incoming sequence flow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token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  <a:p>
            <a:r>
              <a:rPr lang="en-US" dirty="0" err="1"/>
              <a:t>Sehingga</a:t>
            </a:r>
            <a:r>
              <a:rPr lang="en-US" dirty="0"/>
              <a:t>, gateway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token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path yang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token </a:t>
            </a:r>
            <a:r>
              <a:rPr lang="en-US" dirty="0" err="1"/>
              <a:t>dari</a:t>
            </a:r>
            <a:r>
              <a:rPr lang="en-US" dirty="0"/>
              <a:t> path </a:t>
            </a:r>
            <a:r>
              <a:rPr lang="en-US" dirty="0" err="1"/>
              <a:t>dibawahnya</a:t>
            </a:r>
            <a:r>
              <a:rPr lang="en-US" dirty="0"/>
              <a:t> </a:t>
            </a:r>
            <a:r>
              <a:rPr lang="en-US" dirty="0" err="1"/>
              <a:t>tiba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di gateway, </a:t>
            </a:r>
            <a:r>
              <a:rPr lang="en-US" dirty="0" err="1"/>
              <a:t>alur</a:t>
            </a:r>
            <a:r>
              <a:rPr lang="en-US" dirty="0"/>
              <a:t> proses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disinkronisasi</a:t>
            </a:r>
            <a:r>
              <a:rPr lang="en-US" dirty="0"/>
              <a:t> (incoming token </a:t>
            </a:r>
            <a:r>
              <a:rPr lang="en-US" dirty="0" err="1"/>
              <a:t>digabungkan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token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outgoing sequence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" y="827532"/>
            <a:ext cx="3560757" cy="60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yang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di: Amsterdam </a:t>
            </a:r>
            <a:r>
              <a:rPr lang="en-US" dirty="0" err="1"/>
              <a:t>dan</a:t>
            </a:r>
            <a:r>
              <a:rPr lang="en-US" dirty="0"/>
              <a:t> Hamburg</a:t>
            </a:r>
          </a:p>
          <a:p>
            <a:r>
              <a:rPr lang="en-US" dirty="0" err="1"/>
              <a:t>Ketika</a:t>
            </a:r>
            <a:r>
              <a:rPr lang="en-US" dirty="0"/>
              <a:t> order </a:t>
            </a:r>
            <a:r>
              <a:rPr lang="en-US" dirty="0" err="1"/>
              <a:t>diterima</a:t>
            </a:r>
            <a:r>
              <a:rPr lang="en-US" dirty="0"/>
              <a:t>, order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distribusikan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Amsterdam, </a:t>
            </a:r>
            <a:r>
              <a:rPr lang="en-US" dirty="0" err="1"/>
              <a:t>maka</a:t>
            </a:r>
            <a:r>
              <a:rPr lang="en-US" dirty="0"/>
              <a:t> sub-order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kesana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juga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Hamburg, sub-order pun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kesana</a:t>
            </a:r>
            <a:endParaRPr lang="en-US" dirty="0"/>
          </a:p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order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16" y="827532"/>
            <a:ext cx="11928330" cy="54593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1782" y="5583381"/>
            <a:ext cx="2784331" cy="1201773"/>
          </a:xfrm>
          <a:prstGeom prst="wedgeRoundRectCallout">
            <a:avLst>
              <a:gd name="adj1" fmla="val 127465"/>
              <a:gd name="adj2" fmla="val -6179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Beberapa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aktivitas</a:t>
            </a:r>
            <a:r>
              <a:rPr lang="en-US" dirty="0">
                <a:latin typeface="Gill Sans MT" panose="020B0502020104020203" pitchFamily="34" charset="0"/>
              </a:rPr>
              <a:t> yang </a:t>
            </a:r>
            <a:r>
              <a:rPr lang="en-US" dirty="0" err="1">
                <a:latin typeface="Gill Sans MT" panose="020B0502020104020203" pitchFamily="34" charset="0"/>
              </a:rPr>
              <a:t>digambarkan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dalam</a:t>
            </a:r>
            <a:r>
              <a:rPr lang="en-US" dirty="0">
                <a:latin typeface="Gill Sans MT" panose="020B0502020104020203" pitchFamily="34" charset="0"/>
              </a:rPr>
              <a:t> proses model </a:t>
            </a:r>
            <a:r>
              <a:rPr lang="en-US" dirty="0" err="1">
                <a:latin typeface="Gill Sans MT" panose="020B0502020104020203" pitchFamily="34" charset="0"/>
              </a:rPr>
              <a:t>harus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terjadi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duplikasi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kedua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" y="827532"/>
            <a:ext cx="12025884" cy="563116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6116" y="4544291"/>
            <a:ext cx="3019997" cy="2240864"/>
          </a:xfrm>
          <a:prstGeom prst="wedgeRoundRectCallout">
            <a:avLst>
              <a:gd name="adj1" fmla="val 53705"/>
              <a:gd name="adj2" fmla="val -8741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Dengan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menggunakan</a:t>
            </a:r>
            <a:r>
              <a:rPr lang="en-US" dirty="0">
                <a:latin typeface="Gill Sans MT" panose="020B0502020104020203" pitchFamily="34" charset="0"/>
              </a:rPr>
              <a:t> gateway AND, proses </a:t>
            </a:r>
            <a:r>
              <a:rPr lang="en-US" dirty="0" err="1">
                <a:latin typeface="Gill Sans MT" panose="020B0502020104020203" pitchFamily="34" charset="0"/>
              </a:rPr>
              <a:t>ini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bisa</a:t>
            </a:r>
            <a:r>
              <a:rPr lang="en-US" dirty="0">
                <a:latin typeface="Gill Sans MT" panose="020B0502020104020203" pitchFamily="34" charset="0"/>
              </a:rPr>
              <a:t> juga </a:t>
            </a:r>
            <a:r>
              <a:rPr lang="en-US" dirty="0" err="1">
                <a:latin typeface="Gill Sans MT" panose="020B0502020104020203" pitchFamily="34" charset="0"/>
              </a:rPr>
              <a:t>menangani</a:t>
            </a:r>
            <a:r>
              <a:rPr lang="en-US" dirty="0">
                <a:latin typeface="Gill Sans MT" panose="020B0502020104020203" pitchFamily="34" charset="0"/>
              </a:rPr>
              <a:t> order </a:t>
            </a:r>
            <a:r>
              <a:rPr lang="en-US" dirty="0" err="1">
                <a:latin typeface="Gill Sans MT" panose="020B0502020104020203" pitchFamily="34" charset="0"/>
              </a:rPr>
              <a:t>kosong</a:t>
            </a:r>
            <a:r>
              <a:rPr lang="en-US" dirty="0">
                <a:latin typeface="Gill Sans MT" panose="020B0502020104020203" pitchFamily="34" charset="0"/>
              </a:rPr>
              <a:t> (missal order yang </a:t>
            </a:r>
            <a:r>
              <a:rPr lang="en-US" dirty="0" err="1">
                <a:latin typeface="Gill Sans MT" panose="020B0502020104020203" pitchFamily="34" charset="0"/>
              </a:rPr>
              <a:t>tidak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berisi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barang</a:t>
            </a:r>
            <a:r>
              <a:rPr lang="en-US" dirty="0">
                <a:latin typeface="Gill Sans MT" panose="020B0502020104020203" pitchFamily="34" charset="0"/>
              </a:rPr>
              <a:t> di Amsterdam </a:t>
            </a:r>
            <a:r>
              <a:rPr lang="en-US" dirty="0" err="1">
                <a:latin typeface="Gill Sans MT" panose="020B0502020104020203" pitchFamily="34" charset="0"/>
              </a:rPr>
              <a:t>maupun</a:t>
            </a:r>
            <a:r>
              <a:rPr lang="en-US" dirty="0">
                <a:latin typeface="Gill Sans MT" panose="020B0502020104020203" pitchFamily="34" charset="0"/>
              </a:rPr>
              <a:t> di Hamburg 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 Gateways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7" y="1247775"/>
            <a:ext cx="12067703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gateway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join </a:t>
            </a:r>
            <a:r>
              <a:rPr lang="en-US" dirty="0" err="1"/>
              <a:t>berikut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683" y="1177636"/>
            <a:ext cx="10583683" cy="495992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8023540">
            <a:off x="8703250" y="3443286"/>
            <a:ext cx="1046226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#1 BPMN Basic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6" y="6621712"/>
            <a:ext cx="1897521" cy="2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gateway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join </a:t>
            </a:r>
            <a:r>
              <a:rPr lang="en-US" dirty="0" err="1"/>
              <a:t>berikut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Mari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b="1" dirty="0"/>
              <a:t>AND-Join</a:t>
            </a:r>
            <a:r>
              <a:rPr lang="en-US" dirty="0"/>
              <a:t> agar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AND-Split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r>
              <a:rPr lang="en-US" dirty="0"/>
              <a:t>Kita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AND-join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. </a:t>
            </a:r>
            <a:r>
              <a:rPr lang="en-US" dirty="0" err="1"/>
              <a:t>Sementara</a:t>
            </a:r>
            <a:r>
              <a:rPr lang="en-US" dirty="0"/>
              <a:t> token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C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, token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B </a:t>
            </a:r>
            <a:r>
              <a:rPr lang="en-US" dirty="0" err="1"/>
              <a:t>dan</a:t>
            </a:r>
            <a:r>
              <a:rPr lang="en-US" dirty="0"/>
              <a:t> D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AND-Join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E </a:t>
            </a:r>
            <a:r>
              <a:rPr lang="en-US" dirty="0" err="1"/>
              <a:t>oleh</a:t>
            </a:r>
            <a:r>
              <a:rPr lang="en-US" dirty="0"/>
              <a:t> XOR-split.</a:t>
            </a:r>
          </a:p>
          <a:p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“D”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, AND-Join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tokennya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proses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dilanjutkan</a:t>
            </a:r>
            <a:endParaRPr lang="en-US" dirty="0"/>
          </a:p>
          <a:p>
            <a:r>
              <a:rPr lang="en-US" dirty="0" err="1"/>
              <a:t>Perilaku</a:t>
            </a:r>
            <a:r>
              <a:rPr lang="en-US" dirty="0"/>
              <a:t> anomaly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i="1" dirty="0"/>
              <a:t>deadlock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dihindari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gateway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join </a:t>
            </a:r>
            <a:r>
              <a:rPr lang="en-US" dirty="0" err="1"/>
              <a:t>berikut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Mari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b="1" dirty="0"/>
              <a:t>XOR-join</a:t>
            </a:r>
            <a:r>
              <a:rPr lang="en-US" dirty="0"/>
              <a:t>. Kita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XOR-join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token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token yang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inputnya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mengeksekusi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“F”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kali,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XOR-Split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E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“F”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D ( “F”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kali)</a:t>
            </a:r>
          </a:p>
          <a:p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masalahnya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F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kali. Dan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menginginkan</a:t>
            </a:r>
            <a:r>
              <a:rPr lang="en-US" dirty="0"/>
              <a:t> F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kali.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dihindari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gateway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join </a:t>
            </a:r>
            <a:r>
              <a:rPr lang="en-US" dirty="0" err="1"/>
              <a:t>berikut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Tipe</a:t>
            </a:r>
            <a:r>
              <a:rPr lang="en-US" dirty="0"/>
              <a:t> join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b="1" dirty="0"/>
              <a:t>OR-join</a:t>
            </a:r>
            <a:r>
              <a:rPr lang="en-US" dirty="0"/>
              <a:t>.</a:t>
            </a:r>
          </a:p>
          <a:p>
            <a:r>
              <a:rPr lang="en-US" b="1" dirty="0" err="1"/>
              <a:t>Ingat</a:t>
            </a:r>
            <a:r>
              <a:rPr lang="en-US" b="1" dirty="0"/>
              <a:t>, OR-join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menunggu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token yang </a:t>
            </a:r>
            <a:r>
              <a:rPr lang="en-US" b="1" dirty="0" err="1"/>
              <a:t>datang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proses </a:t>
            </a:r>
            <a:r>
              <a:rPr lang="en-US" b="1" dirty="0" err="1"/>
              <a:t>selanjutnya</a:t>
            </a:r>
            <a:r>
              <a:rPr lang="en-US" b="1" dirty="0"/>
              <a:t>.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XOR-split </a:t>
            </a:r>
            <a:r>
              <a:rPr lang="en-US" dirty="0" err="1"/>
              <a:t>mengarahkan</a:t>
            </a:r>
            <a:r>
              <a:rPr lang="en-US" dirty="0"/>
              <a:t> control proses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“E”, </a:t>
            </a:r>
            <a:r>
              <a:rPr lang="en-US" dirty="0" err="1"/>
              <a:t>maka</a:t>
            </a:r>
            <a:r>
              <a:rPr lang="en-US" dirty="0"/>
              <a:t> OR-join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token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D,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, proses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C </a:t>
            </a:r>
            <a:r>
              <a:rPr lang="en-US" dirty="0" err="1"/>
              <a:t>tiba</a:t>
            </a:r>
            <a:r>
              <a:rPr lang="en-US" dirty="0"/>
              <a:t>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lain, </a:t>
            </a:r>
            <a:r>
              <a:rPr lang="en-US" dirty="0" err="1"/>
              <a:t>jika</a:t>
            </a:r>
            <a:r>
              <a:rPr lang="en-US" dirty="0"/>
              <a:t> XOR-split </a:t>
            </a:r>
            <a:r>
              <a:rPr lang="en-US" dirty="0" err="1"/>
              <a:t>mengarahkan</a:t>
            </a:r>
            <a:r>
              <a:rPr lang="en-US" dirty="0"/>
              <a:t> control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D, OR-join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tokennya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, gateway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token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token </a:t>
            </a:r>
            <a:r>
              <a:rPr lang="en-US" dirty="0" err="1"/>
              <a:t>keluar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“F” </a:t>
            </a:r>
            <a:r>
              <a:rPr lang="en-US" dirty="0" err="1"/>
              <a:t>dapan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normal.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Kapan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OR-Join?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Karena</a:t>
            </a:r>
            <a:r>
              <a:rPr lang="en-US" dirty="0"/>
              <a:t> semantic OR-Join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model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membingungkan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 JIKA MEMANG SANGAT DIPERLUKAN</a:t>
            </a:r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OR-join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OR-split. </a:t>
            </a:r>
          </a:p>
          <a:p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AND-join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AND-split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XOR-join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mutually exclusive.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Modelling Viewpoints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Modelling View-Points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4" y="827532"/>
            <a:ext cx="9254369" cy="60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Model Proses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 2 </a:t>
            </a:r>
            <a:r>
              <a:rPr lang="en-US" dirty="0" err="1"/>
              <a:t>Abstraksi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(Resources):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proses.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actor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printer)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Class </a:t>
            </a:r>
            <a:r>
              <a:rPr lang="en-US" dirty="0" err="1"/>
              <a:t>sumberdaya</a:t>
            </a:r>
            <a:r>
              <a:rPr lang="en-US" dirty="0"/>
              <a:t>: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kasir</a:t>
            </a:r>
            <a:r>
              <a:rPr lang="en-US" dirty="0"/>
              <a:t>, </a:t>
            </a:r>
            <a:r>
              <a:rPr lang="en-US" dirty="0" err="1"/>
              <a:t>Manajer</a:t>
            </a:r>
            <a:r>
              <a:rPr lang="en-US" dirty="0"/>
              <a:t>,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pPr marL="365760" lvl="1" indent="0">
              <a:buNone/>
            </a:pPr>
            <a:r>
              <a:rPr lang="en-US" dirty="0"/>
              <a:t>Class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Role (</a:t>
            </a:r>
            <a:r>
              <a:rPr lang="en-US" dirty="0" err="1"/>
              <a:t>keahlian</a:t>
            </a:r>
            <a:r>
              <a:rPr lang="en-US" dirty="0"/>
              <a:t>, </a:t>
            </a:r>
            <a:r>
              <a:rPr lang="en-US" dirty="0" err="1"/>
              <a:t>kompetensi</a:t>
            </a:r>
            <a:r>
              <a:rPr lang="en-US" dirty="0"/>
              <a:t>, </a:t>
            </a:r>
            <a:r>
              <a:rPr lang="en-US" dirty="0" err="1"/>
              <a:t>kualifikasi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(</a:t>
            </a:r>
            <a:r>
              <a:rPr lang="en-US" dirty="0" err="1"/>
              <a:t>kasir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/role)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err="1"/>
              <a:t>Grup</a:t>
            </a:r>
            <a:r>
              <a:rPr lang="en-US" dirty="0"/>
              <a:t> (</a:t>
            </a:r>
            <a:r>
              <a:rPr lang="en-US" dirty="0" err="1"/>
              <a:t>departemen</a:t>
            </a:r>
            <a:r>
              <a:rPr lang="en-US" dirty="0"/>
              <a:t>,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kantor</a:t>
            </a:r>
            <a:r>
              <a:rPr lang="en-US" dirty="0"/>
              <a:t>, unit </a:t>
            </a:r>
            <a:r>
              <a:rPr lang="en-US" dirty="0" err="1"/>
              <a:t>organisasi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(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)	</a:t>
            </a:r>
          </a:p>
        </p:txBody>
      </p:sp>
    </p:spTree>
    <p:extLst>
      <p:ext uri="{BB962C8B-B14F-4D97-AF65-F5344CB8AC3E}">
        <p14:creationId xmlns:p14="http://schemas.microsoft.com/office/powerpoint/2010/main" val="28457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Memodelkan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BPMN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/>
              <a:t>Dalam</a:t>
            </a:r>
            <a:r>
              <a:rPr lang="en-US" dirty="0"/>
              <a:t> BPMN, class </a:t>
            </a:r>
            <a:r>
              <a:rPr lang="en-US" dirty="0" err="1"/>
              <a:t>sumberdaya</a:t>
            </a:r>
            <a:r>
              <a:rPr lang="en-US" dirty="0"/>
              <a:t> (resource)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:</a:t>
            </a:r>
          </a:p>
          <a:p>
            <a:pPr marL="560070" indent="-514350">
              <a:buFont typeface="+mj-lt"/>
              <a:buAutoNum type="arabicPeriod"/>
            </a:pPr>
            <a:r>
              <a:rPr lang="en-US" dirty="0"/>
              <a:t>Pools</a:t>
            </a:r>
          </a:p>
          <a:p>
            <a:pPr lvl="1"/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b="1" u="sng" dirty="0" err="1"/>
              <a:t>entitas</a:t>
            </a:r>
            <a:r>
              <a:rPr lang="en-US" b="1" u="sng" dirty="0"/>
              <a:t> </a:t>
            </a:r>
            <a:r>
              <a:rPr lang="en-US" b="1" u="sng" dirty="0" err="1"/>
              <a:t>organisasi</a:t>
            </a:r>
            <a:r>
              <a:rPr lang="en-US" b="1" u="sng" dirty="0"/>
              <a:t> yang </a:t>
            </a:r>
            <a:r>
              <a:rPr lang="en-US" b="1" u="sng" dirty="0" err="1"/>
              <a:t>independen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diagram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kolaboratif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: Customer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b="1" dirty="0" err="1"/>
              <a:t>independen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supplier</a:t>
            </a:r>
          </a:p>
          <a:p>
            <a:pPr lvl="1"/>
            <a:r>
              <a:rPr lang="en-US" b="1" u="sng" dirty="0" err="1"/>
              <a:t>Independen</a:t>
            </a:r>
            <a:r>
              <a:rPr lang="en-US" dirty="0"/>
              <a:t> </a:t>
            </a:r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system </a:t>
            </a:r>
            <a:r>
              <a:rPr lang="en-US" dirty="0" err="1"/>
              <a:t>apapun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implisit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eksplisit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“</a:t>
            </a:r>
            <a:r>
              <a:rPr lang="en-US" i="1" dirty="0"/>
              <a:t>message”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355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Memodelkan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BPMN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2"/>
            </a:pPr>
            <a:r>
              <a:rPr lang="en-US" dirty="0"/>
              <a:t>Lanes </a:t>
            </a:r>
          </a:p>
          <a:p>
            <a:pPr lvl="1"/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b="1" u="sng" dirty="0" err="1"/>
              <a:t>bermacam-macam</a:t>
            </a:r>
            <a:r>
              <a:rPr lang="en-US" b="1" u="sng" dirty="0"/>
              <a:t> class resource </a:t>
            </a:r>
            <a:r>
              <a:rPr lang="en-US" b="1" u="sng" dirty="0" err="1"/>
              <a:t>dalam</a:t>
            </a:r>
            <a:r>
              <a:rPr lang="en-US" b="1" u="sng" dirty="0"/>
              <a:t> </a:t>
            </a:r>
            <a:r>
              <a:rPr lang="en-US" b="1" u="sng" dirty="0" err="1"/>
              <a:t>organisasi</a:t>
            </a:r>
            <a:r>
              <a:rPr lang="en-US" b="1" u="sng" dirty="0"/>
              <a:t> yang </a:t>
            </a:r>
            <a:r>
              <a:rPr lang="en-US" b="1" u="sng" dirty="0" err="1"/>
              <a:t>sama</a:t>
            </a:r>
            <a:r>
              <a:rPr lang="en-US" b="1" u="sng" dirty="0"/>
              <a:t> </a:t>
            </a:r>
            <a:r>
              <a:rPr lang="en-US" dirty="0"/>
              <a:t>(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pool yang </a:t>
            </a:r>
            <a:r>
              <a:rPr lang="en-US" dirty="0" err="1"/>
              <a:t>sama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system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Departemen</a:t>
            </a:r>
            <a:r>
              <a:rPr lang="en-US" dirty="0"/>
              <a:t> sales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marketing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pool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lanes.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Kasir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dimodelkan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lanes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pool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Bank.</a:t>
            </a:r>
          </a:p>
          <a:p>
            <a:pPr lvl="2"/>
            <a:r>
              <a:rPr lang="en-US" dirty="0" err="1"/>
              <a:t>Kasir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…</a:t>
            </a:r>
          </a:p>
          <a:p>
            <a:pPr lvl="2"/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4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 </a:t>
            </a:r>
            <a:r>
              <a:rPr lang="en-US" dirty="0" err="1"/>
              <a:t>dan</a:t>
            </a:r>
            <a:r>
              <a:rPr lang="en-US" dirty="0"/>
              <a:t> Lanes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Line Callout 1 (Accent Bar) 5"/>
          <p:cNvSpPr/>
          <p:nvPr/>
        </p:nvSpPr>
        <p:spPr>
          <a:xfrm>
            <a:off x="10107931" y="1427607"/>
            <a:ext cx="1679256" cy="700088"/>
          </a:xfrm>
          <a:prstGeom prst="accentCallout1">
            <a:avLst>
              <a:gd name="adj1" fmla="val 18750"/>
              <a:gd name="adj2" fmla="val -8333"/>
              <a:gd name="adj3" fmla="val 51275"/>
              <a:gd name="adj4" fmla="val -35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proses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1247775"/>
            <a:ext cx="9114742" cy="4795838"/>
          </a:xfrm>
          <a:prstGeom prst="rect">
            <a:avLst/>
          </a:prstGeom>
        </p:spPr>
      </p:pic>
      <p:sp>
        <p:nvSpPr>
          <p:cNvPr id="8" name="Line Callout 1 (Accent Bar) 7"/>
          <p:cNvSpPr/>
          <p:nvPr/>
        </p:nvSpPr>
        <p:spPr>
          <a:xfrm>
            <a:off x="10107931" y="4237482"/>
            <a:ext cx="1679256" cy="700088"/>
          </a:xfrm>
          <a:prstGeom prst="accentCallout1">
            <a:avLst>
              <a:gd name="adj1" fmla="val 18750"/>
              <a:gd name="adj2" fmla="val -8333"/>
              <a:gd name="adj3" fmla="val 51275"/>
              <a:gd name="adj4" fmla="val -35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Ini</a:t>
            </a:r>
            <a:r>
              <a:rPr lang="en-US" dirty="0"/>
              <a:t> proses yang lain </a:t>
            </a:r>
            <a:r>
              <a:rPr lang="en-US" dirty="0" err="1"/>
              <a:t>lagi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700463" y="141733"/>
            <a:ext cx="3643312" cy="1544192"/>
          </a:xfrm>
          <a:prstGeom prst="wedgeRoundRectCallout">
            <a:avLst>
              <a:gd name="adj1" fmla="val -64678"/>
              <a:gd name="adj2" fmla="val 7165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prakteknya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Pool </a:t>
            </a:r>
            <a:r>
              <a:rPr lang="en-US" dirty="0" err="1"/>
              <a:t>menggambarkan</a:t>
            </a:r>
            <a:r>
              <a:rPr lang="en-US" dirty="0"/>
              <a:t> proses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class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Poolnya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541906" y="2101501"/>
            <a:ext cx="4045132" cy="1694211"/>
          </a:xfrm>
          <a:prstGeom prst="wedgeRoundRectCallout">
            <a:avLst>
              <a:gd name="adj1" fmla="val -52129"/>
              <a:gd name="adj2" fmla="val 11976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pool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Lanes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.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diasumsikan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b="1" u="sng" dirty="0"/>
              <a:t>Internal Business Role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proses. </a:t>
            </a:r>
          </a:p>
        </p:txBody>
      </p:sp>
    </p:spTree>
    <p:extLst>
      <p:ext uri="{BB962C8B-B14F-4D97-AF65-F5344CB8AC3E}">
        <p14:creationId xmlns:p14="http://schemas.microsoft.com/office/powerpoint/2010/main" val="28128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Basic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57275"/>
            <a:ext cx="9509760" cy="4933950"/>
          </a:xfrm>
        </p:spPr>
        <p:txBody>
          <a:bodyPr/>
          <a:lstStyle/>
          <a:p>
            <a:r>
              <a:rPr lang="en-US" dirty="0"/>
              <a:t>4 Basic Elements,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80%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56" y="3293051"/>
            <a:ext cx="840018" cy="112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046" y="3302577"/>
            <a:ext cx="87630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186" y="3287857"/>
            <a:ext cx="935268" cy="1058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126" y="3287857"/>
            <a:ext cx="926301" cy="104342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47966" y="4604037"/>
            <a:ext cx="2327563" cy="1304925"/>
          </a:xfrm>
          <a:prstGeom prst="wedgeRoundRectCallout">
            <a:avLst>
              <a:gd name="adj1" fmla="val 58334"/>
              <a:gd name="adj2" fmla="val -562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Event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menggambarkan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sesuatu</a:t>
            </a:r>
            <a:r>
              <a:rPr lang="en-US" b="1" dirty="0">
                <a:latin typeface="Gill Sans MT" panose="020B0502020104020203" pitchFamily="34" charset="0"/>
              </a:rPr>
              <a:t> yang </a:t>
            </a:r>
            <a:r>
              <a:rPr lang="en-US" b="1" dirty="0" err="1">
                <a:latin typeface="Gill Sans MT" panose="020B0502020104020203" pitchFamily="34" charset="0"/>
              </a:rPr>
              <a:t>terjadi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secara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instan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620299" y="1772082"/>
            <a:ext cx="2327563" cy="1304925"/>
          </a:xfrm>
          <a:prstGeom prst="wedgeRoundRectCallout">
            <a:avLst>
              <a:gd name="adj1" fmla="val -70832"/>
              <a:gd name="adj2" fmla="val 6585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Gateway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adalah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elemen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yang </a:t>
            </a:r>
            <a:r>
              <a:rPr lang="en-US" b="1" dirty="0" err="1">
                <a:latin typeface="Gill Sans MT" panose="020B0502020104020203" pitchFamily="34" charset="0"/>
              </a:rPr>
              <a:t>mengendalikan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alur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dari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eksekusi</a:t>
            </a:r>
            <a:r>
              <a:rPr lang="en-US" dirty="0">
                <a:latin typeface="Gill Sans MT" panose="020B0502020104020203" pitchFamily="34" charset="0"/>
              </a:rPr>
              <a:t> proses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761856" y="4604038"/>
            <a:ext cx="2327563" cy="1304925"/>
          </a:xfrm>
          <a:prstGeom prst="wedgeRoundRectCallout">
            <a:avLst>
              <a:gd name="adj1" fmla="val 58334"/>
              <a:gd name="adj2" fmla="val -562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Gill Sans MT" panose="020B0502020104020203" pitchFamily="34" charset="0"/>
              </a:rPr>
              <a:t>Panah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menggambarkan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urutan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b="1" dirty="0" err="1">
                <a:latin typeface="Gill Sans MT" panose="020B0502020104020203" pitchFamily="34" charset="0"/>
              </a:rPr>
              <a:t>aktivitas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antara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i="1" dirty="0">
                <a:latin typeface="Gill Sans MT" panose="020B0502020104020203" pitchFamily="34" charset="0"/>
              </a:rPr>
              <a:t>flow objects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391891" y="1710170"/>
            <a:ext cx="2327563" cy="1304925"/>
          </a:xfrm>
          <a:prstGeom prst="wedgeRoundRectCallout">
            <a:avLst>
              <a:gd name="adj1" fmla="val -45237"/>
              <a:gd name="adj2" fmla="val 7010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Ini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adalah</a:t>
            </a:r>
            <a:r>
              <a:rPr lang="en-US" dirty="0">
                <a:latin typeface="Gill Sans MT" panose="020B0502020104020203" pitchFamily="34" charset="0"/>
              </a:rPr>
              <a:t> unit </a:t>
            </a:r>
            <a:r>
              <a:rPr lang="en-US" dirty="0" err="1">
                <a:latin typeface="Gill Sans MT" panose="020B0502020104020203" pitchFamily="34" charset="0"/>
              </a:rPr>
              <a:t>kerja</a:t>
            </a:r>
            <a:r>
              <a:rPr lang="en-US" dirty="0">
                <a:latin typeface="Gill Sans MT" panose="020B0502020104020203" pitchFamily="34" charset="0"/>
              </a:rPr>
              <a:t> atomic/</a:t>
            </a:r>
            <a:r>
              <a:rPr lang="en-US" b="1" dirty="0" err="1">
                <a:latin typeface="Gill Sans MT" panose="020B0502020104020203" pitchFamily="34" charset="0"/>
              </a:rPr>
              <a:t>aktivitas</a:t>
            </a:r>
            <a:r>
              <a:rPr lang="en-US" dirty="0">
                <a:latin typeface="Gill Sans MT" panose="020B0502020104020203" pitchFamily="34" charset="0"/>
              </a:rPr>
              <a:t> yang </a:t>
            </a:r>
            <a:r>
              <a:rPr lang="en-US" dirty="0" err="1">
                <a:latin typeface="Gill Sans MT" panose="020B0502020104020203" pitchFamily="34" charset="0"/>
              </a:rPr>
              <a:t>memiliki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durasi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8516427" y="4890655"/>
            <a:ext cx="3398482" cy="142701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Event, task/activities </a:t>
            </a:r>
            <a:r>
              <a:rPr lang="en-US" sz="2400" dirty="0" err="1"/>
              <a:t>dan</a:t>
            </a:r>
            <a:r>
              <a:rPr lang="en-US" sz="2400" dirty="0"/>
              <a:t> gateway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i="1" dirty="0"/>
              <a:t>Flow Objects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31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(Message Flow)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/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b="1" u="sng" dirty="0" err="1"/>
              <a:t>dua</a:t>
            </a:r>
            <a:r>
              <a:rPr lang="en-US" b="1" u="sng" dirty="0"/>
              <a:t> </a:t>
            </a:r>
            <a:r>
              <a:rPr lang="en-US" b="1" u="sng" dirty="0" err="1"/>
              <a:t>partisipan</a:t>
            </a:r>
            <a:r>
              <a:rPr lang="en-US" b="1" u="sng" dirty="0"/>
              <a:t> yang </a:t>
            </a:r>
            <a:r>
              <a:rPr lang="en-US" b="1" u="sng" dirty="0" err="1"/>
              <a:t>berbeda</a:t>
            </a:r>
            <a:r>
              <a:rPr lang="en-US" b="1" u="sng" dirty="0"/>
              <a:t> </a:t>
            </a:r>
            <a:r>
              <a:rPr lang="en-US" dirty="0"/>
              <a:t>(yang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Pool) </a:t>
            </a:r>
            <a:r>
              <a:rPr lang="en-US" dirty="0" err="1"/>
              <a:t>pada</a:t>
            </a:r>
            <a:r>
              <a:rPr lang="en-US" dirty="0"/>
              <a:t> Diagram </a:t>
            </a:r>
          </a:p>
          <a:p>
            <a:r>
              <a:rPr lang="en-US" b="1" u="sng" dirty="0" err="1"/>
              <a:t>Alur</a:t>
            </a:r>
            <a:r>
              <a:rPr lang="en-US" b="1" u="sng" dirty="0"/>
              <a:t> </a:t>
            </a:r>
            <a:r>
              <a:rPr lang="en-US" b="1" u="sng" dirty="0" err="1"/>
              <a:t>Pesan</a:t>
            </a:r>
            <a:r>
              <a:rPr lang="en-US" b="1" u="sng" dirty="0"/>
              <a:t> (</a:t>
            </a:r>
            <a:r>
              <a:rPr lang="en-US" b="1" i="1" u="sng" dirty="0"/>
              <a:t>message flow)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Pool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u="sng" dirty="0" err="1"/>
              <a:t>Tidak</a:t>
            </a:r>
            <a:r>
              <a:rPr lang="en-US" b="1" u="sng" dirty="0"/>
              <a:t> </a:t>
            </a:r>
            <a:r>
              <a:rPr lang="en-US" b="1" u="sng" dirty="0" err="1"/>
              <a:t>dapat</a:t>
            </a:r>
            <a:r>
              <a:rPr lang="en-US" b="1" u="sng" dirty="0"/>
              <a:t> </a:t>
            </a:r>
            <a:r>
              <a:rPr lang="en-US" b="1" u="sng" dirty="0" err="1"/>
              <a:t>menghubungkan</a:t>
            </a:r>
            <a:r>
              <a:rPr lang="en-US" b="1" u="sng" dirty="0"/>
              <a:t> </a:t>
            </a:r>
            <a:r>
              <a:rPr lang="en-US" b="1" u="sng" dirty="0" err="1"/>
              <a:t>antara</a:t>
            </a:r>
            <a:r>
              <a:rPr lang="en-US" b="1" u="sng" dirty="0"/>
              <a:t> </a:t>
            </a:r>
            <a:r>
              <a:rPr lang="en-US" b="1" u="sng" dirty="0" err="1"/>
              <a:t>dua</a:t>
            </a:r>
            <a:r>
              <a:rPr lang="en-US" b="1" u="sng" dirty="0"/>
              <a:t> </a:t>
            </a:r>
            <a:r>
              <a:rPr lang="en-US" b="1" u="sng" dirty="0" err="1"/>
              <a:t>objek</a:t>
            </a:r>
            <a:r>
              <a:rPr lang="en-US" b="1" u="sng" dirty="0"/>
              <a:t> </a:t>
            </a:r>
            <a:r>
              <a:rPr lang="en-US" b="1" u="sng" dirty="0" err="1"/>
              <a:t>pada</a:t>
            </a:r>
            <a:r>
              <a:rPr lang="en-US" b="1" u="sng" dirty="0"/>
              <a:t> Pool yang </a:t>
            </a:r>
            <a:r>
              <a:rPr lang="en-US" b="1" u="sng" dirty="0" err="1"/>
              <a:t>sama</a:t>
            </a:r>
            <a:r>
              <a:rPr lang="en-US" b="1" u="sng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100" y="1347787"/>
            <a:ext cx="4792979" cy="4933950"/>
          </a:xfrm>
        </p:spPr>
        <p:txBody>
          <a:bodyPr/>
          <a:lstStyle/>
          <a:p>
            <a:r>
              <a:rPr lang="en-US" dirty="0" err="1"/>
              <a:t>Sehingga</a:t>
            </a:r>
            <a:r>
              <a:rPr lang="en-US" dirty="0"/>
              <a:t>, message flow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diagram </a:t>
            </a:r>
            <a:r>
              <a:rPr lang="en-US" dirty="0" err="1"/>
              <a:t>kolaborasi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Pool</a:t>
            </a:r>
          </a:p>
          <a:p>
            <a:r>
              <a:rPr lang="en-US" b="1" u="sng" dirty="0"/>
              <a:t>Flow Sequence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Boundary </a:t>
            </a:r>
            <a:r>
              <a:rPr lang="en-US" dirty="0" err="1"/>
              <a:t>dari</a:t>
            </a:r>
            <a:r>
              <a:rPr lang="en-US" dirty="0"/>
              <a:t> Pool. Proses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Pool yang </a:t>
            </a:r>
            <a:r>
              <a:rPr lang="en-US" dirty="0" err="1"/>
              <a:t>sama</a:t>
            </a:r>
            <a:r>
              <a:rPr lang="en-US" dirty="0"/>
              <a:t>.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" y="1099781"/>
            <a:ext cx="5634609" cy="54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 Proses </a:t>
            </a:r>
            <a:r>
              <a:rPr lang="en-US" dirty="0" err="1"/>
              <a:t>Manajemen</a:t>
            </a:r>
            <a:r>
              <a:rPr lang="en-US" dirty="0"/>
              <a:t> Order?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1" y="1247775"/>
            <a:ext cx="11051993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6" y="141733"/>
            <a:ext cx="11549634" cy="685799"/>
          </a:xfrm>
        </p:spPr>
        <p:txBody>
          <a:bodyPr>
            <a:normAutofit/>
          </a:bodyPr>
          <a:lstStyle/>
          <a:p>
            <a:r>
              <a:rPr lang="en-US" dirty="0"/>
              <a:t>Proses Order Management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" y="827532"/>
            <a:ext cx="10824877" cy="60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8364" y="2842070"/>
            <a:ext cx="2243136" cy="685799"/>
          </a:xfrm>
        </p:spPr>
        <p:txBody>
          <a:bodyPr>
            <a:noAutofit/>
          </a:bodyPr>
          <a:lstStyle/>
          <a:p>
            <a:r>
              <a:rPr lang="en-US" sz="2800" dirty="0"/>
              <a:t>Proses Order </a:t>
            </a:r>
            <a:r>
              <a:rPr lang="en-US" sz="2800" dirty="0" err="1"/>
              <a:t>Managemen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Lanes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8363" cy="68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Lanes </a:t>
            </a:r>
            <a:r>
              <a:rPr lang="en-US" dirty="0" err="1"/>
              <a:t>membuat</a:t>
            </a:r>
            <a:r>
              <a:rPr lang="en-US" dirty="0"/>
              <a:t> sub-</a:t>
            </a:r>
            <a:r>
              <a:rPr lang="en-US" dirty="0" err="1"/>
              <a:t>partisi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pool</a:t>
            </a:r>
          </a:p>
          <a:p>
            <a:r>
              <a:rPr lang="en-US" dirty="0" err="1"/>
              <a:t>Partisi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mengelompokkan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proses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yang mana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7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0" y="1247775"/>
            <a:ext cx="6000750" cy="49339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Lanes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manajer</a:t>
            </a:r>
            <a:r>
              <a:rPr lang="en-US" dirty="0"/>
              <a:t>, </a:t>
            </a:r>
            <a:r>
              <a:rPr lang="en-US" dirty="0" err="1"/>
              <a:t>admistrasi</a:t>
            </a:r>
            <a:r>
              <a:rPr lang="en-US" dirty="0"/>
              <a:t>,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) </a:t>
            </a:r>
            <a:r>
              <a:rPr lang="en-US" dirty="0" err="1"/>
              <a:t>namun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(missal: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r>
              <a:rPr lang="en-US" dirty="0"/>
              <a:t>Sequence Flow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boundary Lane</a:t>
            </a:r>
          </a:p>
          <a:p>
            <a:r>
              <a:rPr lang="en-US" dirty="0"/>
              <a:t>Message flow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lanes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Pool (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Pool)</a:t>
            </a:r>
          </a:p>
          <a:p>
            <a:r>
              <a:rPr lang="en-US" dirty="0"/>
              <a:t>Lanes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bersarang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58102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C631B-2BD4-6346-AEF7-366DD57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863600"/>
            <a:ext cx="90805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6" y="6621712"/>
            <a:ext cx="1897521" cy="2012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6244" y="529590"/>
            <a:ext cx="3183994" cy="91128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8626244" y="1801091"/>
            <a:ext cx="3413356" cy="426481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Marella</a:t>
            </a:r>
            <a:r>
              <a:rPr lang="en-US" sz="2000" dirty="0"/>
              <a:t>, Andrea. Modelling Business Process with BPMN</a:t>
            </a:r>
          </a:p>
          <a:p>
            <a:r>
              <a:rPr lang="en-US" sz="2100" dirty="0"/>
              <a:t>Stephen A. White PhD, Derek </a:t>
            </a:r>
            <a:r>
              <a:rPr lang="en-US" sz="2100" dirty="0" err="1"/>
              <a:t>Miers</a:t>
            </a:r>
            <a:r>
              <a:rPr lang="en-US" sz="2100" dirty="0"/>
              <a:t>, BPMN Modeling and Reference Guide.</a:t>
            </a:r>
          </a:p>
          <a:p>
            <a:r>
              <a:rPr lang="en-US" sz="2100" dirty="0"/>
              <a:t>Thomas </a:t>
            </a:r>
            <a:r>
              <a:rPr lang="en-US" sz="2100" dirty="0" err="1"/>
              <a:t>Allweyer</a:t>
            </a:r>
            <a:r>
              <a:rPr lang="en-US" sz="2100" dirty="0"/>
              <a:t>, BPMN 2.0 - Introduction to the Standard for Business Process Modeling. </a:t>
            </a:r>
            <a:br>
              <a:rPr lang="en-US" sz="2100" dirty="0"/>
            </a:br>
            <a:endParaRPr lang="en-US" sz="2100" dirty="0"/>
          </a:p>
          <a:p>
            <a:r>
              <a:rPr lang="en-US" sz="2000" dirty="0"/>
              <a:t>Marlon Dumas, Marcello La Rosa, Jan </a:t>
            </a:r>
            <a:r>
              <a:rPr lang="en-US" sz="2000" dirty="0" err="1"/>
              <a:t>Mendling</a:t>
            </a:r>
            <a:r>
              <a:rPr lang="en-US" sz="2000" dirty="0"/>
              <a:t>, </a:t>
            </a:r>
            <a:r>
              <a:rPr lang="en-US" sz="2000" dirty="0" err="1"/>
              <a:t>Hajo</a:t>
            </a:r>
            <a:r>
              <a:rPr lang="en-US" sz="2000" dirty="0"/>
              <a:t> A. </a:t>
            </a:r>
            <a:r>
              <a:rPr lang="en-US" sz="2000" dirty="0" err="1"/>
              <a:t>Reijers</a:t>
            </a:r>
            <a:r>
              <a:rPr lang="en-US" sz="2000" dirty="0"/>
              <a:t>, Fundamentals of Business Process Management, Springer </a:t>
            </a:r>
            <a:r>
              <a:rPr lang="en-US" sz="2000" dirty="0" err="1"/>
              <a:t>Verlag</a:t>
            </a:r>
            <a:r>
              <a:rPr lang="en-US" sz="2000" dirty="0"/>
              <a:t>, 2013</a:t>
            </a:r>
          </a:p>
          <a:p>
            <a:r>
              <a:rPr lang="en-US" sz="2000" dirty="0"/>
              <a:t>ABPMP BPM CBOK Version 2.0, 2009 </a:t>
            </a:r>
            <a:r>
              <a:rPr lang="en-US" sz="2000" dirty="0">
                <a:hlinkClick r:id="rId3"/>
              </a:rPr>
              <a:t>www.abpmp.org</a:t>
            </a:r>
            <a:endParaRPr lang="en-US" sz="2000" dirty="0"/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32770" name="Picture 2" descr="Image result for referenc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502920"/>
            <a:ext cx="8191142" cy="5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390092"/>
            <a:ext cx="9509760" cy="685799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aktivitas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19" y="1247774"/>
            <a:ext cx="9950335" cy="52500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Sequence Flow (</a:t>
            </a:r>
            <a:r>
              <a:rPr lang="en-US" b="1" dirty="0" err="1"/>
              <a:t>Tanda</a:t>
            </a:r>
            <a:r>
              <a:rPr lang="en-US" b="1" dirty="0"/>
              <a:t> </a:t>
            </a:r>
            <a:r>
              <a:rPr lang="en-US" b="1" dirty="0" err="1"/>
              <a:t>Panah</a:t>
            </a:r>
            <a:r>
              <a:rPr lang="en-US" b="1" dirty="0"/>
              <a:t>)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Flow Objects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proses.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sequence flow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sequence flow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sequence flow yang </a:t>
            </a:r>
            <a:r>
              <a:rPr lang="en-US" dirty="0" err="1"/>
              <a:t>keluar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proses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minimal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u="sng" dirty="0"/>
              <a:t>Start Event </a:t>
            </a:r>
            <a:r>
              <a:rPr lang="en-US" b="1" dirty="0"/>
              <a:t>(</a:t>
            </a:r>
            <a:r>
              <a:rPr lang="en-US" b="1" dirty="0" err="1"/>
              <a:t>lingkaran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garis</a:t>
            </a:r>
            <a:r>
              <a:rPr lang="en-US" b="1" dirty="0"/>
              <a:t> tipis), </a:t>
            </a:r>
            <a:r>
              <a:rPr lang="en-US" dirty="0"/>
              <a:t>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proses </a:t>
            </a:r>
            <a:r>
              <a:rPr lang="en-US" b="1" dirty="0" err="1">
                <a:solidFill>
                  <a:srgbClr val="FF0000"/>
                </a:solidFill>
              </a:rPr>
              <a:t>dapat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dimulai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u="sng" dirty="0"/>
              <a:t>end event</a:t>
            </a:r>
            <a:r>
              <a:rPr lang="en-US" dirty="0"/>
              <a:t> (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border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/</a:t>
            </a:r>
            <a:r>
              <a:rPr lang="en-US" dirty="0" err="1"/>
              <a:t>dobel</a:t>
            </a:r>
            <a:r>
              <a:rPr lang="en-US" dirty="0"/>
              <a:t>),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proses </a:t>
            </a:r>
            <a:r>
              <a:rPr lang="en-US" b="1" dirty="0" err="1">
                <a:solidFill>
                  <a:srgbClr val="FF0000"/>
                </a:solidFill>
              </a:rPr>
              <a:t>dinyatakan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selesai</a:t>
            </a:r>
            <a:r>
              <a:rPr lang="en-US" dirty="0"/>
              <a:t>.</a:t>
            </a:r>
          </a:p>
          <a:p>
            <a:pPr marL="4572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30" y="2420216"/>
            <a:ext cx="7387535" cy="133436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0049" y="2614613"/>
            <a:ext cx="1314451" cy="642937"/>
          </a:xfrm>
          <a:prstGeom prst="wedgeRoundRectCallout">
            <a:avLst>
              <a:gd name="adj1" fmla="val 97566"/>
              <a:gd name="adj2" fmla="val 1619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Start Event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0325099" y="2614613"/>
            <a:ext cx="1314451" cy="642937"/>
          </a:xfrm>
          <a:prstGeom prst="wedgeRoundRectCallout">
            <a:avLst>
              <a:gd name="adj1" fmla="val -117651"/>
              <a:gd name="adj2" fmla="val 1842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end Event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288" y="4718661"/>
            <a:ext cx="3529910" cy="2139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" y="122094"/>
            <a:ext cx="9509760" cy="685799"/>
          </a:xfrm>
        </p:spPr>
        <p:txBody>
          <a:bodyPr/>
          <a:lstStyle/>
          <a:p>
            <a:r>
              <a:rPr lang="en-US" b="1" i="1" dirty="0"/>
              <a:t>Activity </a:t>
            </a:r>
            <a:r>
              <a:rPr lang="en-US" b="1" i="1" dirty="0" err="1"/>
              <a:t>Behaviour</a:t>
            </a:r>
            <a:r>
              <a:rPr lang="en-US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83" y="807893"/>
            <a:ext cx="11585172" cy="308523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Ketika</a:t>
            </a:r>
            <a:r>
              <a:rPr lang="en-US" dirty="0"/>
              <a:t> proses </a:t>
            </a:r>
            <a:r>
              <a:rPr lang="en-US" dirty="0" err="1"/>
              <a:t>dimulai</a:t>
            </a:r>
            <a:r>
              <a:rPr lang="en-US" dirty="0"/>
              <a:t> (</a:t>
            </a:r>
            <a:r>
              <a:rPr lang="en-US" dirty="0" err="1"/>
              <a:t>pada</a:t>
            </a:r>
            <a:r>
              <a:rPr lang="en-US" dirty="0"/>
              <a:t> start event),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b="1" i="1" u="sng" dirty="0"/>
              <a:t>token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menandakan</a:t>
            </a:r>
            <a:r>
              <a:rPr lang="en-US" dirty="0"/>
              <a:t> progress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“status”) </a:t>
            </a:r>
            <a:r>
              <a:rPr lang="en-US" dirty="0" err="1"/>
              <a:t>dari</a:t>
            </a:r>
            <a:r>
              <a:rPr lang="en-US" dirty="0"/>
              <a:t> proses</a:t>
            </a:r>
          </a:p>
          <a:p>
            <a:r>
              <a:rPr lang="en-US" dirty="0"/>
              <a:t>Token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“</a:t>
            </a:r>
            <a:r>
              <a:rPr lang="en-US" dirty="0" err="1"/>
              <a:t>simulasi</a:t>
            </a:r>
            <a:r>
              <a:rPr lang="en-US" dirty="0"/>
              <a:t>”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BPMN (</a:t>
            </a:r>
            <a:r>
              <a:rPr lang="en-US" dirty="0" err="1"/>
              <a:t>namun</a:t>
            </a:r>
            <a:r>
              <a:rPr lang="en-US" dirty="0"/>
              <a:t> token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formal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BPMN)</a:t>
            </a:r>
          </a:p>
          <a:p>
            <a:r>
              <a:rPr lang="en-US" dirty="0"/>
              <a:t>Token di-</a:t>
            </a:r>
            <a:r>
              <a:rPr lang="en-US" i="1" dirty="0"/>
              <a:t>create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start event, </a:t>
            </a:r>
            <a:r>
              <a:rPr lang="en-US" dirty="0" err="1"/>
              <a:t>melintasi</a:t>
            </a:r>
            <a:r>
              <a:rPr lang="en-US" dirty="0"/>
              <a:t> sequence flow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dihancurkan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end event.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token yang </a:t>
            </a:r>
            <a:r>
              <a:rPr lang="en-US" dirty="0" err="1"/>
              <a:t>menyusuri</a:t>
            </a:r>
            <a:r>
              <a:rPr lang="en-US" dirty="0"/>
              <a:t> </a:t>
            </a:r>
            <a:r>
              <a:rPr lang="en-US" i="1" dirty="0"/>
              <a:t>sequence 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" y="3893127"/>
            <a:ext cx="4203320" cy="2396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803" y="3643311"/>
            <a:ext cx="4587532" cy="18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 Proses </a:t>
            </a:r>
            <a:r>
              <a:rPr lang="en-US" dirty="0" err="1"/>
              <a:t>Manajemen</a:t>
            </a:r>
            <a:r>
              <a:rPr lang="en-US" dirty="0"/>
              <a:t>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1" y="1247775"/>
            <a:ext cx="11051993" cy="476726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-23815" y="1771650"/>
            <a:ext cx="1314451" cy="642937"/>
          </a:xfrm>
          <a:prstGeom prst="wedgeRoundRectCallout">
            <a:avLst>
              <a:gd name="adj1" fmla="val 69305"/>
              <a:gd name="adj2" fmla="val 14953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Start Event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850880" y="2657476"/>
            <a:ext cx="1314451" cy="642937"/>
          </a:xfrm>
          <a:prstGeom prst="wedgeRoundRectCallout">
            <a:avLst>
              <a:gd name="adj1" fmla="val -31782"/>
              <a:gd name="adj2" fmla="val 17842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end Event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159442" y="4052889"/>
            <a:ext cx="1314451" cy="642937"/>
          </a:xfrm>
          <a:prstGeom prst="wedgeRoundRectCallout">
            <a:avLst>
              <a:gd name="adj1" fmla="val 51914"/>
              <a:gd name="adj2" fmla="val -16380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Exclusive gateway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36598" y="5341144"/>
            <a:ext cx="1314451" cy="642937"/>
          </a:xfrm>
          <a:prstGeom prst="wedgeRoundRectCallout">
            <a:avLst>
              <a:gd name="adj1" fmla="val 250827"/>
              <a:gd name="adj2" fmla="val -16602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parallel gateway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" y="3914775"/>
            <a:ext cx="2528824" cy="2624137"/>
          </a:xfrm>
          <a:prstGeom prst="wedgeRoundRectCallout">
            <a:avLst>
              <a:gd name="adj1" fmla="val 21648"/>
              <a:gd name="adj2" fmla="val -5899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Setiap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Start/end Event </a:t>
            </a:r>
            <a:r>
              <a:rPr lang="en-US" dirty="0" err="1">
                <a:latin typeface="Gill Sans MT" panose="020B0502020104020203" pitchFamily="34" charset="0"/>
              </a:rPr>
              <a:t>harus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diberi</a:t>
            </a:r>
            <a:r>
              <a:rPr lang="en-US" dirty="0">
                <a:latin typeface="Gill Sans MT" panose="020B0502020104020203" pitchFamily="34" charset="0"/>
              </a:rPr>
              <a:t> label, </a:t>
            </a:r>
            <a:r>
              <a:rPr lang="en-US" dirty="0" err="1">
                <a:latin typeface="Gill Sans MT" panose="020B0502020104020203" pitchFamily="34" charset="0"/>
              </a:rPr>
              <a:t>untuk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menandakan</a:t>
            </a:r>
            <a:r>
              <a:rPr lang="en-US" dirty="0">
                <a:latin typeface="Gill Sans MT" panose="020B0502020104020203" pitchFamily="34" charset="0"/>
              </a:rPr>
              <a:t> trigger </a:t>
            </a:r>
            <a:r>
              <a:rPr lang="en-US" dirty="0" err="1">
                <a:latin typeface="Gill Sans MT" panose="020B0502020104020203" pitchFamily="34" charset="0"/>
              </a:rPr>
              <a:t>apa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yang </a:t>
            </a:r>
            <a:r>
              <a:rPr lang="en-US" b="1" dirty="0" err="1">
                <a:latin typeface="Gill Sans MT" panose="020B0502020104020203" pitchFamily="34" charset="0"/>
              </a:rPr>
              <a:t>memulai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suatu</a:t>
            </a:r>
            <a:r>
              <a:rPr lang="en-US" dirty="0">
                <a:latin typeface="Gill Sans MT" panose="020B0502020104020203" pitchFamily="34" charset="0"/>
              </a:rPr>
              <a:t> proses </a:t>
            </a:r>
            <a:r>
              <a:rPr lang="en-US" dirty="0" err="1">
                <a:latin typeface="Gill Sans MT" panose="020B0502020104020203" pitchFamily="34" charset="0"/>
              </a:rPr>
              <a:t>atau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apa</a:t>
            </a:r>
            <a:r>
              <a:rPr lang="en-US" dirty="0">
                <a:latin typeface="Gill Sans MT" panose="020B0502020104020203" pitchFamily="34" charset="0"/>
              </a:rPr>
              <a:t> yang </a:t>
            </a:r>
            <a:r>
              <a:rPr lang="en-US" dirty="0" err="1">
                <a:latin typeface="Gill Sans MT" panose="020B0502020104020203" pitchFamily="34" charset="0"/>
              </a:rPr>
              <a:t>menjadi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output </a:t>
            </a:r>
            <a:r>
              <a:rPr lang="en-US" b="1" dirty="0" err="1">
                <a:latin typeface="Gill Sans MT" panose="020B0502020104020203" pitchFamily="34" charset="0"/>
              </a:rPr>
              <a:t>ketika</a:t>
            </a:r>
            <a:r>
              <a:rPr lang="en-US" b="1" dirty="0">
                <a:latin typeface="Gill Sans MT" panose="020B0502020104020203" pitchFamily="34" charset="0"/>
              </a:rPr>
              <a:t> proses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selesai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58758" y="5341144"/>
            <a:ext cx="2056442" cy="1516856"/>
          </a:xfrm>
          <a:prstGeom prst="wedgeRoundRectCallout">
            <a:avLst>
              <a:gd name="adj1" fmla="val 79631"/>
              <a:gd name="adj2" fmla="val -4674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Aktivitas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ini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dapat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dieksekusi</a:t>
            </a:r>
            <a:r>
              <a:rPr lang="en-US" b="1" u="sng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secara</a:t>
            </a:r>
            <a:r>
              <a:rPr lang="en-US" b="1" u="sng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bersamaan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572625" y="5447110"/>
            <a:ext cx="2414587" cy="1410890"/>
          </a:xfrm>
          <a:prstGeom prst="wedgeRoundRectCallout">
            <a:avLst>
              <a:gd name="adj1" fmla="val 8298"/>
              <a:gd name="adj2" fmla="val -9129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Sebuah</a:t>
            </a:r>
            <a:r>
              <a:rPr lang="en-US" dirty="0">
                <a:latin typeface="Gill Sans MT" panose="020B0502020104020203" pitchFamily="34" charset="0"/>
              </a:rPr>
              <a:t> proses </a:t>
            </a:r>
            <a:r>
              <a:rPr lang="en-US" dirty="0" err="1">
                <a:latin typeface="Gill Sans MT" panose="020B0502020104020203" pitchFamily="34" charset="0"/>
              </a:rPr>
              <a:t>selesai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hanya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ketika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setiap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aliran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pada</a:t>
            </a:r>
            <a:r>
              <a:rPr lang="en-US" dirty="0">
                <a:latin typeface="Gill Sans MT" panose="020B0502020104020203" pitchFamily="34" charset="0"/>
              </a:rPr>
              <a:t> model proses </a:t>
            </a:r>
            <a:r>
              <a:rPr lang="en-US" dirty="0" err="1">
                <a:latin typeface="Gill Sans MT" panose="020B0502020104020203" pitchFamily="34" charset="0"/>
              </a:rPr>
              <a:t>mencapai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b="1" dirty="0">
                <a:latin typeface="Gill Sans MT" panose="020B0502020104020203" pitchFamily="34" charset="0"/>
              </a:rPr>
              <a:t>end event</a:t>
            </a:r>
            <a:endParaRPr lang="en-US" b="1" u="sng" dirty="0">
              <a:latin typeface="Gill Sans MT" panose="020B0502020104020203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183479" y="521494"/>
            <a:ext cx="2432134" cy="1516856"/>
          </a:xfrm>
          <a:prstGeom prst="wedgeRoundRectCallout">
            <a:avLst>
              <a:gd name="adj1" fmla="val -142000"/>
              <a:gd name="adj2" fmla="val 2202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Aktivitas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ini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adalah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ativitas</a:t>
            </a:r>
            <a:r>
              <a:rPr lang="en-US" dirty="0">
                <a:latin typeface="Gill Sans MT" panose="020B0502020104020203" pitchFamily="34" charset="0"/>
              </a:rPr>
              <a:t> yang </a:t>
            </a:r>
            <a:r>
              <a:rPr lang="en-US" b="1" u="sng" dirty="0">
                <a:latin typeface="Gill Sans MT" panose="020B0502020104020203" pitchFamily="34" charset="0"/>
              </a:rPr>
              <a:t>mutually exclusive (</a:t>
            </a:r>
            <a:r>
              <a:rPr lang="en-US" b="1" u="sng" dirty="0" err="1">
                <a:latin typeface="Gill Sans MT" panose="020B0502020104020203" pitchFamily="34" charset="0"/>
              </a:rPr>
              <a:t>bertentangan</a:t>
            </a:r>
            <a:r>
              <a:rPr lang="en-US" b="1" u="sng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satu</a:t>
            </a:r>
            <a:r>
              <a:rPr lang="en-US" b="1" u="sng" dirty="0">
                <a:latin typeface="Gill Sans MT" panose="020B0502020104020203" pitchFamily="34" charset="0"/>
              </a:rPr>
              <a:t> </a:t>
            </a:r>
            <a:r>
              <a:rPr lang="en-US" b="1" u="sng" dirty="0" err="1">
                <a:latin typeface="Gill Sans MT" panose="020B0502020104020203" pitchFamily="34" charset="0"/>
              </a:rPr>
              <a:t>sama</a:t>
            </a:r>
            <a:r>
              <a:rPr lang="en-US" b="1" u="sng" dirty="0">
                <a:latin typeface="Gill Sans MT" panose="020B0502020104020203" pitchFamily="34" charset="0"/>
              </a:rPr>
              <a:t> lain)</a:t>
            </a:r>
          </a:p>
        </p:txBody>
      </p:sp>
    </p:spTree>
    <p:extLst>
      <p:ext uri="{BB962C8B-B14F-4D97-AF65-F5344CB8AC3E}">
        <p14:creationId xmlns:p14="http://schemas.microsoft.com/office/powerpoint/2010/main" val="19904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gateways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b="1" dirty="0"/>
              <a:t>Gateway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dirty="0"/>
              <a:t>gateway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‘</a:t>
            </a:r>
            <a:r>
              <a:rPr lang="en-US" dirty="0" err="1"/>
              <a:t>gerbang</a:t>
            </a:r>
            <a:r>
              <a:rPr lang="en-US" dirty="0"/>
              <a:t>’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token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b="1" dirty="0"/>
              <a:t>gateway</a:t>
            </a:r>
          </a:p>
          <a:p>
            <a:r>
              <a:rPr lang="en-US" dirty="0" err="1"/>
              <a:t>Ketika</a:t>
            </a:r>
            <a:r>
              <a:rPr lang="en-US" dirty="0"/>
              <a:t> token </a:t>
            </a:r>
            <a:r>
              <a:rPr lang="en-US" dirty="0" err="1"/>
              <a:t>tiba</a:t>
            </a:r>
            <a:r>
              <a:rPr lang="en-US" dirty="0"/>
              <a:t> di </a:t>
            </a:r>
            <a:r>
              <a:rPr lang="en-US" b="1" dirty="0"/>
              <a:t>gateway,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dipisah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outputnya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gateway .</a:t>
            </a:r>
          </a:p>
          <a:p>
            <a:r>
              <a:rPr lang="en-US" b="1" u="sng" dirty="0"/>
              <a:t>Split gateway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proses </a:t>
            </a:r>
            <a:r>
              <a:rPr lang="en-US" dirty="0" err="1"/>
              <a:t>dipecah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b="1" u="sng" dirty="0"/>
              <a:t>join gateway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proses </a:t>
            </a:r>
            <a:r>
              <a:rPr lang="en-US" dirty="0" err="1"/>
              <a:t>digabung</a:t>
            </a:r>
            <a:r>
              <a:rPr lang="en-US" dirty="0"/>
              <a:t>.</a:t>
            </a:r>
          </a:p>
          <a:p>
            <a:pPr lvl="1"/>
            <a:r>
              <a:rPr lang="en-US" b="1" u="sng" dirty="0"/>
              <a:t>SPLIT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b="1" i="1" u="sng" dirty="0"/>
              <a:t>incoming sequence flow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i="1" u="sng" dirty="0"/>
              <a:t>multiple outgoing sequence flow</a:t>
            </a:r>
            <a:r>
              <a:rPr lang="en-US" dirty="0"/>
              <a:t> (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percabangan</a:t>
            </a:r>
            <a:endParaRPr lang="en-US" dirty="0"/>
          </a:p>
          <a:p>
            <a:pPr lvl="1"/>
            <a:r>
              <a:rPr lang="en-US" b="1" u="sng" dirty="0"/>
              <a:t>JOIN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i="1" u="sng" dirty="0"/>
              <a:t>multiple incoming sequence flow</a:t>
            </a:r>
            <a:r>
              <a:rPr lang="en-US" dirty="0"/>
              <a:t> (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cabang-cabang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digabung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b="1" i="1" u="sng" dirty="0"/>
              <a:t>outgoing sequence flow</a:t>
            </a:r>
            <a:endParaRPr lang="en-US" b="1" u="sng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ustom 1">
      <a:majorFont>
        <a:latin typeface="Montserrat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lide 1" id="{3741F5DA-EB74-4885-8E9B-25B5E7962C26}" vid="{A295809B-E328-47E0-8270-A50433EF124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1564219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uses wide or narrow bands in teal to accent the title  and content slides. White text on a dark charcoal gray background contrast to focus attention on  your material in this widescreen (16X9) presentation. This design is versatile and works for any audience.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2012-05-11T02:03:00+00:00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TP102895238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835475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 xsi:nil="true"/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79425-1A28-435D-B8D8-925780D65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B0D886-CB8D-4564-A797-C05BC7D513A8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5987</TotalTime>
  <Words>2449</Words>
  <Application>Microsoft Macintosh PowerPoint</Application>
  <PresentationFormat>Widescreen</PresentationFormat>
  <Paragraphs>188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Gill Sans MT</vt:lpstr>
      <vt:lpstr>GillSans</vt:lpstr>
      <vt:lpstr>Montserrat</vt:lpstr>
      <vt:lpstr>Banded Design Teal 16x9</vt:lpstr>
      <vt:lpstr>Basic Concepts of BPMN</vt:lpstr>
      <vt:lpstr>PowerPoint Presentation</vt:lpstr>
      <vt:lpstr>#1 BPMN Basic Elements</vt:lpstr>
      <vt:lpstr>BPMN Basic Elements</vt:lpstr>
      <vt:lpstr>Menghubungkan antar aktivitas</vt:lpstr>
      <vt:lpstr>Activity Behaviour </vt:lpstr>
      <vt:lpstr>Contoh: Proses Manajemen Order</vt:lpstr>
      <vt:lpstr>A bit more on gateways</vt:lpstr>
      <vt:lpstr>Selanjutnya tentang Gateway </vt:lpstr>
      <vt:lpstr>TIPE Gateway</vt:lpstr>
      <vt:lpstr>Exclusive Gateway – Splitting Behavior</vt:lpstr>
      <vt:lpstr>Default Condition</vt:lpstr>
      <vt:lpstr>Exclusive Gateway – Merging Behavior</vt:lpstr>
      <vt:lpstr>Latihan 1</vt:lpstr>
      <vt:lpstr>Solusi</vt:lpstr>
      <vt:lpstr>Parallel Gateway – Splitting Behavior</vt:lpstr>
      <vt:lpstr>Parallel Gateway – Merging Behavior</vt:lpstr>
      <vt:lpstr>Latihan 2</vt:lpstr>
      <vt:lpstr>Solusi</vt:lpstr>
      <vt:lpstr>Latihan 3 </vt:lpstr>
      <vt:lpstr>Solusi</vt:lpstr>
      <vt:lpstr>Inclusive Gateway (OR)</vt:lpstr>
      <vt:lpstr>Inclusive Gateway (OR) – Splitting behavior </vt:lpstr>
      <vt:lpstr>Inclusive Gateway (OR) – Merging behavior </vt:lpstr>
      <vt:lpstr>Latihan 4 </vt:lpstr>
      <vt:lpstr>Solusi pertama</vt:lpstr>
      <vt:lpstr>Solusi kedua</vt:lpstr>
      <vt:lpstr>Solusi ketiga dengan OR Gateways</vt:lpstr>
      <vt:lpstr>Tipe gateway apa yang seharusnya kita gunakan pada join berikut?</vt:lpstr>
      <vt:lpstr>Tipe gateway apa yang seharusnya kita gunakan pada join berikut?</vt:lpstr>
      <vt:lpstr>Tipe gateway apa yang seharusnya kita gunakan pada join berikut?</vt:lpstr>
      <vt:lpstr>Tipe gateway apa yang seharusnya kita gunakan pada join berikut?</vt:lpstr>
      <vt:lpstr>Kapan kita sebaiknya Menggunakan OR-Join?</vt:lpstr>
      <vt:lpstr>Process Modelling Viewpoints</vt:lpstr>
      <vt:lpstr>Process Modelling View-Points</vt:lpstr>
      <vt:lpstr>Elemen Organisasi dalam Model Proses</vt:lpstr>
      <vt:lpstr>Memodelkan Sumberdaya pada BPMN</vt:lpstr>
      <vt:lpstr>Memodelkan Sumberdaya pada BPMN</vt:lpstr>
      <vt:lpstr>Pool dan Lanes </vt:lpstr>
      <vt:lpstr>Message Flow</vt:lpstr>
      <vt:lpstr>Message Flow</vt:lpstr>
      <vt:lpstr>Contoh: masih ingat Proses Manajemen Order?</vt:lpstr>
      <vt:lpstr>Proses Order Management dengan menggunakan Pool</vt:lpstr>
      <vt:lpstr>Proses Order Managemen dengan Lanes</vt:lpstr>
      <vt:lpstr>Lanes</vt:lpstr>
      <vt:lpstr>Lanes</vt:lpstr>
      <vt:lpstr>Contoh Soal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Windows User</dc:creator>
  <cp:lastModifiedBy>Microsoft Office User</cp:lastModifiedBy>
  <cp:revision>109</cp:revision>
  <dcterms:created xsi:type="dcterms:W3CDTF">2012-04-02T00:43:24Z</dcterms:created>
  <dcterms:modified xsi:type="dcterms:W3CDTF">2020-03-13T10:18:46Z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